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33" y="2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murf.ai/" TargetMode="External"/><Relationship Id="rId5" Type="http://schemas.openxmlformats.org/officeDocument/2006/relationships/hyperlink" Target="https://docs.sonarsource.com/sonarqube/latest/" TargetMode="External"/><Relationship Id="rId4" Type="http://schemas.openxmlformats.org/officeDocument/2006/relationships/hyperlink" Target="https://owasp.org/www-project-secure-coding-practices-quick-reference-guid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Cortland Burns</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Assess and Plan: Threat landscape updates, security planning.</a:t>
            </a:r>
          </a:p>
          <a:p>
            <a:pPr marL="685800" lvl="1" indent="-228600" algn="l" rtl="0">
              <a:lnSpc>
                <a:spcPct val="90000"/>
              </a:lnSpc>
              <a:spcBef>
                <a:spcPts val="0"/>
              </a:spcBef>
              <a:spcAft>
                <a:spcPts val="0"/>
              </a:spcAft>
              <a:buClr>
                <a:schemeClr val="lt1"/>
              </a:buClr>
              <a:buSzPts val="2000"/>
              <a:buChar char="•"/>
            </a:pPr>
            <a:r>
              <a:rPr lang="en-US" sz="1600" dirty="0"/>
              <a:t>Design: Security-focused application design (OWASP, secure SDLC)</a:t>
            </a:r>
          </a:p>
          <a:p>
            <a:pPr marL="685800" lvl="1" indent="-228600" algn="l" rtl="0">
              <a:lnSpc>
                <a:spcPct val="90000"/>
              </a:lnSpc>
              <a:spcBef>
                <a:spcPts val="0"/>
              </a:spcBef>
              <a:spcAft>
                <a:spcPts val="0"/>
              </a:spcAft>
              <a:buClr>
                <a:schemeClr val="lt1"/>
              </a:buClr>
              <a:buSzPts val="2000"/>
              <a:buChar char="•"/>
            </a:pPr>
            <a:r>
              <a:rPr lang="en-US" sz="1600" dirty="0"/>
              <a:t>Build: Secure builds, trusted repositories, static analysis (</a:t>
            </a:r>
            <a:r>
              <a:rPr lang="en-US" sz="1600" dirty="0" err="1"/>
              <a:t>Cppcheck</a:t>
            </a:r>
            <a:r>
              <a:rPr lang="en-US" sz="1600" dirty="0"/>
              <a:t>, Clang-Tidy)</a:t>
            </a:r>
          </a:p>
          <a:p>
            <a:pPr marL="685800" lvl="1" indent="-228600" algn="l" rtl="0">
              <a:lnSpc>
                <a:spcPct val="90000"/>
              </a:lnSpc>
              <a:spcBef>
                <a:spcPts val="0"/>
              </a:spcBef>
              <a:spcAft>
                <a:spcPts val="0"/>
              </a:spcAft>
              <a:buClr>
                <a:schemeClr val="lt1"/>
              </a:buClr>
              <a:buSzPts val="2000"/>
              <a:buChar char="•"/>
            </a:pPr>
            <a:r>
              <a:rPr lang="en-US" sz="1600" dirty="0"/>
              <a:t>Verify and Test: Vulnerability scanning, compliance testing (SonarQube, Coverity)</a:t>
            </a:r>
          </a:p>
          <a:p>
            <a:pPr marL="685800" lvl="1" indent="-228600" algn="l" rtl="0">
              <a:lnSpc>
                <a:spcPct val="90000"/>
              </a:lnSpc>
              <a:spcBef>
                <a:spcPts val="0"/>
              </a:spcBef>
              <a:spcAft>
                <a:spcPts val="0"/>
              </a:spcAft>
              <a:buClr>
                <a:schemeClr val="lt1"/>
              </a:buClr>
              <a:buSzPts val="2000"/>
              <a:buChar char="•"/>
            </a:pPr>
            <a:r>
              <a:rPr lang="en-US" sz="1600" dirty="0"/>
              <a:t>Transition and Health Check: Secure deployment settings, penetration testing.</a:t>
            </a:r>
          </a:p>
          <a:p>
            <a:pPr marL="685800" lvl="1" indent="-228600" algn="l" rtl="0">
              <a:lnSpc>
                <a:spcPct val="90000"/>
              </a:lnSpc>
              <a:spcBef>
                <a:spcPts val="0"/>
              </a:spcBef>
              <a:spcAft>
                <a:spcPts val="0"/>
              </a:spcAft>
              <a:buClr>
                <a:schemeClr val="lt1"/>
              </a:buClr>
              <a:buSzPts val="2000"/>
              <a:buChar char="•"/>
            </a:pPr>
            <a:r>
              <a:rPr lang="en-US" sz="1600" dirty="0"/>
              <a:t>Monitor and Detect: SIEM tools, real-time event monitoring.</a:t>
            </a:r>
          </a:p>
          <a:p>
            <a:pPr marL="685800" lvl="1" indent="-228600" algn="l" rtl="0">
              <a:lnSpc>
                <a:spcPct val="90000"/>
              </a:lnSpc>
              <a:spcBef>
                <a:spcPts val="0"/>
              </a:spcBef>
              <a:spcAft>
                <a:spcPts val="0"/>
              </a:spcAft>
              <a:buClr>
                <a:schemeClr val="lt1"/>
              </a:buClr>
              <a:buSzPts val="2000"/>
              <a:buChar char="•"/>
            </a:pPr>
            <a:r>
              <a:rPr lang="en-US" sz="1600" dirty="0"/>
              <a:t>Respond and Maintain: Incident response, system stabilization.</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Acting Now: Strengthens defense, minimizes future costs, builds trust.</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Waiting: Increases exposure, high remediation costs later.</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Strategy Gaps: Need strong runtime memory protections and real-time threat detection tuning.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Improve runtime memory encryption.</a:t>
            </a:r>
            <a:endParaRPr lang="en-US" sz="1400" dirty="0"/>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Enhance automated testing coverage.</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Expand auditing to include API traffic. </a:t>
            </a:r>
            <a:endParaRPr lang="en-US"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Adopt continuous compliance monitoring.</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Implement machine learning threat detection.</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Require annual secure coding retraining.</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OWASP Foundation. (n.d.). Secure coding practices - quick reference guide. OWASP. </a:t>
            </a:r>
            <a:r>
              <a:rPr lang="en-US" dirty="0">
                <a:hlinkClick r:id="rId4"/>
              </a:rPr>
              <a:t>https://owasp.org/www-project-secure-coding-practices-quick-reference-guide/</a:t>
            </a:r>
            <a:endParaRPr lang="en-US" dirty="0"/>
          </a:p>
          <a:p>
            <a:pPr marL="228600" lvl="0" indent="-228600" algn="l" rtl="0">
              <a:lnSpc>
                <a:spcPct val="90000"/>
              </a:lnSpc>
              <a:spcBef>
                <a:spcPts val="0"/>
              </a:spcBef>
              <a:spcAft>
                <a:spcPts val="0"/>
              </a:spcAft>
              <a:buClr>
                <a:schemeClr val="lt1"/>
              </a:buClr>
              <a:buSzPts val="2200"/>
              <a:buChar char="•"/>
            </a:pPr>
            <a:r>
              <a:rPr lang="en-US" dirty="0"/>
              <a:t>Carnegie Mellon University Software Engineering Institute. (n.d.). SEI CERT C++ coding standard. https://wiki.sei.cmu.edu/confluence/display/cplusplus/SEI+CERT+C%2B%2B+Coding+StandardSonarSource. (n.d.). SonarQube documentation. </a:t>
            </a:r>
            <a:r>
              <a:rPr lang="en-US" dirty="0">
                <a:hlinkClick r:id="rId5"/>
              </a:rPr>
              <a:t>https://docs.sonarsource.com/sonarqube/latest/</a:t>
            </a:r>
            <a:endParaRPr lang="en-US" dirty="0"/>
          </a:p>
          <a:p>
            <a:pPr marL="228600" lvl="0" indent="-228600" algn="l" rtl="0">
              <a:lnSpc>
                <a:spcPct val="90000"/>
              </a:lnSpc>
              <a:spcBef>
                <a:spcPts val="0"/>
              </a:spcBef>
              <a:spcAft>
                <a:spcPts val="0"/>
              </a:spcAft>
              <a:buClr>
                <a:schemeClr val="lt1"/>
              </a:buClr>
              <a:buSzPts val="2200"/>
              <a:buChar char="•"/>
            </a:pPr>
            <a:r>
              <a:rPr lang="en-US" dirty="0"/>
              <a:t>Murf AI. (n.d.). AI voice generator. </a:t>
            </a:r>
            <a:r>
              <a:rPr lang="en-US" dirty="0">
                <a:hlinkClick r:id="rId6"/>
              </a:rPr>
              <a:t>https://murf.ai/</a:t>
            </a:r>
            <a:endParaRPr lang="en-US" dirty="0"/>
          </a:p>
          <a:p>
            <a:pPr marL="0" lvl="0" indent="0" algn="l" rtl="0">
              <a:lnSpc>
                <a:spcPct val="90000"/>
              </a:lnSpc>
              <a:spcBef>
                <a:spcPts val="0"/>
              </a:spcBef>
              <a:spcAft>
                <a:spcPts val="0"/>
              </a:spcAft>
              <a:buClr>
                <a:schemeClr val="lt1"/>
              </a:buClr>
              <a:buSzPts val="2200"/>
              <a:buNone/>
            </a:pPr>
            <a:endParaRPr lang="en-US"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1000"/>
              </a:spcBef>
              <a:spcAft>
                <a:spcPts val="0"/>
              </a:spcAft>
              <a:buClr>
                <a:schemeClr val="lt1"/>
              </a:buClr>
              <a:buSzPts val="2200"/>
              <a:buFontTx/>
              <a:buChar char="-"/>
            </a:pPr>
            <a:r>
              <a:rPr lang="en-US" dirty="0"/>
              <a:t>Green Pace is committed to secure practices.</a:t>
            </a:r>
          </a:p>
          <a:p>
            <a:pPr marL="342900" lvl="0" algn="l" rtl="0">
              <a:lnSpc>
                <a:spcPct val="90000"/>
              </a:lnSpc>
              <a:spcBef>
                <a:spcPts val="1000"/>
              </a:spcBef>
              <a:spcAft>
                <a:spcPts val="0"/>
              </a:spcAft>
              <a:buClr>
                <a:schemeClr val="lt1"/>
              </a:buClr>
              <a:buSzPts val="2200"/>
              <a:buFontTx/>
              <a:buChar char="-"/>
            </a:pPr>
            <a:r>
              <a:rPr lang="en-US" dirty="0"/>
              <a:t>Our security policy formalizes bet practices already in use.</a:t>
            </a:r>
          </a:p>
          <a:p>
            <a:pPr marL="342900" lvl="0" algn="l" rtl="0">
              <a:lnSpc>
                <a:spcPct val="90000"/>
              </a:lnSpc>
              <a:spcBef>
                <a:spcPts val="1000"/>
              </a:spcBef>
              <a:spcAft>
                <a:spcPts val="0"/>
              </a:spcAft>
              <a:buClr>
                <a:schemeClr val="lt1"/>
              </a:buClr>
              <a:buSzPts val="2200"/>
              <a:buFontTx/>
              <a:buChar char="-"/>
            </a:pPr>
            <a:r>
              <a:rPr lang="en-US" dirty="0"/>
              <a:t>Supports a Defense-in-</a:t>
            </a:r>
            <a:br>
              <a:rPr lang="en-US" dirty="0"/>
            </a:br>
            <a:r>
              <a:rPr lang="en-US" dirty="0"/>
              <a:t>Depth strategy with clear, </a:t>
            </a:r>
            <a:br>
              <a:rPr lang="en-US" dirty="0"/>
            </a:br>
            <a:r>
              <a:rPr lang="en-US" dirty="0"/>
              <a:t>layered protections.</a:t>
            </a:r>
          </a:p>
          <a:p>
            <a:pPr marL="342900" lvl="0" algn="l" rtl="0">
              <a:lnSpc>
                <a:spcPct val="90000"/>
              </a:lnSpc>
              <a:spcBef>
                <a:spcPts val="1000"/>
              </a:spcBef>
              <a:spcAft>
                <a:spcPts val="0"/>
              </a:spcAft>
              <a:buClr>
                <a:schemeClr val="lt1"/>
              </a:buClr>
              <a:buSzPts val="2200"/>
              <a:buFontTx/>
              <a:buChar char="-"/>
            </a:pPr>
            <a:r>
              <a:rPr lang="en-US" dirty="0"/>
              <a:t>Makes sure everyone stays</a:t>
            </a:r>
            <a:br>
              <a:rPr lang="en-US" dirty="0"/>
            </a:br>
            <a:r>
              <a:rPr lang="en-US" dirty="0"/>
              <a:t>aligned as our </a:t>
            </a:r>
            <a:br>
              <a:rPr lang="en-US" dirty="0"/>
            </a:br>
            <a:r>
              <a:rPr lang="en-US" dirty="0"/>
              <a:t>development team grows.</a:t>
            </a:r>
          </a:p>
          <a:p>
            <a:pPr marL="342900" lvl="0" algn="l" rtl="0">
              <a:lnSpc>
                <a:spcPct val="90000"/>
              </a:lnSpc>
              <a:spcBef>
                <a:spcPts val="1000"/>
              </a:spcBef>
              <a:spcAft>
                <a:spcPts val="0"/>
              </a:spcAft>
              <a:buClr>
                <a:schemeClr val="lt1"/>
              </a:buClr>
              <a:buSzPts val="2200"/>
              <a:buFontTx/>
              <a:buChar char="-"/>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842161" y="3169226"/>
            <a:ext cx="6104662" cy="355888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Threats are prioritized based on severity, likelihood, and the cost to fix.</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57093007"/>
              </p:ext>
            </p:extLst>
          </p:nvPr>
        </p:nvGraphicFramePr>
        <p:xfrm>
          <a:off x="3171900" y="2561050"/>
          <a:ext cx="7835225" cy="42976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3600" b="0" i="0" u="none" strike="noStrike" kern="0" cap="none" spc="0" normalizeH="0" baseline="0" noProof="0" dirty="0">
                          <a:ln>
                            <a:noFill/>
                          </a:ln>
                          <a:solidFill>
                            <a:srgbClr val="FFD966"/>
                          </a:solidFill>
                          <a:effectLst/>
                          <a:uLnTx/>
                          <a:uFillTx/>
                          <a:latin typeface="Arial"/>
                          <a:cs typeface="Arial"/>
                          <a:sym typeface="Arial"/>
                        </a:rPr>
                        <a:t>High Priority</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3600" b="0" i="0" u="none" strike="noStrike" kern="0" cap="none" spc="0" normalizeH="0" baseline="0" noProof="0" dirty="0">
                          <a:ln>
                            <a:noFill/>
                          </a:ln>
                          <a:solidFill>
                            <a:srgbClr val="FFD966"/>
                          </a:solidFill>
                          <a:effectLst/>
                          <a:uLnTx/>
                          <a:uFillTx/>
                          <a:latin typeface="Arial"/>
                          <a:cs typeface="Arial"/>
                          <a:sym typeface="Arial"/>
                        </a:rPr>
                        <a:t>Data Overflow (STD-001-CPP)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Threat Level – High | Likelihood - Unlikely</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Out-of-Bounds</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Threat Level – High | Likelihood - Likely </a:t>
                      </a:r>
                      <a:endParaRPr lang="en-US" sz="14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String Operations</a:t>
                      </a:r>
                      <a:br>
                        <a:rPr lang="en-US" sz="3600" u="none" strike="noStrike" cap="none" dirty="0">
                          <a:solidFill>
                            <a:srgbClr val="FFD966"/>
                          </a:solidFill>
                        </a:rPr>
                      </a:br>
                      <a:r>
                        <a:rPr lang="en-US" sz="3600" u="none" strike="noStrike" cap="none" dirty="0">
                          <a:solidFill>
                            <a:srgbClr val="FFD966"/>
                          </a:solidFill>
                        </a:rPr>
                        <a:t>(STD-003-CPP)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Threat Level – High | Likelihood - High</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Critical Priority</a:t>
                      </a:r>
                      <a:endParaRPr sz="14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SQL Injection</a:t>
                      </a:r>
                      <a:br>
                        <a:rPr lang="en-US" sz="3600" u="none" strike="noStrike" cap="none" dirty="0">
                          <a:solidFill>
                            <a:srgbClr val="FFD966"/>
                          </a:solidFill>
                        </a:rPr>
                      </a:br>
                      <a:r>
                        <a:rPr lang="en-US" sz="3600" u="none" strike="noStrike" cap="none" dirty="0">
                          <a:solidFill>
                            <a:srgbClr val="FFD966"/>
                          </a:solidFill>
                        </a:rPr>
                        <a:t>(STD-004-CPP)</a:t>
                      </a:r>
                      <a:br>
                        <a:rPr lang="en-US" sz="3600" u="none" strike="noStrike" cap="none" dirty="0">
                          <a:solidFill>
                            <a:srgbClr val="FFD966"/>
                          </a:solidFill>
                        </a:rPr>
                      </a:br>
                      <a:r>
                        <a:rPr kumimoji="0" lang="en-US" sz="1400" b="0" i="0" u="none" strike="noStrike" kern="0" cap="none" spc="0" normalizeH="0" baseline="0" noProof="0" dirty="0">
                          <a:ln>
                            <a:noFill/>
                          </a:ln>
                          <a:solidFill>
                            <a:srgbClr val="000000"/>
                          </a:solidFill>
                          <a:effectLst/>
                          <a:uLnTx/>
                          <a:uFillTx/>
                          <a:latin typeface="Arial"/>
                          <a:cs typeface="Arial"/>
                          <a:sym typeface="Arial"/>
                        </a:rPr>
                        <a:t>Threat Level – Critical | Likelihood – Very Likely</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1. Validate Input Data – STD-001, STD-002, STD-008</a:t>
            </a:r>
          </a:p>
          <a:p>
            <a:pPr marL="228600" lvl="0" indent="-228600" algn="l" rtl="0">
              <a:lnSpc>
                <a:spcPct val="90000"/>
              </a:lnSpc>
              <a:spcBef>
                <a:spcPts val="0"/>
              </a:spcBef>
              <a:spcAft>
                <a:spcPts val="0"/>
              </a:spcAft>
              <a:buClr>
                <a:schemeClr val="lt1"/>
              </a:buClr>
              <a:buSzPts val="2200"/>
              <a:buChar char="•"/>
            </a:pPr>
            <a:r>
              <a:rPr lang="en-US" dirty="0"/>
              <a:t>2. Heed Compiler Warnings – STD-001, STD-008</a:t>
            </a:r>
          </a:p>
          <a:p>
            <a:pPr marL="228600" lvl="0" indent="-228600" algn="l" rtl="0">
              <a:lnSpc>
                <a:spcPct val="90000"/>
              </a:lnSpc>
              <a:spcBef>
                <a:spcPts val="0"/>
              </a:spcBef>
              <a:spcAft>
                <a:spcPts val="0"/>
              </a:spcAft>
              <a:buClr>
                <a:schemeClr val="lt1"/>
              </a:buClr>
              <a:buSzPts val="2200"/>
              <a:buChar char="•"/>
            </a:pPr>
            <a:r>
              <a:rPr lang="en-US" dirty="0"/>
              <a:t>3. Architect for Security – STD-004</a:t>
            </a:r>
          </a:p>
          <a:p>
            <a:pPr marL="228600" lvl="0" indent="-228600" algn="l" rtl="0">
              <a:lnSpc>
                <a:spcPct val="90000"/>
              </a:lnSpc>
              <a:spcBef>
                <a:spcPts val="0"/>
              </a:spcBef>
              <a:spcAft>
                <a:spcPts val="0"/>
              </a:spcAft>
              <a:buClr>
                <a:schemeClr val="lt1"/>
              </a:buClr>
              <a:buSzPts val="2200"/>
              <a:buChar char="•"/>
            </a:pPr>
            <a:r>
              <a:rPr lang="en-US" dirty="0"/>
              <a:t>4. Keep It Simple – STD-001, STD-006, STD-007, STD-008, STD-009</a:t>
            </a:r>
          </a:p>
          <a:p>
            <a:pPr marL="228600" lvl="0" indent="-228600" algn="l" rtl="0">
              <a:lnSpc>
                <a:spcPct val="90000"/>
              </a:lnSpc>
              <a:spcBef>
                <a:spcPts val="0"/>
              </a:spcBef>
              <a:spcAft>
                <a:spcPts val="0"/>
              </a:spcAft>
              <a:buClr>
                <a:schemeClr val="lt1"/>
              </a:buClr>
              <a:buSzPts val="2200"/>
              <a:buChar char="•"/>
            </a:pPr>
            <a:r>
              <a:rPr lang="en-US" dirty="0"/>
              <a:t>5. Default Deny – STD-002</a:t>
            </a:r>
          </a:p>
          <a:p>
            <a:pPr marL="228600" lvl="0" indent="-228600" algn="l" rtl="0">
              <a:lnSpc>
                <a:spcPct val="90000"/>
              </a:lnSpc>
              <a:spcBef>
                <a:spcPts val="0"/>
              </a:spcBef>
              <a:spcAft>
                <a:spcPts val="0"/>
              </a:spcAft>
              <a:buClr>
                <a:schemeClr val="lt1"/>
              </a:buClr>
              <a:buSzPts val="2200"/>
              <a:buChar char="•"/>
            </a:pPr>
            <a:r>
              <a:rPr lang="en-US" dirty="0"/>
              <a:t>6. Least Privilege – Applied through Authorization.</a:t>
            </a:r>
          </a:p>
          <a:p>
            <a:pPr marL="228600" lvl="0" indent="-228600" algn="l" rtl="0">
              <a:lnSpc>
                <a:spcPct val="90000"/>
              </a:lnSpc>
              <a:spcBef>
                <a:spcPts val="0"/>
              </a:spcBef>
              <a:spcAft>
                <a:spcPts val="0"/>
              </a:spcAft>
              <a:buClr>
                <a:schemeClr val="lt1"/>
              </a:buClr>
              <a:buSzPts val="2200"/>
              <a:buChar char="•"/>
            </a:pPr>
            <a:r>
              <a:rPr lang="en-US" dirty="0"/>
              <a:t>7. Sanitize Data Sent to Other Systems – STD-003, STD-004</a:t>
            </a:r>
          </a:p>
          <a:p>
            <a:pPr marL="228600" lvl="0" indent="-228600" algn="l" rtl="0">
              <a:lnSpc>
                <a:spcPct val="90000"/>
              </a:lnSpc>
              <a:spcBef>
                <a:spcPts val="0"/>
              </a:spcBef>
              <a:spcAft>
                <a:spcPts val="0"/>
              </a:spcAft>
              <a:buClr>
                <a:schemeClr val="lt1"/>
              </a:buClr>
              <a:buSzPts val="2200"/>
              <a:buChar char="•"/>
            </a:pPr>
            <a:r>
              <a:rPr lang="en-US" dirty="0"/>
              <a:t>8. Practice Defense in Depth – STD-005, STD-007, STD-010</a:t>
            </a:r>
          </a:p>
          <a:p>
            <a:pPr marL="228600" lvl="0" indent="-228600" algn="l" rtl="0">
              <a:lnSpc>
                <a:spcPct val="90000"/>
              </a:lnSpc>
              <a:spcBef>
                <a:spcPts val="0"/>
              </a:spcBef>
              <a:spcAft>
                <a:spcPts val="0"/>
              </a:spcAft>
              <a:buClr>
                <a:schemeClr val="lt1"/>
              </a:buClr>
              <a:buSzPts val="2200"/>
              <a:buChar char="•"/>
            </a:pPr>
            <a:r>
              <a:rPr lang="en-US" dirty="0"/>
              <a:t>9. Use Effective QA Techniques – STD-003, STD-005, STD-006, STD-009, STD-010</a:t>
            </a:r>
          </a:p>
          <a:p>
            <a:pPr marL="228600" lvl="0" indent="-228600" algn="l" rtl="0">
              <a:lnSpc>
                <a:spcPct val="90000"/>
              </a:lnSpc>
              <a:spcBef>
                <a:spcPts val="0"/>
              </a:spcBef>
              <a:spcAft>
                <a:spcPts val="0"/>
              </a:spcAft>
              <a:buClr>
                <a:schemeClr val="lt1"/>
              </a:buClr>
              <a:buSzPts val="2200"/>
              <a:buChar char="•"/>
            </a:pPr>
            <a:r>
              <a:rPr lang="en-US" dirty="0"/>
              <a:t>10. Adopt Secure Coding Standards – All</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1. SQL Injection Prevention (STD-004-CPP)</a:t>
            </a:r>
          </a:p>
          <a:p>
            <a:pPr marL="228600" lvl="0" indent="-228600" algn="l" rtl="0">
              <a:lnSpc>
                <a:spcPct val="90000"/>
              </a:lnSpc>
              <a:spcBef>
                <a:spcPts val="0"/>
              </a:spcBef>
              <a:spcAft>
                <a:spcPts val="0"/>
              </a:spcAft>
              <a:buClr>
                <a:schemeClr val="lt1"/>
              </a:buClr>
              <a:buSzPts val="2000"/>
              <a:buChar char="•"/>
            </a:pPr>
            <a:r>
              <a:rPr lang="en-US" sz="2000" dirty="0"/>
              <a:t>2. String Correctness (STD-003-CPP)</a:t>
            </a:r>
          </a:p>
          <a:p>
            <a:pPr marL="228600" lvl="0" indent="-228600" algn="l" rtl="0">
              <a:lnSpc>
                <a:spcPct val="90000"/>
              </a:lnSpc>
              <a:spcBef>
                <a:spcPts val="0"/>
              </a:spcBef>
              <a:spcAft>
                <a:spcPts val="0"/>
              </a:spcAft>
              <a:buClr>
                <a:schemeClr val="lt1"/>
              </a:buClr>
              <a:buSzPts val="2000"/>
              <a:buChar char="•"/>
            </a:pPr>
            <a:r>
              <a:rPr lang="en-US" sz="2000" dirty="0"/>
              <a:t>3. Data Value Validation (STD-002-CPP)</a:t>
            </a:r>
          </a:p>
          <a:p>
            <a:pPr marL="228600" lvl="0" indent="-228600" algn="l" rtl="0">
              <a:lnSpc>
                <a:spcPct val="90000"/>
              </a:lnSpc>
              <a:spcBef>
                <a:spcPts val="0"/>
              </a:spcBef>
              <a:spcAft>
                <a:spcPts val="0"/>
              </a:spcAft>
              <a:buClr>
                <a:schemeClr val="lt1"/>
              </a:buClr>
              <a:buSzPts val="2000"/>
              <a:buChar char="•"/>
            </a:pPr>
            <a:r>
              <a:rPr lang="en-US" sz="2000" dirty="0"/>
              <a:t>4. Memory Protection (STD-005-CPP)</a:t>
            </a:r>
          </a:p>
          <a:p>
            <a:pPr marL="228600" lvl="0" indent="-228600" algn="l" rtl="0">
              <a:lnSpc>
                <a:spcPct val="90000"/>
              </a:lnSpc>
              <a:spcBef>
                <a:spcPts val="0"/>
              </a:spcBef>
              <a:spcAft>
                <a:spcPts val="0"/>
              </a:spcAft>
              <a:buClr>
                <a:schemeClr val="lt1"/>
              </a:buClr>
              <a:buSzPts val="2000"/>
              <a:buChar char="•"/>
            </a:pPr>
            <a:r>
              <a:rPr lang="en-US" sz="2000" dirty="0"/>
              <a:t>5. Data Type Safety (STD-001-CPP)</a:t>
            </a:r>
          </a:p>
          <a:p>
            <a:pPr marL="228600" lvl="0" indent="-228600" algn="l" rtl="0">
              <a:lnSpc>
                <a:spcPct val="90000"/>
              </a:lnSpc>
              <a:spcBef>
                <a:spcPts val="0"/>
              </a:spcBef>
              <a:spcAft>
                <a:spcPts val="0"/>
              </a:spcAft>
              <a:buClr>
                <a:schemeClr val="lt1"/>
              </a:buClr>
              <a:buSzPts val="2000"/>
              <a:buChar char="•"/>
            </a:pPr>
            <a:r>
              <a:rPr lang="en-US" sz="2000" dirty="0"/>
              <a:t>6. Proper Error Handling (STD-006-CPP)</a:t>
            </a:r>
          </a:p>
          <a:p>
            <a:pPr marL="228600" lvl="0" indent="-228600" algn="l" rtl="0">
              <a:lnSpc>
                <a:spcPct val="90000"/>
              </a:lnSpc>
              <a:spcBef>
                <a:spcPts val="0"/>
              </a:spcBef>
              <a:spcAft>
                <a:spcPts val="0"/>
              </a:spcAft>
              <a:buClr>
                <a:schemeClr val="lt1"/>
              </a:buClr>
              <a:buSzPts val="2000"/>
              <a:buChar char="•"/>
            </a:pPr>
            <a:r>
              <a:rPr lang="en-US" sz="2000" dirty="0"/>
              <a:t>7. Safe Exception Handling (STD-007-CPP)</a:t>
            </a:r>
          </a:p>
          <a:p>
            <a:pPr marL="228600" lvl="0" indent="-228600" algn="l" rtl="0">
              <a:lnSpc>
                <a:spcPct val="90000"/>
              </a:lnSpc>
              <a:spcBef>
                <a:spcPts val="0"/>
              </a:spcBef>
              <a:spcAft>
                <a:spcPts val="0"/>
              </a:spcAft>
              <a:buClr>
                <a:schemeClr val="lt1"/>
              </a:buClr>
              <a:buSzPts val="2000"/>
              <a:buChar char="•"/>
            </a:pPr>
            <a:r>
              <a:rPr lang="en-US" sz="2000" dirty="0"/>
              <a:t>8. Variable Initialization (STD-008-CPP)</a:t>
            </a:r>
          </a:p>
          <a:p>
            <a:pPr marL="228600" lvl="0" indent="-228600" algn="l" rtl="0">
              <a:lnSpc>
                <a:spcPct val="90000"/>
              </a:lnSpc>
              <a:spcBef>
                <a:spcPts val="0"/>
              </a:spcBef>
              <a:spcAft>
                <a:spcPts val="0"/>
              </a:spcAft>
              <a:buClr>
                <a:schemeClr val="lt1"/>
              </a:buClr>
              <a:buSzPts val="2000"/>
              <a:buChar char="•"/>
            </a:pPr>
            <a:r>
              <a:rPr lang="en-US" sz="2000" dirty="0"/>
              <a:t>9. Structured Control Flow (STD-009-CPP)</a:t>
            </a:r>
          </a:p>
          <a:p>
            <a:pPr marL="228600" lvl="0" indent="-228600" algn="l" rtl="0">
              <a:lnSpc>
                <a:spcPct val="90000"/>
              </a:lnSpc>
              <a:spcBef>
                <a:spcPts val="0"/>
              </a:spcBef>
              <a:spcAft>
                <a:spcPts val="0"/>
              </a:spcAft>
              <a:buClr>
                <a:schemeClr val="lt1"/>
              </a:buClr>
              <a:buSzPts val="2000"/>
              <a:buChar char="•"/>
            </a:pPr>
            <a:r>
              <a:rPr lang="en-US" sz="2000" dirty="0"/>
              <a:t>10. Proper File Handling (STD-010-CPP)</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In Flight : Secure data transmission (TLS 1.3, VPNS).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At Rest: AES-256 encryption for stored data.</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In Use: Memory encryption during processing.</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Multi-factor authentication for users and systems.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Role-based access controls.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Immutable logging and continuous monitoring.</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Positive Test: Safe string copy.</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Negative Test: Unsafe </a:t>
            </a:r>
            <a:r>
              <a:rPr lang="en-US" dirty="0" err="1"/>
              <a:t>strcopy</a:t>
            </a:r>
            <a:r>
              <a:rPr lang="en-US" dirty="0"/>
              <a:t>() copy.</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Positive Test: Proper null-termination.</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Negative Test: Buffer overflow attempt detected.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103</TotalTime>
  <Words>688</Words>
  <Application>Microsoft Office PowerPoint</Application>
  <PresentationFormat>Widescreen</PresentationFormat>
  <Paragraphs>95</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Cortland Burns</cp:lastModifiedBy>
  <cp:revision>5</cp:revision>
  <dcterms:created xsi:type="dcterms:W3CDTF">2020-08-19T17:59:24Z</dcterms:created>
  <dcterms:modified xsi:type="dcterms:W3CDTF">2025-04-28T02:46:45Z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