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561C6C-807D-3CE9-808A-45ED0DE69063}" v="137" dt="2024-12-11T19:25:55.780"/>
    <p1510:client id="{3C11CF63-F6AB-54AC-89C7-2B96FCA9C05B}" v="100" dt="2024-12-11T19:59:26.414"/>
    <p1510:client id="{B9138E02-622E-7BAF-9601-495602710266}" v="64" dt="2024-12-11T22:01:52.896"/>
    <p1510:client id="{B9F6B758-C12C-27AE-379E-7B17D512BB0B}" v="1326" dt="2024-12-11T22:01:44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8EF6B1-891B-49B0-B7F2-F68C4ADA91F7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3B68FFC-9E08-4B8D-AFAC-C4AC835E3A4A}">
      <dgm:prSet/>
      <dgm:spPr/>
      <dgm:t>
        <a:bodyPr/>
        <a:lstStyle/>
        <a:p>
          <a:pPr rtl="0"/>
          <a:r>
            <a:rPr lang="en-US"/>
            <a:t>The dataset has 13 features and 545 samples</a:t>
          </a:r>
          <a:r>
            <a:rPr lang="en-US">
              <a:latin typeface="Arial" panose="020B0604020202020204"/>
            </a:rPr>
            <a:t> from homes in Northeast U.S.A</a:t>
          </a:r>
          <a:endParaRPr lang="en-US"/>
        </a:p>
      </dgm:t>
    </dgm:pt>
    <dgm:pt modelId="{998C1DCF-246D-4546-822A-5992F94A4EA5}" type="parTrans" cxnId="{D0E1F181-1405-4AAD-AD4C-38F6D380CC37}">
      <dgm:prSet/>
      <dgm:spPr/>
      <dgm:t>
        <a:bodyPr/>
        <a:lstStyle/>
        <a:p>
          <a:endParaRPr lang="en-US"/>
        </a:p>
      </dgm:t>
    </dgm:pt>
    <dgm:pt modelId="{A78768DC-4183-4D83-AE4F-A64CDE6701F7}" type="sibTrans" cxnId="{D0E1F181-1405-4AAD-AD4C-38F6D380CC37}">
      <dgm:prSet/>
      <dgm:spPr/>
      <dgm:t>
        <a:bodyPr/>
        <a:lstStyle/>
        <a:p>
          <a:endParaRPr lang="en-US"/>
        </a:p>
      </dgm:t>
    </dgm:pt>
    <dgm:pt modelId="{8C43E4E5-C6FB-4345-B0D0-8BED72BE254F}">
      <dgm:prSet/>
      <dgm:spPr/>
      <dgm:t>
        <a:bodyPr/>
        <a:lstStyle/>
        <a:p>
          <a:r>
            <a:rPr lang="en-US"/>
            <a:t>The features include:</a:t>
          </a:r>
        </a:p>
      </dgm:t>
    </dgm:pt>
    <dgm:pt modelId="{44B6733F-72B8-462D-8FBC-84B34C5015B9}" type="parTrans" cxnId="{EC18835D-D4A1-4804-9A49-CC366F73D973}">
      <dgm:prSet/>
      <dgm:spPr/>
      <dgm:t>
        <a:bodyPr/>
        <a:lstStyle/>
        <a:p>
          <a:endParaRPr lang="en-US"/>
        </a:p>
      </dgm:t>
    </dgm:pt>
    <dgm:pt modelId="{44111A42-1D1A-46D4-9D11-95B7D4B50997}" type="sibTrans" cxnId="{EC18835D-D4A1-4804-9A49-CC366F73D973}">
      <dgm:prSet/>
      <dgm:spPr/>
      <dgm:t>
        <a:bodyPr/>
        <a:lstStyle/>
        <a:p>
          <a:endParaRPr lang="en-US"/>
        </a:p>
      </dgm:t>
    </dgm:pt>
    <dgm:pt modelId="{93A9FEAA-0609-49BB-8702-6F8BA5FBD95D}">
      <dgm:prSet/>
      <dgm:spPr/>
      <dgm:t>
        <a:bodyPr/>
        <a:lstStyle/>
        <a:p>
          <a:r>
            <a:rPr lang="en-US"/>
            <a:t>Price – Ranges from $1.75m - $13.3m</a:t>
          </a:r>
        </a:p>
      </dgm:t>
    </dgm:pt>
    <dgm:pt modelId="{0A38F2D3-F33A-4E08-A41C-0B032D76456A}" type="parTrans" cxnId="{53299CD3-034C-4407-8C60-BA5D4889EACD}">
      <dgm:prSet/>
      <dgm:spPr/>
      <dgm:t>
        <a:bodyPr/>
        <a:lstStyle/>
        <a:p>
          <a:endParaRPr lang="en-US"/>
        </a:p>
      </dgm:t>
    </dgm:pt>
    <dgm:pt modelId="{C64653D7-ACA0-4585-9137-9B823533A8B8}" type="sibTrans" cxnId="{53299CD3-034C-4407-8C60-BA5D4889EACD}">
      <dgm:prSet/>
      <dgm:spPr/>
      <dgm:t>
        <a:bodyPr/>
        <a:lstStyle/>
        <a:p>
          <a:endParaRPr lang="en-US"/>
        </a:p>
      </dgm:t>
    </dgm:pt>
    <dgm:pt modelId="{15A5D3A8-5431-4F34-98AC-FD91B7AD1235}">
      <dgm:prSet/>
      <dgm:spPr/>
      <dgm:t>
        <a:bodyPr/>
        <a:lstStyle/>
        <a:p>
          <a:r>
            <a:rPr lang="en-US"/>
            <a:t># of Bedrooms – On a scale of 1-6</a:t>
          </a:r>
        </a:p>
      </dgm:t>
    </dgm:pt>
    <dgm:pt modelId="{DA9219F7-8F2A-4A16-8722-B084965AD3E6}" type="parTrans" cxnId="{398F1ABB-B025-43D2-8A27-3625C5D23580}">
      <dgm:prSet/>
      <dgm:spPr/>
      <dgm:t>
        <a:bodyPr/>
        <a:lstStyle/>
        <a:p>
          <a:endParaRPr lang="en-US"/>
        </a:p>
      </dgm:t>
    </dgm:pt>
    <dgm:pt modelId="{2C3DA861-CADE-4F0C-93E4-7B0966552D95}" type="sibTrans" cxnId="{398F1ABB-B025-43D2-8A27-3625C5D23580}">
      <dgm:prSet/>
      <dgm:spPr/>
      <dgm:t>
        <a:bodyPr/>
        <a:lstStyle/>
        <a:p>
          <a:endParaRPr lang="en-US"/>
        </a:p>
      </dgm:t>
    </dgm:pt>
    <dgm:pt modelId="{39AAD672-4183-4BD3-9BF6-F395F2889C25}">
      <dgm:prSet/>
      <dgm:spPr/>
      <dgm:t>
        <a:bodyPr/>
        <a:lstStyle/>
        <a:p>
          <a:r>
            <a:rPr lang="en-US"/>
            <a:t>Area – Ranges from 1650-16.2k </a:t>
          </a:r>
        </a:p>
      </dgm:t>
    </dgm:pt>
    <dgm:pt modelId="{068D7963-E86C-4F4A-A323-AA891BE80E2E}" type="parTrans" cxnId="{2578CE05-595B-43FD-9E4D-DB27A524E647}">
      <dgm:prSet/>
      <dgm:spPr/>
      <dgm:t>
        <a:bodyPr/>
        <a:lstStyle/>
        <a:p>
          <a:endParaRPr lang="en-US"/>
        </a:p>
      </dgm:t>
    </dgm:pt>
    <dgm:pt modelId="{F5E7DA99-EF95-4EC5-AE4E-AE9F0CA8EF6B}" type="sibTrans" cxnId="{2578CE05-595B-43FD-9E4D-DB27A524E647}">
      <dgm:prSet/>
      <dgm:spPr/>
      <dgm:t>
        <a:bodyPr/>
        <a:lstStyle/>
        <a:p>
          <a:endParaRPr lang="en-US"/>
        </a:p>
      </dgm:t>
    </dgm:pt>
    <dgm:pt modelId="{57A38C58-102B-4D77-828E-1399C3FB4B4A}">
      <dgm:prSet/>
      <dgm:spPr/>
      <dgm:t>
        <a:bodyPr/>
        <a:lstStyle/>
        <a:p>
          <a:r>
            <a:rPr lang="en-US"/>
            <a:t># of Bathrooms – On a scale of 1-4</a:t>
          </a:r>
        </a:p>
      </dgm:t>
    </dgm:pt>
    <dgm:pt modelId="{7C1248E8-440F-4D6E-9811-9A851C5218A7}" type="parTrans" cxnId="{7D5493FB-DB53-49CA-90D8-4CC0AEF20DF3}">
      <dgm:prSet/>
      <dgm:spPr/>
      <dgm:t>
        <a:bodyPr/>
        <a:lstStyle/>
        <a:p>
          <a:endParaRPr lang="en-US"/>
        </a:p>
      </dgm:t>
    </dgm:pt>
    <dgm:pt modelId="{CF986CF4-B825-48BF-8515-7DA373527EFD}" type="sibTrans" cxnId="{7D5493FB-DB53-49CA-90D8-4CC0AEF20DF3}">
      <dgm:prSet/>
      <dgm:spPr/>
      <dgm:t>
        <a:bodyPr/>
        <a:lstStyle/>
        <a:p>
          <a:endParaRPr lang="en-US"/>
        </a:p>
      </dgm:t>
    </dgm:pt>
    <dgm:pt modelId="{00CCACE6-BAB2-4D07-8375-0DA68EA9A3EF}">
      <dgm:prSet/>
      <dgm:spPr/>
      <dgm:t>
        <a:bodyPr/>
        <a:lstStyle/>
        <a:p>
          <a:r>
            <a:rPr lang="en-US"/>
            <a:t># of Stories – On a scale of 1-4</a:t>
          </a:r>
        </a:p>
      </dgm:t>
    </dgm:pt>
    <dgm:pt modelId="{5966AC95-3BDD-4125-A33E-BFC844F88CAE}" type="parTrans" cxnId="{BB85B237-A8B5-4A32-A2DD-496B3B69FFB4}">
      <dgm:prSet/>
      <dgm:spPr/>
      <dgm:t>
        <a:bodyPr/>
        <a:lstStyle/>
        <a:p>
          <a:endParaRPr lang="en-US"/>
        </a:p>
      </dgm:t>
    </dgm:pt>
    <dgm:pt modelId="{24609A57-4159-4B97-A533-1B99AB9BB489}" type="sibTrans" cxnId="{BB85B237-A8B5-4A32-A2DD-496B3B69FFB4}">
      <dgm:prSet/>
      <dgm:spPr/>
      <dgm:t>
        <a:bodyPr/>
        <a:lstStyle/>
        <a:p>
          <a:endParaRPr lang="en-US"/>
        </a:p>
      </dgm:t>
    </dgm:pt>
    <dgm:pt modelId="{ED17CA29-035B-46BC-AE25-CCB5222F0302}">
      <dgm:prSet/>
      <dgm:spPr/>
      <dgm:t>
        <a:bodyPr/>
        <a:lstStyle/>
        <a:p>
          <a:r>
            <a:rPr lang="en-US"/>
            <a:t>Mainroad – Is it connected to a mainroad</a:t>
          </a:r>
        </a:p>
      </dgm:t>
    </dgm:pt>
    <dgm:pt modelId="{5E13B973-ECF1-4578-893B-781575FA55E0}" type="parTrans" cxnId="{64BEA075-6904-4F2A-A260-9C003C2F349F}">
      <dgm:prSet/>
      <dgm:spPr/>
      <dgm:t>
        <a:bodyPr/>
        <a:lstStyle/>
        <a:p>
          <a:endParaRPr lang="en-US"/>
        </a:p>
      </dgm:t>
    </dgm:pt>
    <dgm:pt modelId="{2B9AF054-D455-4B18-BBAC-747A634FA089}" type="sibTrans" cxnId="{64BEA075-6904-4F2A-A260-9C003C2F349F}">
      <dgm:prSet/>
      <dgm:spPr/>
      <dgm:t>
        <a:bodyPr/>
        <a:lstStyle/>
        <a:p>
          <a:endParaRPr lang="en-US"/>
        </a:p>
      </dgm:t>
    </dgm:pt>
    <dgm:pt modelId="{7814A5A5-A561-45CB-A6EE-2D0BA5FA16E5}">
      <dgm:prSet/>
      <dgm:spPr/>
      <dgm:t>
        <a:bodyPr/>
        <a:lstStyle/>
        <a:p>
          <a:r>
            <a:rPr lang="en-US"/>
            <a:t>Guestroom – Does it have a guestroom</a:t>
          </a:r>
        </a:p>
      </dgm:t>
    </dgm:pt>
    <dgm:pt modelId="{69D50A03-25AD-435D-843F-0C03C67D329C}" type="parTrans" cxnId="{30EAF781-8069-449D-A6F3-0FCE413E67E4}">
      <dgm:prSet/>
      <dgm:spPr/>
      <dgm:t>
        <a:bodyPr/>
        <a:lstStyle/>
        <a:p>
          <a:endParaRPr lang="en-US"/>
        </a:p>
      </dgm:t>
    </dgm:pt>
    <dgm:pt modelId="{9ECD5D59-34A4-4BC8-BB0B-44A97834F271}" type="sibTrans" cxnId="{30EAF781-8069-449D-A6F3-0FCE413E67E4}">
      <dgm:prSet/>
      <dgm:spPr/>
      <dgm:t>
        <a:bodyPr/>
        <a:lstStyle/>
        <a:p>
          <a:endParaRPr lang="en-US"/>
        </a:p>
      </dgm:t>
    </dgm:pt>
    <dgm:pt modelId="{9F4187CB-249C-4105-A26A-923E12C48576}">
      <dgm:prSet/>
      <dgm:spPr/>
      <dgm:t>
        <a:bodyPr/>
        <a:lstStyle/>
        <a:p>
          <a:r>
            <a:rPr lang="en-US"/>
            <a:t>Basement – Does it have a basement</a:t>
          </a:r>
        </a:p>
      </dgm:t>
    </dgm:pt>
    <dgm:pt modelId="{B21996D2-CA47-43C2-A369-6A469F4D7385}" type="parTrans" cxnId="{F4950904-1B19-4AA7-A951-F5262562ADE4}">
      <dgm:prSet/>
      <dgm:spPr/>
      <dgm:t>
        <a:bodyPr/>
        <a:lstStyle/>
        <a:p>
          <a:endParaRPr lang="en-US"/>
        </a:p>
      </dgm:t>
    </dgm:pt>
    <dgm:pt modelId="{C8689211-D836-47B1-BAF8-8FA673CC1CB9}" type="sibTrans" cxnId="{F4950904-1B19-4AA7-A951-F5262562ADE4}">
      <dgm:prSet/>
      <dgm:spPr/>
      <dgm:t>
        <a:bodyPr/>
        <a:lstStyle/>
        <a:p>
          <a:endParaRPr lang="en-US"/>
        </a:p>
      </dgm:t>
    </dgm:pt>
    <dgm:pt modelId="{1A05A076-4410-4333-813A-34DD5882B0F5}">
      <dgm:prSet/>
      <dgm:spPr/>
      <dgm:t>
        <a:bodyPr/>
        <a:lstStyle/>
        <a:p>
          <a:r>
            <a:rPr lang="en-US"/>
            <a:t>Hotwaterheating - Does it have hot water heating</a:t>
          </a:r>
        </a:p>
      </dgm:t>
    </dgm:pt>
    <dgm:pt modelId="{9D38CAD0-173E-4FFA-8572-A972384C27BB}" type="parTrans" cxnId="{B067874C-4710-4DBD-80BC-348683E27BE1}">
      <dgm:prSet/>
      <dgm:spPr/>
      <dgm:t>
        <a:bodyPr/>
        <a:lstStyle/>
        <a:p>
          <a:endParaRPr lang="en-US"/>
        </a:p>
      </dgm:t>
    </dgm:pt>
    <dgm:pt modelId="{96C67C11-0DA5-4BC2-AF63-80515F0F4A99}" type="sibTrans" cxnId="{B067874C-4710-4DBD-80BC-348683E27BE1}">
      <dgm:prSet/>
      <dgm:spPr/>
      <dgm:t>
        <a:bodyPr/>
        <a:lstStyle/>
        <a:p>
          <a:endParaRPr lang="en-US"/>
        </a:p>
      </dgm:t>
    </dgm:pt>
    <dgm:pt modelId="{B623AB16-991E-47D8-B734-A97FC8A19803}">
      <dgm:prSet/>
      <dgm:spPr/>
      <dgm:t>
        <a:bodyPr/>
        <a:lstStyle/>
        <a:p>
          <a:r>
            <a:rPr lang="en-US"/>
            <a:t>Airconditioning – Does it have airconditioning </a:t>
          </a:r>
        </a:p>
      </dgm:t>
    </dgm:pt>
    <dgm:pt modelId="{80B09D5C-AD20-41DA-9621-CB659760A833}" type="parTrans" cxnId="{6877AC4C-4A69-47D7-861F-B442F822DA82}">
      <dgm:prSet/>
      <dgm:spPr/>
      <dgm:t>
        <a:bodyPr/>
        <a:lstStyle/>
        <a:p>
          <a:endParaRPr lang="en-US"/>
        </a:p>
      </dgm:t>
    </dgm:pt>
    <dgm:pt modelId="{BD94F3D8-B45A-4C17-A372-F21FABEF6C13}" type="sibTrans" cxnId="{6877AC4C-4A69-47D7-861F-B442F822DA82}">
      <dgm:prSet/>
      <dgm:spPr/>
      <dgm:t>
        <a:bodyPr/>
        <a:lstStyle/>
        <a:p>
          <a:endParaRPr lang="en-US"/>
        </a:p>
      </dgm:t>
    </dgm:pt>
    <dgm:pt modelId="{37AA4ACE-AFA4-4160-BDAD-A0248F12296D}">
      <dgm:prSet/>
      <dgm:spPr/>
      <dgm:t>
        <a:bodyPr/>
        <a:lstStyle/>
        <a:p>
          <a:r>
            <a:rPr lang="en-US"/>
            <a:t># of Parking – On a scale of 0-3</a:t>
          </a:r>
        </a:p>
      </dgm:t>
    </dgm:pt>
    <dgm:pt modelId="{9649C4DA-ED9A-415D-8AFE-2EB74F113F30}" type="parTrans" cxnId="{FC955904-576A-4DF1-992C-341112CF582B}">
      <dgm:prSet/>
      <dgm:spPr/>
      <dgm:t>
        <a:bodyPr/>
        <a:lstStyle/>
        <a:p>
          <a:endParaRPr lang="en-US"/>
        </a:p>
      </dgm:t>
    </dgm:pt>
    <dgm:pt modelId="{B06D8A75-78B6-41C7-A0E5-A1ABC137D5AC}" type="sibTrans" cxnId="{FC955904-576A-4DF1-992C-341112CF582B}">
      <dgm:prSet/>
      <dgm:spPr/>
      <dgm:t>
        <a:bodyPr/>
        <a:lstStyle/>
        <a:p>
          <a:endParaRPr lang="en-US"/>
        </a:p>
      </dgm:t>
    </dgm:pt>
    <dgm:pt modelId="{376D1337-0CCF-48C3-B601-BD88BFF3BE23}">
      <dgm:prSet/>
      <dgm:spPr/>
      <dgm:t>
        <a:bodyPr/>
        <a:lstStyle/>
        <a:p>
          <a:r>
            <a:rPr lang="en-US"/>
            <a:t>Prefarea – Is the house in a peffered area</a:t>
          </a:r>
        </a:p>
      </dgm:t>
    </dgm:pt>
    <dgm:pt modelId="{B62FBE94-F7BF-4CEE-A369-868DEDAD80E1}" type="parTrans" cxnId="{DBA4F5F1-36FC-4D63-BCDB-F5FCDF82A9C2}">
      <dgm:prSet/>
      <dgm:spPr/>
      <dgm:t>
        <a:bodyPr/>
        <a:lstStyle/>
        <a:p>
          <a:endParaRPr lang="en-US"/>
        </a:p>
      </dgm:t>
    </dgm:pt>
    <dgm:pt modelId="{5BAD5410-9E8B-422D-AAE8-0269B99C8A4D}" type="sibTrans" cxnId="{DBA4F5F1-36FC-4D63-BCDB-F5FCDF82A9C2}">
      <dgm:prSet/>
      <dgm:spPr/>
      <dgm:t>
        <a:bodyPr/>
        <a:lstStyle/>
        <a:p>
          <a:endParaRPr lang="en-US"/>
        </a:p>
      </dgm:t>
    </dgm:pt>
    <dgm:pt modelId="{E40C73EA-B0C4-4566-83C1-F94824458DEC}">
      <dgm:prSet/>
      <dgm:spPr/>
      <dgm:t>
        <a:bodyPr/>
        <a:lstStyle/>
        <a:p>
          <a:r>
            <a:rPr lang="en-US"/>
            <a:t>Furnishingstatus – Furnished, Semi-Furnished, Unfurnished</a:t>
          </a:r>
        </a:p>
      </dgm:t>
    </dgm:pt>
    <dgm:pt modelId="{CCB6ED3D-457C-4CE7-8F26-4927980A590A}" type="parTrans" cxnId="{8D6B9921-D057-4C06-912A-2810FD9FEAA1}">
      <dgm:prSet/>
      <dgm:spPr/>
      <dgm:t>
        <a:bodyPr/>
        <a:lstStyle/>
        <a:p>
          <a:endParaRPr lang="en-US"/>
        </a:p>
      </dgm:t>
    </dgm:pt>
    <dgm:pt modelId="{F3C78E2D-DE4A-4CDD-9437-13429D5EAE17}" type="sibTrans" cxnId="{8D6B9921-D057-4C06-912A-2810FD9FEAA1}">
      <dgm:prSet/>
      <dgm:spPr/>
      <dgm:t>
        <a:bodyPr/>
        <a:lstStyle/>
        <a:p>
          <a:endParaRPr lang="en-US"/>
        </a:p>
      </dgm:t>
    </dgm:pt>
    <dgm:pt modelId="{80E340AE-130F-47BA-9261-DA80DC5E0612}" type="pres">
      <dgm:prSet presAssocID="{2C8EF6B1-891B-49B0-B7F2-F68C4ADA91F7}" presName="linear" presStyleCnt="0">
        <dgm:presLayoutVars>
          <dgm:dir/>
          <dgm:animLvl val="lvl"/>
          <dgm:resizeHandles val="exact"/>
        </dgm:presLayoutVars>
      </dgm:prSet>
      <dgm:spPr/>
    </dgm:pt>
    <dgm:pt modelId="{045FE9C9-0ABA-4344-8098-898BB99BB89B}" type="pres">
      <dgm:prSet presAssocID="{93B68FFC-9E08-4B8D-AFAC-C4AC835E3A4A}" presName="parentLin" presStyleCnt="0"/>
      <dgm:spPr/>
    </dgm:pt>
    <dgm:pt modelId="{3D74903E-B332-40EA-8BDE-FF93FB35F24E}" type="pres">
      <dgm:prSet presAssocID="{93B68FFC-9E08-4B8D-AFAC-C4AC835E3A4A}" presName="parentLeftMargin" presStyleLbl="node1" presStyleIdx="0" presStyleCnt="2"/>
      <dgm:spPr/>
    </dgm:pt>
    <dgm:pt modelId="{C1F8A5D5-608F-4505-B407-61E0C92F100B}" type="pres">
      <dgm:prSet presAssocID="{93B68FFC-9E08-4B8D-AFAC-C4AC835E3A4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7467A-7ED5-416C-A648-E3FCACC4E80B}" type="pres">
      <dgm:prSet presAssocID="{93B68FFC-9E08-4B8D-AFAC-C4AC835E3A4A}" presName="negativeSpace" presStyleCnt="0"/>
      <dgm:spPr/>
    </dgm:pt>
    <dgm:pt modelId="{065BCCA5-8740-430F-B033-72AA69CEBDD9}" type="pres">
      <dgm:prSet presAssocID="{93B68FFC-9E08-4B8D-AFAC-C4AC835E3A4A}" presName="childText" presStyleLbl="conFgAcc1" presStyleIdx="0" presStyleCnt="2">
        <dgm:presLayoutVars>
          <dgm:bulletEnabled val="1"/>
        </dgm:presLayoutVars>
      </dgm:prSet>
      <dgm:spPr/>
    </dgm:pt>
    <dgm:pt modelId="{DBB3B7E2-E8AB-4AF9-802B-154607D47275}" type="pres">
      <dgm:prSet presAssocID="{A78768DC-4183-4D83-AE4F-A64CDE6701F7}" presName="spaceBetweenRectangles" presStyleCnt="0"/>
      <dgm:spPr/>
    </dgm:pt>
    <dgm:pt modelId="{196A2A1A-5B4B-431B-87E0-5F52B32F37AF}" type="pres">
      <dgm:prSet presAssocID="{8C43E4E5-C6FB-4345-B0D0-8BED72BE254F}" presName="parentLin" presStyleCnt="0"/>
      <dgm:spPr/>
    </dgm:pt>
    <dgm:pt modelId="{5C328D78-DA5D-4EEA-A1E9-7A8685B1E1AB}" type="pres">
      <dgm:prSet presAssocID="{8C43E4E5-C6FB-4345-B0D0-8BED72BE254F}" presName="parentLeftMargin" presStyleLbl="node1" presStyleIdx="0" presStyleCnt="2"/>
      <dgm:spPr/>
    </dgm:pt>
    <dgm:pt modelId="{788FC87B-33AE-47AB-B55C-00213720AC85}" type="pres">
      <dgm:prSet presAssocID="{8C43E4E5-C6FB-4345-B0D0-8BED72BE254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03B98E9-F5B8-47EF-A9EC-4BC8DF3EFB65}" type="pres">
      <dgm:prSet presAssocID="{8C43E4E5-C6FB-4345-B0D0-8BED72BE254F}" presName="negativeSpace" presStyleCnt="0"/>
      <dgm:spPr/>
    </dgm:pt>
    <dgm:pt modelId="{B8B7D556-4975-4004-88F8-9D1A44A171F8}" type="pres">
      <dgm:prSet presAssocID="{8C43E4E5-C6FB-4345-B0D0-8BED72BE254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4950904-1B19-4AA7-A951-F5262562ADE4}" srcId="{8C43E4E5-C6FB-4345-B0D0-8BED72BE254F}" destId="{9F4187CB-249C-4105-A26A-923E12C48576}" srcOrd="7" destOrd="0" parTransId="{B21996D2-CA47-43C2-A369-6A469F4D7385}" sibTransId="{C8689211-D836-47B1-BAF8-8FA673CC1CB9}"/>
    <dgm:cxn modelId="{FC955904-576A-4DF1-992C-341112CF582B}" srcId="{8C43E4E5-C6FB-4345-B0D0-8BED72BE254F}" destId="{37AA4ACE-AFA4-4160-BDAD-A0248F12296D}" srcOrd="10" destOrd="0" parTransId="{9649C4DA-ED9A-415D-8AFE-2EB74F113F30}" sibTransId="{B06D8A75-78B6-41C7-A0E5-A1ABC137D5AC}"/>
    <dgm:cxn modelId="{2578CE05-595B-43FD-9E4D-DB27A524E647}" srcId="{8C43E4E5-C6FB-4345-B0D0-8BED72BE254F}" destId="{39AAD672-4183-4BD3-9BF6-F395F2889C25}" srcOrd="2" destOrd="0" parTransId="{068D7963-E86C-4F4A-A323-AA891BE80E2E}" sibTransId="{F5E7DA99-EF95-4EC5-AE4E-AE9F0CA8EF6B}"/>
    <dgm:cxn modelId="{8D6B9921-D057-4C06-912A-2810FD9FEAA1}" srcId="{8C43E4E5-C6FB-4345-B0D0-8BED72BE254F}" destId="{E40C73EA-B0C4-4566-83C1-F94824458DEC}" srcOrd="12" destOrd="0" parTransId="{CCB6ED3D-457C-4CE7-8F26-4927980A590A}" sibTransId="{F3C78E2D-DE4A-4CDD-9437-13429D5EAE17}"/>
    <dgm:cxn modelId="{3534DD25-2EB5-49D4-A77D-421293B99C30}" type="presOf" srcId="{37AA4ACE-AFA4-4160-BDAD-A0248F12296D}" destId="{B8B7D556-4975-4004-88F8-9D1A44A171F8}" srcOrd="0" destOrd="10" presId="urn:microsoft.com/office/officeart/2005/8/layout/list1"/>
    <dgm:cxn modelId="{447A2826-B9CA-4FBD-9249-6B893C21C294}" type="presOf" srcId="{57A38C58-102B-4D77-828E-1399C3FB4B4A}" destId="{B8B7D556-4975-4004-88F8-9D1A44A171F8}" srcOrd="0" destOrd="3" presId="urn:microsoft.com/office/officeart/2005/8/layout/list1"/>
    <dgm:cxn modelId="{115E6327-1958-440A-BCFA-B76D1C8815B1}" type="presOf" srcId="{2C8EF6B1-891B-49B0-B7F2-F68C4ADA91F7}" destId="{80E340AE-130F-47BA-9261-DA80DC5E0612}" srcOrd="0" destOrd="0" presId="urn:microsoft.com/office/officeart/2005/8/layout/list1"/>
    <dgm:cxn modelId="{BB85B237-A8B5-4A32-A2DD-496B3B69FFB4}" srcId="{8C43E4E5-C6FB-4345-B0D0-8BED72BE254F}" destId="{00CCACE6-BAB2-4D07-8375-0DA68EA9A3EF}" srcOrd="4" destOrd="0" parTransId="{5966AC95-3BDD-4125-A33E-BFC844F88CAE}" sibTransId="{24609A57-4159-4B97-A533-1B99AB9BB489}"/>
    <dgm:cxn modelId="{EC18835D-D4A1-4804-9A49-CC366F73D973}" srcId="{2C8EF6B1-891B-49B0-B7F2-F68C4ADA91F7}" destId="{8C43E4E5-C6FB-4345-B0D0-8BED72BE254F}" srcOrd="1" destOrd="0" parTransId="{44B6733F-72B8-462D-8FBC-84B34C5015B9}" sibTransId="{44111A42-1D1A-46D4-9D11-95B7D4B50997}"/>
    <dgm:cxn modelId="{EAF67863-3D07-40AB-9BD4-378101FF1B47}" type="presOf" srcId="{7814A5A5-A561-45CB-A6EE-2D0BA5FA16E5}" destId="{B8B7D556-4975-4004-88F8-9D1A44A171F8}" srcOrd="0" destOrd="6" presId="urn:microsoft.com/office/officeart/2005/8/layout/list1"/>
    <dgm:cxn modelId="{CB4EAD67-A141-44C6-9AA6-DB1473DD62B7}" type="presOf" srcId="{1A05A076-4410-4333-813A-34DD5882B0F5}" destId="{B8B7D556-4975-4004-88F8-9D1A44A171F8}" srcOrd="0" destOrd="8" presId="urn:microsoft.com/office/officeart/2005/8/layout/list1"/>
    <dgm:cxn modelId="{20EB8C68-F899-4988-A63F-9EA29AE3054D}" type="presOf" srcId="{8C43E4E5-C6FB-4345-B0D0-8BED72BE254F}" destId="{5C328D78-DA5D-4EEA-A1E9-7A8685B1E1AB}" srcOrd="0" destOrd="0" presId="urn:microsoft.com/office/officeart/2005/8/layout/list1"/>
    <dgm:cxn modelId="{B067874C-4710-4DBD-80BC-348683E27BE1}" srcId="{8C43E4E5-C6FB-4345-B0D0-8BED72BE254F}" destId="{1A05A076-4410-4333-813A-34DD5882B0F5}" srcOrd="8" destOrd="0" parTransId="{9D38CAD0-173E-4FFA-8572-A972384C27BB}" sibTransId="{96C67C11-0DA5-4BC2-AF63-80515F0F4A99}"/>
    <dgm:cxn modelId="{6877AC4C-4A69-47D7-861F-B442F822DA82}" srcId="{8C43E4E5-C6FB-4345-B0D0-8BED72BE254F}" destId="{B623AB16-991E-47D8-B734-A97FC8A19803}" srcOrd="9" destOrd="0" parTransId="{80B09D5C-AD20-41DA-9621-CB659760A833}" sibTransId="{BD94F3D8-B45A-4C17-A372-F21FABEF6C13}"/>
    <dgm:cxn modelId="{4F198A6F-F158-4018-AE11-C11EE8095F79}" type="presOf" srcId="{39AAD672-4183-4BD3-9BF6-F395F2889C25}" destId="{B8B7D556-4975-4004-88F8-9D1A44A171F8}" srcOrd="0" destOrd="2" presId="urn:microsoft.com/office/officeart/2005/8/layout/list1"/>
    <dgm:cxn modelId="{5B663B70-9DC2-4B56-B2FC-C3052732EA7F}" type="presOf" srcId="{ED17CA29-035B-46BC-AE25-CCB5222F0302}" destId="{B8B7D556-4975-4004-88F8-9D1A44A171F8}" srcOrd="0" destOrd="5" presId="urn:microsoft.com/office/officeart/2005/8/layout/list1"/>
    <dgm:cxn modelId="{FCBB2655-8C04-435D-BE38-59EA36300F98}" type="presOf" srcId="{93B68FFC-9E08-4B8D-AFAC-C4AC835E3A4A}" destId="{C1F8A5D5-608F-4505-B407-61E0C92F100B}" srcOrd="1" destOrd="0" presId="urn:microsoft.com/office/officeart/2005/8/layout/list1"/>
    <dgm:cxn modelId="{64BEA075-6904-4F2A-A260-9C003C2F349F}" srcId="{8C43E4E5-C6FB-4345-B0D0-8BED72BE254F}" destId="{ED17CA29-035B-46BC-AE25-CCB5222F0302}" srcOrd="5" destOrd="0" parTransId="{5E13B973-ECF1-4578-893B-781575FA55E0}" sibTransId="{2B9AF054-D455-4B18-BBAC-747A634FA089}"/>
    <dgm:cxn modelId="{461EC876-7D14-4685-B804-0593D3D6F05F}" type="presOf" srcId="{9F4187CB-249C-4105-A26A-923E12C48576}" destId="{B8B7D556-4975-4004-88F8-9D1A44A171F8}" srcOrd="0" destOrd="7" presId="urn:microsoft.com/office/officeart/2005/8/layout/list1"/>
    <dgm:cxn modelId="{D0E1F181-1405-4AAD-AD4C-38F6D380CC37}" srcId="{2C8EF6B1-891B-49B0-B7F2-F68C4ADA91F7}" destId="{93B68FFC-9E08-4B8D-AFAC-C4AC835E3A4A}" srcOrd="0" destOrd="0" parTransId="{998C1DCF-246D-4546-822A-5992F94A4EA5}" sibTransId="{A78768DC-4183-4D83-AE4F-A64CDE6701F7}"/>
    <dgm:cxn modelId="{30EAF781-8069-449D-A6F3-0FCE413E67E4}" srcId="{8C43E4E5-C6FB-4345-B0D0-8BED72BE254F}" destId="{7814A5A5-A561-45CB-A6EE-2D0BA5FA16E5}" srcOrd="6" destOrd="0" parTransId="{69D50A03-25AD-435D-843F-0C03C67D329C}" sibTransId="{9ECD5D59-34A4-4BC8-BB0B-44A97834F271}"/>
    <dgm:cxn modelId="{871E3686-7AAF-4FAA-A408-20D05950C775}" type="presOf" srcId="{15A5D3A8-5431-4F34-98AC-FD91B7AD1235}" destId="{B8B7D556-4975-4004-88F8-9D1A44A171F8}" srcOrd="0" destOrd="1" presId="urn:microsoft.com/office/officeart/2005/8/layout/list1"/>
    <dgm:cxn modelId="{398F1ABB-B025-43D2-8A27-3625C5D23580}" srcId="{8C43E4E5-C6FB-4345-B0D0-8BED72BE254F}" destId="{15A5D3A8-5431-4F34-98AC-FD91B7AD1235}" srcOrd="1" destOrd="0" parTransId="{DA9219F7-8F2A-4A16-8722-B084965AD3E6}" sibTransId="{2C3DA861-CADE-4F0C-93E4-7B0966552D95}"/>
    <dgm:cxn modelId="{9404F7C3-E375-469D-BC49-078AFA257D88}" type="presOf" srcId="{8C43E4E5-C6FB-4345-B0D0-8BED72BE254F}" destId="{788FC87B-33AE-47AB-B55C-00213720AC85}" srcOrd="1" destOrd="0" presId="urn:microsoft.com/office/officeart/2005/8/layout/list1"/>
    <dgm:cxn modelId="{0D52FEC6-A3FA-486E-A538-FFAFD055A74A}" type="presOf" srcId="{376D1337-0CCF-48C3-B601-BD88BFF3BE23}" destId="{B8B7D556-4975-4004-88F8-9D1A44A171F8}" srcOrd="0" destOrd="11" presId="urn:microsoft.com/office/officeart/2005/8/layout/list1"/>
    <dgm:cxn modelId="{352E59CA-9CD3-42BF-B4A4-75CE9E00F4A6}" type="presOf" srcId="{93B68FFC-9E08-4B8D-AFAC-C4AC835E3A4A}" destId="{3D74903E-B332-40EA-8BDE-FF93FB35F24E}" srcOrd="0" destOrd="0" presId="urn:microsoft.com/office/officeart/2005/8/layout/list1"/>
    <dgm:cxn modelId="{53299CD3-034C-4407-8C60-BA5D4889EACD}" srcId="{8C43E4E5-C6FB-4345-B0D0-8BED72BE254F}" destId="{93A9FEAA-0609-49BB-8702-6F8BA5FBD95D}" srcOrd="0" destOrd="0" parTransId="{0A38F2D3-F33A-4E08-A41C-0B032D76456A}" sibTransId="{C64653D7-ACA0-4585-9137-9B823533A8B8}"/>
    <dgm:cxn modelId="{A9AA6FDD-7F93-4EC4-8944-706867D52AC2}" type="presOf" srcId="{B623AB16-991E-47D8-B734-A97FC8A19803}" destId="{B8B7D556-4975-4004-88F8-9D1A44A171F8}" srcOrd="0" destOrd="9" presId="urn:microsoft.com/office/officeart/2005/8/layout/list1"/>
    <dgm:cxn modelId="{8A763DEB-E56D-4DAE-8250-87E86C6414DB}" type="presOf" srcId="{00CCACE6-BAB2-4D07-8375-0DA68EA9A3EF}" destId="{B8B7D556-4975-4004-88F8-9D1A44A171F8}" srcOrd="0" destOrd="4" presId="urn:microsoft.com/office/officeart/2005/8/layout/list1"/>
    <dgm:cxn modelId="{9AC4ECEF-EDFA-4104-A0F9-CFB177B8CB80}" type="presOf" srcId="{93A9FEAA-0609-49BB-8702-6F8BA5FBD95D}" destId="{B8B7D556-4975-4004-88F8-9D1A44A171F8}" srcOrd="0" destOrd="0" presId="urn:microsoft.com/office/officeart/2005/8/layout/list1"/>
    <dgm:cxn modelId="{DBA4F5F1-36FC-4D63-BCDB-F5FCDF82A9C2}" srcId="{8C43E4E5-C6FB-4345-B0D0-8BED72BE254F}" destId="{376D1337-0CCF-48C3-B601-BD88BFF3BE23}" srcOrd="11" destOrd="0" parTransId="{B62FBE94-F7BF-4CEE-A369-868DEDAD80E1}" sibTransId="{5BAD5410-9E8B-422D-AAE8-0269B99C8A4D}"/>
    <dgm:cxn modelId="{8B9257F2-CE77-4742-A5A8-E2CADA0A9B4F}" type="presOf" srcId="{E40C73EA-B0C4-4566-83C1-F94824458DEC}" destId="{B8B7D556-4975-4004-88F8-9D1A44A171F8}" srcOrd="0" destOrd="12" presId="urn:microsoft.com/office/officeart/2005/8/layout/list1"/>
    <dgm:cxn modelId="{7D5493FB-DB53-49CA-90D8-4CC0AEF20DF3}" srcId="{8C43E4E5-C6FB-4345-B0D0-8BED72BE254F}" destId="{57A38C58-102B-4D77-828E-1399C3FB4B4A}" srcOrd="3" destOrd="0" parTransId="{7C1248E8-440F-4D6E-9811-9A851C5218A7}" sibTransId="{CF986CF4-B825-48BF-8515-7DA373527EFD}"/>
    <dgm:cxn modelId="{91402DF9-812F-4325-B046-54DA205AC992}" type="presParOf" srcId="{80E340AE-130F-47BA-9261-DA80DC5E0612}" destId="{045FE9C9-0ABA-4344-8098-898BB99BB89B}" srcOrd="0" destOrd="0" presId="urn:microsoft.com/office/officeart/2005/8/layout/list1"/>
    <dgm:cxn modelId="{2AD39670-C38D-47DE-AAEF-913BB5B8DE2E}" type="presParOf" srcId="{045FE9C9-0ABA-4344-8098-898BB99BB89B}" destId="{3D74903E-B332-40EA-8BDE-FF93FB35F24E}" srcOrd="0" destOrd="0" presId="urn:microsoft.com/office/officeart/2005/8/layout/list1"/>
    <dgm:cxn modelId="{5A0F2BC8-4B0F-4DD7-A885-B45E4357AA16}" type="presParOf" srcId="{045FE9C9-0ABA-4344-8098-898BB99BB89B}" destId="{C1F8A5D5-608F-4505-B407-61E0C92F100B}" srcOrd="1" destOrd="0" presId="urn:microsoft.com/office/officeart/2005/8/layout/list1"/>
    <dgm:cxn modelId="{06EE828E-18DA-4336-BE55-32B9EFCE633F}" type="presParOf" srcId="{80E340AE-130F-47BA-9261-DA80DC5E0612}" destId="{5257467A-7ED5-416C-A648-E3FCACC4E80B}" srcOrd="1" destOrd="0" presId="urn:microsoft.com/office/officeart/2005/8/layout/list1"/>
    <dgm:cxn modelId="{CC0F2E45-F7A7-488D-BA24-D95DF7B27C86}" type="presParOf" srcId="{80E340AE-130F-47BA-9261-DA80DC5E0612}" destId="{065BCCA5-8740-430F-B033-72AA69CEBDD9}" srcOrd="2" destOrd="0" presId="urn:microsoft.com/office/officeart/2005/8/layout/list1"/>
    <dgm:cxn modelId="{A9521D99-41E8-4C03-A7FC-B354A14F4A6E}" type="presParOf" srcId="{80E340AE-130F-47BA-9261-DA80DC5E0612}" destId="{DBB3B7E2-E8AB-4AF9-802B-154607D47275}" srcOrd="3" destOrd="0" presId="urn:microsoft.com/office/officeart/2005/8/layout/list1"/>
    <dgm:cxn modelId="{23C9C241-6089-4645-B805-89EE5719A93E}" type="presParOf" srcId="{80E340AE-130F-47BA-9261-DA80DC5E0612}" destId="{196A2A1A-5B4B-431B-87E0-5F52B32F37AF}" srcOrd="4" destOrd="0" presId="urn:microsoft.com/office/officeart/2005/8/layout/list1"/>
    <dgm:cxn modelId="{FD7B09B6-0240-4EEC-9832-3BD9B2FAE126}" type="presParOf" srcId="{196A2A1A-5B4B-431B-87E0-5F52B32F37AF}" destId="{5C328D78-DA5D-4EEA-A1E9-7A8685B1E1AB}" srcOrd="0" destOrd="0" presId="urn:microsoft.com/office/officeart/2005/8/layout/list1"/>
    <dgm:cxn modelId="{3DCCAC51-C443-488C-BCE9-5FB67FAB8294}" type="presParOf" srcId="{196A2A1A-5B4B-431B-87E0-5F52B32F37AF}" destId="{788FC87B-33AE-47AB-B55C-00213720AC85}" srcOrd="1" destOrd="0" presId="urn:microsoft.com/office/officeart/2005/8/layout/list1"/>
    <dgm:cxn modelId="{DF357FA0-1660-48BA-B101-7AB110BA33E5}" type="presParOf" srcId="{80E340AE-130F-47BA-9261-DA80DC5E0612}" destId="{A03B98E9-F5B8-47EF-A9EC-4BC8DF3EFB65}" srcOrd="5" destOrd="0" presId="urn:microsoft.com/office/officeart/2005/8/layout/list1"/>
    <dgm:cxn modelId="{729BBC29-1F7B-4670-AF5D-38560E38D940}" type="presParOf" srcId="{80E340AE-130F-47BA-9261-DA80DC5E0612}" destId="{B8B7D556-4975-4004-88F8-9D1A44A171F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BCCA5-8740-430F-B033-72AA69CEBDD9}">
      <dsp:nvSpPr>
        <dsp:cNvPr id="0" name=""/>
        <dsp:cNvSpPr/>
      </dsp:nvSpPr>
      <dsp:spPr>
        <a:xfrm>
          <a:off x="0" y="362517"/>
          <a:ext cx="1112314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8A5D5-608F-4505-B407-61E0C92F100B}">
      <dsp:nvSpPr>
        <dsp:cNvPr id="0" name=""/>
        <dsp:cNvSpPr/>
      </dsp:nvSpPr>
      <dsp:spPr>
        <a:xfrm>
          <a:off x="556157" y="126357"/>
          <a:ext cx="7786198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4300" tIns="0" rIns="294300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dataset has 13 features and 545 samples</a:t>
          </a:r>
          <a:r>
            <a:rPr lang="en-US" sz="1600" kern="1200">
              <a:latin typeface="Arial" panose="020B0604020202020204"/>
            </a:rPr>
            <a:t> from homes in Northeast U.S.A</a:t>
          </a:r>
          <a:endParaRPr lang="en-US" sz="1600" kern="1200"/>
        </a:p>
      </dsp:txBody>
      <dsp:txXfrm>
        <a:off x="579214" y="149414"/>
        <a:ext cx="7740084" cy="426206"/>
      </dsp:txXfrm>
    </dsp:sp>
    <dsp:sp modelId="{B8B7D556-4975-4004-88F8-9D1A44A171F8}">
      <dsp:nvSpPr>
        <dsp:cNvPr id="0" name=""/>
        <dsp:cNvSpPr/>
      </dsp:nvSpPr>
      <dsp:spPr>
        <a:xfrm>
          <a:off x="0" y="1088277"/>
          <a:ext cx="11123140" cy="352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279" tIns="333248" rIns="86327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Price – Ranges from $1.75m - $13.3m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# of Bedrooms – On a scale of 1-6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Area – Ranges from 1650-16.2k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# of Bathrooms – On a scale of 1-4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# of Stories – On a scale of 1-4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Mainroad – Is it connected to a mainroad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Guestroom – Does it have a guestroom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Basement – Does it have a basement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Hotwaterheating - Does it have hot water heating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Airconditioning – Does it have airconditioning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# of Parking – On a scale of 0-3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Prefarea – Is the house in a peffered area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Furnishingstatus – Furnished, Semi-Furnished, Unfurnished</a:t>
          </a:r>
        </a:p>
      </dsp:txBody>
      <dsp:txXfrm>
        <a:off x="0" y="1088277"/>
        <a:ext cx="11123140" cy="3528000"/>
      </dsp:txXfrm>
    </dsp:sp>
    <dsp:sp modelId="{788FC87B-33AE-47AB-B55C-00213720AC85}">
      <dsp:nvSpPr>
        <dsp:cNvPr id="0" name=""/>
        <dsp:cNvSpPr/>
      </dsp:nvSpPr>
      <dsp:spPr>
        <a:xfrm>
          <a:off x="556157" y="852117"/>
          <a:ext cx="7786198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4300" tIns="0" rIns="2943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features include:</a:t>
          </a:r>
        </a:p>
      </dsp:txBody>
      <dsp:txXfrm>
        <a:off x="579214" y="875174"/>
        <a:ext cx="7740084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306E680-6A26-9C48-87BF-4368862B9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A8F6-F979-A948-9E97-51A38426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C9482-4942-9A42-9B6B-9A6D0C3F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BD93E-E334-794F-AAA4-ED2738BD9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F737-FC71-3D41-A122-65FFC91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97691-9973-4B46-AE83-6A5F333C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9189-E24D-B94A-A884-A8AF80D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39EF-4096-1A49-9AD4-0655F121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2AF70-1E65-534B-9153-913A0A9E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CE82-C65F-6B43-ABA4-3EB66445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9C77-D8D0-FB43-910C-1F49030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1FDC7-F78C-EE40-982D-9189AE7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DA1A7-5913-1444-B7D0-0B55BA2D7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05413-85D9-A548-83D7-268A900C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33B9-EFDB-514F-8EDA-0D81C8C4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CC90F-E680-5346-AB4F-97427157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2FA6-882C-6645-8A51-A07C0F71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955C273-3410-C447-B8B7-5FDFF0F32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C75-2456-E24C-A74E-E3F68183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908F-63CC-1B4E-947D-0F735476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D3A58-FFD8-4940-A7F0-8B2B57C9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6D3E-6D5E-D349-938B-E0B3301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6C36-FD1B-BE4B-974D-B33D0A7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CD9A-4C4D-C04D-B628-4D6821CF99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D619-9256-5342-BA68-AA592831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52CD-DA0F-E044-884E-A857BA13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1647-D227-6B41-9AD6-182E7AE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2F90-7608-D14B-BE6C-B6E7C3BF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F2DD4F-54D8-DF4E-89F0-75242AE735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5F1-41C9-F741-ABCA-148F72FF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B0D0-CB2A-5B49-AFAE-C401DC85D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FA190-6116-CE4E-880A-2A5FD5E9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6A325-B878-6048-96EA-AD37D914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4E63-81BD-D34E-9FB6-590D87A2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2F3FA-6596-F141-A53F-FDEC5D0F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86C4-8A82-2E47-BA0A-3B4FD275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AD30-26CB-894D-B249-16631B50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E37DF-FCA3-9345-8F1B-3B2DEECC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A7F32-108C-0147-BF1C-151D1857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79B9-C154-E741-8BC5-8B95F0D2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A23CC-9985-5B43-B4F5-7A65FBBB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9551-72F1-6A40-B02D-98C9990F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ACEE8-777A-5940-9519-1D826BCA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0DEB-C558-DB4D-9DBB-60DA77C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A75B9-E07E-614C-9F6C-7943A325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482A-9624-104B-AFF8-5DE40120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9DE2-8332-1E4D-806B-6DDB783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0AD24-3C30-D545-822F-3EF5F7FE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1DBBA-BE87-D441-B84D-D8F2DAF1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2A5FB-A616-8D45-9939-E7B33461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ADA5-6E94-DB46-948A-CE55B22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03E3-1AEE-0E46-A78B-8B092563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0A59D-5684-1941-8033-29499AF5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89D9-B751-654C-8849-B701A522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2888-A517-7A40-9678-F86659CA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6589-428D-8542-B91B-AA693B1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A89C3-E6FA-684D-8BAE-1760B34F554E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1C330-0F02-8249-82EC-9F3A278C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3E27E-2040-824D-B637-1C07F3E0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629B-BAF4-A343-8BF1-1572AB380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C171DC17-4A50-5F49-AEC7-C955C81B92E5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F82B-A72E-B848-BB19-0207CDE46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82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20FE-B066-7C49-9BDF-AF56CC193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9B8F8C4-05A7-DC4E-8BB7-4202EC4AC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6F54A4B-B617-B54F-B600-5EFC28C265A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147" y="185741"/>
            <a:ext cx="9613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0DA4-D291-4B42-B1AF-848E941EB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957" y="245654"/>
            <a:ext cx="9019457" cy="1478117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"/>
                <a:cs typeface="Arial"/>
              </a:rPr>
              <a:t>A Matter of Price:</a:t>
            </a:r>
            <a:br>
              <a:rPr lang="en-US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 Housing Data and Machine Learning</a:t>
            </a:r>
            <a:endParaRPr lang="en-US"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7951D-6AED-F64B-AB8D-89218E91D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086" y="1717522"/>
            <a:ext cx="731519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latin typeface="Arial"/>
                <a:cs typeface="Arial"/>
              </a:rPr>
              <a:t>By Ben &amp; Caleb</a:t>
            </a:r>
          </a:p>
        </p:txBody>
      </p:sp>
      <p:pic>
        <p:nvPicPr>
          <p:cNvPr id="4" name="Picture 3" descr="A house with a garage and a driveway&#10;&#10;Description automatically generated">
            <a:extLst>
              <a:ext uri="{FF2B5EF4-FFF2-40B4-BE49-F238E27FC236}">
                <a16:creationId xmlns:a16="http://schemas.microsoft.com/office/drawing/2014/main" id="{88E23D64-CEE8-B81A-2000-6131DBEAB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936" y="2134608"/>
            <a:ext cx="6096000" cy="40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9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2E1A-DD29-2A13-5536-6CF5729A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Scaling Done to Large Numerical Features</a:t>
            </a:r>
            <a:endParaRPr lang="en-US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0D4EA8D-595F-A8A1-2DCE-151BC1098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968" y="2430477"/>
            <a:ext cx="9101019" cy="2625278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09BA8FE-2216-13D8-CAA4-404F02D94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530" y="2433766"/>
            <a:ext cx="1628775" cy="2628900"/>
          </a:xfrm>
          <a:prstGeom prst="rect">
            <a:avLst/>
          </a:prstGeom>
        </p:spPr>
      </p:pic>
      <p:pic>
        <p:nvPicPr>
          <p:cNvPr id="6" name="Picture 5" descr="A number and numbers on a white background&#10;&#10;Description automatically generated">
            <a:extLst>
              <a:ext uri="{FF2B5EF4-FFF2-40B4-BE49-F238E27FC236}">
                <a16:creationId xmlns:a16="http://schemas.microsoft.com/office/drawing/2014/main" id="{1D7DC130-16AA-3B54-348C-0A9181E51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54" y="2433766"/>
            <a:ext cx="14668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F2575-1E06-0106-64DB-107643A2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Regressions With All Features and 80/20 Split</a:t>
            </a:r>
          </a:p>
        </p:txBody>
      </p:sp>
      <p:pic>
        <p:nvPicPr>
          <p:cNvPr id="4" name="Content Placeholder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9F20EE9-8372-457C-F8E9-DABA4BEB9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88" y="1710403"/>
            <a:ext cx="5560282" cy="1338133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665EB32-A231-B5DE-EB42-1C7AB17BC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60" y="3703423"/>
            <a:ext cx="5560540" cy="2025478"/>
          </a:xfrm>
          <a:prstGeom prst="rect">
            <a:avLst/>
          </a:prstGeom>
        </p:spPr>
      </p:pic>
      <p:pic>
        <p:nvPicPr>
          <p:cNvPr id="6" name="Picture 5" descr="A screenshot of a color chart&#10;&#10;Description automatically generated">
            <a:extLst>
              <a:ext uri="{FF2B5EF4-FFF2-40B4-BE49-F238E27FC236}">
                <a16:creationId xmlns:a16="http://schemas.microsoft.com/office/drawing/2014/main" id="{9634FFD2-82F8-9FFC-9B08-80D7DC20C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018" y="1392195"/>
            <a:ext cx="5741560" cy="43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68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238B-3940-4AC2-3109-5AF94844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Regressions With All Features and 70/30 Split</a:t>
            </a:r>
            <a:endParaRPr lang="en-US"/>
          </a:p>
        </p:txBody>
      </p:sp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CD35A34-DDD3-4C9A-8FC6-2D6F2701E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29" y="1694163"/>
            <a:ext cx="5569293" cy="1327836"/>
          </a:xfrm>
          <a:prstGeom prst="rect">
            <a:avLst/>
          </a:prstGeom>
        </p:spPr>
      </p:pic>
      <p:pic>
        <p:nvPicPr>
          <p:cNvPr id="10" name="Picture 9" descr="A screenshot of a chart&#10;&#10;Description automatically generated">
            <a:extLst>
              <a:ext uri="{FF2B5EF4-FFF2-40B4-BE49-F238E27FC236}">
                <a16:creationId xmlns:a16="http://schemas.microsoft.com/office/drawing/2014/main" id="{CEB62DFB-3B3F-4CFF-7DD6-E1090D728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789" y="1567248"/>
            <a:ext cx="5371314" cy="4444313"/>
          </a:xfrm>
          <a:prstGeom prst="rect">
            <a:avLst/>
          </a:prstGeom>
        </p:spPr>
      </p:pic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35BCFE2-1A76-B73C-438D-F5377A401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03" y="3621817"/>
            <a:ext cx="5564144" cy="218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28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14E1-8A6B-6F94-6818-D9C18383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Regressions With Correlated Features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C58D-C753-808C-0443-C1F200B80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11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0815" indent="-170815"/>
            <a:r>
              <a:rPr lang="en-US">
                <a:latin typeface="Arial"/>
                <a:cs typeface="Arial"/>
              </a:rPr>
              <a:t>We got rid of mainroad, guestroom, basement, hotwaterheating, prefearea </a:t>
            </a:r>
            <a:endParaRPr lang="en-US"/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A6AE8B9-7851-3FBB-52F0-3B2A12E70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98" y="2076707"/>
            <a:ext cx="5454992" cy="1355639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41CF280-5FFE-9E2D-3666-FAD5563E8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10" y="3865091"/>
            <a:ext cx="5450874" cy="1980170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DB4AF58C-48E7-DDC6-BAC4-F4B1AB286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537" y="2071816"/>
            <a:ext cx="5273330" cy="422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10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D823-2256-BBDC-7FEA-C59FF3E2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Discussion of Results</a:t>
            </a:r>
            <a:endParaRPr lang="en-US"/>
          </a:p>
        </p:txBody>
      </p:sp>
      <p:pic>
        <p:nvPicPr>
          <p:cNvPr id="4" name="Content Placeholder 3" descr="A graph of a line graph&#10;&#10;Description automatically generated">
            <a:extLst>
              <a:ext uri="{FF2B5EF4-FFF2-40B4-BE49-F238E27FC236}">
                <a16:creationId xmlns:a16="http://schemas.microsoft.com/office/drawing/2014/main" id="{F03F6211-10C5-999C-169B-96EC1B565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" y="2134544"/>
            <a:ext cx="3920938" cy="3074474"/>
          </a:xfrm>
        </p:spPr>
      </p:pic>
      <p:pic>
        <p:nvPicPr>
          <p:cNvPr id="5" name="Picture 4" descr="A graph of a line graph&#10;&#10;Description automatically generated">
            <a:extLst>
              <a:ext uri="{FF2B5EF4-FFF2-40B4-BE49-F238E27FC236}">
                <a16:creationId xmlns:a16="http://schemas.microsoft.com/office/drawing/2014/main" id="{10344E33-9E4A-C5FC-155D-E8B9656A3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461" y="2130895"/>
            <a:ext cx="3914778" cy="3080181"/>
          </a:xfrm>
          <a:prstGeom prst="rect">
            <a:avLst/>
          </a:prstGeom>
        </p:spPr>
      </p:pic>
      <p:pic>
        <p:nvPicPr>
          <p:cNvPr id="6" name="Picture 5" descr="A graph of a line graph&#10;&#10;Description automatically generated">
            <a:extLst>
              <a:ext uri="{FF2B5EF4-FFF2-40B4-BE49-F238E27FC236}">
                <a16:creationId xmlns:a16="http://schemas.microsoft.com/office/drawing/2014/main" id="{104D64C0-8CC5-B69C-E0F2-975A29338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976" y="2130896"/>
            <a:ext cx="3914776" cy="30801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842BB5-8728-22C1-0CF2-6A98491BCB8D}"/>
              </a:ext>
            </a:extLst>
          </p:cNvPr>
          <p:cNvSpPr txBox="1"/>
          <p:nvPr/>
        </p:nvSpPr>
        <p:spPr>
          <a:xfrm>
            <a:off x="814272" y="1642345"/>
            <a:ext cx="24704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Arial"/>
              </a:rPr>
              <a:t>Regression Model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04D8C-486D-9EB3-7485-8B0B719FC14E}"/>
              </a:ext>
            </a:extLst>
          </p:cNvPr>
          <p:cNvSpPr txBox="1"/>
          <p:nvPr/>
        </p:nvSpPr>
        <p:spPr>
          <a:xfrm>
            <a:off x="4861109" y="1642344"/>
            <a:ext cx="24704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Arial"/>
              </a:rPr>
              <a:t>Regression Model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6CA44-B572-EBAD-AAA1-25DC4A1F37F8}"/>
              </a:ext>
            </a:extLst>
          </p:cNvPr>
          <p:cNvSpPr txBox="1"/>
          <p:nvPr/>
        </p:nvSpPr>
        <p:spPr>
          <a:xfrm>
            <a:off x="9000622" y="1642344"/>
            <a:ext cx="24704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Arial"/>
              </a:rPr>
              <a:t>Regression Model 3</a:t>
            </a:r>
          </a:p>
        </p:txBody>
      </p:sp>
    </p:spTree>
    <p:extLst>
      <p:ext uri="{BB962C8B-B14F-4D97-AF65-F5344CB8AC3E}">
        <p14:creationId xmlns:p14="http://schemas.microsoft.com/office/powerpoint/2010/main" val="3837712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B6274-3CE9-045B-BB67-A4B49F26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Problems Encountered </a:t>
            </a:r>
          </a:p>
        </p:txBody>
      </p:sp>
      <p:pic>
        <p:nvPicPr>
          <p:cNvPr id="4" name="Picture 3" descr="A key in a keyhole&#10;&#10;Description automatically generated">
            <a:extLst>
              <a:ext uri="{FF2B5EF4-FFF2-40B4-BE49-F238E27FC236}">
                <a16:creationId xmlns:a16="http://schemas.microsoft.com/office/drawing/2014/main" id="{DB1E92A8-732D-9E5F-C1D9-EDD7A3A717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54" r="9759" b="-1"/>
          <a:stretch/>
        </p:blipFill>
        <p:spPr>
          <a:xfrm>
            <a:off x="838200" y="1825625"/>
            <a:ext cx="5181600" cy="4351338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B869A-0D0A-3666-A958-ECAF63EDC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170815" indent="-170815"/>
            <a:r>
              <a:rPr lang="en-US"/>
              <a:t>Multi-Class Classification </a:t>
            </a:r>
          </a:p>
          <a:p>
            <a:pPr marL="170815" indent="-170815"/>
            <a:r>
              <a:rPr lang="en-US"/>
              <a:t>MSE</a:t>
            </a:r>
          </a:p>
          <a:p>
            <a:pPr marL="170815" indent="-170815"/>
            <a:r>
              <a:rPr lang="en-US"/>
              <a:t>MAE</a:t>
            </a:r>
          </a:p>
          <a:p>
            <a:pPr marL="170815" indent="-170815"/>
            <a:r>
              <a:rPr lang="en-US"/>
              <a:t>Scale of our model</a:t>
            </a: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en-US" sz="2100"/>
              <a:t>Reversing the scale</a:t>
            </a:r>
          </a:p>
          <a:p>
            <a:pPr marL="513715" lvl="1" indent="-170815">
              <a:buFont typeface="Courier New" panose="020B0604020202020204" pitchFamily="34" charset="0"/>
              <a:buChar char="o"/>
            </a:pPr>
            <a:endParaRPr lang="en-US" sz="2100"/>
          </a:p>
          <a:p>
            <a:pPr marL="513715" lvl="1" indent="-170815">
              <a:buFont typeface="Courier New" panose="020B0604020202020204" pitchFamily="34" charset="0"/>
              <a:buChar char="o"/>
            </a:pPr>
            <a:endParaRPr lang="en-US" sz="2100"/>
          </a:p>
          <a:p>
            <a:pPr marL="170815" indent="-170815"/>
            <a:endParaRPr lang="en-US"/>
          </a:p>
          <a:p>
            <a:pPr marL="170815" indent="-170815"/>
            <a:endParaRPr lang="en-US"/>
          </a:p>
          <a:p>
            <a:pPr marL="170815" indent="-170815"/>
            <a:endParaRPr lang="en-US"/>
          </a:p>
          <a:p>
            <a:pPr marL="170815" indent="-170815"/>
            <a:endParaRPr lang="en-US"/>
          </a:p>
          <a:p>
            <a:pPr marL="170815" indent="-170815"/>
            <a:endParaRPr lang="en-US"/>
          </a:p>
          <a:p>
            <a:pPr marL="170815" indent="-17081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42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0C46E-723B-CE93-3218-428743CE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Improvements To Be Made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BD399-4C8B-4088-CC09-C967DB9BD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>
                <a:latin typeface="Times New Roman"/>
                <a:cs typeface="Times New Roman"/>
              </a:rPr>
              <a:t>Lower MSE and MAE would be ideal for a more accurate model, so future efforts should focus on reducing these errors. Fine-tuning the model, improving feature selection, or exploring more advanced regression techniques could potentially help improve these metrics.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577584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2ACE-9BC8-42AE-52E0-B4220F23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23C17-08DE-E828-BD89-6A3CD02F2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/>
              <a:t>We gave ourselves a challenge by encoding the data of the categorical variables and scaling the data, but we ultimately succeeded in building a model that works. It’s not a bad model, but it could definitely be better by implementing the strategies we laid out in the improvements slide.</a:t>
            </a:r>
          </a:p>
          <a:p>
            <a:pPr marL="170815" indent="-170815"/>
            <a:endParaRPr lang="en-US"/>
          </a:p>
          <a:p>
            <a:pPr marL="170815" indent="-170815"/>
            <a:endParaRPr lang="en-US"/>
          </a:p>
        </p:txBody>
      </p:sp>
      <p:pic>
        <p:nvPicPr>
          <p:cNvPr id="4" name="Picture 3" descr="A group of houses in a neighborhood&#10;&#10;Description automatically generated">
            <a:extLst>
              <a:ext uri="{FF2B5EF4-FFF2-40B4-BE49-F238E27FC236}">
                <a16:creationId xmlns:a16="http://schemas.microsoft.com/office/drawing/2014/main" id="{09455622-D135-FD3D-DDB7-31AE682C83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672" r="21344" b="-1"/>
          <a:stretch/>
        </p:blipFill>
        <p:spPr>
          <a:xfrm>
            <a:off x="6172200" y="1825625"/>
            <a:ext cx="518160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098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About the 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5EA6A8-3334-BE4F-8A7C-50040E6270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823201"/>
              </p:ext>
            </p:extLst>
          </p:nvPr>
        </p:nvGraphicFramePr>
        <p:xfrm>
          <a:off x="230660" y="1434328"/>
          <a:ext cx="11123140" cy="4742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212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724D-0ED4-041A-1138-757317AD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More Information About the Data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14678-68C1-48CD-6C41-B6BF4D3C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0815" indent="-170815"/>
            <a:r>
              <a:rPr lang="en-US" sz="2800">
                <a:latin typeface="Arial"/>
                <a:cs typeface="Arial"/>
              </a:rPr>
              <a:t>No missing values</a:t>
            </a:r>
          </a:p>
          <a:p>
            <a:pPr marL="0" indent="0">
              <a:buNone/>
            </a:pPr>
            <a:endParaRPr lang="en-US" sz="2800">
              <a:latin typeface="Arial"/>
              <a:cs typeface="Arial"/>
            </a:endParaRPr>
          </a:p>
          <a:p>
            <a:pPr marL="170815" indent="-170815"/>
            <a:r>
              <a:rPr lang="en-US" sz="2800">
                <a:latin typeface="Arial"/>
                <a:cs typeface="Arial"/>
              </a:rPr>
              <a:t>6 numerical features</a:t>
            </a:r>
          </a:p>
          <a:p>
            <a:pPr marL="0" indent="0">
              <a:buNone/>
            </a:pPr>
            <a:endParaRPr lang="en-US" sz="2800">
              <a:latin typeface="Arial"/>
              <a:cs typeface="Arial"/>
            </a:endParaRPr>
          </a:p>
          <a:p>
            <a:pPr marL="170815" indent="-170815"/>
            <a:r>
              <a:rPr lang="en-US" sz="2800">
                <a:latin typeface="Arial"/>
                <a:cs typeface="Arial"/>
              </a:rPr>
              <a:t>7 categorical features</a:t>
            </a:r>
            <a:endParaRPr lang="en-US" sz="2800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841228F-9D25-9AB8-5CE5-83D61FCB9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29" y="1464276"/>
            <a:ext cx="4473265" cy="436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4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AFDC5-5A1B-F594-E51A-ADA1D269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Distribution of Target Variables</a:t>
            </a:r>
            <a:endParaRPr lang="en-US"/>
          </a:p>
        </p:txBody>
      </p:sp>
      <p:pic>
        <p:nvPicPr>
          <p:cNvPr id="4" name="Content Placeholder 3" descr="A bar chart of a distribution of furnishing status&#10;&#10;Description automatically generated">
            <a:extLst>
              <a:ext uri="{FF2B5EF4-FFF2-40B4-BE49-F238E27FC236}">
                <a16:creationId xmlns:a16="http://schemas.microsoft.com/office/drawing/2014/main" id="{CC6D3097-67BB-0EF3-736A-61ACBD2C0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2015" y="1696759"/>
            <a:ext cx="5700187" cy="41148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E4F8AA-99B7-0D8E-07A3-4AC756847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1477534"/>
            <a:ext cx="53625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8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9B0833-3A66-4C49-9DE3-7890B7461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402" y="68263"/>
            <a:ext cx="6724134" cy="6219825"/>
          </a:xfrm>
          <a:noFill/>
        </p:spPr>
      </p:pic>
    </p:spTree>
    <p:extLst>
      <p:ext uri="{BB962C8B-B14F-4D97-AF65-F5344CB8AC3E}">
        <p14:creationId xmlns:p14="http://schemas.microsoft.com/office/powerpoint/2010/main" val="381258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8B7A571D-884F-D32D-C6B2-019B340E1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480" y="79307"/>
            <a:ext cx="8183978" cy="6219825"/>
          </a:xfrm>
          <a:noFill/>
        </p:spPr>
      </p:pic>
    </p:spTree>
    <p:extLst>
      <p:ext uri="{BB962C8B-B14F-4D97-AF65-F5344CB8AC3E}">
        <p14:creationId xmlns:p14="http://schemas.microsoft.com/office/powerpoint/2010/main" val="158806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graph&#10;&#10;Description automatically generated">
            <a:extLst>
              <a:ext uri="{FF2B5EF4-FFF2-40B4-BE49-F238E27FC236}">
                <a16:creationId xmlns:a16="http://schemas.microsoft.com/office/drawing/2014/main" id="{0EB10484-F202-66C4-E290-B47DD1DCA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922" y="3004"/>
            <a:ext cx="8967723" cy="6359309"/>
          </a:xfrm>
        </p:spPr>
      </p:pic>
    </p:spTree>
    <p:extLst>
      <p:ext uri="{BB962C8B-B14F-4D97-AF65-F5344CB8AC3E}">
        <p14:creationId xmlns:p14="http://schemas.microsoft.com/office/powerpoint/2010/main" val="351165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AF81-7533-161A-8932-9923F226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Encoding Done to the Logistic Target Variable</a:t>
            </a:r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72462E4-B66E-B3A2-F777-12357AFE6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825" y="2935373"/>
            <a:ext cx="3031781" cy="2954037"/>
          </a:xfrm>
          <a:prstGeom prst="rect">
            <a:avLst/>
          </a:prstGeom>
        </p:spPr>
      </p:pic>
      <p:pic>
        <p:nvPicPr>
          <p:cNvPr id="8" name="Picture 7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06DEA63E-8268-A2B2-D894-1504A891B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838" y="1716681"/>
            <a:ext cx="9422027" cy="8606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98C3A7-3FBD-6CFB-8E5E-ABBB6D24E05F}"/>
              </a:ext>
            </a:extLst>
          </p:cNvPr>
          <p:cNvSpPr txBox="1"/>
          <p:nvPr/>
        </p:nvSpPr>
        <p:spPr>
          <a:xfrm>
            <a:off x="2102649" y="3074382"/>
            <a:ext cx="303541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Times New Roman"/>
                <a:cs typeface="Arial"/>
              </a:rPr>
              <a:t>Changed to:</a:t>
            </a:r>
          </a:p>
          <a:p>
            <a:pPr algn="ctr"/>
            <a:endParaRPr lang="en-US" sz="2400">
              <a:latin typeface="Times New Roman"/>
              <a:cs typeface="Arial"/>
            </a:endParaRPr>
          </a:p>
          <a:p>
            <a:pPr algn="ctr"/>
            <a:r>
              <a:rPr lang="en-US" sz="2400">
                <a:latin typeface="Times New Roman"/>
                <a:cs typeface="Arial"/>
              </a:rPr>
              <a:t>Unfurnished → 0</a:t>
            </a:r>
          </a:p>
          <a:p>
            <a:pPr algn="ctr"/>
            <a:endParaRPr lang="en-US" sz="2400">
              <a:latin typeface="Times New Roman"/>
              <a:cs typeface="Arial"/>
            </a:endParaRPr>
          </a:p>
          <a:p>
            <a:pPr algn="ctr"/>
            <a:r>
              <a:rPr lang="en-US" sz="2400">
                <a:latin typeface="Times New Roman"/>
                <a:cs typeface="Arial"/>
              </a:rPr>
              <a:t>Semi-furnished →1</a:t>
            </a:r>
          </a:p>
          <a:p>
            <a:pPr algn="ctr"/>
            <a:endParaRPr lang="en-US" sz="2400">
              <a:latin typeface="Times New Roman"/>
              <a:cs typeface="Arial"/>
            </a:endParaRPr>
          </a:p>
          <a:p>
            <a:pPr algn="ctr"/>
            <a:r>
              <a:rPr lang="en-US" sz="2400">
                <a:latin typeface="Times New Roman"/>
                <a:cs typeface="Arial"/>
              </a:rPr>
              <a:t>Furnished →2</a:t>
            </a:r>
          </a:p>
        </p:txBody>
      </p:sp>
    </p:spTree>
    <p:extLst>
      <p:ext uri="{BB962C8B-B14F-4D97-AF65-F5344CB8AC3E}">
        <p14:creationId xmlns:p14="http://schemas.microsoft.com/office/powerpoint/2010/main" val="194790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1BB8-D442-E29B-FA81-CFD65615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Encoding Done to Rest of Categorical Variables</a:t>
            </a:r>
            <a:endParaRPr lang="en-US"/>
          </a:p>
        </p:txBody>
      </p:sp>
      <p:pic>
        <p:nvPicPr>
          <p:cNvPr id="4" name="Content Placeholder 3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2E804246-CDA7-4869-9041-B9AB5A50C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999" y="1898971"/>
            <a:ext cx="9277864" cy="1321399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711BCCF-D3EA-5BA6-8EA5-55E8DEA44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3654897"/>
            <a:ext cx="9267566" cy="20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38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llarmine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52836"/>
      </a:accent1>
      <a:accent2>
        <a:srgbClr val="697970"/>
      </a:accent2>
      <a:accent3>
        <a:srgbClr val="C8C8C8"/>
      </a:accent3>
      <a:accent4>
        <a:srgbClr val="F7BE00"/>
      </a:accent4>
      <a:accent5>
        <a:srgbClr val="00677F"/>
      </a:accent5>
      <a:accent6>
        <a:srgbClr val="4D4D4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creen Bellarmine Template" id="{109F2BBD-B805-0C47-8BE1-EE5FD54F39DA}" vid="{7B5311A2-F663-764E-9F9C-04F6C47E4F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 Matter of Price:  Housing Data and Machine Learning</vt:lpstr>
      <vt:lpstr>About the Dataset</vt:lpstr>
      <vt:lpstr>More Information About the Data</vt:lpstr>
      <vt:lpstr>Distribution of Target Variables</vt:lpstr>
      <vt:lpstr>PowerPoint Presentation</vt:lpstr>
      <vt:lpstr>PowerPoint Presentation</vt:lpstr>
      <vt:lpstr>PowerPoint Presentation</vt:lpstr>
      <vt:lpstr>Encoding Done to the Logistic Target Variable</vt:lpstr>
      <vt:lpstr>Encoding Done to Rest of Categorical Variables</vt:lpstr>
      <vt:lpstr>Scaling Done to Large Numerical Features</vt:lpstr>
      <vt:lpstr>Regressions With All Features and 80/20 Split</vt:lpstr>
      <vt:lpstr>Regressions With All Features and 70/30 Split</vt:lpstr>
      <vt:lpstr>Regressions With Correlated Features</vt:lpstr>
      <vt:lpstr>Discussion of Results</vt:lpstr>
      <vt:lpstr>Problems Encountered </vt:lpstr>
      <vt:lpstr>Improvements To Be Made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Kelty</dc:creator>
  <cp:revision>4</cp:revision>
  <dcterms:created xsi:type="dcterms:W3CDTF">2020-08-18T13:57:38Z</dcterms:created>
  <dcterms:modified xsi:type="dcterms:W3CDTF">2024-12-11T22:07:26Z</dcterms:modified>
</cp:coreProperties>
</file>