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60" r:id="rId2"/>
    <p:sldId id="261" r:id="rId3"/>
    <p:sldId id="262" r:id="rId4"/>
    <p:sldId id="264" r:id="rId5"/>
    <p:sldId id="265" r:id="rId6"/>
    <p:sldId id="259" r:id="rId7"/>
    <p:sldId id="256" r:id="rId8"/>
    <p:sldId id="263" r:id="rId9"/>
    <p:sldId id="266" r:id="rId10"/>
    <p:sldId id="267" r:id="rId11"/>
    <p:sldId id="268" r:id="rId12"/>
    <p:sldId id="257" r:id="rId13"/>
  </p:sldIdLst>
  <p:sldSz cx="12192000" cy="6858000"/>
  <p:notesSz cx="6858000" cy="9144000"/>
  <p:defaultTex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317" autoAdjust="0"/>
  </p:normalViewPr>
  <p:slideViewPr>
    <p:cSldViewPr snapToGrid="0">
      <p:cViewPr varScale="1">
        <p:scale>
          <a:sx n="122" d="100"/>
          <a:sy n="122" d="100"/>
        </p:scale>
        <p:origin x="17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828236-1CE1-42B6-8858-D2035156B0C2}" type="datetimeFigureOut">
              <a:rPr lang="de-DE" smtClean="0"/>
              <a:t>14.07.2020</a:t>
            </a:fld>
            <a:endParaRPr lang="de-DE"/>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de-DE"/>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B839AA-C9DD-443F-9DD3-2B50E1E0D5F7}" type="slidenum">
              <a:rPr lang="de-DE" smtClean="0"/>
              <a:t>‹#›</a:t>
            </a:fld>
            <a:endParaRPr lang="de-DE"/>
          </a:p>
        </p:txBody>
      </p:sp>
    </p:spTree>
    <p:extLst>
      <p:ext uri="{BB962C8B-B14F-4D97-AF65-F5344CB8AC3E}">
        <p14:creationId xmlns:p14="http://schemas.microsoft.com/office/powerpoint/2010/main" val="3296096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Semantic_similarity#cite_note-harispe2015-1"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en.wikipedia.org/wiki/Semantic_similarity#cite_note-3" TargetMode="External"/><Relationship Id="rId4" Type="http://schemas.openxmlformats.org/officeDocument/2006/relationships/hyperlink" Target="https://en.wikipedia.org/wiki/Semantic_similarity#cite_note-Feng2017-2"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de-DE" dirty="0"/>
          </a:p>
        </p:txBody>
      </p:sp>
      <p:sp>
        <p:nvSpPr>
          <p:cNvPr id="4" name="灯片编号占位符 3"/>
          <p:cNvSpPr>
            <a:spLocks noGrp="1"/>
          </p:cNvSpPr>
          <p:nvPr>
            <p:ph type="sldNum" sz="quarter" idx="5"/>
          </p:nvPr>
        </p:nvSpPr>
        <p:spPr/>
        <p:txBody>
          <a:bodyPr/>
          <a:lstStyle/>
          <a:p>
            <a:fld id="{28B839AA-C9DD-443F-9DD3-2B50E1E0D5F7}" type="slidenum">
              <a:rPr lang="de-DE" smtClean="0"/>
              <a:t>1</a:t>
            </a:fld>
            <a:endParaRPr lang="de-DE"/>
          </a:p>
        </p:txBody>
      </p:sp>
    </p:spTree>
    <p:extLst>
      <p:ext uri="{BB962C8B-B14F-4D97-AF65-F5344CB8AC3E}">
        <p14:creationId xmlns:p14="http://schemas.microsoft.com/office/powerpoint/2010/main" val="553970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0" dirty="0">
                <a:solidFill>
                  <a:srgbClr val="202122"/>
                </a:solidFill>
                <a:effectLst/>
                <a:latin typeface="Arial" panose="020B0604020202020204" pitchFamily="34" charset="0"/>
              </a:rPr>
              <a:t>Semantic similarity</a:t>
            </a:r>
            <a:r>
              <a:rPr lang="en-US" altLang="zh-CN" b="0" i="0" dirty="0">
                <a:solidFill>
                  <a:srgbClr val="202122"/>
                </a:solidFill>
                <a:effectLst/>
                <a:latin typeface="Arial" panose="020B0604020202020204" pitchFamily="34" charset="0"/>
              </a:rPr>
              <a:t> is a metric defined over a set of documents or terms, where the idea of distance between items is based on the likeness of their meaning or semantic content as opposed to lexicographical similarity. These are mathematical tools used to estimate the strength of the semantic relationship between units of language, concepts or instances, through a numerical description obtained according to the comparison of information supporting their meaning or describing their nature.</a:t>
            </a:r>
            <a:r>
              <a:rPr lang="en-US" altLang="zh-CN" b="0" i="0" u="none" strike="noStrike" baseline="30000" dirty="0">
                <a:solidFill>
                  <a:srgbClr val="0B0080"/>
                </a:solidFill>
                <a:effectLst/>
                <a:latin typeface="Arial" panose="020B0604020202020204" pitchFamily="34" charset="0"/>
                <a:hlinkClick r:id="rId3"/>
              </a:rPr>
              <a:t>[1]</a:t>
            </a:r>
            <a:r>
              <a:rPr lang="en-US" altLang="zh-CN" b="0" i="0" u="none" strike="noStrike" baseline="30000" dirty="0">
                <a:solidFill>
                  <a:srgbClr val="0B0080"/>
                </a:solidFill>
                <a:effectLst/>
                <a:latin typeface="Arial" panose="020B0604020202020204" pitchFamily="34" charset="0"/>
                <a:hlinkClick r:id="rId4"/>
              </a:rPr>
              <a:t>[2]</a:t>
            </a:r>
            <a:r>
              <a:rPr lang="en-US" altLang="zh-CN" b="0" i="0" dirty="0">
                <a:solidFill>
                  <a:srgbClr val="202122"/>
                </a:solidFill>
                <a:effectLst/>
                <a:latin typeface="Arial" panose="020B0604020202020204" pitchFamily="34" charset="0"/>
              </a:rPr>
              <a:t> The term semantic similarity is often confused with semantic relatedness. </a:t>
            </a:r>
            <a:r>
              <a:rPr lang="en-US" altLang="zh-CN" b="1" i="0" dirty="0">
                <a:solidFill>
                  <a:srgbClr val="202122"/>
                </a:solidFill>
                <a:effectLst/>
                <a:latin typeface="Arial" panose="020B0604020202020204" pitchFamily="34" charset="0"/>
              </a:rPr>
              <a:t>Semantic relatedness</a:t>
            </a:r>
            <a:r>
              <a:rPr lang="en-US" altLang="zh-CN" b="0" i="0" dirty="0">
                <a:solidFill>
                  <a:srgbClr val="202122"/>
                </a:solidFill>
                <a:effectLst/>
                <a:latin typeface="Arial" panose="020B0604020202020204" pitchFamily="34" charset="0"/>
              </a:rPr>
              <a:t> includes any relation between two terms, while semantic similarity only includes "is a" relations.</a:t>
            </a:r>
            <a:r>
              <a:rPr lang="en-US" altLang="zh-CN" b="0" i="0" u="none" strike="noStrike" baseline="30000" dirty="0">
                <a:solidFill>
                  <a:srgbClr val="0B0080"/>
                </a:solidFill>
                <a:effectLst/>
                <a:latin typeface="Arial" panose="020B0604020202020204" pitchFamily="34" charset="0"/>
                <a:hlinkClick r:id="rId5"/>
              </a:rPr>
              <a:t>[3]</a:t>
            </a:r>
            <a:r>
              <a:rPr lang="en-US" altLang="zh-CN" b="0" i="0" dirty="0">
                <a:solidFill>
                  <a:srgbClr val="202122"/>
                </a:solidFill>
                <a:effectLst/>
                <a:latin typeface="Arial" panose="020B0604020202020204" pitchFamily="34" charset="0"/>
              </a:rPr>
              <a:t> For example, "car" is similar to "bus", but is also related to "road" and "driving".</a:t>
            </a:r>
            <a:endParaRPr lang="de-DE" altLang="zh-CN" dirty="0"/>
          </a:p>
          <a:p>
            <a:endParaRPr lang="de-DE" dirty="0"/>
          </a:p>
        </p:txBody>
      </p:sp>
      <p:sp>
        <p:nvSpPr>
          <p:cNvPr id="4" name="灯片编号占位符 3"/>
          <p:cNvSpPr>
            <a:spLocks noGrp="1"/>
          </p:cNvSpPr>
          <p:nvPr>
            <p:ph type="sldNum" sz="quarter" idx="5"/>
          </p:nvPr>
        </p:nvSpPr>
        <p:spPr/>
        <p:txBody>
          <a:bodyPr/>
          <a:lstStyle/>
          <a:p>
            <a:fld id="{28B839AA-C9DD-443F-9DD3-2B50E1E0D5F7}" type="slidenum">
              <a:rPr lang="de-DE" smtClean="0"/>
              <a:t>3</a:t>
            </a:fld>
            <a:endParaRPr lang="de-DE"/>
          </a:p>
        </p:txBody>
      </p:sp>
    </p:spTree>
    <p:extLst>
      <p:ext uri="{BB962C8B-B14F-4D97-AF65-F5344CB8AC3E}">
        <p14:creationId xmlns:p14="http://schemas.microsoft.com/office/powerpoint/2010/main" val="874274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de-DE" dirty="0"/>
          </a:p>
        </p:txBody>
      </p:sp>
      <p:sp>
        <p:nvSpPr>
          <p:cNvPr id="4" name="灯片编号占位符 3"/>
          <p:cNvSpPr>
            <a:spLocks noGrp="1"/>
          </p:cNvSpPr>
          <p:nvPr>
            <p:ph type="sldNum" sz="quarter" idx="5"/>
          </p:nvPr>
        </p:nvSpPr>
        <p:spPr/>
        <p:txBody>
          <a:bodyPr/>
          <a:lstStyle/>
          <a:p>
            <a:fld id="{28B839AA-C9DD-443F-9DD3-2B50E1E0D5F7}" type="slidenum">
              <a:rPr lang="de-DE" smtClean="0"/>
              <a:t>4</a:t>
            </a:fld>
            <a:endParaRPr lang="de-DE"/>
          </a:p>
        </p:txBody>
      </p:sp>
    </p:spTree>
    <p:extLst>
      <p:ext uri="{BB962C8B-B14F-4D97-AF65-F5344CB8AC3E}">
        <p14:creationId xmlns:p14="http://schemas.microsoft.com/office/powerpoint/2010/main" val="864799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de-DE" dirty="0"/>
          </a:p>
        </p:txBody>
      </p:sp>
      <p:sp>
        <p:nvSpPr>
          <p:cNvPr id="4" name="灯片编号占位符 3"/>
          <p:cNvSpPr>
            <a:spLocks noGrp="1"/>
          </p:cNvSpPr>
          <p:nvPr>
            <p:ph type="sldNum" sz="quarter" idx="5"/>
          </p:nvPr>
        </p:nvSpPr>
        <p:spPr/>
        <p:txBody>
          <a:bodyPr/>
          <a:lstStyle/>
          <a:p>
            <a:fld id="{28B839AA-C9DD-443F-9DD3-2B50E1E0D5F7}" type="slidenum">
              <a:rPr lang="de-DE" smtClean="0"/>
              <a:t>5</a:t>
            </a:fld>
            <a:endParaRPr lang="de-DE"/>
          </a:p>
        </p:txBody>
      </p:sp>
    </p:spTree>
    <p:extLst>
      <p:ext uri="{BB962C8B-B14F-4D97-AF65-F5344CB8AC3E}">
        <p14:creationId xmlns:p14="http://schemas.microsoft.com/office/powerpoint/2010/main" val="491380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de-DE" dirty="0"/>
          </a:p>
        </p:txBody>
      </p:sp>
      <p:sp>
        <p:nvSpPr>
          <p:cNvPr id="4" name="灯片编号占位符 3"/>
          <p:cNvSpPr>
            <a:spLocks noGrp="1"/>
          </p:cNvSpPr>
          <p:nvPr>
            <p:ph type="sldNum" sz="quarter" idx="5"/>
          </p:nvPr>
        </p:nvSpPr>
        <p:spPr/>
        <p:txBody>
          <a:bodyPr/>
          <a:lstStyle/>
          <a:p>
            <a:fld id="{28B839AA-C9DD-443F-9DD3-2B50E1E0D5F7}" type="slidenum">
              <a:rPr lang="de-DE" smtClean="0"/>
              <a:t>6</a:t>
            </a:fld>
            <a:endParaRPr lang="de-DE"/>
          </a:p>
        </p:txBody>
      </p:sp>
    </p:spTree>
    <p:extLst>
      <p:ext uri="{BB962C8B-B14F-4D97-AF65-F5344CB8AC3E}">
        <p14:creationId xmlns:p14="http://schemas.microsoft.com/office/powerpoint/2010/main" val="913366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Dropout </a:t>
            </a:r>
          </a:p>
          <a:p>
            <a:r>
              <a:rPr lang="en-US" dirty="0" err="1"/>
              <a:t>BatchNormalization</a:t>
            </a:r>
            <a:endParaRPr lang="de-DE" dirty="0"/>
          </a:p>
        </p:txBody>
      </p:sp>
      <p:sp>
        <p:nvSpPr>
          <p:cNvPr id="4" name="灯片编号占位符 3"/>
          <p:cNvSpPr>
            <a:spLocks noGrp="1"/>
          </p:cNvSpPr>
          <p:nvPr>
            <p:ph type="sldNum" sz="quarter" idx="5"/>
          </p:nvPr>
        </p:nvSpPr>
        <p:spPr/>
        <p:txBody>
          <a:bodyPr/>
          <a:lstStyle/>
          <a:p>
            <a:fld id="{28B839AA-C9DD-443F-9DD3-2B50E1E0D5F7}" type="slidenum">
              <a:rPr lang="de-DE" smtClean="0"/>
              <a:t>7</a:t>
            </a:fld>
            <a:endParaRPr lang="de-DE"/>
          </a:p>
        </p:txBody>
      </p:sp>
    </p:spTree>
    <p:extLst>
      <p:ext uri="{BB962C8B-B14F-4D97-AF65-F5344CB8AC3E}">
        <p14:creationId xmlns:p14="http://schemas.microsoft.com/office/powerpoint/2010/main" val="4196315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de-DE" dirty="0"/>
          </a:p>
        </p:txBody>
      </p:sp>
      <p:sp>
        <p:nvSpPr>
          <p:cNvPr id="4" name="灯片编号占位符 3"/>
          <p:cNvSpPr>
            <a:spLocks noGrp="1"/>
          </p:cNvSpPr>
          <p:nvPr>
            <p:ph type="sldNum" sz="quarter" idx="5"/>
          </p:nvPr>
        </p:nvSpPr>
        <p:spPr/>
        <p:txBody>
          <a:bodyPr/>
          <a:lstStyle/>
          <a:p>
            <a:fld id="{28B839AA-C9DD-443F-9DD3-2B50E1E0D5F7}" type="slidenum">
              <a:rPr lang="de-DE" smtClean="0"/>
              <a:t>8</a:t>
            </a:fld>
            <a:endParaRPr lang="de-DE"/>
          </a:p>
        </p:txBody>
      </p:sp>
    </p:spTree>
    <p:extLst>
      <p:ext uri="{BB962C8B-B14F-4D97-AF65-F5344CB8AC3E}">
        <p14:creationId xmlns:p14="http://schemas.microsoft.com/office/powerpoint/2010/main" val="3950524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de-DE" dirty="0"/>
          </a:p>
        </p:txBody>
      </p:sp>
      <p:sp>
        <p:nvSpPr>
          <p:cNvPr id="4" name="灯片编号占位符 3"/>
          <p:cNvSpPr>
            <a:spLocks noGrp="1"/>
          </p:cNvSpPr>
          <p:nvPr>
            <p:ph type="sldNum" sz="quarter" idx="5"/>
          </p:nvPr>
        </p:nvSpPr>
        <p:spPr/>
        <p:txBody>
          <a:bodyPr/>
          <a:lstStyle/>
          <a:p>
            <a:fld id="{28B839AA-C9DD-443F-9DD3-2B50E1E0D5F7}" type="slidenum">
              <a:rPr lang="de-DE" smtClean="0"/>
              <a:t>9</a:t>
            </a:fld>
            <a:endParaRPr lang="de-DE"/>
          </a:p>
        </p:txBody>
      </p:sp>
    </p:spTree>
    <p:extLst>
      <p:ext uri="{BB962C8B-B14F-4D97-AF65-F5344CB8AC3E}">
        <p14:creationId xmlns:p14="http://schemas.microsoft.com/office/powerpoint/2010/main" val="2039857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de-DE" dirty="0"/>
          </a:p>
        </p:txBody>
      </p:sp>
      <p:sp>
        <p:nvSpPr>
          <p:cNvPr id="4" name="灯片编号占位符 3"/>
          <p:cNvSpPr>
            <a:spLocks noGrp="1"/>
          </p:cNvSpPr>
          <p:nvPr>
            <p:ph type="sldNum" sz="quarter" idx="5"/>
          </p:nvPr>
        </p:nvSpPr>
        <p:spPr/>
        <p:txBody>
          <a:bodyPr/>
          <a:lstStyle/>
          <a:p>
            <a:fld id="{28B839AA-C9DD-443F-9DD3-2B50E1E0D5F7}" type="slidenum">
              <a:rPr lang="de-DE" smtClean="0"/>
              <a:t>10</a:t>
            </a:fld>
            <a:endParaRPr lang="de-DE"/>
          </a:p>
        </p:txBody>
      </p:sp>
    </p:spTree>
    <p:extLst>
      <p:ext uri="{BB962C8B-B14F-4D97-AF65-F5344CB8AC3E}">
        <p14:creationId xmlns:p14="http://schemas.microsoft.com/office/powerpoint/2010/main" val="540448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folie">
    <p:spTree>
      <p:nvGrpSpPr>
        <p:cNvPr id="1" name=""/>
        <p:cNvGrpSpPr/>
        <p:nvPr/>
      </p:nvGrpSpPr>
      <p:grpSpPr>
        <a:xfrm>
          <a:off x="0" y="0"/>
          <a:ext cx="0" cy="0"/>
          <a:chOff x="0" y="0"/>
          <a:chExt cx="0" cy="0"/>
        </a:xfrm>
      </p:grpSpPr>
      <p:sp>
        <p:nvSpPr>
          <p:cNvPr id="4" name="Rectangle 2"/>
          <p:cNvSpPr>
            <a:spLocks noChangeArrowheads="1"/>
          </p:cNvSpPr>
          <p:nvPr/>
        </p:nvSpPr>
        <p:spPr bwMode="auto">
          <a:xfrm>
            <a:off x="239184" y="378884"/>
            <a:ext cx="11715749" cy="2089149"/>
          </a:xfrm>
          <a:prstGeom prst="rect">
            <a:avLst/>
          </a:prstGeom>
          <a:solidFill>
            <a:srgbClr val="B90F22"/>
          </a:solidFill>
          <a:ln>
            <a:noFill/>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endParaRPr lang="de-DE" altLang="de-DE" sz="2400"/>
          </a:p>
        </p:txBody>
      </p:sp>
      <p:sp>
        <p:nvSpPr>
          <p:cNvPr id="6" name="Rectangle 8"/>
          <p:cNvSpPr>
            <a:spLocks noChangeArrowheads="1"/>
          </p:cNvSpPr>
          <p:nvPr/>
        </p:nvSpPr>
        <p:spPr bwMode="auto">
          <a:xfrm>
            <a:off x="239184" y="207433"/>
            <a:ext cx="11715749" cy="146051"/>
          </a:xfrm>
          <a:prstGeom prst="rect">
            <a:avLst/>
          </a:prstGeom>
          <a:solidFill>
            <a:srgbClr val="B90F22"/>
          </a:solidFill>
          <a:ln>
            <a:noFill/>
          </a:ln>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de-DE" altLang="de-DE" sz="2400">
              <a:cs typeface="Tahoma" pitchFamily="34" charset="0"/>
            </a:endParaRPr>
          </a:p>
        </p:txBody>
      </p:sp>
      <p:sp>
        <p:nvSpPr>
          <p:cNvPr id="7" name="Line 14"/>
          <p:cNvSpPr>
            <a:spLocks noChangeShapeType="1"/>
          </p:cNvSpPr>
          <p:nvPr/>
        </p:nvSpPr>
        <p:spPr bwMode="auto">
          <a:xfrm>
            <a:off x="239184" y="2468033"/>
            <a:ext cx="11715749" cy="0"/>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a:lstStyle/>
          <a:p>
            <a:endParaRPr lang="de-DE" sz="2400"/>
          </a:p>
        </p:txBody>
      </p:sp>
      <p:sp>
        <p:nvSpPr>
          <p:cNvPr id="8" name="Line 15"/>
          <p:cNvSpPr>
            <a:spLocks noChangeShapeType="1"/>
          </p:cNvSpPr>
          <p:nvPr/>
        </p:nvSpPr>
        <p:spPr bwMode="auto">
          <a:xfrm>
            <a:off x="239184" y="6366933"/>
            <a:ext cx="11715749" cy="0"/>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a:lstStyle/>
          <a:p>
            <a:endParaRPr lang="de-DE" sz="2400"/>
          </a:p>
        </p:txBody>
      </p:sp>
      <p:sp>
        <p:nvSpPr>
          <p:cNvPr id="9" name="Line 14"/>
          <p:cNvSpPr>
            <a:spLocks noChangeShapeType="1"/>
          </p:cNvSpPr>
          <p:nvPr/>
        </p:nvSpPr>
        <p:spPr bwMode="auto">
          <a:xfrm>
            <a:off x="239184" y="381000"/>
            <a:ext cx="11715749" cy="0"/>
          </a:xfrm>
          <a:prstGeom prst="line">
            <a:avLst/>
          </a:prstGeom>
          <a:noFill/>
          <a:ln w="15240">
            <a:solidFill>
              <a:srgbClr val="000000"/>
            </a:solidFill>
            <a:round/>
            <a:headEnd/>
            <a:tailEnd/>
          </a:ln>
          <a:extLst>
            <a:ext uri="{909E8E84-426E-40DD-AFC4-6F175D3DCCD1}">
              <a14:hiddenFill xmlns:a14="http://schemas.microsoft.com/office/drawing/2010/main">
                <a:noFill/>
              </a14:hiddenFill>
            </a:ext>
          </a:extLst>
        </p:spPr>
        <p:txBody>
          <a:bodyPr/>
          <a:lstStyle/>
          <a:p>
            <a:endParaRPr lang="de-DE" sz="2400"/>
          </a:p>
        </p:txBody>
      </p:sp>
      <p:pic>
        <p:nvPicPr>
          <p:cNvPr id="11" name="Picture 9" descr="tud_logo"/>
          <p:cNvPicPr>
            <a:picLocks noChangeAspect="1" noChangeArrowheads="1"/>
          </p:cNvPicPr>
          <p:nvPr/>
        </p:nvPicPr>
        <p:blipFill>
          <a:blip r:embed="rId2">
            <a:extLst>
              <a:ext uri="{28A0092B-C50C-407E-A947-70E740481C1C}">
                <a14:useLocalDpi xmlns:a14="http://schemas.microsoft.com/office/drawing/2010/main" val="0"/>
              </a:ext>
            </a:extLst>
          </a:blip>
          <a:srcRect r="5453"/>
          <a:stretch>
            <a:fillRect/>
          </a:stretch>
        </p:blipFill>
        <p:spPr bwMode="auto">
          <a:xfrm>
            <a:off x="10204451" y="535518"/>
            <a:ext cx="1902883" cy="781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4" name="Rectangle 4"/>
          <p:cNvSpPr>
            <a:spLocks noGrp="1" noChangeArrowheads="1"/>
          </p:cNvSpPr>
          <p:nvPr>
            <p:ph type="subTitle" idx="1"/>
          </p:nvPr>
        </p:nvSpPr>
        <p:spPr>
          <a:xfrm>
            <a:off x="335360" y="1460831"/>
            <a:ext cx="9121013" cy="944563"/>
          </a:xfrm>
        </p:spPr>
        <p:txBody>
          <a:bodyPr tIns="0" bIns="0"/>
          <a:lstStyle>
            <a:lvl1pPr marL="0" indent="0">
              <a:spcBef>
                <a:spcPct val="0"/>
              </a:spcBef>
              <a:buFont typeface="Wingdings" pitchFamily="2" charset="2"/>
              <a:buNone/>
              <a:defRPr b="1">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zh-CN" altLang="en-US"/>
              <a:t>单击此处编辑母版副标题样式</a:t>
            </a:r>
            <a:endParaRPr lang="de-DE" dirty="0"/>
          </a:p>
        </p:txBody>
      </p:sp>
      <p:sp>
        <p:nvSpPr>
          <p:cNvPr id="12" name="Titel 11"/>
          <p:cNvSpPr>
            <a:spLocks noGrp="1"/>
          </p:cNvSpPr>
          <p:nvPr>
            <p:ph type="title"/>
          </p:nvPr>
        </p:nvSpPr>
        <p:spPr>
          <a:xfrm>
            <a:off x="361198" y="500392"/>
            <a:ext cx="9095177" cy="838200"/>
          </a:xfrm>
        </p:spPr>
        <p:txBody>
          <a:bodyPr/>
          <a:lstStyle>
            <a:lvl1pPr>
              <a:defRPr>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zh-CN" altLang="en-US"/>
              <a:t>单击此处编辑母版标题样式</a:t>
            </a:r>
            <a:endParaRPr lang="de-DE" dirty="0"/>
          </a:p>
        </p:txBody>
      </p:sp>
    </p:spTree>
    <p:extLst>
      <p:ext uri="{BB962C8B-B14F-4D97-AF65-F5344CB8AC3E}">
        <p14:creationId xmlns:p14="http://schemas.microsoft.com/office/powerpoint/2010/main" val="2273092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42001" y="488949"/>
            <a:ext cx="9095177" cy="838200"/>
          </a:xfrm>
        </p:spPr>
        <p:txBody>
          <a:bodyPr/>
          <a:lstStyle/>
          <a:p>
            <a:r>
              <a:rPr lang="zh-CN" altLang="en-US"/>
              <a:t>单击此处编辑母版标题样式</a:t>
            </a:r>
            <a:endParaRPr lang="de-DE" dirty="0"/>
          </a:p>
        </p:txBody>
      </p:sp>
      <p:sp>
        <p:nvSpPr>
          <p:cNvPr id="5" name="Inhaltsplatzhalter 2"/>
          <p:cNvSpPr>
            <a:spLocks noGrp="1"/>
          </p:cNvSpPr>
          <p:nvPr>
            <p:ph idx="11"/>
          </p:nvPr>
        </p:nvSpPr>
        <p:spPr>
          <a:xfrm>
            <a:off x="240654" y="1580632"/>
            <a:ext cx="11711997" cy="4479943"/>
          </a:xfrm>
        </p:spPr>
        <p:txBody>
          <a:bodyPr/>
          <a:lstStyle>
            <a:lvl2pPr>
              <a:buClr>
                <a:srgbClr val="B90F22"/>
              </a:buClr>
              <a:defRPr/>
            </a:lvl2pPr>
            <a:lvl3pPr>
              <a:buClr>
                <a:srgbClr val="B90F22"/>
              </a:buClr>
              <a:defRPr/>
            </a:lvl3pPr>
            <a:lvl4pPr>
              <a:buClr>
                <a:srgbClr val="B90F22"/>
              </a:buClr>
              <a:defRPr/>
            </a:lvl4pPr>
            <a:lvl5pPr>
              <a:buClr>
                <a:srgbClr val="B90F22"/>
              </a:buClr>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de-DE" dirty="0"/>
          </a:p>
        </p:txBody>
      </p:sp>
    </p:spTree>
    <p:extLst>
      <p:ext uri="{BB962C8B-B14F-4D97-AF65-F5344CB8AC3E}">
        <p14:creationId xmlns:p14="http://schemas.microsoft.com/office/powerpoint/2010/main" val="1096121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351" y="4406903"/>
            <a:ext cx="11713300" cy="1362076"/>
          </a:xfrm>
        </p:spPr>
        <p:txBody>
          <a:bodyPr anchor="t"/>
          <a:lstStyle>
            <a:lvl1pPr algn="l">
              <a:defRPr sz="4267" b="1" cap="all"/>
            </a:lvl1pPr>
          </a:lstStyle>
          <a:p>
            <a:r>
              <a:rPr lang="zh-CN" altLang="en-US"/>
              <a:t>单击此处编辑母版标题样式</a:t>
            </a:r>
            <a:endParaRPr lang="de-DE" dirty="0"/>
          </a:p>
        </p:txBody>
      </p:sp>
      <p:sp>
        <p:nvSpPr>
          <p:cNvPr id="3" name="Textplatzhalter 2"/>
          <p:cNvSpPr>
            <a:spLocks noGrp="1"/>
          </p:cNvSpPr>
          <p:nvPr>
            <p:ph type="body" idx="1"/>
          </p:nvPr>
        </p:nvSpPr>
        <p:spPr>
          <a:xfrm>
            <a:off x="239351" y="2906713"/>
            <a:ext cx="11713300" cy="1500187"/>
          </a:xfrm>
        </p:spPr>
        <p:txBody>
          <a:bodyPr anchor="b"/>
          <a:lstStyle>
            <a:lvl1pPr marL="0" indent="0">
              <a:buNone/>
              <a:defRPr sz="2667"/>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zh-CN" altLang="en-US"/>
              <a:t>单击此处编辑母版文本样式</a:t>
            </a:r>
          </a:p>
        </p:txBody>
      </p:sp>
    </p:spTree>
    <p:extLst>
      <p:ext uri="{BB962C8B-B14F-4D97-AF65-F5344CB8AC3E}">
        <p14:creationId xmlns:p14="http://schemas.microsoft.com/office/powerpoint/2010/main" val="3996968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241497" y="488949"/>
            <a:ext cx="9095177" cy="838200"/>
          </a:xfrm>
        </p:spPr>
        <p:txBody>
          <a:bodyPr/>
          <a:lstStyle/>
          <a:p>
            <a:r>
              <a:rPr lang="zh-CN" altLang="en-US"/>
              <a:t>单击此处编辑母版标题样式</a:t>
            </a:r>
            <a:endParaRPr lang="de-DE" dirty="0"/>
          </a:p>
        </p:txBody>
      </p:sp>
      <p:sp>
        <p:nvSpPr>
          <p:cNvPr id="3" name="Inhaltsplatzhalter 2"/>
          <p:cNvSpPr>
            <a:spLocks noGrp="1"/>
          </p:cNvSpPr>
          <p:nvPr>
            <p:ph sz="half" idx="1"/>
          </p:nvPr>
        </p:nvSpPr>
        <p:spPr>
          <a:xfrm>
            <a:off x="241495" y="1592264"/>
            <a:ext cx="5809627" cy="4551381"/>
          </a:xfrm>
        </p:spPr>
        <p:txBody>
          <a:bodyPr/>
          <a:lstStyle>
            <a:lvl1pPr marL="0" indent="0">
              <a:defRPr sz="2400"/>
            </a:lvl1pPr>
            <a:lvl2pPr>
              <a:defRPr sz="2400"/>
            </a:lvl2pPr>
            <a:lvl3pPr>
              <a:defRPr sz="2133"/>
            </a:lvl3pPr>
            <a:lvl4pPr>
              <a:defRPr sz="1867"/>
            </a:lvl4pPr>
            <a:lvl5pPr>
              <a:defRPr sz="1867"/>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de-DE" dirty="0"/>
          </a:p>
        </p:txBody>
      </p:sp>
      <p:sp>
        <p:nvSpPr>
          <p:cNvPr id="5" name="Inhaltsplatzhalter 2"/>
          <p:cNvSpPr>
            <a:spLocks noGrp="1"/>
          </p:cNvSpPr>
          <p:nvPr>
            <p:ph sz="half" idx="10"/>
          </p:nvPr>
        </p:nvSpPr>
        <p:spPr>
          <a:xfrm>
            <a:off x="6218158" y="1592264"/>
            <a:ext cx="5734493" cy="4551381"/>
          </a:xfrm>
        </p:spPr>
        <p:txBody>
          <a:bodyPr/>
          <a:lstStyle>
            <a:lvl1pPr marL="0" indent="0">
              <a:defRPr sz="2400"/>
            </a:lvl1pPr>
            <a:lvl2pPr>
              <a:defRPr sz="2400"/>
            </a:lvl2pPr>
            <a:lvl3pPr>
              <a:defRPr sz="2133"/>
            </a:lvl3pPr>
            <a:lvl4pPr>
              <a:defRPr sz="1867"/>
            </a:lvl4pPr>
            <a:lvl5pPr>
              <a:defRPr sz="1867"/>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de-DE" dirty="0"/>
          </a:p>
        </p:txBody>
      </p:sp>
    </p:spTree>
    <p:extLst>
      <p:ext uri="{BB962C8B-B14F-4D97-AF65-F5344CB8AC3E}">
        <p14:creationId xmlns:p14="http://schemas.microsoft.com/office/powerpoint/2010/main" val="773548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239352" y="488949"/>
            <a:ext cx="9077549" cy="838200"/>
          </a:xfrm>
        </p:spPr>
        <p:txBody>
          <a:bodyPr/>
          <a:lstStyle/>
          <a:p>
            <a:r>
              <a:rPr lang="zh-CN" altLang="en-US"/>
              <a:t>单击此处编辑母版标题样式</a:t>
            </a:r>
            <a:endParaRPr lang="de-DE" dirty="0"/>
          </a:p>
        </p:txBody>
      </p:sp>
    </p:spTree>
    <p:extLst>
      <p:ext uri="{BB962C8B-B14F-4D97-AF65-F5344CB8AC3E}">
        <p14:creationId xmlns:p14="http://schemas.microsoft.com/office/powerpoint/2010/main" val="1021485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602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Inhalt mit Überschrift">
    <p:spTree>
      <p:nvGrpSpPr>
        <p:cNvPr id="1" name=""/>
        <p:cNvGrpSpPr/>
        <p:nvPr/>
      </p:nvGrpSpPr>
      <p:grpSpPr>
        <a:xfrm>
          <a:off x="0" y="0"/>
          <a:ext cx="0" cy="0"/>
          <a:chOff x="0" y="0"/>
          <a:chExt cx="0" cy="0"/>
        </a:xfrm>
      </p:grpSpPr>
      <p:sp>
        <p:nvSpPr>
          <p:cNvPr id="3" name="Inhaltsplatzhalter 2"/>
          <p:cNvSpPr>
            <a:spLocks noGrp="1"/>
          </p:cNvSpPr>
          <p:nvPr>
            <p:ph idx="1"/>
          </p:nvPr>
        </p:nvSpPr>
        <p:spPr>
          <a:xfrm>
            <a:off x="4559830" y="1579609"/>
            <a:ext cx="7392821" cy="4574107"/>
          </a:xfrm>
        </p:spPr>
        <p:txBody>
          <a:bodyPr/>
          <a:lstStyle>
            <a:lvl1pPr>
              <a:defRPr sz="2400"/>
            </a:lvl1pPr>
            <a:lvl2pPr>
              <a:defRPr sz="2400"/>
            </a:lvl2pPr>
            <a:lvl3pPr>
              <a:defRPr sz="2133"/>
            </a:lvl3pPr>
            <a:lvl4pPr>
              <a:defRPr sz="1867"/>
            </a:lvl4pPr>
            <a:lvl5pPr>
              <a:defRPr sz="1867"/>
            </a:lvl5pPr>
            <a:lvl6pPr>
              <a:defRPr sz="2667"/>
            </a:lvl6pPr>
            <a:lvl7pPr>
              <a:defRPr sz="2667"/>
            </a:lvl7pPr>
            <a:lvl8pPr>
              <a:defRPr sz="2667"/>
            </a:lvl8pPr>
            <a:lvl9pPr>
              <a:defRPr sz="2667"/>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de-DE" dirty="0"/>
          </a:p>
        </p:txBody>
      </p:sp>
      <p:sp>
        <p:nvSpPr>
          <p:cNvPr id="4" name="Textplatzhalter 3"/>
          <p:cNvSpPr>
            <a:spLocks noGrp="1"/>
          </p:cNvSpPr>
          <p:nvPr>
            <p:ph type="body" sz="half" idx="2"/>
          </p:nvPr>
        </p:nvSpPr>
        <p:spPr>
          <a:xfrm>
            <a:off x="239350" y="1579609"/>
            <a:ext cx="4196145" cy="4574107"/>
          </a:xfrm>
        </p:spPr>
        <p:txBody>
          <a:bodyPr/>
          <a:lstStyle>
            <a:lvl1pPr marL="0" indent="0">
              <a:buNone/>
              <a:defRPr sz="240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a:t>单击此处编辑母版文本样式</a:t>
            </a:r>
          </a:p>
        </p:txBody>
      </p:sp>
      <p:sp>
        <p:nvSpPr>
          <p:cNvPr id="5" name="Titel 1"/>
          <p:cNvSpPr>
            <a:spLocks noGrp="1"/>
          </p:cNvSpPr>
          <p:nvPr>
            <p:ph type="title"/>
          </p:nvPr>
        </p:nvSpPr>
        <p:spPr>
          <a:xfrm>
            <a:off x="239349" y="488949"/>
            <a:ext cx="9120000" cy="838200"/>
          </a:xfrm>
        </p:spPr>
        <p:txBody>
          <a:bodyPr/>
          <a:lstStyle/>
          <a:p>
            <a:r>
              <a:rPr lang="zh-CN" altLang="en-US"/>
              <a:t>单击此处编辑母版标题样式</a:t>
            </a:r>
            <a:endParaRPr lang="de-DE" dirty="0"/>
          </a:p>
        </p:txBody>
      </p:sp>
    </p:spTree>
    <p:extLst>
      <p:ext uri="{BB962C8B-B14F-4D97-AF65-F5344CB8AC3E}">
        <p14:creationId xmlns:p14="http://schemas.microsoft.com/office/powerpoint/2010/main" val="1279085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9"/>
          </a:xfrm>
        </p:spPr>
        <p:txBody>
          <a:bodyPr anchor="b"/>
          <a:lstStyle>
            <a:lvl1pPr algn="l">
              <a:defRPr sz="2667" b="1"/>
            </a:lvl1pPr>
          </a:lstStyle>
          <a:p>
            <a:r>
              <a:rPr lang="zh-CN" altLang="en-US"/>
              <a:t>单击此处编辑母版标题样式</a:t>
            </a:r>
            <a:endParaRPr lang="de-DE" dirty="0"/>
          </a:p>
        </p:txBody>
      </p:sp>
      <p:sp>
        <p:nvSpPr>
          <p:cNvPr id="3" name="Bildplatzhalter 2"/>
          <p:cNvSpPr>
            <a:spLocks noGrp="1"/>
          </p:cNvSpPr>
          <p:nvPr>
            <p:ph type="pic" idx="1"/>
          </p:nvPr>
        </p:nvSpPr>
        <p:spPr>
          <a:xfrm>
            <a:off x="2389717" y="1580741"/>
            <a:ext cx="7315200" cy="3110745"/>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zh-CN" altLang="en-US" noProof="0"/>
              <a:t>单击图标添加图片</a:t>
            </a:r>
            <a:endParaRPr lang="de-DE" noProof="0" dirty="0"/>
          </a:p>
        </p:txBody>
      </p:sp>
      <p:sp>
        <p:nvSpPr>
          <p:cNvPr id="4" name="Textplatzhalter 3"/>
          <p:cNvSpPr>
            <a:spLocks noGrp="1"/>
          </p:cNvSpPr>
          <p:nvPr>
            <p:ph type="body" sz="half" idx="2"/>
          </p:nvPr>
        </p:nvSpPr>
        <p:spPr>
          <a:xfrm>
            <a:off x="2389717" y="5367339"/>
            <a:ext cx="7315200" cy="804861"/>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a:t>单击此处编辑母版文本样式</a:t>
            </a:r>
          </a:p>
        </p:txBody>
      </p:sp>
    </p:spTree>
    <p:extLst>
      <p:ext uri="{BB962C8B-B14F-4D97-AF65-F5344CB8AC3E}">
        <p14:creationId xmlns:p14="http://schemas.microsoft.com/office/powerpoint/2010/main" val="231931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06C319-1DD3-4C9E-BECB-31272C9FD54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de-DE"/>
          </a:p>
        </p:txBody>
      </p:sp>
      <p:sp>
        <p:nvSpPr>
          <p:cNvPr id="3" name="副标题 2">
            <a:extLst>
              <a:ext uri="{FF2B5EF4-FFF2-40B4-BE49-F238E27FC236}">
                <a16:creationId xmlns:a16="http://schemas.microsoft.com/office/drawing/2014/main" id="{6A12534F-D8A5-48A6-978C-B9D97C66EE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de-DE"/>
          </a:p>
        </p:txBody>
      </p:sp>
      <p:sp>
        <p:nvSpPr>
          <p:cNvPr id="4" name="日期占位符 3">
            <a:extLst>
              <a:ext uri="{FF2B5EF4-FFF2-40B4-BE49-F238E27FC236}">
                <a16:creationId xmlns:a16="http://schemas.microsoft.com/office/drawing/2014/main" id="{832FAA38-0CAC-4851-A4A3-54C860EC5507}"/>
              </a:ext>
            </a:extLst>
          </p:cNvPr>
          <p:cNvSpPr>
            <a:spLocks noGrp="1"/>
          </p:cNvSpPr>
          <p:nvPr>
            <p:ph type="dt" sz="half" idx="10"/>
          </p:nvPr>
        </p:nvSpPr>
        <p:spPr/>
        <p:txBody>
          <a:bodyPr/>
          <a:lstStyle/>
          <a:p>
            <a:fld id="{D610C5D6-D326-4F83-931E-422324A16BD0}" type="datetimeFigureOut">
              <a:rPr lang="de-DE" smtClean="0"/>
              <a:t>14.07.2020</a:t>
            </a:fld>
            <a:endParaRPr lang="de-DE"/>
          </a:p>
        </p:txBody>
      </p:sp>
      <p:sp>
        <p:nvSpPr>
          <p:cNvPr id="5" name="页脚占位符 4">
            <a:extLst>
              <a:ext uri="{FF2B5EF4-FFF2-40B4-BE49-F238E27FC236}">
                <a16:creationId xmlns:a16="http://schemas.microsoft.com/office/drawing/2014/main" id="{1A696224-0DBB-4E19-A380-468BDAEA301C}"/>
              </a:ext>
            </a:extLst>
          </p:cNvPr>
          <p:cNvSpPr>
            <a:spLocks noGrp="1"/>
          </p:cNvSpPr>
          <p:nvPr>
            <p:ph type="ftr" sz="quarter" idx="11"/>
          </p:nvPr>
        </p:nvSpPr>
        <p:spPr/>
        <p:txBody>
          <a:bodyPr/>
          <a:lstStyle/>
          <a:p>
            <a:endParaRPr lang="de-DE"/>
          </a:p>
        </p:txBody>
      </p:sp>
      <p:sp>
        <p:nvSpPr>
          <p:cNvPr id="6" name="灯片编号占位符 5">
            <a:extLst>
              <a:ext uri="{FF2B5EF4-FFF2-40B4-BE49-F238E27FC236}">
                <a16:creationId xmlns:a16="http://schemas.microsoft.com/office/drawing/2014/main" id="{FE834386-13BC-440B-9308-815EB26D625B}"/>
              </a:ext>
            </a:extLst>
          </p:cNvPr>
          <p:cNvSpPr>
            <a:spLocks noGrp="1"/>
          </p:cNvSpPr>
          <p:nvPr>
            <p:ph type="sldNum" sz="quarter" idx="12"/>
          </p:nvPr>
        </p:nvSpPr>
        <p:spPr/>
        <p:txBody>
          <a:bodyPr/>
          <a:lstStyle/>
          <a:p>
            <a:fld id="{CF3F9CE3-FA08-4BFC-B290-262BFDCA5D7A}" type="slidenum">
              <a:rPr lang="de-DE" smtClean="0"/>
              <a:t>‹#›</a:t>
            </a:fld>
            <a:endParaRPr lang="de-DE"/>
          </a:p>
        </p:txBody>
      </p:sp>
    </p:spTree>
    <p:extLst>
      <p:ext uri="{BB962C8B-B14F-4D97-AF65-F5344CB8AC3E}">
        <p14:creationId xmlns:p14="http://schemas.microsoft.com/office/powerpoint/2010/main" val="2521542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p:blipFill>
        <p:spPr bwMode="auto">
          <a:xfrm>
            <a:off x="11104794" y="6405034"/>
            <a:ext cx="850139" cy="365348"/>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13"/>
          <p:cNvSpPr>
            <a:spLocks noChangeArrowheads="1"/>
          </p:cNvSpPr>
          <p:nvPr/>
        </p:nvSpPr>
        <p:spPr bwMode="auto">
          <a:xfrm>
            <a:off x="239185" y="753534"/>
            <a:ext cx="11618383" cy="1081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de-DE" altLang="de-DE" sz="2400">
              <a:cs typeface="Tahoma" pitchFamily="34" charset="0"/>
            </a:endParaRPr>
          </a:p>
        </p:txBody>
      </p:sp>
      <p:sp>
        <p:nvSpPr>
          <p:cNvPr id="1027" name="Rectangle 2"/>
          <p:cNvSpPr>
            <a:spLocks noGrp="1" noChangeArrowheads="1"/>
          </p:cNvSpPr>
          <p:nvPr>
            <p:ph type="title"/>
          </p:nvPr>
        </p:nvSpPr>
        <p:spPr bwMode="auto">
          <a:xfrm>
            <a:off x="237067" y="514351"/>
            <a:ext cx="950806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de-DE" altLang="de-DE" dirty="0"/>
              <a:t>Titelmasterformat durch Klicken bearbeiten</a:t>
            </a:r>
          </a:p>
        </p:txBody>
      </p:sp>
      <p:sp>
        <p:nvSpPr>
          <p:cNvPr id="1028" name="Rectangle 3"/>
          <p:cNvSpPr>
            <a:spLocks noGrp="1" noChangeArrowheads="1"/>
          </p:cNvSpPr>
          <p:nvPr>
            <p:ph type="body" idx="1"/>
          </p:nvPr>
        </p:nvSpPr>
        <p:spPr bwMode="auto">
          <a:xfrm>
            <a:off x="239184" y="1604433"/>
            <a:ext cx="11715749"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r>
              <a:rPr lang="de-DE" altLang="de-DE" dirty="0"/>
              <a:t>Fünfte Ebene</a:t>
            </a:r>
          </a:p>
        </p:txBody>
      </p:sp>
      <p:sp>
        <p:nvSpPr>
          <p:cNvPr id="1029" name="Rectangle 8"/>
          <p:cNvSpPr>
            <a:spLocks noChangeArrowheads="1"/>
          </p:cNvSpPr>
          <p:nvPr/>
        </p:nvSpPr>
        <p:spPr bwMode="auto">
          <a:xfrm>
            <a:off x="239184" y="222251"/>
            <a:ext cx="11715749" cy="143933"/>
          </a:xfrm>
          <a:prstGeom prst="rect">
            <a:avLst/>
          </a:prstGeom>
          <a:solidFill>
            <a:srgbClr val="B90F22"/>
          </a:solidFill>
          <a:ln>
            <a:noFill/>
          </a:ln>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de-DE" altLang="de-DE" sz="2400">
              <a:cs typeface="Tahoma" pitchFamily="34" charset="0"/>
            </a:endParaRPr>
          </a:p>
        </p:txBody>
      </p:sp>
      <p:sp>
        <p:nvSpPr>
          <p:cNvPr id="1030" name="Line 14"/>
          <p:cNvSpPr>
            <a:spLocks noChangeShapeType="1"/>
          </p:cNvSpPr>
          <p:nvPr/>
        </p:nvSpPr>
        <p:spPr bwMode="auto">
          <a:xfrm>
            <a:off x="239184" y="1475317"/>
            <a:ext cx="11715749" cy="0"/>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a:lstStyle/>
          <a:p>
            <a:endParaRPr lang="de-DE" sz="2400"/>
          </a:p>
        </p:txBody>
      </p:sp>
      <p:sp>
        <p:nvSpPr>
          <p:cNvPr id="13" name="Fußzeilenplatzhalter 3"/>
          <p:cNvSpPr txBox="1">
            <a:spLocks/>
          </p:cNvSpPr>
          <p:nvPr/>
        </p:nvSpPr>
        <p:spPr>
          <a:xfrm>
            <a:off x="112184" y="6405034"/>
            <a:ext cx="10092267" cy="230717"/>
          </a:xfrm>
          <a:prstGeom prst="rect">
            <a:avLst/>
          </a:prstGeom>
        </p:spPr>
        <p:txBody>
          <a:bodyPr/>
          <a:lstStyle>
            <a:lvl1pPr>
              <a:defRPr/>
            </a:lvl1pPr>
          </a:lstStyle>
          <a:p>
            <a:pPr marL="0" marR="0" lvl="0" indent="0" algn="l" defTabSz="1219170" rtl="0" eaLnBrk="1" fontAlgn="base" latinLnBrk="0" hangingPunct="1">
              <a:lnSpc>
                <a:spcPct val="100000"/>
              </a:lnSpc>
              <a:spcBef>
                <a:spcPct val="0"/>
              </a:spcBef>
              <a:spcAft>
                <a:spcPct val="0"/>
              </a:spcAft>
              <a:buClrTx/>
              <a:buSzTx/>
              <a:buFontTx/>
              <a:buNone/>
              <a:tabLst/>
              <a:defRPr/>
            </a:pPr>
            <a:r>
              <a:rPr kumimoji="0" lang="de-DE" sz="1333"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rPr>
              <a:t>14.07.2020  |  </a:t>
            </a:r>
            <a:r>
              <a:rPr kumimoji="0" lang="en-US" sz="1333"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rPr>
              <a:t>Deep Learning for NLP 2020, Shared Task</a:t>
            </a:r>
            <a:r>
              <a:rPr kumimoji="0" lang="de-DE" sz="1333"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rPr>
              <a:t>|  Dr. rer. pol. Steffen Eger |  </a:t>
            </a:r>
            <a:fld id="{8E9B2640-8CD7-45FF-9440-54608BC46479}" type="slidenum">
              <a:rPr kumimoji="0" lang="de-DE" sz="1333" b="0" i="0" u="none" strike="noStrike" kern="1200" cap="none" spc="0" normalizeH="0" baseline="0" noProof="0" smtClean="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rPr>
              <a:pPr marL="0" marR="0" lvl="0" indent="0" algn="l" defTabSz="1219170" rtl="0" eaLnBrk="1" fontAlgn="base" latinLnBrk="0" hangingPunct="1">
                <a:lnSpc>
                  <a:spcPct val="100000"/>
                </a:lnSpc>
                <a:spcBef>
                  <a:spcPct val="0"/>
                </a:spcBef>
                <a:spcAft>
                  <a:spcPct val="0"/>
                </a:spcAft>
                <a:buClrTx/>
                <a:buSzTx/>
                <a:buFontTx/>
                <a:buNone/>
                <a:tabLst/>
                <a:defRPr/>
              </a:pPr>
              <a:t>‹#›</a:t>
            </a:fld>
            <a:endParaRPr kumimoji="0" lang="de-DE" sz="1333"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2" name="Line 14"/>
          <p:cNvSpPr>
            <a:spLocks noChangeShapeType="1"/>
          </p:cNvSpPr>
          <p:nvPr/>
        </p:nvSpPr>
        <p:spPr bwMode="auto">
          <a:xfrm>
            <a:off x="239184" y="395817"/>
            <a:ext cx="11715749" cy="0"/>
          </a:xfrm>
          <a:prstGeom prst="line">
            <a:avLst/>
          </a:prstGeom>
          <a:noFill/>
          <a:ln w="15240">
            <a:solidFill>
              <a:srgbClr val="000000"/>
            </a:solidFill>
            <a:round/>
            <a:headEnd/>
            <a:tailEnd/>
          </a:ln>
          <a:extLst>
            <a:ext uri="{909E8E84-426E-40DD-AFC4-6F175D3DCCD1}">
              <a14:hiddenFill xmlns:a14="http://schemas.microsoft.com/office/drawing/2010/main">
                <a:noFill/>
              </a14:hiddenFill>
            </a:ext>
          </a:extLst>
        </p:spPr>
        <p:txBody>
          <a:bodyPr/>
          <a:lstStyle/>
          <a:p>
            <a:endParaRPr lang="de-DE" sz="2400"/>
          </a:p>
        </p:txBody>
      </p:sp>
      <p:sp>
        <p:nvSpPr>
          <p:cNvPr id="1034" name="Line 15"/>
          <p:cNvSpPr>
            <a:spLocks noChangeShapeType="1"/>
          </p:cNvSpPr>
          <p:nvPr/>
        </p:nvSpPr>
        <p:spPr bwMode="auto">
          <a:xfrm>
            <a:off x="239184" y="6366933"/>
            <a:ext cx="11715749" cy="0"/>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a:lstStyle/>
          <a:p>
            <a:endParaRPr lang="de-DE" sz="2400"/>
          </a:p>
        </p:txBody>
      </p:sp>
      <p:pic>
        <p:nvPicPr>
          <p:cNvPr id="1035" name="Picture 9" descr="tud_logo"/>
          <p:cNvPicPr>
            <a:picLocks noChangeAspect="1" noChangeArrowheads="1"/>
          </p:cNvPicPr>
          <p:nvPr/>
        </p:nvPicPr>
        <p:blipFill>
          <a:blip r:embed="rId12">
            <a:extLst>
              <a:ext uri="{28A0092B-C50C-407E-A947-70E740481C1C}">
                <a14:useLocalDpi xmlns:a14="http://schemas.microsoft.com/office/drawing/2010/main" val="0"/>
              </a:ext>
            </a:extLst>
          </a:blip>
          <a:srcRect r="5453"/>
          <a:stretch>
            <a:fillRect/>
          </a:stretch>
        </p:blipFill>
        <p:spPr bwMode="auto">
          <a:xfrm>
            <a:off x="10204451" y="535518"/>
            <a:ext cx="1902883" cy="781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51444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rtl="0" eaLnBrk="1" fontAlgn="base" hangingPunct="1">
        <a:spcBef>
          <a:spcPct val="0"/>
        </a:spcBef>
        <a:spcAft>
          <a:spcPct val="0"/>
        </a:spcAft>
        <a:defRPr sz="2667" b="1">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lgn="l" rtl="0" eaLnBrk="1" fontAlgn="base" hangingPunct="1">
        <a:spcBef>
          <a:spcPct val="0"/>
        </a:spcBef>
        <a:spcAft>
          <a:spcPct val="0"/>
        </a:spcAft>
        <a:defRPr sz="3200" b="1">
          <a:solidFill>
            <a:schemeClr val="tx1"/>
          </a:solidFill>
          <a:latin typeface="Arial" charset="0"/>
          <a:cs typeface="Tahoma" pitchFamily="34" charset="0"/>
        </a:defRPr>
      </a:lvl2pPr>
      <a:lvl3pPr algn="l" rtl="0" eaLnBrk="1" fontAlgn="base" hangingPunct="1">
        <a:spcBef>
          <a:spcPct val="0"/>
        </a:spcBef>
        <a:spcAft>
          <a:spcPct val="0"/>
        </a:spcAft>
        <a:defRPr sz="3200" b="1">
          <a:solidFill>
            <a:schemeClr val="tx1"/>
          </a:solidFill>
          <a:latin typeface="Arial" charset="0"/>
          <a:cs typeface="Tahoma" pitchFamily="34" charset="0"/>
        </a:defRPr>
      </a:lvl3pPr>
      <a:lvl4pPr algn="l" rtl="0" eaLnBrk="1" fontAlgn="base" hangingPunct="1">
        <a:spcBef>
          <a:spcPct val="0"/>
        </a:spcBef>
        <a:spcAft>
          <a:spcPct val="0"/>
        </a:spcAft>
        <a:defRPr sz="3200" b="1">
          <a:solidFill>
            <a:schemeClr val="tx1"/>
          </a:solidFill>
          <a:latin typeface="Arial" charset="0"/>
          <a:cs typeface="Tahoma" pitchFamily="34" charset="0"/>
        </a:defRPr>
      </a:lvl4pPr>
      <a:lvl5pPr algn="l" rtl="0" eaLnBrk="1" fontAlgn="base" hangingPunct="1">
        <a:spcBef>
          <a:spcPct val="0"/>
        </a:spcBef>
        <a:spcAft>
          <a:spcPct val="0"/>
        </a:spcAft>
        <a:defRPr sz="3200" b="1">
          <a:solidFill>
            <a:schemeClr val="tx1"/>
          </a:solidFill>
          <a:latin typeface="Arial" charset="0"/>
          <a:cs typeface="Tahoma" pitchFamily="34" charset="0"/>
        </a:defRPr>
      </a:lvl5pPr>
      <a:lvl6pPr marL="609585" algn="l" rtl="0" eaLnBrk="1" fontAlgn="base" hangingPunct="1">
        <a:spcBef>
          <a:spcPct val="0"/>
        </a:spcBef>
        <a:spcAft>
          <a:spcPct val="0"/>
        </a:spcAft>
        <a:defRPr sz="3200" b="1">
          <a:solidFill>
            <a:schemeClr val="tx1"/>
          </a:solidFill>
          <a:latin typeface="Arial" charset="0"/>
        </a:defRPr>
      </a:lvl6pPr>
      <a:lvl7pPr marL="1219170" algn="l" rtl="0" eaLnBrk="1" fontAlgn="base" hangingPunct="1">
        <a:spcBef>
          <a:spcPct val="0"/>
        </a:spcBef>
        <a:spcAft>
          <a:spcPct val="0"/>
        </a:spcAft>
        <a:defRPr sz="3200" b="1">
          <a:solidFill>
            <a:schemeClr val="tx1"/>
          </a:solidFill>
          <a:latin typeface="Arial" charset="0"/>
        </a:defRPr>
      </a:lvl7pPr>
      <a:lvl8pPr marL="1828754" algn="l" rtl="0" eaLnBrk="1" fontAlgn="base" hangingPunct="1">
        <a:spcBef>
          <a:spcPct val="0"/>
        </a:spcBef>
        <a:spcAft>
          <a:spcPct val="0"/>
        </a:spcAft>
        <a:defRPr sz="3200" b="1">
          <a:solidFill>
            <a:schemeClr val="tx1"/>
          </a:solidFill>
          <a:latin typeface="Arial" charset="0"/>
        </a:defRPr>
      </a:lvl8pPr>
      <a:lvl9pPr marL="2438339" algn="l" rtl="0" eaLnBrk="1" fontAlgn="base" hangingPunct="1">
        <a:spcBef>
          <a:spcPct val="0"/>
        </a:spcBef>
        <a:spcAft>
          <a:spcPct val="0"/>
        </a:spcAft>
        <a:defRPr sz="3200" b="1">
          <a:solidFill>
            <a:schemeClr val="tx1"/>
          </a:solidFill>
          <a:latin typeface="Arial" charset="0"/>
        </a:defRPr>
      </a:lvl9pPr>
    </p:titleStyle>
    <p:bodyStyle>
      <a:lvl1pPr marL="239178" indent="-239178" algn="l" rtl="0" eaLnBrk="1" fontAlgn="base" hangingPunct="1">
        <a:lnSpc>
          <a:spcPct val="130000"/>
        </a:lnSpc>
        <a:spcBef>
          <a:spcPts val="267"/>
        </a:spcBef>
        <a:spcAft>
          <a:spcPts val="300"/>
        </a:spcAft>
        <a:buFont typeface="Wingdings" pitchFamily="2" charset="2"/>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39178" indent="-237061" algn="l" rtl="0" eaLnBrk="1" fontAlgn="base" hangingPunct="1">
        <a:lnSpc>
          <a:spcPct val="130000"/>
        </a:lnSpc>
        <a:spcBef>
          <a:spcPts val="267"/>
        </a:spcBef>
        <a:spcAft>
          <a:spcPts val="300"/>
        </a:spcAft>
        <a:buClr>
          <a:srgbClr val="B90F22"/>
        </a:buClr>
        <a:buFont typeface="Wingdings" pitchFamily="2" charset="2"/>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717533" indent="-249760" algn="l" rtl="0" eaLnBrk="1" fontAlgn="base" hangingPunct="1">
        <a:lnSpc>
          <a:spcPct val="130000"/>
        </a:lnSpc>
        <a:spcBef>
          <a:spcPts val="267"/>
        </a:spcBef>
        <a:spcAft>
          <a:spcPts val="300"/>
        </a:spcAft>
        <a:buClr>
          <a:srgbClr val="B90F22"/>
        </a:buClr>
        <a:buFont typeface="Wingdings" pitchFamily="2" charset="2"/>
        <a:buChar char="§"/>
        <a:defRPr sz="2133">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956709" indent="-230712" algn="l" rtl="0" eaLnBrk="1" fontAlgn="base" hangingPunct="1">
        <a:lnSpc>
          <a:spcPct val="130000"/>
        </a:lnSpc>
        <a:spcBef>
          <a:spcPts val="267"/>
        </a:spcBef>
        <a:spcAft>
          <a:spcPts val="300"/>
        </a:spcAft>
        <a:buClr>
          <a:srgbClr val="B90F22"/>
        </a:buClr>
        <a:buFont typeface="Wingdings" pitchFamily="2" charset="2"/>
        <a:buChar char="§"/>
        <a:defRPr sz="1867">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210703" indent="-251878" algn="l" rtl="0" eaLnBrk="1" fontAlgn="base" hangingPunct="1">
        <a:lnSpc>
          <a:spcPct val="130000"/>
        </a:lnSpc>
        <a:spcBef>
          <a:spcPts val="267"/>
        </a:spcBef>
        <a:spcAft>
          <a:spcPts val="300"/>
        </a:spcAft>
        <a:buClr>
          <a:srgbClr val="B90F22"/>
        </a:buClr>
        <a:buFont typeface="Wingdings" pitchFamily="2" charset="2"/>
        <a:buChar char="§"/>
        <a:defRPr sz="1867">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20288" indent="-251878" algn="l" rtl="0" eaLnBrk="1" fontAlgn="base" hangingPunct="1">
        <a:spcBef>
          <a:spcPct val="20000"/>
        </a:spcBef>
        <a:spcAft>
          <a:spcPct val="0"/>
        </a:spcAft>
        <a:buFont typeface="Wingdings" pitchFamily="2" charset="2"/>
        <a:buChar char="§"/>
        <a:defRPr sz="2133">
          <a:solidFill>
            <a:schemeClr val="tx1"/>
          </a:solidFill>
          <a:latin typeface="+mn-lt"/>
        </a:defRPr>
      </a:lvl6pPr>
      <a:lvl7pPr marL="2429873" indent="-251878" algn="l" rtl="0" eaLnBrk="1" fontAlgn="base" hangingPunct="1">
        <a:spcBef>
          <a:spcPct val="20000"/>
        </a:spcBef>
        <a:spcAft>
          <a:spcPct val="0"/>
        </a:spcAft>
        <a:buFont typeface="Wingdings" pitchFamily="2" charset="2"/>
        <a:buChar char="§"/>
        <a:defRPr sz="2133">
          <a:solidFill>
            <a:schemeClr val="tx1"/>
          </a:solidFill>
          <a:latin typeface="+mn-lt"/>
        </a:defRPr>
      </a:lvl7pPr>
      <a:lvl8pPr marL="3039457" indent="-251878" algn="l" rtl="0" eaLnBrk="1" fontAlgn="base" hangingPunct="1">
        <a:spcBef>
          <a:spcPct val="20000"/>
        </a:spcBef>
        <a:spcAft>
          <a:spcPct val="0"/>
        </a:spcAft>
        <a:buFont typeface="Wingdings" pitchFamily="2" charset="2"/>
        <a:buChar char="§"/>
        <a:defRPr sz="2133">
          <a:solidFill>
            <a:schemeClr val="tx1"/>
          </a:solidFill>
          <a:latin typeface="+mn-lt"/>
        </a:defRPr>
      </a:lvl8pPr>
      <a:lvl9pPr marL="3649042" indent="-251878" algn="l" rtl="0" eaLnBrk="1" fontAlgn="base" hangingPunct="1">
        <a:spcBef>
          <a:spcPct val="20000"/>
        </a:spcBef>
        <a:spcAft>
          <a:spcPct val="0"/>
        </a:spcAft>
        <a:buFont typeface="Wingdings" pitchFamily="2" charset="2"/>
        <a:buChar char="§"/>
        <a:defRPr sz="2133">
          <a:solidFill>
            <a:schemeClr val="tx1"/>
          </a:solidFill>
          <a:latin typeface="+mn-lt"/>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Semantic_similarity"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a:extLst>
              <a:ext uri="{FF2B5EF4-FFF2-40B4-BE49-F238E27FC236}">
                <a16:creationId xmlns:a16="http://schemas.microsoft.com/office/drawing/2014/main" id="{AC829F21-2FD0-4F7A-955E-C1E9A0C938DF}"/>
              </a:ext>
            </a:extLst>
          </p:cNvPr>
          <p:cNvSpPr>
            <a:spLocks noGrp="1"/>
          </p:cNvSpPr>
          <p:nvPr>
            <p:ph type="subTitle" idx="1"/>
          </p:nvPr>
        </p:nvSpPr>
        <p:spPr/>
        <p:txBody>
          <a:bodyPr/>
          <a:lstStyle/>
          <a:p>
            <a:r>
              <a:rPr lang="de-DE" dirty="0" err="1"/>
              <a:t>Shared</a:t>
            </a:r>
            <a:r>
              <a:rPr lang="de-DE" dirty="0"/>
              <a:t> Task</a:t>
            </a:r>
          </a:p>
          <a:p>
            <a:r>
              <a:rPr lang="de-DE" dirty="0"/>
              <a:t>Group 30, Yi Cui, </a:t>
            </a:r>
            <a:r>
              <a:rPr lang="de-DE" dirty="0" err="1"/>
              <a:t>Zixuan</a:t>
            </a:r>
            <a:r>
              <a:rPr lang="de-DE" dirty="0"/>
              <a:t> Chen</a:t>
            </a:r>
          </a:p>
        </p:txBody>
      </p:sp>
      <p:sp>
        <p:nvSpPr>
          <p:cNvPr id="4" name="标题 3">
            <a:extLst>
              <a:ext uri="{FF2B5EF4-FFF2-40B4-BE49-F238E27FC236}">
                <a16:creationId xmlns:a16="http://schemas.microsoft.com/office/drawing/2014/main" id="{3F32B7E4-252A-4E62-9CA7-A8F0C040E526}"/>
              </a:ext>
            </a:extLst>
          </p:cNvPr>
          <p:cNvSpPr>
            <a:spLocks noGrp="1"/>
          </p:cNvSpPr>
          <p:nvPr>
            <p:ph type="title"/>
          </p:nvPr>
        </p:nvSpPr>
        <p:spPr/>
        <p:txBody>
          <a:bodyPr/>
          <a:lstStyle/>
          <a:p>
            <a:r>
              <a:rPr lang="en-US" dirty="0"/>
              <a:t>Deep Learning for NLP 2020</a:t>
            </a:r>
            <a:endParaRPr lang="de-DE" dirty="0"/>
          </a:p>
        </p:txBody>
      </p:sp>
      <p:pic>
        <p:nvPicPr>
          <p:cNvPr id="6" name="图片 5">
            <a:extLst>
              <a:ext uri="{FF2B5EF4-FFF2-40B4-BE49-F238E27FC236}">
                <a16:creationId xmlns:a16="http://schemas.microsoft.com/office/drawing/2014/main" id="{97A7E4EE-3989-447E-A304-022C30EC587E}"/>
              </a:ext>
            </a:extLst>
          </p:cNvPr>
          <p:cNvPicPr>
            <a:picLocks noChangeAspect="1"/>
          </p:cNvPicPr>
          <p:nvPr/>
        </p:nvPicPr>
        <p:blipFill>
          <a:blip r:embed="rId3"/>
          <a:stretch>
            <a:fillRect/>
          </a:stretch>
        </p:blipFill>
        <p:spPr>
          <a:xfrm>
            <a:off x="1595032" y="2527633"/>
            <a:ext cx="9001935" cy="2734133"/>
          </a:xfrm>
          <a:prstGeom prst="rect">
            <a:avLst/>
          </a:prstGeom>
        </p:spPr>
      </p:pic>
      <p:pic>
        <p:nvPicPr>
          <p:cNvPr id="8" name="图片 7">
            <a:extLst>
              <a:ext uri="{FF2B5EF4-FFF2-40B4-BE49-F238E27FC236}">
                <a16:creationId xmlns:a16="http://schemas.microsoft.com/office/drawing/2014/main" id="{17D88253-DDAE-4223-A8D5-35F6BDDE6B39}"/>
              </a:ext>
            </a:extLst>
          </p:cNvPr>
          <p:cNvPicPr>
            <a:picLocks noChangeAspect="1"/>
          </p:cNvPicPr>
          <p:nvPr/>
        </p:nvPicPr>
        <p:blipFill>
          <a:blip r:embed="rId4"/>
          <a:stretch>
            <a:fillRect/>
          </a:stretch>
        </p:blipFill>
        <p:spPr>
          <a:xfrm>
            <a:off x="1680693" y="5384005"/>
            <a:ext cx="9031449" cy="973603"/>
          </a:xfrm>
          <a:prstGeom prst="rect">
            <a:avLst/>
          </a:prstGeom>
        </p:spPr>
      </p:pic>
      <p:sp>
        <p:nvSpPr>
          <p:cNvPr id="9" name="矩形 8">
            <a:extLst>
              <a:ext uri="{FF2B5EF4-FFF2-40B4-BE49-F238E27FC236}">
                <a16:creationId xmlns:a16="http://schemas.microsoft.com/office/drawing/2014/main" id="{F42B76F3-89F3-4715-9852-E489277F6DE0}"/>
              </a:ext>
            </a:extLst>
          </p:cNvPr>
          <p:cNvSpPr/>
          <p:nvPr/>
        </p:nvSpPr>
        <p:spPr>
          <a:xfrm>
            <a:off x="1857374" y="5384005"/>
            <a:ext cx="8739593" cy="4548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794939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8BDEDB2-31AF-4B62-B30A-DB0D33C22B8E}"/>
              </a:ext>
            </a:extLst>
          </p:cNvPr>
          <p:cNvSpPr>
            <a:spLocks noGrp="1"/>
          </p:cNvSpPr>
          <p:nvPr>
            <p:ph type="ctrTitle"/>
          </p:nvPr>
        </p:nvSpPr>
        <p:spPr/>
        <p:txBody>
          <a:bodyPr/>
          <a:lstStyle/>
          <a:p>
            <a:r>
              <a:rPr lang="en-US" dirty="0"/>
              <a:t>Thanks for your attention</a:t>
            </a:r>
            <a:endParaRPr lang="de-DE" dirty="0"/>
          </a:p>
        </p:txBody>
      </p:sp>
      <p:sp>
        <p:nvSpPr>
          <p:cNvPr id="5" name="副标题 4">
            <a:extLst>
              <a:ext uri="{FF2B5EF4-FFF2-40B4-BE49-F238E27FC236}">
                <a16:creationId xmlns:a16="http://schemas.microsoft.com/office/drawing/2014/main" id="{52A9C998-4051-4ADA-93F1-6254736EFD82}"/>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981889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55D6AD9-C81B-4920-9BE3-CADB83D37894}"/>
              </a:ext>
            </a:extLst>
          </p:cNvPr>
          <p:cNvSpPr>
            <a:spLocks noGrp="1"/>
          </p:cNvSpPr>
          <p:nvPr>
            <p:ph type="title"/>
          </p:nvPr>
        </p:nvSpPr>
        <p:spPr/>
        <p:txBody>
          <a:bodyPr/>
          <a:lstStyle/>
          <a:p>
            <a:r>
              <a:rPr lang="en-US" altLang="zh-CN" dirty="0"/>
              <a:t>Back Up</a:t>
            </a:r>
            <a:endParaRPr lang="de-DE" dirty="0"/>
          </a:p>
        </p:txBody>
      </p:sp>
      <p:sp>
        <p:nvSpPr>
          <p:cNvPr id="5" name="内容占位符 4">
            <a:extLst>
              <a:ext uri="{FF2B5EF4-FFF2-40B4-BE49-F238E27FC236}">
                <a16:creationId xmlns:a16="http://schemas.microsoft.com/office/drawing/2014/main" id="{6A08D451-7AF8-4488-89CF-C4217AF2FF49}"/>
              </a:ext>
            </a:extLst>
          </p:cNvPr>
          <p:cNvSpPr>
            <a:spLocks noGrp="1"/>
          </p:cNvSpPr>
          <p:nvPr>
            <p:ph idx="11"/>
          </p:nvPr>
        </p:nvSpPr>
        <p:spPr/>
        <p:txBody>
          <a:bodyPr/>
          <a:lstStyle/>
          <a:p>
            <a:endParaRPr lang="de-DE" dirty="0"/>
          </a:p>
          <a:p>
            <a:endParaRPr lang="de-DE" dirty="0"/>
          </a:p>
          <a:p>
            <a:r>
              <a:rPr lang="de-DE" dirty="0"/>
              <a:t> </a:t>
            </a:r>
          </a:p>
        </p:txBody>
      </p:sp>
      <p:pic>
        <p:nvPicPr>
          <p:cNvPr id="9" name="图片 8">
            <a:extLst>
              <a:ext uri="{FF2B5EF4-FFF2-40B4-BE49-F238E27FC236}">
                <a16:creationId xmlns:a16="http://schemas.microsoft.com/office/drawing/2014/main" id="{2DFCA9F2-DA74-4C2E-9B84-00A8D1F9B521}"/>
              </a:ext>
            </a:extLst>
          </p:cNvPr>
          <p:cNvPicPr>
            <a:picLocks noChangeAspect="1"/>
          </p:cNvPicPr>
          <p:nvPr/>
        </p:nvPicPr>
        <p:blipFill>
          <a:blip r:embed="rId2"/>
          <a:stretch>
            <a:fillRect/>
          </a:stretch>
        </p:blipFill>
        <p:spPr>
          <a:xfrm>
            <a:off x="384779" y="1580632"/>
            <a:ext cx="5606957" cy="1264168"/>
          </a:xfrm>
          <a:prstGeom prst="rect">
            <a:avLst/>
          </a:prstGeom>
        </p:spPr>
      </p:pic>
      <p:pic>
        <p:nvPicPr>
          <p:cNvPr id="11" name="图片 10">
            <a:extLst>
              <a:ext uri="{FF2B5EF4-FFF2-40B4-BE49-F238E27FC236}">
                <a16:creationId xmlns:a16="http://schemas.microsoft.com/office/drawing/2014/main" id="{B4076342-D9A7-4B63-9B66-34120C97A2C9}"/>
              </a:ext>
            </a:extLst>
          </p:cNvPr>
          <p:cNvPicPr>
            <a:picLocks noChangeAspect="1"/>
          </p:cNvPicPr>
          <p:nvPr/>
        </p:nvPicPr>
        <p:blipFill>
          <a:blip r:embed="rId3"/>
          <a:stretch>
            <a:fillRect/>
          </a:stretch>
        </p:blipFill>
        <p:spPr>
          <a:xfrm>
            <a:off x="6096000" y="3429000"/>
            <a:ext cx="5104392" cy="2795262"/>
          </a:xfrm>
          <a:prstGeom prst="rect">
            <a:avLst/>
          </a:prstGeom>
        </p:spPr>
      </p:pic>
      <p:pic>
        <p:nvPicPr>
          <p:cNvPr id="15" name="图片 14">
            <a:extLst>
              <a:ext uri="{FF2B5EF4-FFF2-40B4-BE49-F238E27FC236}">
                <a16:creationId xmlns:a16="http://schemas.microsoft.com/office/drawing/2014/main" id="{2E9D32E9-C241-450A-995D-2D6F20C960C2}"/>
              </a:ext>
            </a:extLst>
          </p:cNvPr>
          <p:cNvPicPr>
            <a:picLocks noChangeAspect="1"/>
          </p:cNvPicPr>
          <p:nvPr/>
        </p:nvPicPr>
        <p:blipFill>
          <a:blip r:embed="rId4"/>
          <a:stretch>
            <a:fillRect/>
          </a:stretch>
        </p:blipFill>
        <p:spPr>
          <a:xfrm>
            <a:off x="657398" y="3661257"/>
            <a:ext cx="4515480" cy="2086266"/>
          </a:xfrm>
          <a:prstGeom prst="rect">
            <a:avLst/>
          </a:prstGeom>
        </p:spPr>
      </p:pic>
    </p:spTree>
    <p:extLst>
      <p:ext uri="{BB962C8B-B14F-4D97-AF65-F5344CB8AC3E}">
        <p14:creationId xmlns:p14="http://schemas.microsoft.com/office/powerpoint/2010/main" val="1790517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25A15AA-B63F-4BC1-885E-8E43E315386F}"/>
              </a:ext>
            </a:extLst>
          </p:cNvPr>
          <p:cNvSpPr>
            <a:spLocks noGrp="1"/>
          </p:cNvSpPr>
          <p:nvPr>
            <p:ph type="title"/>
          </p:nvPr>
        </p:nvSpPr>
        <p:spPr>
          <a:xfrm>
            <a:off x="242001" y="488949"/>
            <a:ext cx="9095177" cy="838200"/>
          </a:xfrm>
        </p:spPr>
        <p:txBody>
          <a:bodyPr/>
          <a:lstStyle/>
          <a:p>
            <a:r>
              <a:rPr lang="en-US" dirty="0"/>
              <a:t>Back up</a:t>
            </a:r>
          </a:p>
        </p:txBody>
      </p:sp>
      <p:sp>
        <p:nvSpPr>
          <p:cNvPr id="10" name="Content Placeholder 2">
            <a:extLst>
              <a:ext uri="{FF2B5EF4-FFF2-40B4-BE49-F238E27FC236}">
                <a16:creationId xmlns:a16="http://schemas.microsoft.com/office/drawing/2014/main" id="{66D04474-1ABB-4BE5-837A-B9F5F1483678}"/>
              </a:ext>
            </a:extLst>
          </p:cNvPr>
          <p:cNvSpPr>
            <a:spLocks noGrp="1"/>
          </p:cNvSpPr>
          <p:nvPr>
            <p:ph idx="11"/>
          </p:nvPr>
        </p:nvSpPr>
        <p:spPr>
          <a:xfrm>
            <a:off x="238002" y="1675882"/>
            <a:ext cx="11711997" cy="4479943"/>
          </a:xfrm>
        </p:spPr>
        <p:txBody>
          <a:bodyPr/>
          <a:lstStyle/>
          <a:p>
            <a:endParaRPr lang="en-US" dirty="0"/>
          </a:p>
        </p:txBody>
      </p:sp>
      <p:grpSp>
        <p:nvGrpSpPr>
          <p:cNvPr id="53" name="组合 52">
            <a:extLst>
              <a:ext uri="{FF2B5EF4-FFF2-40B4-BE49-F238E27FC236}">
                <a16:creationId xmlns:a16="http://schemas.microsoft.com/office/drawing/2014/main" id="{7302360B-F019-4491-BE32-0CF2B5E89CDD}"/>
              </a:ext>
            </a:extLst>
          </p:cNvPr>
          <p:cNvGrpSpPr/>
          <p:nvPr/>
        </p:nvGrpSpPr>
        <p:grpSpPr>
          <a:xfrm>
            <a:off x="1451711" y="4049292"/>
            <a:ext cx="3014781" cy="1805577"/>
            <a:chOff x="823794" y="3706303"/>
            <a:chExt cx="3014781" cy="1805577"/>
          </a:xfrm>
        </p:grpSpPr>
        <p:grpSp>
          <p:nvGrpSpPr>
            <p:cNvPr id="49" name="组合 48">
              <a:extLst>
                <a:ext uri="{FF2B5EF4-FFF2-40B4-BE49-F238E27FC236}">
                  <a16:creationId xmlns:a16="http://schemas.microsoft.com/office/drawing/2014/main" id="{DEEEA8E9-7128-4758-9294-250E8DFC62DE}"/>
                </a:ext>
              </a:extLst>
            </p:cNvPr>
            <p:cNvGrpSpPr/>
            <p:nvPr/>
          </p:nvGrpSpPr>
          <p:grpSpPr>
            <a:xfrm>
              <a:off x="823794" y="3706303"/>
              <a:ext cx="3014781" cy="1451112"/>
              <a:chOff x="823794" y="3706303"/>
              <a:chExt cx="3014781" cy="1451112"/>
            </a:xfrm>
          </p:grpSpPr>
          <p:grpSp>
            <p:nvGrpSpPr>
              <p:cNvPr id="43" name="组合 42">
                <a:extLst>
                  <a:ext uri="{FF2B5EF4-FFF2-40B4-BE49-F238E27FC236}">
                    <a16:creationId xmlns:a16="http://schemas.microsoft.com/office/drawing/2014/main" id="{38D7E74C-1C2D-4EF1-9D5F-F7D98B51FCD5}"/>
                  </a:ext>
                </a:extLst>
              </p:cNvPr>
              <p:cNvGrpSpPr/>
              <p:nvPr/>
            </p:nvGrpSpPr>
            <p:grpSpPr>
              <a:xfrm>
                <a:off x="823794" y="3706303"/>
                <a:ext cx="3014781" cy="1341947"/>
                <a:chOff x="861894" y="4192078"/>
                <a:chExt cx="3014781" cy="1341947"/>
              </a:xfrm>
            </p:grpSpPr>
            <p:grpSp>
              <p:nvGrpSpPr>
                <p:cNvPr id="33" name="组合 32">
                  <a:extLst>
                    <a:ext uri="{FF2B5EF4-FFF2-40B4-BE49-F238E27FC236}">
                      <a16:creationId xmlns:a16="http://schemas.microsoft.com/office/drawing/2014/main" id="{205A1D7C-BBE6-4959-9DCE-E016B926B1D6}"/>
                    </a:ext>
                  </a:extLst>
                </p:cNvPr>
                <p:cNvGrpSpPr/>
                <p:nvPr/>
              </p:nvGrpSpPr>
              <p:grpSpPr>
                <a:xfrm>
                  <a:off x="861894" y="4192078"/>
                  <a:ext cx="3014781" cy="1341947"/>
                  <a:chOff x="833319" y="4001578"/>
                  <a:chExt cx="3000375" cy="1476375"/>
                </a:xfrm>
              </p:grpSpPr>
              <p:grpSp>
                <p:nvGrpSpPr>
                  <p:cNvPr id="32" name="组合 31">
                    <a:extLst>
                      <a:ext uri="{FF2B5EF4-FFF2-40B4-BE49-F238E27FC236}">
                        <a16:creationId xmlns:a16="http://schemas.microsoft.com/office/drawing/2014/main" id="{D58576C6-DB78-49DD-853B-2EB1F539CD4E}"/>
                      </a:ext>
                    </a:extLst>
                  </p:cNvPr>
                  <p:cNvGrpSpPr/>
                  <p:nvPr/>
                </p:nvGrpSpPr>
                <p:grpSpPr>
                  <a:xfrm>
                    <a:off x="833319" y="4001578"/>
                    <a:ext cx="3000375" cy="1476375"/>
                    <a:chOff x="833319" y="4001578"/>
                    <a:chExt cx="3000375" cy="1476375"/>
                  </a:xfrm>
                </p:grpSpPr>
                <p:grpSp>
                  <p:nvGrpSpPr>
                    <p:cNvPr id="6" name="组合 5">
                      <a:extLst>
                        <a:ext uri="{FF2B5EF4-FFF2-40B4-BE49-F238E27FC236}">
                          <a16:creationId xmlns:a16="http://schemas.microsoft.com/office/drawing/2014/main" id="{89DDEF2D-A02A-41D5-9030-ADF3F3B89A9D}"/>
                        </a:ext>
                      </a:extLst>
                    </p:cNvPr>
                    <p:cNvGrpSpPr/>
                    <p:nvPr/>
                  </p:nvGrpSpPr>
                  <p:grpSpPr>
                    <a:xfrm>
                      <a:off x="833319" y="4001578"/>
                      <a:ext cx="3000375" cy="1476375"/>
                      <a:chOff x="1721796" y="3776662"/>
                      <a:chExt cx="3000375" cy="1476375"/>
                    </a:xfrm>
                  </p:grpSpPr>
                  <p:grpSp>
                    <p:nvGrpSpPr>
                      <p:cNvPr id="5" name="组合 4">
                        <a:extLst>
                          <a:ext uri="{FF2B5EF4-FFF2-40B4-BE49-F238E27FC236}">
                            <a16:creationId xmlns:a16="http://schemas.microsoft.com/office/drawing/2014/main" id="{7CA3CEA0-B0CF-403B-80E4-00CDEF0EAFE6}"/>
                          </a:ext>
                        </a:extLst>
                      </p:cNvPr>
                      <p:cNvGrpSpPr/>
                      <p:nvPr/>
                    </p:nvGrpSpPr>
                    <p:grpSpPr>
                      <a:xfrm>
                        <a:off x="1721796" y="3776662"/>
                        <a:ext cx="3000375" cy="1476375"/>
                        <a:chOff x="1721796" y="3776662"/>
                        <a:chExt cx="3000375" cy="1476375"/>
                      </a:xfrm>
                    </p:grpSpPr>
                    <p:sp>
                      <p:nvSpPr>
                        <p:cNvPr id="4" name="矩形 3">
                          <a:extLst>
                            <a:ext uri="{FF2B5EF4-FFF2-40B4-BE49-F238E27FC236}">
                              <a16:creationId xmlns:a16="http://schemas.microsoft.com/office/drawing/2014/main" id="{D851481D-8993-4758-8BED-32865C217DC8}"/>
                            </a:ext>
                          </a:extLst>
                        </p:cNvPr>
                        <p:cNvSpPr/>
                        <p:nvPr/>
                      </p:nvSpPr>
                      <p:spPr>
                        <a:xfrm>
                          <a:off x="1721796" y="3776662"/>
                          <a:ext cx="3000375" cy="147637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de-DE" dirty="0"/>
                        </a:p>
                      </p:txBody>
                    </p:sp>
                    <p:sp>
                      <p:nvSpPr>
                        <p:cNvPr id="7" name="矩形 6">
                          <a:extLst>
                            <a:ext uri="{FF2B5EF4-FFF2-40B4-BE49-F238E27FC236}">
                              <a16:creationId xmlns:a16="http://schemas.microsoft.com/office/drawing/2014/main" id="{BC4E7782-1444-410F-8E73-156A6505A602}"/>
                            </a:ext>
                          </a:extLst>
                        </p:cNvPr>
                        <p:cNvSpPr/>
                        <p:nvPr/>
                      </p:nvSpPr>
                      <p:spPr>
                        <a:xfrm>
                          <a:off x="2113065" y="4162944"/>
                          <a:ext cx="458685" cy="26618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t>h1</a:t>
                          </a:r>
                        </a:p>
                      </p:txBody>
                    </p:sp>
                    <p:sp>
                      <p:nvSpPr>
                        <p:cNvPr id="9" name="矩形 8">
                          <a:extLst>
                            <a:ext uri="{FF2B5EF4-FFF2-40B4-BE49-F238E27FC236}">
                              <a16:creationId xmlns:a16="http://schemas.microsoft.com/office/drawing/2014/main" id="{0D95678E-493E-49D9-A3FE-A85EDE2173BF}"/>
                            </a:ext>
                          </a:extLst>
                        </p:cNvPr>
                        <p:cNvSpPr/>
                        <p:nvPr/>
                      </p:nvSpPr>
                      <p:spPr>
                        <a:xfrm>
                          <a:off x="2992642" y="4162944"/>
                          <a:ext cx="458685" cy="26618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t>h2</a:t>
                          </a:r>
                        </a:p>
                      </p:txBody>
                    </p:sp>
                    <p:sp>
                      <p:nvSpPr>
                        <p:cNvPr id="11" name="矩形 10">
                          <a:extLst>
                            <a:ext uri="{FF2B5EF4-FFF2-40B4-BE49-F238E27FC236}">
                              <a16:creationId xmlns:a16="http://schemas.microsoft.com/office/drawing/2014/main" id="{EC2D7B52-8E34-45DD-BEA6-2803457E7919}"/>
                            </a:ext>
                          </a:extLst>
                        </p:cNvPr>
                        <p:cNvSpPr/>
                        <p:nvPr/>
                      </p:nvSpPr>
                      <p:spPr>
                        <a:xfrm>
                          <a:off x="3875342" y="4162944"/>
                          <a:ext cx="458685" cy="26618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t>h3</a:t>
                          </a:r>
                        </a:p>
                      </p:txBody>
                    </p:sp>
                  </p:grpSp>
                  <p:sp>
                    <p:nvSpPr>
                      <p:cNvPr id="12" name="矩形 11">
                        <a:extLst>
                          <a:ext uri="{FF2B5EF4-FFF2-40B4-BE49-F238E27FC236}">
                            <a16:creationId xmlns:a16="http://schemas.microsoft.com/office/drawing/2014/main" id="{0307F5CF-073A-4F49-891E-2B10E817688E}"/>
                          </a:ext>
                        </a:extLst>
                      </p:cNvPr>
                      <p:cNvSpPr/>
                      <p:nvPr/>
                    </p:nvSpPr>
                    <p:spPr>
                      <a:xfrm>
                        <a:off x="1793386" y="3896763"/>
                        <a:ext cx="930764" cy="19898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de-DE" sz="1400" dirty="0"/>
                          <a:t>LSTM_2</a:t>
                        </a:r>
                      </a:p>
                    </p:txBody>
                  </p:sp>
                </p:grpSp>
                <p:sp>
                  <p:nvSpPr>
                    <p:cNvPr id="29" name="矩形 28">
                      <a:extLst>
                        <a:ext uri="{FF2B5EF4-FFF2-40B4-BE49-F238E27FC236}">
                          <a16:creationId xmlns:a16="http://schemas.microsoft.com/office/drawing/2014/main" id="{DA96A93D-FAD6-4995-8805-D193C1CEA8E2}"/>
                        </a:ext>
                      </a:extLst>
                    </p:cNvPr>
                    <p:cNvSpPr/>
                    <p:nvPr/>
                  </p:nvSpPr>
                  <p:spPr>
                    <a:xfrm>
                      <a:off x="1224588" y="4919137"/>
                      <a:ext cx="458685" cy="26618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t>x1</a:t>
                      </a:r>
                    </a:p>
                  </p:txBody>
                </p:sp>
                <p:sp>
                  <p:nvSpPr>
                    <p:cNvPr id="30" name="矩形 29">
                      <a:extLst>
                        <a:ext uri="{FF2B5EF4-FFF2-40B4-BE49-F238E27FC236}">
                          <a16:creationId xmlns:a16="http://schemas.microsoft.com/office/drawing/2014/main" id="{43BAC983-6EE8-4535-B672-4B8C50B3BC79}"/>
                        </a:ext>
                      </a:extLst>
                    </p:cNvPr>
                    <p:cNvSpPr/>
                    <p:nvPr/>
                  </p:nvSpPr>
                  <p:spPr>
                    <a:xfrm>
                      <a:off x="2104165" y="4905629"/>
                      <a:ext cx="458685" cy="26618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t>x2</a:t>
                      </a:r>
                    </a:p>
                  </p:txBody>
                </p:sp>
              </p:grpSp>
              <p:sp>
                <p:nvSpPr>
                  <p:cNvPr id="31" name="矩形 30">
                    <a:extLst>
                      <a:ext uri="{FF2B5EF4-FFF2-40B4-BE49-F238E27FC236}">
                        <a16:creationId xmlns:a16="http://schemas.microsoft.com/office/drawing/2014/main" id="{FB8E1FAA-563D-468B-A9BA-177B48E39C3B}"/>
                      </a:ext>
                    </a:extLst>
                  </p:cNvPr>
                  <p:cNvSpPr/>
                  <p:nvPr/>
                </p:nvSpPr>
                <p:spPr>
                  <a:xfrm>
                    <a:off x="2991038" y="4913331"/>
                    <a:ext cx="458685" cy="26618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t>x3</a:t>
                    </a:r>
                  </a:p>
                </p:txBody>
              </p:sp>
            </p:grpSp>
            <p:cxnSp>
              <p:nvCxnSpPr>
                <p:cNvPr id="35" name="直接箭头连接符 34">
                  <a:extLst>
                    <a:ext uri="{FF2B5EF4-FFF2-40B4-BE49-F238E27FC236}">
                      <a16:creationId xmlns:a16="http://schemas.microsoft.com/office/drawing/2014/main" id="{07233FB4-26A1-4188-94B8-03B02D2A2635}"/>
                    </a:ext>
                  </a:extLst>
                </p:cNvPr>
                <p:cNvCxnSpPr>
                  <a:stCxn id="7" idx="3"/>
                  <a:endCxn id="9" idx="1"/>
                </p:cNvCxnSpPr>
                <p:nvPr/>
              </p:nvCxnSpPr>
              <p:spPr>
                <a:xfrm>
                  <a:off x="1715929" y="4664160"/>
                  <a:ext cx="422913"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直接箭头连接符 35">
                  <a:extLst>
                    <a:ext uri="{FF2B5EF4-FFF2-40B4-BE49-F238E27FC236}">
                      <a16:creationId xmlns:a16="http://schemas.microsoft.com/office/drawing/2014/main" id="{B04E25C2-53E0-4FB7-9729-D472BCC88897}"/>
                    </a:ext>
                  </a:extLst>
                </p:cNvPr>
                <p:cNvCxnSpPr/>
                <p:nvPr/>
              </p:nvCxnSpPr>
              <p:spPr>
                <a:xfrm>
                  <a:off x="2602867" y="4664160"/>
                  <a:ext cx="422913"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直接箭头连接符 36">
                  <a:extLst>
                    <a:ext uri="{FF2B5EF4-FFF2-40B4-BE49-F238E27FC236}">
                      <a16:creationId xmlns:a16="http://schemas.microsoft.com/office/drawing/2014/main" id="{7A2C7BE3-BE04-473D-93D3-9E546F81717A}"/>
                    </a:ext>
                  </a:extLst>
                </p:cNvPr>
                <p:cNvCxnSpPr>
                  <a:cxnSpLocks/>
                  <a:stCxn id="31" idx="0"/>
                </p:cNvCxnSpPr>
                <p:nvPr/>
              </p:nvCxnSpPr>
              <p:spPr>
                <a:xfrm flipV="1">
                  <a:off x="3260417" y="4778869"/>
                  <a:ext cx="0" cy="241944"/>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直接箭头连接符 40">
                  <a:extLst>
                    <a:ext uri="{FF2B5EF4-FFF2-40B4-BE49-F238E27FC236}">
                      <a16:creationId xmlns:a16="http://schemas.microsoft.com/office/drawing/2014/main" id="{1702CD7C-D63C-48E0-82FA-DCEF1CD081D8}"/>
                    </a:ext>
                  </a:extLst>
                </p:cNvPr>
                <p:cNvCxnSpPr>
                  <a:cxnSpLocks/>
                </p:cNvCxnSpPr>
                <p:nvPr/>
              </p:nvCxnSpPr>
              <p:spPr>
                <a:xfrm flipV="1">
                  <a:off x="2384117" y="4771869"/>
                  <a:ext cx="0" cy="241944"/>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2" name="直接箭头连接符 41">
                  <a:extLst>
                    <a:ext uri="{FF2B5EF4-FFF2-40B4-BE49-F238E27FC236}">
                      <a16:creationId xmlns:a16="http://schemas.microsoft.com/office/drawing/2014/main" id="{2C8EA2C4-24AF-4F2B-A32C-F370A4D8D13C}"/>
                    </a:ext>
                  </a:extLst>
                </p:cNvPr>
                <p:cNvCxnSpPr>
                  <a:cxnSpLocks/>
                </p:cNvCxnSpPr>
                <p:nvPr/>
              </p:nvCxnSpPr>
              <p:spPr>
                <a:xfrm flipV="1">
                  <a:off x="1498292" y="4771869"/>
                  <a:ext cx="0" cy="241944"/>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45" name="箭头: 上 44">
                <a:extLst>
                  <a:ext uri="{FF2B5EF4-FFF2-40B4-BE49-F238E27FC236}">
                    <a16:creationId xmlns:a16="http://schemas.microsoft.com/office/drawing/2014/main" id="{BB5AA8B8-3722-40FB-9D45-627BF47B926F}"/>
                  </a:ext>
                </a:extLst>
              </p:cNvPr>
              <p:cNvSpPr/>
              <p:nvPr/>
            </p:nvSpPr>
            <p:spPr>
              <a:xfrm>
                <a:off x="1360896" y="4819635"/>
                <a:ext cx="198592" cy="337780"/>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箭头: 上 45">
                <a:extLst>
                  <a:ext uri="{FF2B5EF4-FFF2-40B4-BE49-F238E27FC236}">
                    <a16:creationId xmlns:a16="http://schemas.microsoft.com/office/drawing/2014/main" id="{9361A81C-218C-4C97-AD50-3C6025576D0B}"/>
                  </a:ext>
                </a:extLst>
              </p:cNvPr>
              <p:cNvSpPr/>
              <p:nvPr/>
            </p:nvSpPr>
            <p:spPr>
              <a:xfrm>
                <a:off x="2246721" y="4814036"/>
                <a:ext cx="198592" cy="337780"/>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箭头: 上 47">
                <a:extLst>
                  <a:ext uri="{FF2B5EF4-FFF2-40B4-BE49-F238E27FC236}">
                    <a16:creationId xmlns:a16="http://schemas.microsoft.com/office/drawing/2014/main" id="{0FF525AC-2012-46CE-881D-A7C4D760A201}"/>
                  </a:ext>
                </a:extLst>
              </p:cNvPr>
              <p:cNvSpPr/>
              <p:nvPr/>
            </p:nvSpPr>
            <p:spPr>
              <a:xfrm>
                <a:off x="3132546" y="4805584"/>
                <a:ext cx="198592" cy="337780"/>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50" name="矩形 49">
              <a:extLst>
                <a:ext uri="{FF2B5EF4-FFF2-40B4-BE49-F238E27FC236}">
                  <a16:creationId xmlns:a16="http://schemas.microsoft.com/office/drawing/2014/main" id="{A57F53A7-BDE8-4B63-8EB6-A60F9F90391E}"/>
                </a:ext>
              </a:extLst>
            </p:cNvPr>
            <p:cNvSpPr/>
            <p:nvPr/>
          </p:nvSpPr>
          <p:spPr>
            <a:xfrm>
              <a:off x="1081670" y="5174101"/>
              <a:ext cx="760977" cy="337779"/>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t>word4</a:t>
              </a:r>
            </a:p>
          </p:txBody>
        </p:sp>
        <p:sp>
          <p:nvSpPr>
            <p:cNvPr id="51" name="矩形 50">
              <a:extLst>
                <a:ext uri="{FF2B5EF4-FFF2-40B4-BE49-F238E27FC236}">
                  <a16:creationId xmlns:a16="http://schemas.microsoft.com/office/drawing/2014/main" id="{F7B5FC66-64A7-4090-A084-92EBEDE4D9DF}"/>
                </a:ext>
              </a:extLst>
            </p:cNvPr>
            <p:cNvSpPr/>
            <p:nvPr/>
          </p:nvSpPr>
          <p:spPr>
            <a:xfrm>
              <a:off x="1950695" y="5174101"/>
              <a:ext cx="760977" cy="337779"/>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t>word5</a:t>
              </a:r>
            </a:p>
          </p:txBody>
        </p:sp>
        <p:sp>
          <p:nvSpPr>
            <p:cNvPr id="52" name="矩形 51">
              <a:extLst>
                <a:ext uri="{FF2B5EF4-FFF2-40B4-BE49-F238E27FC236}">
                  <a16:creationId xmlns:a16="http://schemas.microsoft.com/office/drawing/2014/main" id="{0797D130-E74C-4549-A430-E246A44233FC}"/>
                </a:ext>
              </a:extLst>
            </p:cNvPr>
            <p:cNvSpPr/>
            <p:nvPr/>
          </p:nvSpPr>
          <p:spPr>
            <a:xfrm>
              <a:off x="2851353" y="5174101"/>
              <a:ext cx="760977" cy="337779"/>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t>word6</a:t>
              </a:r>
            </a:p>
          </p:txBody>
        </p:sp>
      </p:grpSp>
      <p:grpSp>
        <p:nvGrpSpPr>
          <p:cNvPr id="54" name="组合 53">
            <a:extLst>
              <a:ext uri="{FF2B5EF4-FFF2-40B4-BE49-F238E27FC236}">
                <a16:creationId xmlns:a16="http://schemas.microsoft.com/office/drawing/2014/main" id="{1E5193D4-860C-41D6-AD02-DEE95B237EF0}"/>
              </a:ext>
            </a:extLst>
          </p:cNvPr>
          <p:cNvGrpSpPr/>
          <p:nvPr/>
        </p:nvGrpSpPr>
        <p:grpSpPr>
          <a:xfrm>
            <a:off x="1451713" y="2175989"/>
            <a:ext cx="3014781" cy="1805577"/>
            <a:chOff x="823794" y="3706303"/>
            <a:chExt cx="3014781" cy="1805577"/>
          </a:xfrm>
        </p:grpSpPr>
        <p:grpSp>
          <p:nvGrpSpPr>
            <p:cNvPr id="55" name="组合 54">
              <a:extLst>
                <a:ext uri="{FF2B5EF4-FFF2-40B4-BE49-F238E27FC236}">
                  <a16:creationId xmlns:a16="http://schemas.microsoft.com/office/drawing/2014/main" id="{68A63722-B731-4017-836D-02F7BDDA70BD}"/>
                </a:ext>
              </a:extLst>
            </p:cNvPr>
            <p:cNvGrpSpPr/>
            <p:nvPr/>
          </p:nvGrpSpPr>
          <p:grpSpPr>
            <a:xfrm>
              <a:off x="823794" y="3706303"/>
              <a:ext cx="3014781" cy="1451112"/>
              <a:chOff x="823794" y="3706303"/>
              <a:chExt cx="3014781" cy="1451112"/>
            </a:xfrm>
          </p:grpSpPr>
          <p:grpSp>
            <p:nvGrpSpPr>
              <p:cNvPr id="59" name="组合 58">
                <a:extLst>
                  <a:ext uri="{FF2B5EF4-FFF2-40B4-BE49-F238E27FC236}">
                    <a16:creationId xmlns:a16="http://schemas.microsoft.com/office/drawing/2014/main" id="{597298B5-D42C-44CC-A889-E5CE5BA1492B}"/>
                  </a:ext>
                </a:extLst>
              </p:cNvPr>
              <p:cNvGrpSpPr/>
              <p:nvPr/>
            </p:nvGrpSpPr>
            <p:grpSpPr>
              <a:xfrm>
                <a:off x="823794" y="3706303"/>
                <a:ext cx="3014781" cy="1341947"/>
                <a:chOff x="861894" y="4192078"/>
                <a:chExt cx="3014781" cy="1341947"/>
              </a:xfrm>
            </p:grpSpPr>
            <p:grpSp>
              <p:nvGrpSpPr>
                <p:cNvPr id="63" name="组合 62">
                  <a:extLst>
                    <a:ext uri="{FF2B5EF4-FFF2-40B4-BE49-F238E27FC236}">
                      <a16:creationId xmlns:a16="http://schemas.microsoft.com/office/drawing/2014/main" id="{6255773B-A07D-4C72-94A0-8A703141E6E1}"/>
                    </a:ext>
                  </a:extLst>
                </p:cNvPr>
                <p:cNvGrpSpPr/>
                <p:nvPr/>
              </p:nvGrpSpPr>
              <p:grpSpPr>
                <a:xfrm>
                  <a:off x="861894" y="4192078"/>
                  <a:ext cx="3014781" cy="1341947"/>
                  <a:chOff x="833319" y="4001578"/>
                  <a:chExt cx="3000375" cy="1476375"/>
                </a:xfrm>
              </p:grpSpPr>
              <p:grpSp>
                <p:nvGrpSpPr>
                  <p:cNvPr id="69" name="组合 68">
                    <a:extLst>
                      <a:ext uri="{FF2B5EF4-FFF2-40B4-BE49-F238E27FC236}">
                        <a16:creationId xmlns:a16="http://schemas.microsoft.com/office/drawing/2014/main" id="{FB207C36-D1A9-48EC-8944-4F8E553ACF44}"/>
                      </a:ext>
                    </a:extLst>
                  </p:cNvPr>
                  <p:cNvGrpSpPr/>
                  <p:nvPr/>
                </p:nvGrpSpPr>
                <p:grpSpPr>
                  <a:xfrm>
                    <a:off x="833319" y="4001578"/>
                    <a:ext cx="3000375" cy="1476375"/>
                    <a:chOff x="833319" y="4001578"/>
                    <a:chExt cx="3000375" cy="1476375"/>
                  </a:xfrm>
                </p:grpSpPr>
                <p:grpSp>
                  <p:nvGrpSpPr>
                    <p:cNvPr id="71" name="组合 70">
                      <a:extLst>
                        <a:ext uri="{FF2B5EF4-FFF2-40B4-BE49-F238E27FC236}">
                          <a16:creationId xmlns:a16="http://schemas.microsoft.com/office/drawing/2014/main" id="{EA75267E-79F8-4E88-A73F-61B7F74427C4}"/>
                        </a:ext>
                      </a:extLst>
                    </p:cNvPr>
                    <p:cNvGrpSpPr/>
                    <p:nvPr/>
                  </p:nvGrpSpPr>
                  <p:grpSpPr>
                    <a:xfrm>
                      <a:off x="833319" y="4001578"/>
                      <a:ext cx="3000375" cy="1476375"/>
                      <a:chOff x="1721796" y="3776662"/>
                      <a:chExt cx="3000375" cy="1476375"/>
                    </a:xfrm>
                  </p:grpSpPr>
                  <p:grpSp>
                    <p:nvGrpSpPr>
                      <p:cNvPr id="74" name="组合 73">
                        <a:extLst>
                          <a:ext uri="{FF2B5EF4-FFF2-40B4-BE49-F238E27FC236}">
                            <a16:creationId xmlns:a16="http://schemas.microsoft.com/office/drawing/2014/main" id="{2F069998-1949-45CE-B617-5240D0E1F8DF}"/>
                          </a:ext>
                        </a:extLst>
                      </p:cNvPr>
                      <p:cNvGrpSpPr/>
                      <p:nvPr/>
                    </p:nvGrpSpPr>
                    <p:grpSpPr>
                      <a:xfrm>
                        <a:off x="1721796" y="3776662"/>
                        <a:ext cx="3000375" cy="1476375"/>
                        <a:chOff x="1721796" y="3776662"/>
                        <a:chExt cx="3000375" cy="1476375"/>
                      </a:xfrm>
                    </p:grpSpPr>
                    <p:sp>
                      <p:nvSpPr>
                        <p:cNvPr id="76" name="矩形 75">
                          <a:extLst>
                            <a:ext uri="{FF2B5EF4-FFF2-40B4-BE49-F238E27FC236}">
                              <a16:creationId xmlns:a16="http://schemas.microsoft.com/office/drawing/2014/main" id="{254D5D60-B3E2-475E-9B66-C69AEE71AC9C}"/>
                            </a:ext>
                          </a:extLst>
                        </p:cNvPr>
                        <p:cNvSpPr/>
                        <p:nvPr/>
                      </p:nvSpPr>
                      <p:spPr>
                        <a:xfrm>
                          <a:off x="1721796" y="3776662"/>
                          <a:ext cx="3000375" cy="147637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de-DE" dirty="0"/>
                        </a:p>
                      </p:txBody>
                    </p:sp>
                    <p:sp>
                      <p:nvSpPr>
                        <p:cNvPr id="77" name="矩形 76">
                          <a:extLst>
                            <a:ext uri="{FF2B5EF4-FFF2-40B4-BE49-F238E27FC236}">
                              <a16:creationId xmlns:a16="http://schemas.microsoft.com/office/drawing/2014/main" id="{45E636C9-D6B9-4D5F-AA77-46F0E78CC03E}"/>
                            </a:ext>
                          </a:extLst>
                        </p:cNvPr>
                        <p:cNvSpPr/>
                        <p:nvPr/>
                      </p:nvSpPr>
                      <p:spPr>
                        <a:xfrm>
                          <a:off x="2113065" y="4162944"/>
                          <a:ext cx="458685" cy="26618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t>h1</a:t>
                          </a:r>
                        </a:p>
                      </p:txBody>
                    </p:sp>
                    <p:sp>
                      <p:nvSpPr>
                        <p:cNvPr id="78" name="矩形 77">
                          <a:extLst>
                            <a:ext uri="{FF2B5EF4-FFF2-40B4-BE49-F238E27FC236}">
                              <a16:creationId xmlns:a16="http://schemas.microsoft.com/office/drawing/2014/main" id="{239E0033-8E5E-40C8-9BDE-0BBDD3CE3E2E}"/>
                            </a:ext>
                          </a:extLst>
                        </p:cNvPr>
                        <p:cNvSpPr/>
                        <p:nvPr/>
                      </p:nvSpPr>
                      <p:spPr>
                        <a:xfrm>
                          <a:off x="2992642" y="4162944"/>
                          <a:ext cx="458685" cy="26618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t>h2</a:t>
                          </a:r>
                        </a:p>
                      </p:txBody>
                    </p:sp>
                    <p:sp>
                      <p:nvSpPr>
                        <p:cNvPr id="79" name="矩形 78">
                          <a:extLst>
                            <a:ext uri="{FF2B5EF4-FFF2-40B4-BE49-F238E27FC236}">
                              <a16:creationId xmlns:a16="http://schemas.microsoft.com/office/drawing/2014/main" id="{3643ECDB-F63F-409F-9FAD-78348F9735B9}"/>
                            </a:ext>
                          </a:extLst>
                        </p:cNvPr>
                        <p:cNvSpPr/>
                        <p:nvPr/>
                      </p:nvSpPr>
                      <p:spPr>
                        <a:xfrm>
                          <a:off x="3875342" y="4162944"/>
                          <a:ext cx="458685" cy="26618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t>h3</a:t>
                          </a:r>
                        </a:p>
                      </p:txBody>
                    </p:sp>
                  </p:grpSp>
                  <p:sp>
                    <p:nvSpPr>
                      <p:cNvPr id="75" name="矩形 74">
                        <a:extLst>
                          <a:ext uri="{FF2B5EF4-FFF2-40B4-BE49-F238E27FC236}">
                            <a16:creationId xmlns:a16="http://schemas.microsoft.com/office/drawing/2014/main" id="{5C6E1F0F-6F02-4A4B-ABA3-BF50927EE342}"/>
                          </a:ext>
                        </a:extLst>
                      </p:cNvPr>
                      <p:cNvSpPr/>
                      <p:nvPr/>
                    </p:nvSpPr>
                    <p:spPr>
                      <a:xfrm>
                        <a:off x="1793386" y="3896763"/>
                        <a:ext cx="930764" cy="19898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de-DE" sz="1400" dirty="0"/>
                          <a:t>LSTM_1</a:t>
                        </a:r>
                      </a:p>
                    </p:txBody>
                  </p:sp>
                </p:grpSp>
                <p:sp>
                  <p:nvSpPr>
                    <p:cNvPr id="72" name="矩形 71">
                      <a:extLst>
                        <a:ext uri="{FF2B5EF4-FFF2-40B4-BE49-F238E27FC236}">
                          <a16:creationId xmlns:a16="http://schemas.microsoft.com/office/drawing/2014/main" id="{B71FB66F-453F-4D62-BF6D-CFD932064E7A}"/>
                        </a:ext>
                      </a:extLst>
                    </p:cNvPr>
                    <p:cNvSpPr/>
                    <p:nvPr/>
                  </p:nvSpPr>
                  <p:spPr>
                    <a:xfrm>
                      <a:off x="1224588" y="4919137"/>
                      <a:ext cx="458685" cy="26618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t>x1</a:t>
                      </a:r>
                    </a:p>
                  </p:txBody>
                </p:sp>
                <p:sp>
                  <p:nvSpPr>
                    <p:cNvPr id="73" name="矩形 72">
                      <a:extLst>
                        <a:ext uri="{FF2B5EF4-FFF2-40B4-BE49-F238E27FC236}">
                          <a16:creationId xmlns:a16="http://schemas.microsoft.com/office/drawing/2014/main" id="{C0C81BA2-7428-4424-8751-21D54226EFF5}"/>
                        </a:ext>
                      </a:extLst>
                    </p:cNvPr>
                    <p:cNvSpPr/>
                    <p:nvPr/>
                  </p:nvSpPr>
                  <p:spPr>
                    <a:xfrm>
                      <a:off x="2104165" y="4905629"/>
                      <a:ext cx="458685" cy="26618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t>x2</a:t>
                      </a:r>
                    </a:p>
                  </p:txBody>
                </p:sp>
              </p:grpSp>
              <p:sp>
                <p:nvSpPr>
                  <p:cNvPr id="70" name="矩形 69">
                    <a:extLst>
                      <a:ext uri="{FF2B5EF4-FFF2-40B4-BE49-F238E27FC236}">
                        <a16:creationId xmlns:a16="http://schemas.microsoft.com/office/drawing/2014/main" id="{0FA5737C-D947-4B2D-A51E-B2E8744A11DB}"/>
                      </a:ext>
                    </a:extLst>
                  </p:cNvPr>
                  <p:cNvSpPr/>
                  <p:nvPr/>
                </p:nvSpPr>
                <p:spPr>
                  <a:xfrm>
                    <a:off x="2991038" y="4913331"/>
                    <a:ext cx="458685" cy="26618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t>x3</a:t>
                    </a:r>
                  </a:p>
                </p:txBody>
              </p:sp>
            </p:grpSp>
            <p:cxnSp>
              <p:nvCxnSpPr>
                <p:cNvPr id="64" name="直接箭头连接符 63">
                  <a:extLst>
                    <a:ext uri="{FF2B5EF4-FFF2-40B4-BE49-F238E27FC236}">
                      <a16:creationId xmlns:a16="http://schemas.microsoft.com/office/drawing/2014/main" id="{F6EB05B4-ECF9-434B-B563-1259E55C5439}"/>
                    </a:ext>
                  </a:extLst>
                </p:cNvPr>
                <p:cNvCxnSpPr>
                  <a:stCxn id="77" idx="3"/>
                  <a:endCxn id="78" idx="1"/>
                </p:cNvCxnSpPr>
                <p:nvPr/>
              </p:nvCxnSpPr>
              <p:spPr>
                <a:xfrm>
                  <a:off x="1715929" y="4664160"/>
                  <a:ext cx="422913"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5" name="直接箭头连接符 64">
                  <a:extLst>
                    <a:ext uri="{FF2B5EF4-FFF2-40B4-BE49-F238E27FC236}">
                      <a16:creationId xmlns:a16="http://schemas.microsoft.com/office/drawing/2014/main" id="{A325F2B8-CAC7-4F51-9968-8B4A4718099B}"/>
                    </a:ext>
                  </a:extLst>
                </p:cNvPr>
                <p:cNvCxnSpPr/>
                <p:nvPr/>
              </p:nvCxnSpPr>
              <p:spPr>
                <a:xfrm>
                  <a:off x="2602867" y="4664160"/>
                  <a:ext cx="422913"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6" name="直接箭头连接符 65">
                  <a:extLst>
                    <a:ext uri="{FF2B5EF4-FFF2-40B4-BE49-F238E27FC236}">
                      <a16:creationId xmlns:a16="http://schemas.microsoft.com/office/drawing/2014/main" id="{7CA6EE51-DC76-47F9-A437-C85FDDF60428}"/>
                    </a:ext>
                  </a:extLst>
                </p:cNvPr>
                <p:cNvCxnSpPr>
                  <a:cxnSpLocks/>
                  <a:stCxn id="70" idx="0"/>
                </p:cNvCxnSpPr>
                <p:nvPr/>
              </p:nvCxnSpPr>
              <p:spPr>
                <a:xfrm flipV="1">
                  <a:off x="3260417" y="4778869"/>
                  <a:ext cx="0" cy="241944"/>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7" name="直接箭头连接符 66">
                  <a:extLst>
                    <a:ext uri="{FF2B5EF4-FFF2-40B4-BE49-F238E27FC236}">
                      <a16:creationId xmlns:a16="http://schemas.microsoft.com/office/drawing/2014/main" id="{5FDD2BCC-58D1-4E1F-9E22-2367785C2B20}"/>
                    </a:ext>
                  </a:extLst>
                </p:cNvPr>
                <p:cNvCxnSpPr>
                  <a:cxnSpLocks/>
                </p:cNvCxnSpPr>
                <p:nvPr/>
              </p:nvCxnSpPr>
              <p:spPr>
                <a:xfrm flipV="1">
                  <a:off x="2384117" y="4771869"/>
                  <a:ext cx="0" cy="241944"/>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8" name="直接箭头连接符 67">
                  <a:extLst>
                    <a:ext uri="{FF2B5EF4-FFF2-40B4-BE49-F238E27FC236}">
                      <a16:creationId xmlns:a16="http://schemas.microsoft.com/office/drawing/2014/main" id="{30D80187-77A1-4FFD-8083-32FE8AC61A9E}"/>
                    </a:ext>
                  </a:extLst>
                </p:cNvPr>
                <p:cNvCxnSpPr>
                  <a:cxnSpLocks/>
                </p:cNvCxnSpPr>
                <p:nvPr/>
              </p:nvCxnSpPr>
              <p:spPr>
                <a:xfrm flipV="1">
                  <a:off x="1498292" y="4771869"/>
                  <a:ext cx="0" cy="241944"/>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60" name="箭头: 上 59">
                <a:extLst>
                  <a:ext uri="{FF2B5EF4-FFF2-40B4-BE49-F238E27FC236}">
                    <a16:creationId xmlns:a16="http://schemas.microsoft.com/office/drawing/2014/main" id="{217865AC-FF5E-43BB-9B04-14EEC18E3530}"/>
                  </a:ext>
                </a:extLst>
              </p:cNvPr>
              <p:cNvSpPr/>
              <p:nvPr/>
            </p:nvSpPr>
            <p:spPr>
              <a:xfrm>
                <a:off x="1360896" y="4819635"/>
                <a:ext cx="198592" cy="337780"/>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1" name="箭头: 上 60">
                <a:extLst>
                  <a:ext uri="{FF2B5EF4-FFF2-40B4-BE49-F238E27FC236}">
                    <a16:creationId xmlns:a16="http://schemas.microsoft.com/office/drawing/2014/main" id="{7127012B-E1B5-4DBD-AB39-43C1B046814F}"/>
                  </a:ext>
                </a:extLst>
              </p:cNvPr>
              <p:cNvSpPr/>
              <p:nvPr/>
            </p:nvSpPr>
            <p:spPr>
              <a:xfrm>
                <a:off x="2246721" y="4814036"/>
                <a:ext cx="198592" cy="337780"/>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2" name="箭头: 上 61">
                <a:extLst>
                  <a:ext uri="{FF2B5EF4-FFF2-40B4-BE49-F238E27FC236}">
                    <a16:creationId xmlns:a16="http://schemas.microsoft.com/office/drawing/2014/main" id="{5CABA04D-BEA4-4BEF-91FC-3FE0F9094C93}"/>
                  </a:ext>
                </a:extLst>
              </p:cNvPr>
              <p:cNvSpPr/>
              <p:nvPr/>
            </p:nvSpPr>
            <p:spPr>
              <a:xfrm>
                <a:off x="3132546" y="4805584"/>
                <a:ext cx="198592" cy="337780"/>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56" name="矩形 55">
              <a:extLst>
                <a:ext uri="{FF2B5EF4-FFF2-40B4-BE49-F238E27FC236}">
                  <a16:creationId xmlns:a16="http://schemas.microsoft.com/office/drawing/2014/main" id="{35C9134F-157C-4FC6-A0D8-AABDBDB812C9}"/>
                </a:ext>
              </a:extLst>
            </p:cNvPr>
            <p:cNvSpPr/>
            <p:nvPr/>
          </p:nvSpPr>
          <p:spPr>
            <a:xfrm>
              <a:off x="1081670" y="5174101"/>
              <a:ext cx="760977" cy="337779"/>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t>word1</a:t>
              </a:r>
            </a:p>
          </p:txBody>
        </p:sp>
        <p:sp>
          <p:nvSpPr>
            <p:cNvPr id="57" name="矩形 56">
              <a:extLst>
                <a:ext uri="{FF2B5EF4-FFF2-40B4-BE49-F238E27FC236}">
                  <a16:creationId xmlns:a16="http://schemas.microsoft.com/office/drawing/2014/main" id="{B90563F7-AB63-444C-A225-73A84EA99BC1}"/>
                </a:ext>
              </a:extLst>
            </p:cNvPr>
            <p:cNvSpPr/>
            <p:nvPr/>
          </p:nvSpPr>
          <p:spPr>
            <a:xfrm>
              <a:off x="1950695" y="5174101"/>
              <a:ext cx="760977" cy="337779"/>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t>word2</a:t>
              </a:r>
            </a:p>
          </p:txBody>
        </p:sp>
        <p:sp>
          <p:nvSpPr>
            <p:cNvPr id="58" name="矩形 57">
              <a:extLst>
                <a:ext uri="{FF2B5EF4-FFF2-40B4-BE49-F238E27FC236}">
                  <a16:creationId xmlns:a16="http://schemas.microsoft.com/office/drawing/2014/main" id="{4DD52E80-7BEF-4DFA-AC65-0103B9399827}"/>
                </a:ext>
              </a:extLst>
            </p:cNvPr>
            <p:cNvSpPr/>
            <p:nvPr/>
          </p:nvSpPr>
          <p:spPr>
            <a:xfrm>
              <a:off x="2851353" y="5174101"/>
              <a:ext cx="760977" cy="337779"/>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t>word3</a:t>
              </a:r>
            </a:p>
          </p:txBody>
        </p:sp>
      </p:grpSp>
      <p:sp>
        <p:nvSpPr>
          <p:cNvPr id="81" name="箭头: 上 80">
            <a:extLst>
              <a:ext uri="{FF2B5EF4-FFF2-40B4-BE49-F238E27FC236}">
                <a16:creationId xmlns:a16="http://schemas.microsoft.com/office/drawing/2014/main" id="{810CE0F4-8B34-4C35-822A-99BC30A40D4F}"/>
              </a:ext>
            </a:extLst>
          </p:cNvPr>
          <p:cNvSpPr/>
          <p:nvPr/>
        </p:nvSpPr>
        <p:spPr>
          <a:xfrm rot="5400000">
            <a:off x="4654777" y="2086033"/>
            <a:ext cx="198592" cy="1196489"/>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2" name="箭头: 上 81">
            <a:extLst>
              <a:ext uri="{FF2B5EF4-FFF2-40B4-BE49-F238E27FC236}">
                <a16:creationId xmlns:a16="http://schemas.microsoft.com/office/drawing/2014/main" id="{B440344C-B98D-4D7F-99A2-95E34C55AE0A}"/>
              </a:ext>
            </a:extLst>
          </p:cNvPr>
          <p:cNvSpPr/>
          <p:nvPr/>
        </p:nvSpPr>
        <p:spPr>
          <a:xfrm rot="2692559">
            <a:off x="4703899" y="2872204"/>
            <a:ext cx="199688" cy="1864068"/>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57006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3F453C-7A02-4F7F-8010-3D474532CE0A}"/>
              </a:ext>
            </a:extLst>
          </p:cNvPr>
          <p:cNvSpPr>
            <a:spLocks noGrp="1"/>
          </p:cNvSpPr>
          <p:nvPr>
            <p:ph type="title"/>
          </p:nvPr>
        </p:nvSpPr>
        <p:spPr/>
        <p:txBody>
          <a:bodyPr/>
          <a:lstStyle/>
          <a:p>
            <a:r>
              <a:rPr lang="de-DE" dirty="0"/>
              <a:t>Agenda </a:t>
            </a:r>
          </a:p>
        </p:txBody>
      </p:sp>
      <p:sp>
        <p:nvSpPr>
          <p:cNvPr id="3" name="内容占位符 2">
            <a:extLst>
              <a:ext uri="{FF2B5EF4-FFF2-40B4-BE49-F238E27FC236}">
                <a16:creationId xmlns:a16="http://schemas.microsoft.com/office/drawing/2014/main" id="{C95B3BB4-BFA4-4544-9AAD-79B8EEA43B3D}"/>
              </a:ext>
            </a:extLst>
          </p:cNvPr>
          <p:cNvSpPr>
            <a:spLocks noGrp="1"/>
          </p:cNvSpPr>
          <p:nvPr>
            <p:ph idx="11"/>
          </p:nvPr>
        </p:nvSpPr>
        <p:spPr/>
        <p:txBody>
          <a:bodyPr/>
          <a:lstStyle/>
          <a:p>
            <a:pPr marL="0" lvl="1" indent="0"/>
            <a:r>
              <a:rPr lang="de-DE" dirty="0"/>
              <a:t> Task</a:t>
            </a:r>
          </a:p>
          <a:p>
            <a:pPr marL="0" lvl="1" indent="0"/>
            <a:r>
              <a:rPr lang="de-DE" dirty="0"/>
              <a:t> Model</a:t>
            </a:r>
          </a:p>
          <a:p>
            <a:pPr marL="0" lvl="1" indent="0"/>
            <a:r>
              <a:rPr lang="de-DE" dirty="0"/>
              <a:t> </a:t>
            </a:r>
            <a:r>
              <a:rPr lang="de-DE" dirty="0" err="1"/>
              <a:t>Result</a:t>
            </a:r>
            <a:endParaRPr lang="de-DE" dirty="0"/>
          </a:p>
        </p:txBody>
      </p:sp>
    </p:spTree>
    <p:extLst>
      <p:ext uri="{BB962C8B-B14F-4D97-AF65-F5344CB8AC3E}">
        <p14:creationId xmlns:p14="http://schemas.microsoft.com/office/powerpoint/2010/main" val="1959738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9EF194-7386-4B64-80D0-91952AB81EE8}"/>
              </a:ext>
            </a:extLst>
          </p:cNvPr>
          <p:cNvSpPr>
            <a:spLocks noGrp="1"/>
          </p:cNvSpPr>
          <p:nvPr>
            <p:ph type="title"/>
          </p:nvPr>
        </p:nvSpPr>
        <p:spPr/>
        <p:txBody>
          <a:bodyPr/>
          <a:lstStyle/>
          <a:p>
            <a:r>
              <a:rPr lang="de-DE" dirty="0"/>
              <a:t>Task</a:t>
            </a:r>
          </a:p>
        </p:txBody>
      </p:sp>
      <p:sp>
        <p:nvSpPr>
          <p:cNvPr id="3" name="内容占位符 2">
            <a:extLst>
              <a:ext uri="{FF2B5EF4-FFF2-40B4-BE49-F238E27FC236}">
                <a16:creationId xmlns:a16="http://schemas.microsoft.com/office/drawing/2014/main" id="{FE2B61EF-F6CB-43CA-ACEA-413F1DC7DA2F}"/>
              </a:ext>
            </a:extLst>
          </p:cNvPr>
          <p:cNvSpPr>
            <a:spLocks noGrp="1"/>
          </p:cNvSpPr>
          <p:nvPr>
            <p:ph idx="11"/>
          </p:nvPr>
        </p:nvSpPr>
        <p:spPr/>
        <p:txBody>
          <a:bodyPr/>
          <a:lstStyle/>
          <a:p>
            <a:pPr lvl="1"/>
            <a:r>
              <a:rPr lang="de-DE" dirty="0"/>
              <a:t> </a:t>
            </a:r>
            <a:r>
              <a:rPr lang="de-DE" dirty="0" err="1"/>
              <a:t>Semantic</a:t>
            </a:r>
            <a:r>
              <a:rPr lang="de-DE" dirty="0"/>
              <a:t> </a:t>
            </a:r>
            <a:r>
              <a:rPr lang="de-DE" dirty="0" err="1"/>
              <a:t>similarity</a:t>
            </a:r>
            <a:r>
              <a:rPr lang="de-DE" dirty="0"/>
              <a:t>:</a:t>
            </a:r>
          </a:p>
          <a:p>
            <a:pPr lvl="2"/>
            <a:r>
              <a:rPr lang="en-US" altLang="zh-CN" b="0" i="0" dirty="0">
                <a:solidFill>
                  <a:srgbClr val="202122"/>
                </a:solidFill>
                <a:effectLst/>
                <a:latin typeface="Arial" panose="020B0604020202020204" pitchFamily="34" charset="0"/>
              </a:rPr>
              <a:t>a metric defined over a set of documents or terms, where the idea of distance between items is based on the likeness of their meaning or semantic content as opposed to lexicographical similarity </a:t>
            </a:r>
            <a:r>
              <a:rPr lang="en-US" altLang="zh-CN" b="0" i="0" baseline="30000" dirty="0">
                <a:solidFill>
                  <a:srgbClr val="202122"/>
                </a:solidFill>
                <a:effectLst/>
                <a:latin typeface="Arial" panose="020B0604020202020204" pitchFamily="34" charset="0"/>
              </a:rPr>
              <a:t>[1]</a:t>
            </a:r>
            <a:endParaRPr lang="de-DE" altLang="zh-CN" b="0" i="0" baseline="30000" dirty="0">
              <a:solidFill>
                <a:srgbClr val="202122"/>
              </a:solidFill>
              <a:effectLst/>
              <a:latin typeface="Arial" panose="020B0604020202020204" pitchFamily="34" charset="0"/>
            </a:endParaRPr>
          </a:p>
          <a:p>
            <a:pPr lvl="1"/>
            <a:r>
              <a:rPr lang="de-DE" altLang="zh-CN" dirty="0">
                <a:solidFill>
                  <a:srgbClr val="202122"/>
                </a:solidFill>
                <a:latin typeface="Arial" panose="020B0604020202020204" pitchFamily="34" charset="0"/>
              </a:rPr>
              <a:t>  </a:t>
            </a:r>
            <a:r>
              <a:rPr lang="de-DE" altLang="zh-CN" dirty="0" err="1">
                <a:solidFill>
                  <a:srgbClr val="202122"/>
                </a:solidFill>
                <a:latin typeface="Arial" panose="020B0604020202020204" pitchFamily="34" charset="0"/>
              </a:rPr>
              <a:t>Adversarial</a:t>
            </a:r>
            <a:r>
              <a:rPr lang="de-DE" altLang="zh-CN" dirty="0">
                <a:solidFill>
                  <a:srgbClr val="202122"/>
                </a:solidFill>
                <a:latin typeface="Arial" panose="020B0604020202020204" pitchFamily="34" charset="0"/>
              </a:rPr>
              <a:t> </a:t>
            </a:r>
            <a:r>
              <a:rPr lang="de-DE" altLang="zh-CN" dirty="0" err="1">
                <a:solidFill>
                  <a:srgbClr val="202122"/>
                </a:solidFill>
                <a:latin typeface="Arial" panose="020B0604020202020204" pitchFamily="34" charset="0"/>
              </a:rPr>
              <a:t>attacks</a:t>
            </a:r>
            <a:r>
              <a:rPr lang="de-DE" altLang="zh-CN" dirty="0">
                <a:solidFill>
                  <a:srgbClr val="202122"/>
                </a:solidFill>
                <a:latin typeface="Arial" panose="020B0604020202020204" pitchFamily="34" charset="0"/>
              </a:rPr>
              <a:t>:</a:t>
            </a:r>
          </a:p>
          <a:p>
            <a:pPr lvl="2"/>
            <a:r>
              <a:rPr lang="en-US" altLang="zh-CN" b="1" dirty="0" err="1">
                <a:solidFill>
                  <a:srgbClr val="202122"/>
                </a:solidFill>
                <a:latin typeface="Arial" panose="020B0604020202020204" pitchFamily="34" charset="0"/>
              </a:rPr>
              <a:t>disemvoweling</a:t>
            </a:r>
            <a:r>
              <a:rPr lang="en-US" altLang="zh-CN" dirty="0">
                <a:solidFill>
                  <a:srgbClr val="202122"/>
                </a:solidFill>
                <a:latin typeface="Arial" panose="020B0604020202020204" pitchFamily="34" charset="0"/>
              </a:rPr>
              <a:t>: Some of the vowels have been removed.</a:t>
            </a:r>
            <a:r>
              <a:rPr lang="en-US" altLang="zh-CN" b="0" i="0" baseline="30000" dirty="0">
                <a:solidFill>
                  <a:srgbClr val="202122"/>
                </a:solidFill>
                <a:effectLst/>
                <a:latin typeface="Arial" panose="020B0604020202020204" pitchFamily="34" charset="0"/>
              </a:rPr>
              <a:t> [</a:t>
            </a:r>
            <a:r>
              <a:rPr lang="en-US" altLang="zh-CN" baseline="30000" dirty="0">
                <a:solidFill>
                  <a:srgbClr val="202122"/>
                </a:solidFill>
                <a:latin typeface="Arial" panose="020B0604020202020204" pitchFamily="34" charset="0"/>
              </a:rPr>
              <a:t>2</a:t>
            </a:r>
            <a:r>
              <a:rPr lang="en-US" altLang="zh-CN" b="0" i="0" baseline="30000" dirty="0">
                <a:solidFill>
                  <a:srgbClr val="202122"/>
                </a:solidFill>
                <a:effectLst/>
                <a:latin typeface="Arial" panose="020B0604020202020204" pitchFamily="34" charset="0"/>
              </a:rPr>
              <a:t>]</a:t>
            </a:r>
            <a:endParaRPr lang="en-US" altLang="zh-CN" dirty="0">
              <a:solidFill>
                <a:srgbClr val="202122"/>
              </a:solidFill>
              <a:latin typeface="Arial" panose="020B0604020202020204" pitchFamily="34" charset="0"/>
            </a:endParaRPr>
          </a:p>
          <a:p>
            <a:pPr lvl="2"/>
            <a:r>
              <a:rPr lang="en-US" altLang="zh-CN" b="1" i="0" dirty="0">
                <a:solidFill>
                  <a:srgbClr val="202122"/>
                </a:solidFill>
                <a:effectLst/>
                <a:latin typeface="Arial" panose="020B0604020202020204" pitchFamily="34" charset="0"/>
              </a:rPr>
              <a:t>visual attacks</a:t>
            </a:r>
            <a:r>
              <a:rPr lang="en-US" altLang="zh-CN" b="0" i="0" dirty="0">
                <a:solidFill>
                  <a:srgbClr val="202122"/>
                </a:solidFill>
                <a:effectLst/>
                <a:latin typeface="Arial" panose="020B0604020202020204" pitchFamily="34" charset="0"/>
              </a:rPr>
              <a:t>: Similar-looking characters have been replaced by each other.</a:t>
            </a:r>
            <a:r>
              <a:rPr lang="en-US" altLang="zh-CN" b="0" i="0" baseline="30000" dirty="0">
                <a:solidFill>
                  <a:srgbClr val="202122"/>
                </a:solidFill>
                <a:effectLst/>
                <a:latin typeface="Arial" panose="020B0604020202020204" pitchFamily="34" charset="0"/>
              </a:rPr>
              <a:t> [</a:t>
            </a:r>
            <a:r>
              <a:rPr lang="en-US" altLang="zh-CN" baseline="30000" dirty="0">
                <a:solidFill>
                  <a:srgbClr val="202122"/>
                </a:solidFill>
                <a:latin typeface="Arial" panose="020B0604020202020204" pitchFamily="34" charset="0"/>
              </a:rPr>
              <a:t>2</a:t>
            </a:r>
            <a:r>
              <a:rPr lang="en-US" altLang="zh-CN" b="0" i="0" baseline="30000" dirty="0">
                <a:solidFill>
                  <a:srgbClr val="202122"/>
                </a:solidFill>
                <a:effectLst/>
                <a:latin typeface="Arial" panose="020B0604020202020204" pitchFamily="34" charset="0"/>
              </a:rPr>
              <a:t>]</a:t>
            </a:r>
            <a:endParaRPr lang="de-DE" altLang="zh-CN" b="0" i="0" baseline="30000" dirty="0">
              <a:solidFill>
                <a:srgbClr val="202122"/>
              </a:solidFill>
              <a:effectLst/>
              <a:latin typeface="Arial" panose="020B0604020202020204" pitchFamily="34" charset="0"/>
            </a:endParaRPr>
          </a:p>
        </p:txBody>
      </p:sp>
      <p:sp>
        <p:nvSpPr>
          <p:cNvPr id="13" name="箭头: 左右 12">
            <a:extLst>
              <a:ext uri="{FF2B5EF4-FFF2-40B4-BE49-F238E27FC236}">
                <a16:creationId xmlns:a16="http://schemas.microsoft.com/office/drawing/2014/main" id="{A723FAA6-1809-4ADC-AF80-FBF76F4F1CFE}"/>
              </a:ext>
            </a:extLst>
          </p:cNvPr>
          <p:cNvSpPr/>
          <p:nvPr/>
        </p:nvSpPr>
        <p:spPr>
          <a:xfrm>
            <a:off x="5043115" y="5221444"/>
            <a:ext cx="2337048" cy="921269"/>
          </a:xfrm>
          <a:prstGeom prst="leftRightArrow">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altLang="zh-CN" sz="3600" dirty="0"/>
              <a:t>0.84</a:t>
            </a:r>
            <a:endParaRPr lang="de-DE" sz="3600" dirty="0"/>
          </a:p>
        </p:txBody>
      </p:sp>
      <p:grpSp>
        <p:nvGrpSpPr>
          <p:cNvPr id="14" name="组合 13">
            <a:extLst>
              <a:ext uri="{FF2B5EF4-FFF2-40B4-BE49-F238E27FC236}">
                <a16:creationId xmlns:a16="http://schemas.microsoft.com/office/drawing/2014/main" id="{A216A37A-8345-4AA5-8EA0-92D13A5F41BE}"/>
              </a:ext>
            </a:extLst>
          </p:cNvPr>
          <p:cNvGrpSpPr/>
          <p:nvPr/>
        </p:nvGrpSpPr>
        <p:grpSpPr>
          <a:xfrm>
            <a:off x="609599" y="5091065"/>
            <a:ext cx="11204081" cy="1133786"/>
            <a:chOff x="841589" y="5353785"/>
            <a:chExt cx="9216103" cy="403017"/>
          </a:xfrm>
        </p:grpSpPr>
        <p:sp>
          <p:nvSpPr>
            <p:cNvPr id="11" name="矩形 10">
              <a:extLst>
                <a:ext uri="{FF2B5EF4-FFF2-40B4-BE49-F238E27FC236}">
                  <a16:creationId xmlns:a16="http://schemas.microsoft.com/office/drawing/2014/main" id="{9070A4F0-A5FC-456C-88BD-58405F045CD8}"/>
                </a:ext>
              </a:extLst>
            </p:cNvPr>
            <p:cNvSpPr/>
            <p:nvPr/>
          </p:nvSpPr>
          <p:spPr>
            <a:xfrm>
              <a:off x="841589" y="5353785"/>
              <a:ext cx="3562350" cy="3936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400" dirty="0"/>
                <a:t>Three </a:t>
              </a:r>
              <a:r>
                <a:rPr lang="en-US" altLang="zh-CN" sz="2400" dirty="0" err="1"/>
                <a:t>dgs</a:t>
              </a:r>
              <a:r>
                <a:rPr lang="en-US" altLang="zh-CN" sz="2400" dirty="0"/>
                <a:t> playing in </a:t>
              </a:r>
              <a:r>
                <a:rPr lang="en-US" altLang="zh-CN" sz="2400" dirty="0" err="1"/>
                <a:t>th</a:t>
              </a:r>
              <a:r>
                <a:rPr lang="en-US" altLang="zh-CN" sz="2400" dirty="0"/>
                <a:t> snow.</a:t>
              </a:r>
              <a:endParaRPr lang="de-DE" sz="2400" dirty="0"/>
            </a:p>
          </p:txBody>
        </p:sp>
        <p:sp>
          <p:nvSpPr>
            <p:cNvPr id="12" name="矩形 11">
              <a:extLst>
                <a:ext uri="{FF2B5EF4-FFF2-40B4-BE49-F238E27FC236}">
                  <a16:creationId xmlns:a16="http://schemas.microsoft.com/office/drawing/2014/main" id="{D1D8841E-03AC-4BAA-A5F2-868B106B6424}"/>
                </a:ext>
              </a:extLst>
            </p:cNvPr>
            <p:cNvSpPr/>
            <p:nvPr/>
          </p:nvSpPr>
          <p:spPr>
            <a:xfrm>
              <a:off x="6495342" y="5363103"/>
              <a:ext cx="3562350" cy="3936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400" dirty="0"/>
                <a:t>Ɂ</a:t>
              </a:r>
              <a:r>
                <a:rPr lang="en-US" altLang="zh-CN" sz="2400" dirty="0" err="1"/>
                <a:t>hre</a:t>
              </a:r>
              <a:r>
                <a:rPr lang="en-US" altLang="zh-CN" sz="2400" dirty="0"/>
                <a:t>ϵ </a:t>
              </a:r>
              <a:r>
                <a:rPr lang="en-US" altLang="zh-CN" sz="2400" dirty="0" err="1"/>
                <a:t>ʚogs</a:t>
              </a:r>
              <a:r>
                <a:rPr lang="en-US" altLang="zh-CN" sz="2400" dirty="0"/>
                <a:t> run in the </a:t>
              </a:r>
              <a:r>
                <a:rPr lang="en-US" altLang="zh-CN" sz="2400" dirty="0" err="1"/>
                <a:t>snoѠ</a:t>
              </a:r>
              <a:r>
                <a:rPr lang="en-US" altLang="zh-CN" sz="2400" dirty="0"/>
                <a:t>.</a:t>
              </a:r>
              <a:endParaRPr lang="de-DE" altLang="zh-CN" sz="2400" dirty="0"/>
            </a:p>
          </p:txBody>
        </p:sp>
      </p:grpSp>
    </p:spTree>
    <p:extLst>
      <p:ext uri="{BB962C8B-B14F-4D97-AF65-F5344CB8AC3E}">
        <p14:creationId xmlns:p14="http://schemas.microsoft.com/office/powerpoint/2010/main" val="639696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287EC5-D2BB-482A-97A3-03543CDDA810}"/>
              </a:ext>
            </a:extLst>
          </p:cNvPr>
          <p:cNvSpPr>
            <a:spLocks noGrp="1"/>
          </p:cNvSpPr>
          <p:nvPr>
            <p:ph type="title"/>
          </p:nvPr>
        </p:nvSpPr>
        <p:spPr/>
        <p:txBody>
          <a:bodyPr/>
          <a:lstStyle/>
          <a:p>
            <a:r>
              <a:rPr lang="de-DE" altLang="zh-CN" dirty="0"/>
              <a:t>Task</a:t>
            </a:r>
            <a:endParaRPr lang="de-DE" dirty="0"/>
          </a:p>
        </p:txBody>
      </p:sp>
      <p:sp>
        <p:nvSpPr>
          <p:cNvPr id="6" name="内容占位符 5">
            <a:extLst>
              <a:ext uri="{FF2B5EF4-FFF2-40B4-BE49-F238E27FC236}">
                <a16:creationId xmlns:a16="http://schemas.microsoft.com/office/drawing/2014/main" id="{C9FEC54B-341A-4A9C-81B9-87B2DDDD8C83}"/>
              </a:ext>
            </a:extLst>
          </p:cNvPr>
          <p:cNvSpPr>
            <a:spLocks noGrp="1"/>
          </p:cNvSpPr>
          <p:nvPr>
            <p:ph idx="11"/>
          </p:nvPr>
        </p:nvSpPr>
        <p:spPr/>
        <p:txBody>
          <a:bodyPr/>
          <a:lstStyle/>
          <a:p>
            <a:pPr lvl="1"/>
            <a:r>
              <a:rPr lang="de-DE" dirty="0"/>
              <a:t> Approach</a:t>
            </a:r>
          </a:p>
          <a:p>
            <a:pPr lvl="2"/>
            <a:r>
              <a:rPr lang="de-DE" dirty="0"/>
              <a:t> </a:t>
            </a:r>
            <a:r>
              <a:rPr lang="de-DE" dirty="0" err="1"/>
              <a:t>Preprocessing</a:t>
            </a:r>
            <a:endParaRPr lang="de-DE" dirty="0"/>
          </a:p>
          <a:p>
            <a:pPr lvl="3"/>
            <a:r>
              <a:rPr lang="de-DE" dirty="0"/>
              <a:t> </a:t>
            </a:r>
            <a:r>
              <a:rPr lang="de-DE" b="1" dirty="0"/>
              <a:t>inverse </a:t>
            </a:r>
            <a:r>
              <a:rPr lang="de-DE" b="1" dirty="0" err="1"/>
              <a:t>adversarial</a:t>
            </a:r>
            <a:r>
              <a:rPr lang="de-DE" b="1" dirty="0"/>
              <a:t> </a:t>
            </a:r>
            <a:r>
              <a:rPr lang="de-DE" b="1" dirty="0" err="1"/>
              <a:t>attacks</a:t>
            </a:r>
            <a:r>
              <a:rPr lang="de-DE" b="1" dirty="0"/>
              <a:t> </a:t>
            </a:r>
            <a:r>
              <a:rPr lang="de-DE" dirty="0">
                <a:sym typeface="Wingdings" panose="05000000000000000000" pitchFamily="2" charset="2"/>
              </a:rPr>
              <a:t> </a:t>
            </a:r>
            <a:r>
              <a:rPr lang="de-DE" dirty="0" err="1">
                <a:sym typeface="Wingdings" panose="05000000000000000000" pitchFamily="2" charset="2"/>
              </a:rPr>
              <a:t>reduce</a:t>
            </a:r>
            <a:r>
              <a:rPr lang="de-DE" dirty="0">
                <a:sym typeface="Wingdings" panose="05000000000000000000" pitchFamily="2" charset="2"/>
              </a:rPr>
              <a:t> OOV</a:t>
            </a:r>
            <a:endParaRPr lang="de-DE" dirty="0"/>
          </a:p>
          <a:p>
            <a:pPr lvl="3"/>
            <a:r>
              <a:rPr lang="de-DE" dirty="0"/>
              <a:t> </a:t>
            </a:r>
            <a:r>
              <a:rPr lang="de-DE" b="1" dirty="0"/>
              <a:t>Word </a:t>
            </a:r>
            <a:r>
              <a:rPr lang="de-DE" b="1" dirty="0" err="1"/>
              <a:t>vector</a:t>
            </a:r>
            <a:r>
              <a:rPr lang="de-DE" dirty="0"/>
              <a:t> </a:t>
            </a:r>
            <a:r>
              <a:rPr lang="de-DE" dirty="0">
                <a:sym typeface="Wingdings" panose="05000000000000000000" pitchFamily="2" charset="2"/>
              </a:rPr>
              <a:t> Embedding </a:t>
            </a:r>
            <a:r>
              <a:rPr lang="de-DE" dirty="0" err="1">
                <a:sym typeface="Wingdings" panose="05000000000000000000" pitchFamily="2" charset="2"/>
              </a:rPr>
              <a:t>words</a:t>
            </a:r>
            <a:r>
              <a:rPr lang="de-DE" dirty="0">
                <a:sym typeface="Wingdings" panose="05000000000000000000" pitchFamily="2" charset="2"/>
              </a:rPr>
              <a:t> </a:t>
            </a:r>
            <a:r>
              <a:rPr lang="de-DE" dirty="0" err="1">
                <a:sym typeface="Wingdings" panose="05000000000000000000" pitchFamily="2" charset="2"/>
              </a:rPr>
              <a:t>with</a:t>
            </a:r>
            <a:r>
              <a:rPr lang="de-DE" dirty="0">
                <a:sym typeface="Wingdings" panose="05000000000000000000" pitchFamily="2" charset="2"/>
              </a:rPr>
              <a:t> wiki-news-300d-1M.vec</a:t>
            </a:r>
            <a:endParaRPr lang="de-DE" dirty="0"/>
          </a:p>
          <a:p>
            <a:pPr lvl="2"/>
            <a:r>
              <a:rPr lang="de-DE" dirty="0"/>
              <a:t> </a:t>
            </a:r>
            <a:r>
              <a:rPr lang="en-US" dirty="0"/>
              <a:t>Processing</a:t>
            </a:r>
          </a:p>
          <a:p>
            <a:pPr lvl="3"/>
            <a:r>
              <a:rPr lang="en-US" dirty="0"/>
              <a:t> apply MLP with </a:t>
            </a:r>
            <a:r>
              <a:rPr lang="en-US" b="1" dirty="0"/>
              <a:t>Random Search</a:t>
            </a:r>
            <a:r>
              <a:rPr lang="en-US" dirty="0"/>
              <a:t> </a:t>
            </a:r>
            <a:r>
              <a:rPr lang="en-US" dirty="0">
                <a:sym typeface="Wingdings" panose="05000000000000000000" pitchFamily="2" charset="2"/>
              </a:rPr>
              <a:t> find appropriate mapping</a:t>
            </a:r>
            <a:endParaRPr lang="en-US" dirty="0"/>
          </a:p>
          <a:p>
            <a:pPr lvl="3"/>
            <a:r>
              <a:rPr lang="en-US" dirty="0"/>
              <a:t> </a:t>
            </a:r>
            <a:r>
              <a:rPr lang="en-US" b="1" dirty="0"/>
              <a:t>extend MLP with LSTM </a:t>
            </a:r>
            <a:r>
              <a:rPr lang="en-US" dirty="0">
                <a:sym typeface="Wingdings" panose="05000000000000000000" pitchFamily="2" charset="2"/>
              </a:rPr>
              <a:t> prognosticate </a:t>
            </a:r>
            <a:r>
              <a:rPr lang="de-DE" dirty="0" err="1">
                <a:sym typeface="Wingdings" panose="05000000000000000000" pitchFamily="2" charset="2"/>
              </a:rPr>
              <a:t>s</a:t>
            </a:r>
            <a:r>
              <a:rPr lang="de-DE" altLang="zh-CN" dirty="0" err="1"/>
              <a:t>emantic</a:t>
            </a:r>
            <a:r>
              <a:rPr lang="de-DE" altLang="zh-CN" dirty="0"/>
              <a:t> </a:t>
            </a:r>
            <a:r>
              <a:rPr lang="de-DE" altLang="zh-CN" dirty="0" err="1"/>
              <a:t>similarity</a:t>
            </a:r>
            <a:r>
              <a:rPr lang="de-DE" altLang="zh-CN" dirty="0"/>
              <a:t> </a:t>
            </a:r>
            <a:r>
              <a:rPr lang="de-DE" altLang="zh-CN" dirty="0" err="1"/>
              <a:t>with</a:t>
            </a:r>
            <a:r>
              <a:rPr lang="de-DE" altLang="zh-CN" dirty="0"/>
              <a:t> </a:t>
            </a:r>
            <a:r>
              <a:rPr lang="de-DE" altLang="zh-CN" dirty="0" err="1"/>
              <a:t>context</a:t>
            </a:r>
            <a:endParaRPr lang="de-DE" dirty="0"/>
          </a:p>
        </p:txBody>
      </p:sp>
    </p:spTree>
    <p:extLst>
      <p:ext uri="{BB962C8B-B14F-4D97-AF65-F5344CB8AC3E}">
        <p14:creationId xmlns:p14="http://schemas.microsoft.com/office/powerpoint/2010/main" val="532248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AE12AD-ABD7-4A84-8A97-931D48B31322}"/>
              </a:ext>
            </a:extLst>
          </p:cNvPr>
          <p:cNvSpPr>
            <a:spLocks noGrp="1"/>
          </p:cNvSpPr>
          <p:nvPr>
            <p:ph type="title"/>
          </p:nvPr>
        </p:nvSpPr>
        <p:spPr/>
        <p:txBody>
          <a:bodyPr/>
          <a:lstStyle/>
          <a:p>
            <a:r>
              <a:rPr lang="en-US" dirty="0"/>
              <a:t>Model (Chart Flow)</a:t>
            </a:r>
            <a:endParaRPr lang="de-DE" dirty="0"/>
          </a:p>
        </p:txBody>
      </p:sp>
      <p:pic>
        <p:nvPicPr>
          <p:cNvPr id="5" name="内容占位符 4">
            <a:extLst>
              <a:ext uri="{FF2B5EF4-FFF2-40B4-BE49-F238E27FC236}">
                <a16:creationId xmlns:a16="http://schemas.microsoft.com/office/drawing/2014/main" id="{2E390E4D-1F48-49D7-B252-968A5BF2B8C8}"/>
              </a:ext>
            </a:extLst>
          </p:cNvPr>
          <p:cNvPicPr>
            <a:picLocks noGrp="1" noChangeAspect="1"/>
          </p:cNvPicPr>
          <p:nvPr>
            <p:ph idx="11"/>
          </p:nvPr>
        </p:nvPicPr>
        <p:blipFill>
          <a:blip r:embed="rId3">
            <a:extLst>
              <a:ext uri="{28A0092B-C50C-407E-A947-70E740481C1C}">
                <a14:useLocalDpi xmlns:a14="http://schemas.microsoft.com/office/drawing/2010/main" val="0"/>
              </a:ext>
            </a:extLst>
          </a:blip>
          <a:srcRect/>
          <a:stretch/>
        </p:blipFill>
        <p:spPr>
          <a:xfrm>
            <a:off x="1508722" y="1543100"/>
            <a:ext cx="10030867" cy="4819467"/>
          </a:xfrm>
        </p:spPr>
      </p:pic>
      <p:sp>
        <p:nvSpPr>
          <p:cNvPr id="6" name="矩形 5">
            <a:extLst>
              <a:ext uri="{FF2B5EF4-FFF2-40B4-BE49-F238E27FC236}">
                <a16:creationId xmlns:a16="http://schemas.microsoft.com/office/drawing/2014/main" id="{C96DC21F-BE7C-40EF-804D-7F5692812C6D}"/>
              </a:ext>
            </a:extLst>
          </p:cNvPr>
          <p:cNvSpPr/>
          <p:nvPr/>
        </p:nvSpPr>
        <p:spPr>
          <a:xfrm>
            <a:off x="5576887" y="2583656"/>
            <a:ext cx="1133476" cy="6834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116758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25A15AA-B63F-4BC1-885E-8E43E315386F}"/>
              </a:ext>
            </a:extLst>
          </p:cNvPr>
          <p:cNvSpPr>
            <a:spLocks noGrp="1"/>
          </p:cNvSpPr>
          <p:nvPr>
            <p:ph type="title"/>
          </p:nvPr>
        </p:nvSpPr>
        <p:spPr>
          <a:xfrm>
            <a:off x="242001" y="488949"/>
            <a:ext cx="9095177" cy="838200"/>
          </a:xfrm>
        </p:spPr>
        <p:txBody>
          <a:bodyPr/>
          <a:lstStyle/>
          <a:p>
            <a:r>
              <a:rPr lang="en-US" dirty="0"/>
              <a:t>Model (MLP)</a:t>
            </a:r>
          </a:p>
        </p:txBody>
      </p:sp>
      <p:sp>
        <p:nvSpPr>
          <p:cNvPr id="10" name="Content Placeholder 2">
            <a:extLst>
              <a:ext uri="{FF2B5EF4-FFF2-40B4-BE49-F238E27FC236}">
                <a16:creationId xmlns:a16="http://schemas.microsoft.com/office/drawing/2014/main" id="{66D04474-1ABB-4BE5-837A-B9F5F1483678}"/>
              </a:ext>
            </a:extLst>
          </p:cNvPr>
          <p:cNvSpPr>
            <a:spLocks noGrp="1"/>
          </p:cNvSpPr>
          <p:nvPr>
            <p:ph idx="11"/>
          </p:nvPr>
        </p:nvSpPr>
        <p:spPr>
          <a:xfrm>
            <a:off x="238002" y="1675882"/>
            <a:ext cx="11711997" cy="4479943"/>
          </a:xfrm>
        </p:spPr>
        <p:txBody>
          <a:bodyPr/>
          <a:lstStyle/>
          <a:p>
            <a:pPr lvl="1"/>
            <a:r>
              <a:rPr lang="en-US" dirty="0"/>
              <a:t> Hyper Parameter</a:t>
            </a:r>
          </a:p>
        </p:txBody>
      </p:sp>
      <p:grpSp>
        <p:nvGrpSpPr>
          <p:cNvPr id="16" name="组合 15">
            <a:extLst>
              <a:ext uri="{FF2B5EF4-FFF2-40B4-BE49-F238E27FC236}">
                <a16:creationId xmlns:a16="http://schemas.microsoft.com/office/drawing/2014/main" id="{86F1BB9B-1E27-4DFA-AED8-DA10AB9C2E99}"/>
              </a:ext>
            </a:extLst>
          </p:cNvPr>
          <p:cNvGrpSpPr/>
          <p:nvPr/>
        </p:nvGrpSpPr>
        <p:grpSpPr>
          <a:xfrm>
            <a:off x="5415680" y="1988763"/>
            <a:ext cx="6379668" cy="3854179"/>
            <a:chOff x="2718536" y="1988763"/>
            <a:chExt cx="6379668" cy="3854179"/>
          </a:xfrm>
        </p:grpSpPr>
        <p:grpSp>
          <p:nvGrpSpPr>
            <p:cNvPr id="112" name="组合 111">
              <a:extLst>
                <a:ext uri="{FF2B5EF4-FFF2-40B4-BE49-F238E27FC236}">
                  <a16:creationId xmlns:a16="http://schemas.microsoft.com/office/drawing/2014/main" id="{9401FC5C-A5A1-4310-A49D-53B715376269}"/>
                </a:ext>
              </a:extLst>
            </p:cNvPr>
            <p:cNvGrpSpPr/>
            <p:nvPr/>
          </p:nvGrpSpPr>
          <p:grpSpPr>
            <a:xfrm>
              <a:off x="2718536" y="1988763"/>
              <a:ext cx="6379668" cy="3854179"/>
              <a:chOff x="1470761" y="1995014"/>
              <a:chExt cx="6379668" cy="3854179"/>
            </a:xfrm>
          </p:grpSpPr>
          <p:grpSp>
            <p:nvGrpSpPr>
              <p:cNvPr id="110" name="组合 109">
                <a:extLst>
                  <a:ext uri="{FF2B5EF4-FFF2-40B4-BE49-F238E27FC236}">
                    <a16:creationId xmlns:a16="http://schemas.microsoft.com/office/drawing/2014/main" id="{14F516E3-8E64-428B-A99B-CF1A3EA7BE35}"/>
                  </a:ext>
                </a:extLst>
              </p:cNvPr>
              <p:cNvGrpSpPr/>
              <p:nvPr/>
            </p:nvGrpSpPr>
            <p:grpSpPr>
              <a:xfrm>
                <a:off x="1470761" y="1995014"/>
                <a:ext cx="6379668" cy="3854179"/>
                <a:chOff x="1470761" y="1995014"/>
                <a:chExt cx="6379668" cy="3854179"/>
              </a:xfrm>
            </p:grpSpPr>
            <p:grpSp>
              <p:nvGrpSpPr>
                <p:cNvPr id="106" name="组合 105">
                  <a:extLst>
                    <a:ext uri="{FF2B5EF4-FFF2-40B4-BE49-F238E27FC236}">
                      <a16:creationId xmlns:a16="http://schemas.microsoft.com/office/drawing/2014/main" id="{4879E602-AF56-47A5-8921-DD7DA91759EA}"/>
                    </a:ext>
                  </a:extLst>
                </p:cNvPr>
                <p:cNvGrpSpPr/>
                <p:nvPr/>
              </p:nvGrpSpPr>
              <p:grpSpPr>
                <a:xfrm>
                  <a:off x="1470761" y="1995014"/>
                  <a:ext cx="6379668" cy="3678880"/>
                  <a:chOff x="1451711" y="2175989"/>
                  <a:chExt cx="6379668" cy="3678880"/>
                </a:xfrm>
              </p:grpSpPr>
              <p:grpSp>
                <p:nvGrpSpPr>
                  <p:cNvPr id="104" name="组合 103">
                    <a:extLst>
                      <a:ext uri="{FF2B5EF4-FFF2-40B4-BE49-F238E27FC236}">
                        <a16:creationId xmlns:a16="http://schemas.microsoft.com/office/drawing/2014/main" id="{FA149E92-CAF1-4A9E-8532-5057C0E0CACB}"/>
                      </a:ext>
                    </a:extLst>
                  </p:cNvPr>
                  <p:cNvGrpSpPr/>
                  <p:nvPr/>
                </p:nvGrpSpPr>
                <p:grpSpPr>
                  <a:xfrm>
                    <a:off x="1451711" y="2175989"/>
                    <a:ext cx="6379668" cy="3678880"/>
                    <a:chOff x="1451711" y="2175989"/>
                    <a:chExt cx="6379668" cy="3678880"/>
                  </a:xfrm>
                </p:grpSpPr>
                <p:grpSp>
                  <p:nvGrpSpPr>
                    <p:cNvPr id="100" name="组合 99">
                      <a:extLst>
                        <a:ext uri="{FF2B5EF4-FFF2-40B4-BE49-F238E27FC236}">
                          <a16:creationId xmlns:a16="http://schemas.microsoft.com/office/drawing/2014/main" id="{84702BDD-D1C2-42DF-87E0-71A3FFE2A0EC}"/>
                        </a:ext>
                      </a:extLst>
                    </p:cNvPr>
                    <p:cNvGrpSpPr/>
                    <p:nvPr/>
                  </p:nvGrpSpPr>
                  <p:grpSpPr>
                    <a:xfrm>
                      <a:off x="1451711" y="2175989"/>
                      <a:ext cx="6379668" cy="3678880"/>
                      <a:chOff x="1451711" y="2175989"/>
                      <a:chExt cx="6379668" cy="3678880"/>
                    </a:xfrm>
                  </p:grpSpPr>
                  <p:grpSp>
                    <p:nvGrpSpPr>
                      <p:cNvPr id="87" name="组合 86">
                        <a:extLst>
                          <a:ext uri="{FF2B5EF4-FFF2-40B4-BE49-F238E27FC236}">
                            <a16:creationId xmlns:a16="http://schemas.microsoft.com/office/drawing/2014/main" id="{0240AEA8-78E4-410F-A1FF-6F2DBFB26F22}"/>
                          </a:ext>
                        </a:extLst>
                      </p:cNvPr>
                      <p:cNvGrpSpPr/>
                      <p:nvPr/>
                    </p:nvGrpSpPr>
                    <p:grpSpPr>
                      <a:xfrm>
                        <a:off x="1451711" y="2175989"/>
                        <a:ext cx="6159218" cy="3678880"/>
                        <a:chOff x="1451711" y="2175989"/>
                        <a:chExt cx="6159218" cy="3678880"/>
                      </a:xfrm>
                    </p:grpSpPr>
                    <p:grpSp>
                      <p:nvGrpSpPr>
                        <p:cNvPr id="53" name="组合 52">
                          <a:extLst>
                            <a:ext uri="{FF2B5EF4-FFF2-40B4-BE49-F238E27FC236}">
                              <a16:creationId xmlns:a16="http://schemas.microsoft.com/office/drawing/2014/main" id="{7302360B-F019-4491-BE32-0CF2B5E89CDD}"/>
                            </a:ext>
                          </a:extLst>
                        </p:cNvPr>
                        <p:cNvGrpSpPr/>
                        <p:nvPr/>
                      </p:nvGrpSpPr>
                      <p:grpSpPr>
                        <a:xfrm>
                          <a:off x="1451711" y="4049292"/>
                          <a:ext cx="3014781" cy="1805577"/>
                          <a:chOff x="823794" y="3706303"/>
                          <a:chExt cx="3014781" cy="1805577"/>
                        </a:xfrm>
                      </p:grpSpPr>
                      <p:grpSp>
                        <p:nvGrpSpPr>
                          <p:cNvPr id="49" name="组合 48">
                            <a:extLst>
                              <a:ext uri="{FF2B5EF4-FFF2-40B4-BE49-F238E27FC236}">
                                <a16:creationId xmlns:a16="http://schemas.microsoft.com/office/drawing/2014/main" id="{DEEEA8E9-7128-4758-9294-250E8DFC62DE}"/>
                              </a:ext>
                            </a:extLst>
                          </p:cNvPr>
                          <p:cNvGrpSpPr/>
                          <p:nvPr/>
                        </p:nvGrpSpPr>
                        <p:grpSpPr>
                          <a:xfrm>
                            <a:off x="823794" y="3706303"/>
                            <a:ext cx="3014781" cy="1451112"/>
                            <a:chOff x="823794" y="3706303"/>
                            <a:chExt cx="3014781" cy="1451112"/>
                          </a:xfrm>
                        </p:grpSpPr>
                        <p:grpSp>
                          <p:nvGrpSpPr>
                            <p:cNvPr id="43" name="组合 42">
                              <a:extLst>
                                <a:ext uri="{FF2B5EF4-FFF2-40B4-BE49-F238E27FC236}">
                                  <a16:creationId xmlns:a16="http://schemas.microsoft.com/office/drawing/2014/main" id="{38D7E74C-1C2D-4EF1-9D5F-F7D98B51FCD5}"/>
                                </a:ext>
                              </a:extLst>
                            </p:cNvPr>
                            <p:cNvGrpSpPr/>
                            <p:nvPr/>
                          </p:nvGrpSpPr>
                          <p:grpSpPr>
                            <a:xfrm>
                              <a:off x="823794" y="3706303"/>
                              <a:ext cx="3014781" cy="1341947"/>
                              <a:chOff x="861894" y="4192078"/>
                              <a:chExt cx="3014781" cy="1341947"/>
                            </a:xfrm>
                          </p:grpSpPr>
                          <p:grpSp>
                            <p:nvGrpSpPr>
                              <p:cNvPr id="33" name="组合 32">
                                <a:extLst>
                                  <a:ext uri="{FF2B5EF4-FFF2-40B4-BE49-F238E27FC236}">
                                    <a16:creationId xmlns:a16="http://schemas.microsoft.com/office/drawing/2014/main" id="{205A1D7C-BBE6-4959-9DCE-E016B926B1D6}"/>
                                  </a:ext>
                                </a:extLst>
                              </p:cNvPr>
                              <p:cNvGrpSpPr/>
                              <p:nvPr/>
                            </p:nvGrpSpPr>
                            <p:grpSpPr>
                              <a:xfrm>
                                <a:off x="861894" y="4192078"/>
                                <a:ext cx="3014781" cy="1341947"/>
                                <a:chOff x="833319" y="4001578"/>
                                <a:chExt cx="3000375" cy="1476375"/>
                              </a:xfrm>
                            </p:grpSpPr>
                            <p:grpSp>
                              <p:nvGrpSpPr>
                                <p:cNvPr id="32" name="组合 31">
                                  <a:extLst>
                                    <a:ext uri="{FF2B5EF4-FFF2-40B4-BE49-F238E27FC236}">
                                      <a16:creationId xmlns:a16="http://schemas.microsoft.com/office/drawing/2014/main" id="{D58576C6-DB78-49DD-853B-2EB1F539CD4E}"/>
                                    </a:ext>
                                  </a:extLst>
                                </p:cNvPr>
                                <p:cNvGrpSpPr/>
                                <p:nvPr/>
                              </p:nvGrpSpPr>
                              <p:grpSpPr>
                                <a:xfrm>
                                  <a:off x="833319" y="4001578"/>
                                  <a:ext cx="3000375" cy="1476375"/>
                                  <a:chOff x="833319" y="4001578"/>
                                  <a:chExt cx="3000375" cy="1476375"/>
                                </a:xfrm>
                              </p:grpSpPr>
                              <p:grpSp>
                                <p:nvGrpSpPr>
                                  <p:cNvPr id="6" name="组合 5">
                                    <a:extLst>
                                      <a:ext uri="{FF2B5EF4-FFF2-40B4-BE49-F238E27FC236}">
                                        <a16:creationId xmlns:a16="http://schemas.microsoft.com/office/drawing/2014/main" id="{89DDEF2D-A02A-41D5-9030-ADF3F3B89A9D}"/>
                                      </a:ext>
                                    </a:extLst>
                                  </p:cNvPr>
                                  <p:cNvGrpSpPr/>
                                  <p:nvPr/>
                                </p:nvGrpSpPr>
                                <p:grpSpPr>
                                  <a:xfrm>
                                    <a:off x="833319" y="4001578"/>
                                    <a:ext cx="3000375" cy="1476375"/>
                                    <a:chOff x="1721796" y="3776662"/>
                                    <a:chExt cx="3000375" cy="1476375"/>
                                  </a:xfrm>
                                </p:grpSpPr>
                                <p:sp>
                                  <p:nvSpPr>
                                    <p:cNvPr id="4" name="矩形 3">
                                      <a:extLst>
                                        <a:ext uri="{FF2B5EF4-FFF2-40B4-BE49-F238E27FC236}">
                                          <a16:creationId xmlns:a16="http://schemas.microsoft.com/office/drawing/2014/main" id="{D851481D-8993-4758-8BED-32865C217DC8}"/>
                                        </a:ext>
                                      </a:extLst>
                                    </p:cNvPr>
                                    <p:cNvSpPr/>
                                    <p:nvPr/>
                                  </p:nvSpPr>
                                  <p:spPr>
                                    <a:xfrm>
                                      <a:off x="1721796" y="3776662"/>
                                      <a:ext cx="3000375" cy="147637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de-DE" dirty="0"/>
                                    </a:p>
                                  </p:txBody>
                                </p:sp>
                                <p:sp>
                                  <p:nvSpPr>
                                    <p:cNvPr id="12" name="矩形 11">
                                      <a:extLst>
                                        <a:ext uri="{FF2B5EF4-FFF2-40B4-BE49-F238E27FC236}">
                                          <a16:creationId xmlns:a16="http://schemas.microsoft.com/office/drawing/2014/main" id="{0307F5CF-073A-4F49-891E-2B10E817688E}"/>
                                        </a:ext>
                                      </a:extLst>
                                    </p:cNvPr>
                                    <p:cNvSpPr/>
                                    <p:nvPr/>
                                  </p:nvSpPr>
                                  <p:spPr>
                                    <a:xfrm>
                                      <a:off x="1754353" y="3896762"/>
                                      <a:ext cx="1109167" cy="20745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de-DE" sz="1400" dirty="0" err="1"/>
                                        <a:t>Sentence</a:t>
                                      </a:r>
                                      <a:r>
                                        <a:rPr lang="de-DE" sz="1400" dirty="0"/>
                                        <a:t> 2</a:t>
                                      </a:r>
                                    </a:p>
                                  </p:txBody>
                                </p:sp>
                              </p:grpSp>
                              <p:sp>
                                <p:nvSpPr>
                                  <p:cNvPr id="29" name="矩形 28">
                                    <a:extLst>
                                      <a:ext uri="{FF2B5EF4-FFF2-40B4-BE49-F238E27FC236}">
                                        <a16:creationId xmlns:a16="http://schemas.microsoft.com/office/drawing/2014/main" id="{DA96A93D-FAD6-4995-8805-D193C1CEA8E2}"/>
                                      </a:ext>
                                    </a:extLst>
                                  </p:cNvPr>
                                  <p:cNvSpPr/>
                                  <p:nvPr/>
                                </p:nvSpPr>
                                <p:spPr>
                                  <a:xfrm>
                                    <a:off x="1224588" y="4919137"/>
                                    <a:ext cx="458685" cy="26618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t>v4</a:t>
                                    </a:r>
                                  </a:p>
                                </p:txBody>
                              </p:sp>
                              <p:sp>
                                <p:nvSpPr>
                                  <p:cNvPr id="30" name="矩形 29">
                                    <a:extLst>
                                      <a:ext uri="{FF2B5EF4-FFF2-40B4-BE49-F238E27FC236}">
                                        <a16:creationId xmlns:a16="http://schemas.microsoft.com/office/drawing/2014/main" id="{43BAC983-6EE8-4535-B672-4B8C50B3BC79}"/>
                                      </a:ext>
                                    </a:extLst>
                                  </p:cNvPr>
                                  <p:cNvSpPr/>
                                  <p:nvPr/>
                                </p:nvSpPr>
                                <p:spPr>
                                  <a:xfrm>
                                    <a:off x="2104165" y="4905629"/>
                                    <a:ext cx="458685" cy="26618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t>v5</a:t>
                                    </a:r>
                                  </a:p>
                                </p:txBody>
                              </p:sp>
                            </p:grpSp>
                            <p:sp>
                              <p:nvSpPr>
                                <p:cNvPr id="31" name="矩形 30">
                                  <a:extLst>
                                    <a:ext uri="{FF2B5EF4-FFF2-40B4-BE49-F238E27FC236}">
                                      <a16:creationId xmlns:a16="http://schemas.microsoft.com/office/drawing/2014/main" id="{FB8E1FAA-563D-468B-A9BA-177B48E39C3B}"/>
                                    </a:ext>
                                  </a:extLst>
                                </p:cNvPr>
                                <p:cNvSpPr/>
                                <p:nvPr/>
                              </p:nvSpPr>
                              <p:spPr>
                                <a:xfrm>
                                  <a:off x="2991038" y="4913331"/>
                                  <a:ext cx="458685" cy="26618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t>v6</a:t>
                                  </a:r>
                                </a:p>
                              </p:txBody>
                            </p:sp>
                          </p:grpSp>
                          <p:cxnSp>
                            <p:nvCxnSpPr>
                              <p:cNvPr id="37" name="直接箭头连接符 36">
                                <a:extLst>
                                  <a:ext uri="{FF2B5EF4-FFF2-40B4-BE49-F238E27FC236}">
                                    <a16:creationId xmlns:a16="http://schemas.microsoft.com/office/drawing/2014/main" id="{7A2C7BE3-BE04-473D-93D3-9E546F81717A}"/>
                                  </a:ext>
                                </a:extLst>
                              </p:cNvPr>
                              <p:cNvCxnSpPr>
                                <a:cxnSpLocks/>
                                <a:stCxn id="31" idx="0"/>
                              </p:cNvCxnSpPr>
                              <p:nvPr/>
                            </p:nvCxnSpPr>
                            <p:spPr>
                              <a:xfrm flipH="1" flipV="1">
                                <a:off x="2889453" y="4716164"/>
                                <a:ext cx="370964" cy="30464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直接箭头连接符 40">
                                <a:extLst>
                                  <a:ext uri="{FF2B5EF4-FFF2-40B4-BE49-F238E27FC236}">
                                    <a16:creationId xmlns:a16="http://schemas.microsoft.com/office/drawing/2014/main" id="{1702CD7C-D63C-48E0-82FA-DCEF1CD081D8}"/>
                                  </a:ext>
                                </a:extLst>
                              </p:cNvPr>
                              <p:cNvCxnSpPr>
                                <a:cxnSpLocks/>
                              </p:cNvCxnSpPr>
                              <p:nvPr/>
                            </p:nvCxnSpPr>
                            <p:spPr>
                              <a:xfrm flipV="1">
                                <a:off x="2384117" y="4771869"/>
                                <a:ext cx="0" cy="241944"/>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2" name="直接箭头连接符 41">
                                <a:extLst>
                                  <a:ext uri="{FF2B5EF4-FFF2-40B4-BE49-F238E27FC236}">
                                    <a16:creationId xmlns:a16="http://schemas.microsoft.com/office/drawing/2014/main" id="{2C8EA2C4-24AF-4F2B-A32C-F370A4D8D13C}"/>
                                  </a:ext>
                                </a:extLst>
                              </p:cNvPr>
                              <p:cNvCxnSpPr>
                                <a:cxnSpLocks/>
                              </p:cNvCxnSpPr>
                              <p:nvPr/>
                            </p:nvCxnSpPr>
                            <p:spPr>
                              <a:xfrm flipV="1">
                                <a:off x="1498292" y="4716164"/>
                                <a:ext cx="425393" cy="29764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45" name="箭头: 上 44">
                              <a:extLst>
                                <a:ext uri="{FF2B5EF4-FFF2-40B4-BE49-F238E27FC236}">
                                  <a16:creationId xmlns:a16="http://schemas.microsoft.com/office/drawing/2014/main" id="{BB5AA8B8-3722-40FB-9D45-627BF47B926F}"/>
                                </a:ext>
                              </a:extLst>
                            </p:cNvPr>
                            <p:cNvSpPr/>
                            <p:nvPr/>
                          </p:nvSpPr>
                          <p:spPr>
                            <a:xfrm>
                              <a:off x="1360896" y="4819635"/>
                              <a:ext cx="198592" cy="337780"/>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箭头: 上 45">
                              <a:extLst>
                                <a:ext uri="{FF2B5EF4-FFF2-40B4-BE49-F238E27FC236}">
                                  <a16:creationId xmlns:a16="http://schemas.microsoft.com/office/drawing/2014/main" id="{9361A81C-218C-4C97-AD50-3C6025576D0B}"/>
                                </a:ext>
                              </a:extLst>
                            </p:cNvPr>
                            <p:cNvSpPr/>
                            <p:nvPr/>
                          </p:nvSpPr>
                          <p:spPr>
                            <a:xfrm>
                              <a:off x="2246721" y="4814036"/>
                              <a:ext cx="198592" cy="337780"/>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箭头: 上 47">
                              <a:extLst>
                                <a:ext uri="{FF2B5EF4-FFF2-40B4-BE49-F238E27FC236}">
                                  <a16:creationId xmlns:a16="http://schemas.microsoft.com/office/drawing/2014/main" id="{0FF525AC-2012-46CE-881D-A7C4D760A201}"/>
                                </a:ext>
                              </a:extLst>
                            </p:cNvPr>
                            <p:cNvSpPr/>
                            <p:nvPr/>
                          </p:nvSpPr>
                          <p:spPr>
                            <a:xfrm>
                              <a:off x="3132546" y="4805584"/>
                              <a:ext cx="198592" cy="337780"/>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50" name="矩形 49">
                            <a:extLst>
                              <a:ext uri="{FF2B5EF4-FFF2-40B4-BE49-F238E27FC236}">
                                <a16:creationId xmlns:a16="http://schemas.microsoft.com/office/drawing/2014/main" id="{A57F53A7-BDE8-4B63-8EB6-A60F9F90391E}"/>
                              </a:ext>
                            </a:extLst>
                          </p:cNvPr>
                          <p:cNvSpPr/>
                          <p:nvPr/>
                        </p:nvSpPr>
                        <p:spPr>
                          <a:xfrm>
                            <a:off x="1081670" y="5174101"/>
                            <a:ext cx="760977" cy="337779"/>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t>word4</a:t>
                            </a:r>
                          </a:p>
                        </p:txBody>
                      </p:sp>
                      <p:sp>
                        <p:nvSpPr>
                          <p:cNvPr id="51" name="矩形 50">
                            <a:extLst>
                              <a:ext uri="{FF2B5EF4-FFF2-40B4-BE49-F238E27FC236}">
                                <a16:creationId xmlns:a16="http://schemas.microsoft.com/office/drawing/2014/main" id="{F7B5FC66-64A7-4090-A084-92EBEDE4D9DF}"/>
                              </a:ext>
                            </a:extLst>
                          </p:cNvPr>
                          <p:cNvSpPr/>
                          <p:nvPr/>
                        </p:nvSpPr>
                        <p:spPr>
                          <a:xfrm>
                            <a:off x="1950695" y="5174101"/>
                            <a:ext cx="760977" cy="337779"/>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t>word5</a:t>
                            </a:r>
                          </a:p>
                        </p:txBody>
                      </p:sp>
                      <p:sp>
                        <p:nvSpPr>
                          <p:cNvPr id="52" name="矩形 51">
                            <a:extLst>
                              <a:ext uri="{FF2B5EF4-FFF2-40B4-BE49-F238E27FC236}">
                                <a16:creationId xmlns:a16="http://schemas.microsoft.com/office/drawing/2014/main" id="{0797D130-E74C-4549-A430-E246A44233FC}"/>
                              </a:ext>
                            </a:extLst>
                          </p:cNvPr>
                          <p:cNvSpPr/>
                          <p:nvPr/>
                        </p:nvSpPr>
                        <p:spPr>
                          <a:xfrm>
                            <a:off x="2851353" y="5174101"/>
                            <a:ext cx="760977" cy="337779"/>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t>word6</a:t>
                            </a:r>
                          </a:p>
                        </p:txBody>
                      </p:sp>
                    </p:grpSp>
                    <p:grpSp>
                      <p:nvGrpSpPr>
                        <p:cNvPr id="54" name="组合 53">
                          <a:extLst>
                            <a:ext uri="{FF2B5EF4-FFF2-40B4-BE49-F238E27FC236}">
                              <a16:creationId xmlns:a16="http://schemas.microsoft.com/office/drawing/2014/main" id="{1E5193D4-860C-41D6-AD02-DEE95B237EF0}"/>
                            </a:ext>
                          </a:extLst>
                        </p:cNvPr>
                        <p:cNvGrpSpPr/>
                        <p:nvPr/>
                      </p:nvGrpSpPr>
                      <p:grpSpPr>
                        <a:xfrm>
                          <a:off x="1451713" y="2175989"/>
                          <a:ext cx="3014781" cy="1805577"/>
                          <a:chOff x="823794" y="3706303"/>
                          <a:chExt cx="3014781" cy="1805577"/>
                        </a:xfrm>
                      </p:grpSpPr>
                      <p:grpSp>
                        <p:nvGrpSpPr>
                          <p:cNvPr id="55" name="组合 54">
                            <a:extLst>
                              <a:ext uri="{FF2B5EF4-FFF2-40B4-BE49-F238E27FC236}">
                                <a16:creationId xmlns:a16="http://schemas.microsoft.com/office/drawing/2014/main" id="{68A63722-B731-4017-836D-02F7BDDA70BD}"/>
                              </a:ext>
                            </a:extLst>
                          </p:cNvPr>
                          <p:cNvGrpSpPr/>
                          <p:nvPr/>
                        </p:nvGrpSpPr>
                        <p:grpSpPr>
                          <a:xfrm>
                            <a:off x="823794" y="3706303"/>
                            <a:ext cx="3014781" cy="1451112"/>
                            <a:chOff x="823794" y="3706303"/>
                            <a:chExt cx="3014781" cy="1451112"/>
                          </a:xfrm>
                        </p:grpSpPr>
                        <p:grpSp>
                          <p:nvGrpSpPr>
                            <p:cNvPr id="59" name="组合 58">
                              <a:extLst>
                                <a:ext uri="{FF2B5EF4-FFF2-40B4-BE49-F238E27FC236}">
                                  <a16:creationId xmlns:a16="http://schemas.microsoft.com/office/drawing/2014/main" id="{597298B5-D42C-44CC-A889-E5CE5BA1492B}"/>
                                </a:ext>
                              </a:extLst>
                            </p:cNvPr>
                            <p:cNvGrpSpPr/>
                            <p:nvPr/>
                          </p:nvGrpSpPr>
                          <p:grpSpPr>
                            <a:xfrm>
                              <a:off x="823794" y="3706303"/>
                              <a:ext cx="3014781" cy="1341947"/>
                              <a:chOff x="861894" y="4192078"/>
                              <a:chExt cx="3014781" cy="1341947"/>
                            </a:xfrm>
                          </p:grpSpPr>
                          <p:grpSp>
                            <p:nvGrpSpPr>
                              <p:cNvPr id="63" name="组合 62">
                                <a:extLst>
                                  <a:ext uri="{FF2B5EF4-FFF2-40B4-BE49-F238E27FC236}">
                                    <a16:creationId xmlns:a16="http://schemas.microsoft.com/office/drawing/2014/main" id="{6255773B-A07D-4C72-94A0-8A703141E6E1}"/>
                                  </a:ext>
                                </a:extLst>
                              </p:cNvPr>
                              <p:cNvGrpSpPr/>
                              <p:nvPr/>
                            </p:nvGrpSpPr>
                            <p:grpSpPr>
                              <a:xfrm>
                                <a:off x="861894" y="4192078"/>
                                <a:ext cx="3014781" cy="1341947"/>
                                <a:chOff x="833319" y="4001578"/>
                                <a:chExt cx="3000375" cy="1476375"/>
                              </a:xfrm>
                            </p:grpSpPr>
                            <p:grpSp>
                              <p:nvGrpSpPr>
                                <p:cNvPr id="69" name="组合 68">
                                  <a:extLst>
                                    <a:ext uri="{FF2B5EF4-FFF2-40B4-BE49-F238E27FC236}">
                                      <a16:creationId xmlns:a16="http://schemas.microsoft.com/office/drawing/2014/main" id="{FB207C36-D1A9-48EC-8944-4F8E553ACF44}"/>
                                    </a:ext>
                                  </a:extLst>
                                </p:cNvPr>
                                <p:cNvGrpSpPr/>
                                <p:nvPr/>
                              </p:nvGrpSpPr>
                              <p:grpSpPr>
                                <a:xfrm>
                                  <a:off x="833319" y="4001578"/>
                                  <a:ext cx="3000375" cy="1476375"/>
                                  <a:chOff x="833319" y="4001578"/>
                                  <a:chExt cx="3000375" cy="1476375"/>
                                </a:xfrm>
                              </p:grpSpPr>
                              <p:grpSp>
                                <p:nvGrpSpPr>
                                  <p:cNvPr id="71" name="组合 70">
                                    <a:extLst>
                                      <a:ext uri="{FF2B5EF4-FFF2-40B4-BE49-F238E27FC236}">
                                        <a16:creationId xmlns:a16="http://schemas.microsoft.com/office/drawing/2014/main" id="{EA75267E-79F8-4E88-A73F-61B7F74427C4}"/>
                                      </a:ext>
                                    </a:extLst>
                                  </p:cNvPr>
                                  <p:cNvGrpSpPr/>
                                  <p:nvPr/>
                                </p:nvGrpSpPr>
                                <p:grpSpPr>
                                  <a:xfrm>
                                    <a:off x="833319" y="4001578"/>
                                    <a:ext cx="3000375" cy="1476375"/>
                                    <a:chOff x="1721796" y="3776662"/>
                                    <a:chExt cx="3000375" cy="1476375"/>
                                  </a:xfrm>
                                </p:grpSpPr>
                                <p:sp>
                                  <p:nvSpPr>
                                    <p:cNvPr id="76" name="矩形 75">
                                      <a:extLst>
                                        <a:ext uri="{FF2B5EF4-FFF2-40B4-BE49-F238E27FC236}">
                                          <a16:creationId xmlns:a16="http://schemas.microsoft.com/office/drawing/2014/main" id="{254D5D60-B3E2-475E-9B66-C69AEE71AC9C}"/>
                                        </a:ext>
                                      </a:extLst>
                                    </p:cNvPr>
                                    <p:cNvSpPr/>
                                    <p:nvPr/>
                                  </p:nvSpPr>
                                  <p:spPr>
                                    <a:xfrm>
                                      <a:off x="1721796" y="3776662"/>
                                      <a:ext cx="3000375" cy="147637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de-DE" dirty="0"/>
                                    </a:p>
                                  </p:txBody>
                                </p:sp>
                                <p:sp>
                                  <p:nvSpPr>
                                    <p:cNvPr id="75" name="矩形 74">
                                      <a:extLst>
                                        <a:ext uri="{FF2B5EF4-FFF2-40B4-BE49-F238E27FC236}">
                                          <a16:creationId xmlns:a16="http://schemas.microsoft.com/office/drawing/2014/main" id="{5C6E1F0F-6F02-4A4B-ABA3-BF50927EE342}"/>
                                        </a:ext>
                                      </a:extLst>
                                    </p:cNvPr>
                                    <p:cNvSpPr/>
                                    <p:nvPr/>
                                  </p:nvSpPr>
                                  <p:spPr>
                                    <a:xfrm>
                                      <a:off x="1752705" y="3844882"/>
                                      <a:ext cx="1120293" cy="26037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400" dirty="0"/>
                                        <a:t>Sentence 1</a:t>
                                      </a:r>
                                      <a:endParaRPr lang="de-DE" sz="1400" dirty="0"/>
                                    </a:p>
                                  </p:txBody>
                                </p:sp>
                              </p:grpSp>
                              <p:sp>
                                <p:nvSpPr>
                                  <p:cNvPr id="72" name="矩形 71">
                                    <a:extLst>
                                      <a:ext uri="{FF2B5EF4-FFF2-40B4-BE49-F238E27FC236}">
                                        <a16:creationId xmlns:a16="http://schemas.microsoft.com/office/drawing/2014/main" id="{B71FB66F-453F-4D62-BF6D-CFD932064E7A}"/>
                                      </a:ext>
                                    </a:extLst>
                                  </p:cNvPr>
                                  <p:cNvSpPr/>
                                  <p:nvPr/>
                                </p:nvSpPr>
                                <p:spPr>
                                  <a:xfrm>
                                    <a:off x="1224588" y="4919137"/>
                                    <a:ext cx="458685" cy="26618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t>v1</a:t>
                                    </a:r>
                                  </a:p>
                                </p:txBody>
                              </p:sp>
                              <p:sp>
                                <p:nvSpPr>
                                  <p:cNvPr id="73" name="矩形 72">
                                    <a:extLst>
                                      <a:ext uri="{FF2B5EF4-FFF2-40B4-BE49-F238E27FC236}">
                                        <a16:creationId xmlns:a16="http://schemas.microsoft.com/office/drawing/2014/main" id="{C0C81BA2-7428-4424-8751-21D54226EFF5}"/>
                                      </a:ext>
                                    </a:extLst>
                                  </p:cNvPr>
                                  <p:cNvSpPr/>
                                  <p:nvPr/>
                                </p:nvSpPr>
                                <p:spPr>
                                  <a:xfrm>
                                    <a:off x="2104165" y="4905629"/>
                                    <a:ext cx="458685" cy="26618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t>v2</a:t>
                                    </a:r>
                                  </a:p>
                                </p:txBody>
                              </p:sp>
                            </p:grpSp>
                            <p:sp>
                              <p:nvSpPr>
                                <p:cNvPr id="70" name="矩形 69">
                                  <a:extLst>
                                    <a:ext uri="{FF2B5EF4-FFF2-40B4-BE49-F238E27FC236}">
                                      <a16:creationId xmlns:a16="http://schemas.microsoft.com/office/drawing/2014/main" id="{0FA5737C-D947-4B2D-A51E-B2E8744A11DB}"/>
                                    </a:ext>
                                  </a:extLst>
                                </p:cNvPr>
                                <p:cNvSpPr/>
                                <p:nvPr/>
                              </p:nvSpPr>
                              <p:spPr>
                                <a:xfrm>
                                  <a:off x="2991038" y="4913331"/>
                                  <a:ext cx="458685" cy="26618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t>v3</a:t>
                                  </a:r>
                                </a:p>
                              </p:txBody>
                            </p:sp>
                          </p:grpSp>
                          <p:cxnSp>
                            <p:nvCxnSpPr>
                              <p:cNvPr id="66" name="直接箭头连接符 65">
                                <a:extLst>
                                  <a:ext uri="{FF2B5EF4-FFF2-40B4-BE49-F238E27FC236}">
                                    <a16:creationId xmlns:a16="http://schemas.microsoft.com/office/drawing/2014/main" id="{7CA6EE51-DC76-47F9-A437-C85FDDF60428}"/>
                                  </a:ext>
                                </a:extLst>
                              </p:cNvPr>
                              <p:cNvCxnSpPr>
                                <a:cxnSpLocks/>
                                <a:stCxn id="70" idx="0"/>
                              </p:cNvCxnSpPr>
                              <p:nvPr/>
                            </p:nvCxnSpPr>
                            <p:spPr>
                              <a:xfrm flipH="1" flipV="1">
                                <a:off x="2845215" y="4749584"/>
                                <a:ext cx="415202" cy="27122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7" name="直接箭头连接符 66">
                                <a:extLst>
                                  <a:ext uri="{FF2B5EF4-FFF2-40B4-BE49-F238E27FC236}">
                                    <a16:creationId xmlns:a16="http://schemas.microsoft.com/office/drawing/2014/main" id="{5FDD2BCC-58D1-4E1F-9E22-2367785C2B20}"/>
                                  </a:ext>
                                </a:extLst>
                              </p:cNvPr>
                              <p:cNvCxnSpPr>
                                <a:cxnSpLocks/>
                              </p:cNvCxnSpPr>
                              <p:nvPr/>
                            </p:nvCxnSpPr>
                            <p:spPr>
                              <a:xfrm flipV="1">
                                <a:off x="2384117" y="4771869"/>
                                <a:ext cx="0" cy="241944"/>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8" name="直接箭头连接符 67">
                                <a:extLst>
                                  <a:ext uri="{FF2B5EF4-FFF2-40B4-BE49-F238E27FC236}">
                                    <a16:creationId xmlns:a16="http://schemas.microsoft.com/office/drawing/2014/main" id="{30D80187-77A1-4FFD-8083-32FE8AC61A9E}"/>
                                  </a:ext>
                                </a:extLst>
                              </p:cNvPr>
                              <p:cNvCxnSpPr>
                                <a:cxnSpLocks/>
                              </p:cNvCxnSpPr>
                              <p:nvPr/>
                            </p:nvCxnSpPr>
                            <p:spPr>
                              <a:xfrm flipV="1">
                                <a:off x="1498292" y="4749584"/>
                                <a:ext cx="414719" cy="26422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60" name="箭头: 上 59">
                              <a:extLst>
                                <a:ext uri="{FF2B5EF4-FFF2-40B4-BE49-F238E27FC236}">
                                  <a16:creationId xmlns:a16="http://schemas.microsoft.com/office/drawing/2014/main" id="{217865AC-FF5E-43BB-9B04-14EEC18E3530}"/>
                                </a:ext>
                              </a:extLst>
                            </p:cNvPr>
                            <p:cNvSpPr/>
                            <p:nvPr/>
                          </p:nvSpPr>
                          <p:spPr>
                            <a:xfrm>
                              <a:off x="1360896" y="4819635"/>
                              <a:ext cx="198592" cy="337780"/>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1" name="箭头: 上 60">
                              <a:extLst>
                                <a:ext uri="{FF2B5EF4-FFF2-40B4-BE49-F238E27FC236}">
                                  <a16:creationId xmlns:a16="http://schemas.microsoft.com/office/drawing/2014/main" id="{7127012B-E1B5-4DBD-AB39-43C1B046814F}"/>
                                </a:ext>
                              </a:extLst>
                            </p:cNvPr>
                            <p:cNvSpPr/>
                            <p:nvPr/>
                          </p:nvSpPr>
                          <p:spPr>
                            <a:xfrm>
                              <a:off x="2246721" y="4814036"/>
                              <a:ext cx="198592" cy="337780"/>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2" name="箭头: 上 61">
                              <a:extLst>
                                <a:ext uri="{FF2B5EF4-FFF2-40B4-BE49-F238E27FC236}">
                                  <a16:creationId xmlns:a16="http://schemas.microsoft.com/office/drawing/2014/main" id="{5CABA04D-BEA4-4BEF-91FC-3FE0F9094C93}"/>
                                </a:ext>
                              </a:extLst>
                            </p:cNvPr>
                            <p:cNvSpPr/>
                            <p:nvPr/>
                          </p:nvSpPr>
                          <p:spPr>
                            <a:xfrm>
                              <a:off x="3132546" y="4805584"/>
                              <a:ext cx="198592" cy="337780"/>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56" name="矩形 55">
                            <a:extLst>
                              <a:ext uri="{FF2B5EF4-FFF2-40B4-BE49-F238E27FC236}">
                                <a16:creationId xmlns:a16="http://schemas.microsoft.com/office/drawing/2014/main" id="{35C9134F-157C-4FC6-A0D8-AABDBDB812C9}"/>
                              </a:ext>
                            </a:extLst>
                          </p:cNvPr>
                          <p:cNvSpPr/>
                          <p:nvPr/>
                        </p:nvSpPr>
                        <p:spPr>
                          <a:xfrm>
                            <a:off x="1081670" y="5174101"/>
                            <a:ext cx="760977" cy="337779"/>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t>word1</a:t>
                            </a:r>
                          </a:p>
                        </p:txBody>
                      </p:sp>
                      <p:sp>
                        <p:nvSpPr>
                          <p:cNvPr id="57" name="矩形 56">
                            <a:extLst>
                              <a:ext uri="{FF2B5EF4-FFF2-40B4-BE49-F238E27FC236}">
                                <a16:creationId xmlns:a16="http://schemas.microsoft.com/office/drawing/2014/main" id="{B90563F7-AB63-444C-A225-73A84EA99BC1}"/>
                              </a:ext>
                            </a:extLst>
                          </p:cNvPr>
                          <p:cNvSpPr/>
                          <p:nvPr/>
                        </p:nvSpPr>
                        <p:spPr>
                          <a:xfrm>
                            <a:off x="1950695" y="5174101"/>
                            <a:ext cx="760977" cy="337779"/>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t>word2</a:t>
                            </a:r>
                          </a:p>
                        </p:txBody>
                      </p:sp>
                      <p:sp>
                        <p:nvSpPr>
                          <p:cNvPr id="58" name="矩形 57">
                            <a:extLst>
                              <a:ext uri="{FF2B5EF4-FFF2-40B4-BE49-F238E27FC236}">
                                <a16:creationId xmlns:a16="http://schemas.microsoft.com/office/drawing/2014/main" id="{4DD52E80-7BEF-4DFA-AC65-0103B9399827}"/>
                              </a:ext>
                            </a:extLst>
                          </p:cNvPr>
                          <p:cNvSpPr/>
                          <p:nvPr/>
                        </p:nvSpPr>
                        <p:spPr>
                          <a:xfrm>
                            <a:off x="2851353" y="5174101"/>
                            <a:ext cx="760977" cy="337779"/>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t>word3</a:t>
                            </a:r>
                          </a:p>
                        </p:txBody>
                      </p:sp>
                    </p:grpSp>
                    <p:sp>
                      <p:nvSpPr>
                        <p:cNvPr id="81" name="箭头: 上 80">
                          <a:extLst>
                            <a:ext uri="{FF2B5EF4-FFF2-40B4-BE49-F238E27FC236}">
                              <a16:creationId xmlns:a16="http://schemas.microsoft.com/office/drawing/2014/main" id="{810CE0F4-8B34-4C35-822A-99BC30A40D4F}"/>
                            </a:ext>
                          </a:extLst>
                        </p:cNvPr>
                        <p:cNvSpPr/>
                        <p:nvPr/>
                      </p:nvSpPr>
                      <p:spPr>
                        <a:xfrm rot="5400000">
                          <a:off x="4383796" y="1796261"/>
                          <a:ext cx="255131" cy="1619263"/>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6" name="矩形 85">
                          <a:extLst>
                            <a:ext uri="{FF2B5EF4-FFF2-40B4-BE49-F238E27FC236}">
                              <a16:creationId xmlns:a16="http://schemas.microsoft.com/office/drawing/2014/main" id="{6D375914-7233-4B5E-98EB-E08F3DBFC943}"/>
                            </a:ext>
                          </a:extLst>
                        </p:cNvPr>
                        <p:cNvSpPr/>
                        <p:nvPr/>
                      </p:nvSpPr>
                      <p:spPr>
                        <a:xfrm>
                          <a:off x="5610423" y="2488082"/>
                          <a:ext cx="2000506" cy="3775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de-DE" dirty="0" err="1"/>
                            <a:t>concate</a:t>
                          </a:r>
                          <a:r>
                            <a:rPr lang="de-DE" dirty="0"/>
                            <a:t>(y1, y2)</a:t>
                          </a:r>
                        </a:p>
                      </p:txBody>
                    </p:sp>
                  </p:grpSp>
                  <p:grpSp>
                    <p:nvGrpSpPr>
                      <p:cNvPr id="91" name="组合 90">
                        <a:extLst>
                          <a:ext uri="{FF2B5EF4-FFF2-40B4-BE49-F238E27FC236}">
                            <a16:creationId xmlns:a16="http://schemas.microsoft.com/office/drawing/2014/main" id="{B0456207-1E22-42B0-9ADE-9E3AE487353C}"/>
                          </a:ext>
                        </a:extLst>
                      </p:cNvPr>
                      <p:cNvGrpSpPr/>
                      <p:nvPr/>
                    </p:nvGrpSpPr>
                    <p:grpSpPr>
                      <a:xfrm>
                        <a:off x="4961459" y="3899540"/>
                        <a:ext cx="2869920" cy="1543903"/>
                        <a:chOff x="5287168" y="4017980"/>
                        <a:chExt cx="2793627" cy="1364089"/>
                      </a:xfrm>
                    </p:grpSpPr>
                    <p:sp>
                      <p:nvSpPr>
                        <p:cNvPr id="89" name="矩形 88">
                          <a:extLst>
                            <a:ext uri="{FF2B5EF4-FFF2-40B4-BE49-F238E27FC236}">
                              <a16:creationId xmlns:a16="http://schemas.microsoft.com/office/drawing/2014/main" id="{5EDCC1FD-4058-47A9-A323-F745082EB9A4}"/>
                            </a:ext>
                          </a:extLst>
                        </p:cNvPr>
                        <p:cNvSpPr/>
                        <p:nvPr/>
                      </p:nvSpPr>
                      <p:spPr>
                        <a:xfrm>
                          <a:off x="5287168" y="4017980"/>
                          <a:ext cx="2793627" cy="1364089"/>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de-DE" dirty="0"/>
                        </a:p>
                      </p:txBody>
                    </p:sp>
                    <p:sp>
                      <p:nvSpPr>
                        <p:cNvPr id="90" name="矩形 89">
                          <a:extLst>
                            <a:ext uri="{FF2B5EF4-FFF2-40B4-BE49-F238E27FC236}">
                              <a16:creationId xmlns:a16="http://schemas.microsoft.com/office/drawing/2014/main" id="{87F25974-ADFF-49A7-85DD-FEC526004AAC}"/>
                            </a:ext>
                          </a:extLst>
                        </p:cNvPr>
                        <p:cNvSpPr/>
                        <p:nvPr/>
                      </p:nvSpPr>
                      <p:spPr>
                        <a:xfrm>
                          <a:off x="5357661" y="4126529"/>
                          <a:ext cx="592148" cy="1762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de-DE" sz="1400" dirty="0"/>
                            <a:t>MLP</a:t>
                          </a:r>
                        </a:p>
                      </p:txBody>
                    </p:sp>
                  </p:grpSp>
                </p:grpSp>
                <p:sp>
                  <p:nvSpPr>
                    <p:cNvPr id="93" name="矩形 92">
                      <a:extLst>
                        <a:ext uri="{FF2B5EF4-FFF2-40B4-BE49-F238E27FC236}">
                          <a16:creationId xmlns:a16="http://schemas.microsoft.com/office/drawing/2014/main" id="{1F908FE6-C6BF-41D8-9953-39567CEC52F8}"/>
                        </a:ext>
                      </a:extLst>
                    </p:cNvPr>
                    <p:cNvSpPr/>
                    <p:nvPr/>
                  </p:nvSpPr>
                  <p:spPr>
                    <a:xfrm>
                      <a:off x="5992859" y="4900208"/>
                      <a:ext cx="1316239" cy="26834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de-DE" sz="1600" dirty="0"/>
                        <a:t>Dropout</a:t>
                      </a:r>
                    </a:p>
                  </p:txBody>
                </p:sp>
                <p:sp>
                  <p:nvSpPr>
                    <p:cNvPr id="96" name="箭头: 上 95">
                      <a:extLst>
                        <a:ext uri="{FF2B5EF4-FFF2-40B4-BE49-F238E27FC236}">
                          <a16:creationId xmlns:a16="http://schemas.microsoft.com/office/drawing/2014/main" id="{4AFD2FE9-6CB9-4D73-ABEC-5EB3E5DAA95D}"/>
                        </a:ext>
                      </a:extLst>
                    </p:cNvPr>
                    <p:cNvSpPr/>
                    <p:nvPr/>
                  </p:nvSpPr>
                  <p:spPr>
                    <a:xfrm rot="10800000">
                      <a:off x="6551160" y="4544659"/>
                      <a:ext cx="240372" cy="304649"/>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7" name="矩形 96">
                      <a:extLst>
                        <a:ext uri="{FF2B5EF4-FFF2-40B4-BE49-F238E27FC236}">
                          <a16:creationId xmlns:a16="http://schemas.microsoft.com/office/drawing/2014/main" id="{9D182B56-BCE8-4FD1-86F9-06C28FDD1496}"/>
                        </a:ext>
                      </a:extLst>
                    </p:cNvPr>
                    <p:cNvSpPr/>
                    <p:nvPr/>
                  </p:nvSpPr>
                  <p:spPr>
                    <a:xfrm>
                      <a:off x="5972338" y="4208087"/>
                      <a:ext cx="1316239" cy="26834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de-DE" sz="1600" dirty="0" err="1"/>
                        <a:t>Dense</a:t>
                      </a:r>
                      <a:endParaRPr lang="de-DE" sz="1600" dirty="0"/>
                    </a:p>
                  </p:txBody>
                </p:sp>
                <p:sp>
                  <p:nvSpPr>
                    <p:cNvPr id="99" name="箭头: 手杖形 98">
                      <a:extLst>
                        <a:ext uri="{FF2B5EF4-FFF2-40B4-BE49-F238E27FC236}">
                          <a16:creationId xmlns:a16="http://schemas.microsoft.com/office/drawing/2014/main" id="{84598162-6920-47F1-86DD-29DB8DFF3936}"/>
                        </a:ext>
                      </a:extLst>
                    </p:cNvPr>
                    <p:cNvSpPr/>
                    <p:nvPr/>
                  </p:nvSpPr>
                  <p:spPr>
                    <a:xfrm rot="16200000">
                      <a:off x="5133859" y="4345591"/>
                      <a:ext cx="953128" cy="578857"/>
                    </a:xfrm>
                    <a:prstGeom prst="uturnArrow">
                      <a:avLst>
                        <a:gd name="adj1" fmla="val 25000"/>
                        <a:gd name="adj2" fmla="val 25000"/>
                        <a:gd name="adj3" fmla="val 25000"/>
                        <a:gd name="adj4" fmla="val 43750"/>
                        <a:gd name="adj5" fmla="val 10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02" name="箭头: 上 101">
                      <a:extLst>
                        <a:ext uri="{FF2B5EF4-FFF2-40B4-BE49-F238E27FC236}">
                          <a16:creationId xmlns:a16="http://schemas.microsoft.com/office/drawing/2014/main" id="{15B697F5-B9F9-4177-A167-FC256CFCA088}"/>
                        </a:ext>
                      </a:extLst>
                    </p:cNvPr>
                    <p:cNvSpPr/>
                    <p:nvPr/>
                  </p:nvSpPr>
                  <p:spPr>
                    <a:xfrm rot="3244458">
                      <a:off x="4446255" y="2565722"/>
                      <a:ext cx="239296" cy="2260945"/>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105" name="箭头: 上 104">
                    <a:extLst>
                      <a:ext uri="{FF2B5EF4-FFF2-40B4-BE49-F238E27FC236}">
                        <a16:creationId xmlns:a16="http://schemas.microsoft.com/office/drawing/2014/main" id="{0691B28F-8D55-42BB-A53E-AC3F306C140B}"/>
                      </a:ext>
                    </a:extLst>
                  </p:cNvPr>
                  <p:cNvSpPr/>
                  <p:nvPr/>
                </p:nvSpPr>
                <p:spPr>
                  <a:xfrm rot="10800000">
                    <a:off x="6545479" y="2962234"/>
                    <a:ext cx="240372" cy="434768"/>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09" name="矩形 108">
                  <a:extLst>
                    <a:ext uri="{FF2B5EF4-FFF2-40B4-BE49-F238E27FC236}">
                      <a16:creationId xmlns:a16="http://schemas.microsoft.com/office/drawing/2014/main" id="{9CC84022-50A0-493B-BF32-B7AAAFE7EAE2}"/>
                    </a:ext>
                  </a:extLst>
                </p:cNvPr>
                <p:cNvSpPr/>
                <p:nvPr/>
              </p:nvSpPr>
              <p:spPr>
                <a:xfrm>
                  <a:off x="5539897" y="5511413"/>
                  <a:ext cx="2260265" cy="33778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s</a:t>
                  </a:r>
                  <a:r>
                    <a:rPr lang="de-DE" dirty="0" err="1"/>
                    <a:t>emantic</a:t>
                  </a:r>
                  <a:r>
                    <a:rPr lang="de-DE" dirty="0"/>
                    <a:t> </a:t>
                  </a:r>
                  <a:r>
                    <a:rPr lang="de-DE" dirty="0" err="1"/>
                    <a:t>similarity</a:t>
                  </a:r>
                  <a:endParaRPr lang="de-DE" dirty="0"/>
                </a:p>
              </p:txBody>
            </p:sp>
          </p:grpSp>
          <p:sp>
            <p:nvSpPr>
              <p:cNvPr id="111" name="箭头: 上 110">
                <a:extLst>
                  <a:ext uri="{FF2B5EF4-FFF2-40B4-BE49-F238E27FC236}">
                    <a16:creationId xmlns:a16="http://schemas.microsoft.com/office/drawing/2014/main" id="{C8C975A7-DD99-4A26-8CC1-9D7C67910488}"/>
                  </a:ext>
                </a:extLst>
              </p:cNvPr>
              <p:cNvSpPr/>
              <p:nvPr/>
            </p:nvSpPr>
            <p:spPr>
              <a:xfrm rot="10800000">
                <a:off x="6570210" y="5052541"/>
                <a:ext cx="240372" cy="419854"/>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80" name="矩形 79">
              <a:extLst>
                <a:ext uri="{FF2B5EF4-FFF2-40B4-BE49-F238E27FC236}">
                  <a16:creationId xmlns:a16="http://schemas.microsoft.com/office/drawing/2014/main" id="{870F43F5-3967-4281-8CE4-6EBF82F3D74C}"/>
                </a:ext>
              </a:extLst>
            </p:cNvPr>
            <p:cNvSpPr/>
            <p:nvPr/>
          </p:nvSpPr>
          <p:spPr>
            <a:xfrm>
              <a:off x="3769655" y="2276822"/>
              <a:ext cx="932204" cy="26944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err="1"/>
                <a:t>mean</a:t>
              </a:r>
              <a:endParaRPr lang="de-DE" sz="1400" dirty="0"/>
            </a:p>
          </p:txBody>
        </p:sp>
        <p:sp>
          <p:nvSpPr>
            <p:cNvPr id="82" name="矩形 81">
              <a:extLst>
                <a:ext uri="{FF2B5EF4-FFF2-40B4-BE49-F238E27FC236}">
                  <a16:creationId xmlns:a16="http://schemas.microsoft.com/office/drawing/2014/main" id="{C0CBBC9D-50E1-428E-82BD-4436B413BEB4}"/>
                </a:ext>
              </a:extLst>
            </p:cNvPr>
            <p:cNvSpPr/>
            <p:nvPr/>
          </p:nvSpPr>
          <p:spPr>
            <a:xfrm>
              <a:off x="3780327" y="4116705"/>
              <a:ext cx="932204" cy="26944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err="1"/>
                <a:t>mean</a:t>
              </a:r>
              <a:endParaRPr lang="de-DE" sz="1400" dirty="0"/>
            </a:p>
          </p:txBody>
        </p:sp>
        <p:sp>
          <p:nvSpPr>
            <p:cNvPr id="84" name="矩形 83">
              <a:extLst>
                <a:ext uri="{FF2B5EF4-FFF2-40B4-BE49-F238E27FC236}">
                  <a16:creationId xmlns:a16="http://schemas.microsoft.com/office/drawing/2014/main" id="{DFF12F3D-9C89-4B0D-B87A-4F524AEEA114}"/>
                </a:ext>
              </a:extLst>
            </p:cNvPr>
            <p:cNvSpPr/>
            <p:nvPr/>
          </p:nvSpPr>
          <p:spPr>
            <a:xfrm>
              <a:off x="7259683" y="3271287"/>
              <a:ext cx="1316239" cy="26834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de-DE" sz="1600" dirty="0"/>
                <a:t>Dropout</a:t>
              </a:r>
            </a:p>
          </p:txBody>
        </p:sp>
        <p:sp>
          <p:nvSpPr>
            <p:cNvPr id="85" name="箭头: 上 84">
              <a:extLst>
                <a:ext uri="{FF2B5EF4-FFF2-40B4-BE49-F238E27FC236}">
                  <a16:creationId xmlns:a16="http://schemas.microsoft.com/office/drawing/2014/main" id="{D03AC645-3D06-43A0-AF46-D7CF4CCF4221}"/>
                </a:ext>
              </a:extLst>
            </p:cNvPr>
            <p:cNvSpPr/>
            <p:nvPr/>
          </p:nvSpPr>
          <p:spPr>
            <a:xfrm rot="10800000">
              <a:off x="7817985" y="3643098"/>
              <a:ext cx="240372" cy="304649"/>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aphicFrame>
        <p:nvGraphicFramePr>
          <p:cNvPr id="17" name="表格 17">
            <a:extLst>
              <a:ext uri="{FF2B5EF4-FFF2-40B4-BE49-F238E27FC236}">
                <a16:creationId xmlns:a16="http://schemas.microsoft.com/office/drawing/2014/main" id="{B497A746-B991-48A9-B21A-CFAB64CE759D}"/>
              </a:ext>
            </a:extLst>
          </p:cNvPr>
          <p:cNvGraphicFramePr>
            <a:graphicFrameLocks noGrp="1"/>
          </p:cNvGraphicFramePr>
          <p:nvPr>
            <p:extLst>
              <p:ext uri="{D42A27DB-BD31-4B8C-83A1-F6EECF244321}">
                <p14:modId xmlns:p14="http://schemas.microsoft.com/office/powerpoint/2010/main" val="4033033280"/>
              </p:ext>
            </p:extLst>
          </p:nvPr>
        </p:nvGraphicFramePr>
        <p:xfrm>
          <a:off x="335125" y="2300856"/>
          <a:ext cx="4784816" cy="2894970"/>
        </p:xfrm>
        <a:graphic>
          <a:graphicData uri="http://schemas.openxmlformats.org/drawingml/2006/table">
            <a:tbl>
              <a:tblPr firstRow="1" bandRow="1">
                <a:tableStyleId>{21E4AEA4-8DFA-4A89-87EB-49C32662AFE0}</a:tableStyleId>
              </a:tblPr>
              <a:tblGrid>
                <a:gridCol w="1950875">
                  <a:extLst>
                    <a:ext uri="{9D8B030D-6E8A-4147-A177-3AD203B41FA5}">
                      <a16:colId xmlns:a16="http://schemas.microsoft.com/office/drawing/2014/main" val="3092156311"/>
                    </a:ext>
                  </a:extLst>
                </a:gridCol>
                <a:gridCol w="2833941">
                  <a:extLst>
                    <a:ext uri="{9D8B030D-6E8A-4147-A177-3AD203B41FA5}">
                      <a16:colId xmlns:a16="http://schemas.microsoft.com/office/drawing/2014/main" val="3908413626"/>
                    </a:ext>
                  </a:extLst>
                </a:gridCol>
              </a:tblGrid>
              <a:tr h="482495">
                <a:tc>
                  <a:txBody>
                    <a:bodyPr/>
                    <a:lstStyle/>
                    <a:p>
                      <a:r>
                        <a:rPr lang="de-DE" dirty="0"/>
                        <a:t>Type</a:t>
                      </a:r>
                    </a:p>
                  </a:txBody>
                  <a:tcPr/>
                </a:tc>
                <a:tc>
                  <a:txBody>
                    <a:bodyPr/>
                    <a:lstStyle/>
                    <a:p>
                      <a:r>
                        <a:rPr lang="en-US" dirty="0"/>
                        <a:t>Value</a:t>
                      </a:r>
                      <a:endParaRPr lang="de-DE" dirty="0"/>
                    </a:p>
                  </a:txBody>
                  <a:tcPr/>
                </a:tc>
                <a:extLst>
                  <a:ext uri="{0D108BD9-81ED-4DB2-BD59-A6C34878D82A}">
                    <a16:rowId xmlns:a16="http://schemas.microsoft.com/office/drawing/2014/main" val="2424945566"/>
                  </a:ext>
                </a:extLst>
              </a:tr>
              <a:tr h="482495">
                <a:tc>
                  <a:txBody>
                    <a:bodyPr/>
                    <a:lstStyle/>
                    <a:p>
                      <a:r>
                        <a:rPr lang="en-US" altLang="zh-CN" sz="2400" kern="1200" dirty="0">
                          <a:solidFill>
                            <a:schemeClr val="dk1"/>
                          </a:solidFill>
                          <a:effectLst/>
                          <a:latin typeface="+mn-lt"/>
                          <a:ea typeface="+mn-ea"/>
                          <a:cs typeface="+mn-cs"/>
                        </a:rPr>
                        <a:t>Dense size</a:t>
                      </a:r>
                      <a:endParaRPr lang="de-DE" dirty="0"/>
                    </a:p>
                  </a:txBody>
                  <a:tcPr/>
                </a:tc>
                <a:tc>
                  <a:txBody>
                    <a:bodyPr/>
                    <a:lstStyle/>
                    <a:p>
                      <a:r>
                        <a:rPr lang="en-US" dirty="0"/>
                        <a:t> 337, 171</a:t>
                      </a:r>
                      <a:endParaRPr lang="de-DE" dirty="0"/>
                    </a:p>
                  </a:txBody>
                  <a:tcPr/>
                </a:tc>
                <a:extLst>
                  <a:ext uri="{0D108BD9-81ED-4DB2-BD59-A6C34878D82A}">
                    <a16:rowId xmlns:a16="http://schemas.microsoft.com/office/drawing/2014/main" val="1398844442"/>
                  </a:ext>
                </a:extLst>
              </a:tr>
              <a:tr h="482495">
                <a:tc>
                  <a:txBody>
                    <a:bodyPr/>
                    <a:lstStyle/>
                    <a:p>
                      <a:r>
                        <a:rPr lang="en-US" dirty="0"/>
                        <a:t>Dropout rate</a:t>
                      </a:r>
                      <a:endParaRPr lang="de-DE" dirty="0"/>
                    </a:p>
                  </a:txBody>
                  <a:tcPr/>
                </a:tc>
                <a:tc>
                  <a:txBody>
                    <a:bodyPr/>
                    <a:lstStyle/>
                    <a:p>
                      <a:r>
                        <a:rPr lang="de-DE" dirty="0"/>
                        <a:t> 0.5, 0.1, 0.2</a:t>
                      </a:r>
                    </a:p>
                  </a:txBody>
                  <a:tcPr/>
                </a:tc>
                <a:extLst>
                  <a:ext uri="{0D108BD9-81ED-4DB2-BD59-A6C34878D82A}">
                    <a16:rowId xmlns:a16="http://schemas.microsoft.com/office/drawing/2014/main" val="1768864744"/>
                  </a:ext>
                </a:extLst>
              </a:tr>
              <a:tr h="482495">
                <a:tc>
                  <a:txBody>
                    <a:bodyPr/>
                    <a:lstStyle/>
                    <a:p>
                      <a:r>
                        <a:rPr lang="de-DE" dirty="0" err="1"/>
                        <a:t>Activation</a:t>
                      </a:r>
                      <a:endParaRPr lang="de-DE" dirty="0"/>
                    </a:p>
                  </a:txBody>
                  <a:tcPr/>
                </a:tc>
                <a:tc>
                  <a:txBody>
                    <a:bodyPr/>
                    <a:lstStyle/>
                    <a:p>
                      <a:r>
                        <a:rPr lang="de-DE" dirty="0"/>
                        <a:t>‘</a:t>
                      </a:r>
                      <a:r>
                        <a:rPr lang="de-DE" dirty="0" err="1"/>
                        <a:t>relu</a:t>
                      </a:r>
                      <a:r>
                        <a:rPr lang="de-DE" dirty="0"/>
                        <a:t>’, ‘</a:t>
                      </a:r>
                      <a:r>
                        <a:rPr lang="de-DE" dirty="0" err="1"/>
                        <a:t>selu</a:t>
                      </a:r>
                      <a:r>
                        <a:rPr lang="de-DE" dirty="0"/>
                        <a:t>’, ‘</a:t>
                      </a:r>
                      <a:r>
                        <a:rPr lang="de-DE" dirty="0" err="1"/>
                        <a:t>selu</a:t>
                      </a:r>
                      <a:r>
                        <a:rPr lang="de-DE" dirty="0"/>
                        <a:t>’</a:t>
                      </a:r>
                    </a:p>
                  </a:txBody>
                  <a:tcPr/>
                </a:tc>
                <a:extLst>
                  <a:ext uri="{0D108BD9-81ED-4DB2-BD59-A6C34878D82A}">
                    <a16:rowId xmlns:a16="http://schemas.microsoft.com/office/drawing/2014/main" val="2120376936"/>
                  </a:ext>
                </a:extLst>
              </a:tr>
              <a:tr h="482495">
                <a:tc>
                  <a:txBody>
                    <a:bodyPr/>
                    <a:lstStyle/>
                    <a:p>
                      <a:r>
                        <a:rPr lang="en-US" dirty="0"/>
                        <a:t>Loss</a:t>
                      </a:r>
                      <a:endParaRPr lang="de-DE" dirty="0"/>
                    </a:p>
                  </a:txBody>
                  <a:tcPr/>
                </a:tc>
                <a:tc>
                  <a:txBody>
                    <a:bodyPr/>
                    <a:lstStyle/>
                    <a:p>
                      <a:r>
                        <a:rPr lang="en-US" dirty="0"/>
                        <a:t>MSE</a:t>
                      </a:r>
                      <a:endParaRPr lang="de-DE" dirty="0"/>
                    </a:p>
                  </a:txBody>
                  <a:tcPr/>
                </a:tc>
                <a:extLst>
                  <a:ext uri="{0D108BD9-81ED-4DB2-BD59-A6C34878D82A}">
                    <a16:rowId xmlns:a16="http://schemas.microsoft.com/office/drawing/2014/main" val="1774268137"/>
                  </a:ext>
                </a:extLst>
              </a:tr>
              <a:tr h="482495">
                <a:tc>
                  <a:txBody>
                    <a:bodyPr/>
                    <a:lstStyle/>
                    <a:p>
                      <a:r>
                        <a:rPr lang="en-US" dirty="0"/>
                        <a:t>Metric</a:t>
                      </a:r>
                      <a:endParaRPr lang="de-DE" dirty="0"/>
                    </a:p>
                  </a:txBody>
                  <a:tcPr/>
                </a:tc>
                <a:tc>
                  <a:txBody>
                    <a:bodyPr/>
                    <a:lstStyle/>
                    <a:p>
                      <a:r>
                        <a:rPr lang="en-US" dirty="0"/>
                        <a:t>MSE</a:t>
                      </a:r>
                      <a:endParaRPr lang="de-DE" dirty="0"/>
                    </a:p>
                  </a:txBody>
                  <a:tcPr/>
                </a:tc>
                <a:extLst>
                  <a:ext uri="{0D108BD9-81ED-4DB2-BD59-A6C34878D82A}">
                    <a16:rowId xmlns:a16="http://schemas.microsoft.com/office/drawing/2014/main" val="2343524615"/>
                  </a:ext>
                </a:extLst>
              </a:tr>
            </a:tbl>
          </a:graphicData>
        </a:graphic>
      </p:graphicFrame>
    </p:spTree>
    <p:extLst>
      <p:ext uri="{BB962C8B-B14F-4D97-AF65-F5344CB8AC3E}">
        <p14:creationId xmlns:p14="http://schemas.microsoft.com/office/powerpoint/2010/main" val="456515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25A15AA-B63F-4BC1-885E-8E43E315386F}"/>
              </a:ext>
            </a:extLst>
          </p:cNvPr>
          <p:cNvSpPr>
            <a:spLocks noGrp="1"/>
          </p:cNvSpPr>
          <p:nvPr>
            <p:ph type="title"/>
          </p:nvPr>
        </p:nvSpPr>
        <p:spPr>
          <a:xfrm>
            <a:off x="242001" y="488949"/>
            <a:ext cx="9095177" cy="838200"/>
          </a:xfrm>
        </p:spPr>
        <p:txBody>
          <a:bodyPr/>
          <a:lstStyle/>
          <a:p>
            <a:r>
              <a:rPr lang="en-US" altLang="zh-CN" dirty="0"/>
              <a:t>Model (LSTM and Bi-LSTM)</a:t>
            </a:r>
            <a:endParaRPr lang="en-US" dirty="0"/>
          </a:p>
        </p:txBody>
      </p:sp>
      <p:sp>
        <p:nvSpPr>
          <p:cNvPr id="10" name="Content Placeholder 2">
            <a:extLst>
              <a:ext uri="{FF2B5EF4-FFF2-40B4-BE49-F238E27FC236}">
                <a16:creationId xmlns:a16="http://schemas.microsoft.com/office/drawing/2014/main" id="{66D04474-1ABB-4BE5-837A-B9F5F1483678}"/>
              </a:ext>
            </a:extLst>
          </p:cNvPr>
          <p:cNvSpPr>
            <a:spLocks noGrp="1"/>
          </p:cNvSpPr>
          <p:nvPr>
            <p:ph idx="11"/>
          </p:nvPr>
        </p:nvSpPr>
        <p:spPr>
          <a:xfrm>
            <a:off x="238002" y="1675882"/>
            <a:ext cx="11711997" cy="4479943"/>
          </a:xfrm>
        </p:spPr>
        <p:txBody>
          <a:bodyPr/>
          <a:lstStyle/>
          <a:p>
            <a:pPr lvl="1"/>
            <a:r>
              <a:rPr lang="en-US" dirty="0"/>
              <a:t> Hyper Parameter</a:t>
            </a:r>
          </a:p>
        </p:txBody>
      </p:sp>
      <p:grpSp>
        <p:nvGrpSpPr>
          <p:cNvPr id="112" name="组合 111">
            <a:extLst>
              <a:ext uri="{FF2B5EF4-FFF2-40B4-BE49-F238E27FC236}">
                <a16:creationId xmlns:a16="http://schemas.microsoft.com/office/drawing/2014/main" id="{9401FC5C-A5A1-4310-A49D-53B715376269}"/>
              </a:ext>
            </a:extLst>
          </p:cNvPr>
          <p:cNvGrpSpPr/>
          <p:nvPr/>
        </p:nvGrpSpPr>
        <p:grpSpPr>
          <a:xfrm>
            <a:off x="5423636" y="1988763"/>
            <a:ext cx="6379668" cy="3854179"/>
            <a:chOff x="1470761" y="1995014"/>
            <a:chExt cx="6379668" cy="3854179"/>
          </a:xfrm>
        </p:grpSpPr>
        <p:grpSp>
          <p:nvGrpSpPr>
            <p:cNvPr id="110" name="组合 109">
              <a:extLst>
                <a:ext uri="{FF2B5EF4-FFF2-40B4-BE49-F238E27FC236}">
                  <a16:creationId xmlns:a16="http://schemas.microsoft.com/office/drawing/2014/main" id="{14F516E3-8E64-428B-A99B-CF1A3EA7BE35}"/>
                </a:ext>
              </a:extLst>
            </p:cNvPr>
            <p:cNvGrpSpPr/>
            <p:nvPr/>
          </p:nvGrpSpPr>
          <p:grpSpPr>
            <a:xfrm>
              <a:off x="1470761" y="1995014"/>
              <a:ext cx="6379668" cy="3854179"/>
              <a:chOff x="1470761" y="1995014"/>
              <a:chExt cx="6379668" cy="3854179"/>
            </a:xfrm>
          </p:grpSpPr>
          <p:grpSp>
            <p:nvGrpSpPr>
              <p:cNvPr id="106" name="组合 105">
                <a:extLst>
                  <a:ext uri="{FF2B5EF4-FFF2-40B4-BE49-F238E27FC236}">
                    <a16:creationId xmlns:a16="http://schemas.microsoft.com/office/drawing/2014/main" id="{4879E602-AF56-47A5-8921-DD7DA91759EA}"/>
                  </a:ext>
                </a:extLst>
              </p:cNvPr>
              <p:cNvGrpSpPr/>
              <p:nvPr/>
            </p:nvGrpSpPr>
            <p:grpSpPr>
              <a:xfrm>
                <a:off x="1470761" y="1995014"/>
                <a:ext cx="6379668" cy="3678880"/>
                <a:chOff x="1451711" y="2175989"/>
                <a:chExt cx="6379668" cy="3678880"/>
              </a:xfrm>
            </p:grpSpPr>
            <p:grpSp>
              <p:nvGrpSpPr>
                <p:cNvPr id="104" name="组合 103">
                  <a:extLst>
                    <a:ext uri="{FF2B5EF4-FFF2-40B4-BE49-F238E27FC236}">
                      <a16:creationId xmlns:a16="http://schemas.microsoft.com/office/drawing/2014/main" id="{FA149E92-CAF1-4A9E-8532-5057C0E0CACB}"/>
                    </a:ext>
                  </a:extLst>
                </p:cNvPr>
                <p:cNvGrpSpPr/>
                <p:nvPr/>
              </p:nvGrpSpPr>
              <p:grpSpPr>
                <a:xfrm>
                  <a:off x="1451711" y="2175989"/>
                  <a:ext cx="6379668" cy="3678880"/>
                  <a:chOff x="1451711" y="2175989"/>
                  <a:chExt cx="6379668" cy="3678880"/>
                </a:xfrm>
              </p:grpSpPr>
              <p:grpSp>
                <p:nvGrpSpPr>
                  <p:cNvPr id="100" name="组合 99">
                    <a:extLst>
                      <a:ext uri="{FF2B5EF4-FFF2-40B4-BE49-F238E27FC236}">
                        <a16:creationId xmlns:a16="http://schemas.microsoft.com/office/drawing/2014/main" id="{84702BDD-D1C2-42DF-87E0-71A3FFE2A0EC}"/>
                      </a:ext>
                    </a:extLst>
                  </p:cNvPr>
                  <p:cNvGrpSpPr/>
                  <p:nvPr/>
                </p:nvGrpSpPr>
                <p:grpSpPr>
                  <a:xfrm>
                    <a:off x="1451711" y="2175989"/>
                    <a:ext cx="6379668" cy="3678880"/>
                    <a:chOff x="1451711" y="2175989"/>
                    <a:chExt cx="6379668" cy="3678880"/>
                  </a:xfrm>
                </p:grpSpPr>
                <p:grpSp>
                  <p:nvGrpSpPr>
                    <p:cNvPr id="87" name="组合 86">
                      <a:extLst>
                        <a:ext uri="{FF2B5EF4-FFF2-40B4-BE49-F238E27FC236}">
                          <a16:creationId xmlns:a16="http://schemas.microsoft.com/office/drawing/2014/main" id="{0240AEA8-78E4-410F-A1FF-6F2DBFB26F22}"/>
                        </a:ext>
                      </a:extLst>
                    </p:cNvPr>
                    <p:cNvGrpSpPr/>
                    <p:nvPr/>
                  </p:nvGrpSpPr>
                  <p:grpSpPr>
                    <a:xfrm>
                      <a:off x="1451711" y="2175989"/>
                      <a:ext cx="6202185" cy="3678880"/>
                      <a:chOff x="1451711" y="2175989"/>
                      <a:chExt cx="6202185" cy="3678880"/>
                    </a:xfrm>
                  </p:grpSpPr>
                  <p:grpSp>
                    <p:nvGrpSpPr>
                      <p:cNvPr id="53" name="组合 52">
                        <a:extLst>
                          <a:ext uri="{FF2B5EF4-FFF2-40B4-BE49-F238E27FC236}">
                            <a16:creationId xmlns:a16="http://schemas.microsoft.com/office/drawing/2014/main" id="{7302360B-F019-4491-BE32-0CF2B5E89CDD}"/>
                          </a:ext>
                        </a:extLst>
                      </p:cNvPr>
                      <p:cNvGrpSpPr/>
                      <p:nvPr/>
                    </p:nvGrpSpPr>
                    <p:grpSpPr>
                      <a:xfrm>
                        <a:off x="1451711" y="4049292"/>
                        <a:ext cx="3014781" cy="1805577"/>
                        <a:chOff x="823794" y="3706303"/>
                        <a:chExt cx="3014781" cy="1805577"/>
                      </a:xfrm>
                    </p:grpSpPr>
                    <p:grpSp>
                      <p:nvGrpSpPr>
                        <p:cNvPr id="49" name="组合 48">
                          <a:extLst>
                            <a:ext uri="{FF2B5EF4-FFF2-40B4-BE49-F238E27FC236}">
                              <a16:creationId xmlns:a16="http://schemas.microsoft.com/office/drawing/2014/main" id="{DEEEA8E9-7128-4758-9294-250E8DFC62DE}"/>
                            </a:ext>
                          </a:extLst>
                        </p:cNvPr>
                        <p:cNvGrpSpPr/>
                        <p:nvPr/>
                      </p:nvGrpSpPr>
                      <p:grpSpPr>
                        <a:xfrm>
                          <a:off x="823794" y="3706303"/>
                          <a:ext cx="3014781" cy="1451112"/>
                          <a:chOff x="823794" y="3706303"/>
                          <a:chExt cx="3014781" cy="1451112"/>
                        </a:xfrm>
                      </p:grpSpPr>
                      <p:grpSp>
                        <p:nvGrpSpPr>
                          <p:cNvPr id="43" name="组合 42">
                            <a:extLst>
                              <a:ext uri="{FF2B5EF4-FFF2-40B4-BE49-F238E27FC236}">
                                <a16:creationId xmlns:a16="http://schemas.microsoft.com/office/drawing/2014/main" id="{38D7E74C-1C2D-4EF1-9D5F-F7D98B51FCD5}"/>
                              </a:ext>
                            </a:extLst>
                          </p:cNvPr>
                          <p:cNvGrpSpPr/>
                          <p:nvPr/>
                        </p:nvGrpSpPr>
                        <p:grpSpPr>
                          <a:xfrm>
                            <a:off x="823794" y="3706303"/>
                            <a:ext cx="3014781" cy="1341947"/>
                            <a:chOff x="861894" y="4192078"/>
                            <a:chExt cx="3014781" cy="1341947"/>
                          </a:xfrm>
                        </p:grpSpPr>
                        <p:grpSp>
                          <p:nvGrpSpPr>
                            <p:cNvPr id="33" name="组合 32">
                              <a:extLst>
                                <a:ext uri="{FF2B5EF4-FFF2-40B4-BE49-F238E27FC236}">
                                  <a16:creationId xmlns:a16="http://schemas.microsoft.com/office/drawing/2014/main" id="{205A1D7C-BBE6-4959-9DCE-E016B926B1D6}"/>
                                </a:ext>
                              </a:extLst>
                            </p:cNvPr>
                            <p:cNvGrpSpPr/>
                            <p:nvPr/>
                          </p:nvGrpSpPr>
                          <p:grpSpPr>
                            <a:xfrm>
                              <a:off x="861894" y="4192078"/>
                              <a:ext cx="3014781" cy="1341947"/>
                              <a:chOff x="833319" y="4001578"/>
                              <a:chExt cx="3000375" cy="1476375"/>
                            </a:xfrm>
                          </p:grpSpPr>
                          <p:grpSp>
                            <p:nvGrpSpPr>
                              <p:cNvPr id="32" name="组合 31">
                                <a:extLst>
                                  <a:ext uri="{FF2B5EF4-FFF2-40B4-BE49-F238E27FC236}">
                                    <a16:creationId xmlns:a16="http://schemas.microsoft.com/office/drawing/2014/main" id="{D58576C6-DB78-49DD-853B-2EB1F539CD4E}"/>
                                  </a:ext>
                                </a:extLst>
                              </p:cNvPr>
                              <p:cNvGrpSpPr/>
                              <p:nvPr/>
                            </p:nvGrpSpPr>
                            <p:grpSpPr>
                              <a:xfrm>
                                <a:off x="833319" y="4001578"/>
                                <a:ext cx="3000375" cy="1476375"/>
                                <a:chOff x="833319" y="4001578"/>
                                <a:chExt cx="3000375" cy="1476375"/>
                              </a:xfrm>
                            </p:grpSpPr>
                            <p:grpSp>
                              <p:nvGrpSpPr>
                                <p:cNvPr id="6" name="组合 5">
                                  <a:extLst>
                                    <a:ext uri="{FF2B5EF4-FFF2-40B4-BE49-F238E27FC236}">
                                      <a16:creationId xmlns:a16="http://schemas.microsoft.com/office/drawing/2014/main" id="{89DDEF2D-A02A-41D5-9030-ADF3F3B89A9D}"/>
                                    </a:ext>
                                  </a:extLst>
                                </p:cNvPr>
                                <p:cNvGrpSpPr/>
                                <p:nvPr/>
                              </p:nvGrpSpPr>
                              <p:grpSpPr>
                                <a:xfrm>
                                  <a:off x="833319" y="4001578"/>
                                  <a:ext cx="3000375" cy="1476375"/>
                                  <a:chOff x="1721796" y="3776662"/>
                                  <a:chExt cx="3000375" cy="1476375"/>
                                </a:xfrm>
                              </p:grpSpPr>
                              <p:grpSp>
                                <p:nvGrpSpPr>
                                  <p:cNvPr id="5" name="组合 4">
                                    <a:extLst>
                                      <a:ext uri="{FF2B5EF4-FFF2-40B4-BE49-F238E27FC236}">
                                        <a16:creationId xmlns:a16="http://schemas.microsoft.com/office/drawing/2014/main" id="{7CA3CEA0-B0CF-403B-80E4-00CDEF0EAFE6}"/>
                                      </a:ext>
                                    </a:extLst>
                                  </p:cNvPr>
                                  <p:cNvGrpSpPr/>
                                  <p:nvPr/>
                                </p:nvGrpSpPr>
                                <p:grpSpPr>
                                  <a:xfrm>
                                    <a:off x="1721796" y="3776662"/>
                                    <a:ext cx="3000375" cy="1476375"/>
                                    <a:chOff x="1721796" y="3776662"/>
                                    <a:chExt cx="3000375" cy="1476375"/>
                                  </a:xfrm>
                                </p:grpSpPr>
                                <p:sp>
                                  <p:nvSpPr>
                                    <p:cNvPr id="4" name="矩形 3">
                                      <a:extLst>
                                        <a:ext uri="{FF2B5EF4-FFF2-40B4-BE49-F238E27FC236}">
                                          <a16:creationId xmlns:a16="http://schemas.microsoft.com/office/drawing/2014/main" id="{D851481D-8993-4758-8BED-32865C217DC8}"/>
                                        </a:ext>
                                      </a:extLst>
                                    </p:cNvPr>
                                    <p:cNvSpPr/>
                                    <p:nvPr/>
                                  </p:nvSpPr>
                                  <p:spPr>
                                    <a:xfrm>
                                      <a:off x="1721796" y="3776662"/>
                                      <a:ext cx="3000375" cy="147637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de-DE" dirty="0"/>
                                    </a:p>
                                  </p:txBody>
                                </p:sp>
                                <p:sp>
                                  <p:nvSpPr>
                                    <p:cNvPr id="7" name="矩形 6">
                                      <a:extLst>
                                        <a:ext uri="{FF2B5EF4-FFF2-40B4-BE49-F238E27FC236}">
                                          <a16:creationId xmlns:a16="http://schemas.microsoft.com/office/drawing/2014/main" id="{BC4E7782-1444-410F-8E73-156A6505A602}"/>
                                        </a:ext>
                                      </a:extLst>
                                    </p:cNvPr>
                                    <p:cNvSpPr/>
                                    <p:nvPr/>
                                  </p:nvSpPr>
                                  <p:spPr>
                                    <a:xfrm>
                                      <a:off x="2113065" y="4162944"/>
                                      <a:ext cx="458685" cy="26618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t>h1</a:t>
                                      </a:r>
                                    </a:p>
                                  </p:txBody>
                                </p:sp>
                                <p:sp>
                                  <p:nvSpPr>
                                    <p:cNvPr id="9" name="矩形 8">
                                      <a:extLst>
                                        <a:ext uri="{FF2B5EF4-FFF2-40B4-BE49-F238E27FC236}">
                                          <a16:creationId xmlns:a16="http://schemas.microsoft.com/office/drawing/2014/main" id="{0D95678E-493E-49D9-A3FE-A85EDE2173BF}"/>
                                        </a:ext>
                                      </a:extLst>
                                    </p:cNvPr>
                                    <p:cNvSpPr/>
                                    <p:nvPr/>
                                  </p:nvSpPr>
                                  <p:spPr>
                                    <a:xfrm>
                                      <a:off x="2992642" y="4162944"/>
                                      <a:ext cx="458685" cy="26618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t>h2</a:t>
                                      </a:r>
                                    </a:p>
                                  </p:txBody>
                                </p:sp>
                                <p:sp>
                                  <p:nvSpPr>
                                    <p:cNvPr id="11" name="矩形 10">
                                      <a:extLst>
                                        <a:ext uri="{FF2B5EF4-FFF2-40B4-BE49-F238E27FC236}">
                                          <a16:creationId xmlns:a16="http://schemas.microsoft.com/office/drawing/2014/main" id="{EC2D7B52-8E34-45DD-BEA6-2803457E7919}"/>
                                        </a:ext>
                                      </a:extLst>
                                    </p:cNvPr>
                                    <p:cNvSpPr/>
                                    <p:nvPr/>
                                  </p:nvSpPr>
                                  <p:spPr>
                                    <a:xfrm>
                                      <a:off x="3875342" y="4162944"/>
                                      <a:ext cx="458685" cy="26618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t>h3</a:t>
                                      </a:r>
                                    </a:p>
                                  </p:txBody>
                                </p:sp>
                              </p:grpSp>
                              <p:sp>
                                <p:nvSpPr>
                                  <p:cNvPr id="12" name="矩形 11">
                                    <a:extLst>
                                      <a:ext uri="{FF2B5EF4-FFF2-40B4-BE49-F238E27FC236}">
                                        <a16:creationId xmlns:a16="http://schemas.microsoft.com/office/drawing/2014/main" id="{0307F5CF-073A-4F49-891E-2B10E817688E}"/>
                                      </a:ext>
                                    </a:extLst>
                                  </p:cNvPr>
                                  <p:cNvSpPr/>
                                  <p:nvPr/>
                                </p:nvSpPr>
                                <p:spPr>
                                  <a:xfrm>
                                    <a:off x="1793386" y="3897847"/>
                                    <a:ext cx="2081955" cy="19790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de-DE" sz="1400" dirty="0"/>
                                      <a:t>LSTM_2</a:t>
                                    </a:r>
                                    <a:r>
                                      <a:rPr lang="de-DE" altLang="zh-CN" sz="1400" dirty="0"/>
                                      <a:t>  / </a:t>
                                    </a:r>
                                    <a:r>
                                      <a:rPr lang="de-DE" altLang="zh-CN" sz="1400" dirty="0">
                                        <a:solidFill>
                                          <a:srgbClr val="FF0000"/>
                                        </a:solidFill>
                                      </a:rPr>
                                      <a:t>Bi-LSTM_2</a:t>
                                    </a:r>
                                    <a:endParaRPr lang="de-DE" sz="1400" dirty="0"/>
                                  </a:p>
                                </p:txBody>
                              </p:sp>
                            </p:grpSp>
                            <p:sp>
                              <p:nvSpPr>
                                <p:cNvPr id="29" name="矩形 28">
                                  <a:extLst>
                                    <a:ext uri="{FF2B5EF4-FFF2-40B4-BE49-F238E27FC236}">
                                      <a16:creationId xmlns:a16="http://schemas.microsoft.com/office/drawing/2014/main" id="{DA96A93D-FAD6-4995-8805-D193C1CEA8E2}"/>
                                    </a:ext>
                                  </a:extLst>
                                </p:cNvPr>
                                <p:cNvSpPr/>
                                <p:nvPr/>
                              </p:nvSpPr>
                              <p:spPr>
                                <a:xfrm>
                                  <a:off x="1224588" y="4919137"/>
                                  <a:ext cx="458685" cy="26618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t>x1</a:t>
                                  </a:r>
                                </a:p>
                              </p:txBody>
                            </p:sp>
                            <p:sp>
                              <p:nvSpPr>
                                <p:cNvPr id="30" name="矩形 29">
                                  <a:extLst>
                                    <a:ext uri="{FF2B5EF4-FFF2-40B4-BE49-F238E27FC236}">
                                      <a16:creationId xmlns:a16="http://schemas.microsoft.com/office/drawing/2014/main" id="{43BAC983-6EE8-4535-B672-4B8C50B3BC79}"/>
                                    </a:ext>
                                  </a:extLst>
                                </p:cNvPr>
                                <p:cNvSpPr/>
                                <p:nvPr/>
                              </p:nvSpPr>
                              <p:spPr>
                                <a:xfrm>
                                  <a:off x="2104165" y="4905629"/>
                                  <a:ext cx="458685" cy="26618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t>x2</a:t>
                                  </a:r>
                                </a:p>
                              </p:txBody>
                            </p:sp>
                          </p:grpSp>
                          <p:sp>
                            <p:nvSpPr>
                              <p:cNvPr id="31" name="矩形 30">
                                <a:extLst>
                                  <a:ext uri="{FF2B5EF4-FFF2-40B4-BE49-F238E27FC236}">
                                    <a16:creationId xmlns:a16="http://schemas.microsoft.com/office/drawing/2014/main" id="{FB8E1FAA-563D-468B-A9BA-177B48E39C3B}"/>
                                  </a:ext>
                                </a:extLst>
                              </p:cNvPr>
                              <p:cNvSpPr/>
                              <p:nvPr/>
                            </p:nvSpPr>
                            <p:spPr>
                              <a:xfrm>
                                <a:off x="2991038" y="4913331"/>
                                <a:ext cx="458685" cy="26618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t>x3</a:t>
                                </a:r>
                              </a:p>
                            </p:txBody>
                          </p:sp>
                        </p:grpSp>
                        <p:cxnSp>
                          <p:nvCxnSpPr>
                            <p:cNvPr id="35" name="直接箭头连接符 34">
                              <a:extLst>
                                <a:ext uri="{FF2B5EF4-FFF2-40B4-BE49-F238E27FC236}">
                                  <a16:creationId xmlns:a16="http://schemas.microsoft.com/office/drawing/2014/main" id="{07233FB4-26A1-4188-94B8-03B02D2A2635}"/>
                                </a:ext>
                              </a:extLst>
                            </p:cNvPr>
                            <p:cNvCxnSpPr>
                              <a:stCxn id="7" idx="3"/>
                              <a:endCxn id="9" idx="1"/>
                            </p:cNvCxnSpPr>
                            <p:nvPr/>
                          </p:nvCxnSpPr>
                          <p:spPr>
                            <a:xfrm>
                              <a:off x="1715929" y="4664160"/>
                              <a:ext cx="422913"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直接箭头连接符 35">
                              <a:extLst>
                                <a:ext uri="{FF2B5EF4-FFF2-40B4-BE49-F238E27FC236}">
                                  <a16:creationId xmlns:a16="http://schemas.microsoft.com/office/drawing/2014/main" id="{B04E25C2-53E0-4FB7-9729-D472BCC88897}"/>
                                </a:ext>
                              </a:extLst>
                            </p:cNvPr>
                            <p:cNvCxnSpPr/>
                            <p:nvPr/>
                          </p:nvCxnSpPr>
                          <p:spPr>
                            <a:xfrm>
                              <a:off x="2602867" y="4664160"/>
                              <a:ext cx="422913"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直接箭头连接符 36">
                              <a:extLst>
                                <a:ext uri="{FF2B5EF4-FFF2-40B4-BE49-F238E27FC236}">
                                  <a16:creationId xmlns:a16="http://schemas.microsoft.com/office/drawing/2014/main" id="{7A2C7BE3-BE04-473D-93D3-9E546F81717A}"/>
                                </a:ext>
                              </a:extLst>
                            </p:cNvPr>
                            <p:cNvCxnSpPr>
                              <a:cxnSpLocks/>
                              <a:stCxn id="31" idx="0"/>
                            </p:cNvCxnSpPr>
                            <p:nvPr/>
                          </p:nvCxnSpPr>
                          <p:spPr>
                            <a:xfrm flipV="1">
                              <a:off x="3260417" y="4778869"/>
                              <a:ext cx="0" cy="241944"/>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直接箭头连接符 40">
                              <a:extLst>
                                <a:ext uri="{FF2B5EF4-FFF2-40B4-BE49-F238E27FC236}">
                                  <a16:creationId xmlns:a16="http://schemas.microsoft.com/office/drawing/2014/main" id="{1702CD7C-D63C-48E0-82FA-DCEF1CD081D8}"/>
                                </a:ext>
                              </a:extLst>
                            </p:cNvPr>
                            <p:cNvCxnSpPr>
                              <a:cxnSpLocks/>
                            </p:cNvCxnSpPr>
                            <p:nvPr/>
                          </p:nvCxnSpPr>
                          <p:spPr>
                            <a:xfrm flipV="1">
                              <a:off x="2384117" y="4771869"/>
                              <a:ext cx="0" cy="241944"/>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2" name="直接箭头连接符 41">
                              <a:extLst>
                                <a:ext uri="{FF2B5EF4-FFF2-40B4-BE49-F238E27FC236}">
                                  <a16:creationId xmlns:a16="http://schemas.microsoft.com/office/drawing/2014/main" id="{2C8EA2C4-24AF-4F2B-A32C-F370A4D8D13C}"/>
                                </a:ext>
                              </a:extLst>
                            </p:cNvPr>
                            <p:cNvCxnSpPr>
                              <a:cxnSpLocks/>
                            </p:cNvCxnSpPr>
                            <p:nvPr/>
                          </p:nvCxnSpPr>
                          <p:spPr>
                            <a:xfrm flipV="1">
                              <a:off x="1498292" y="4771869"/>
                              <a:ext cx="0" cy="241944"/>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45" name="箭头: 上 44">
                            <a:extLst>
                              <a:ext uri="{FF2B5EF4-FFF2-40B4-BE49-F238E27FC236}">
                                <a16:creationId xmlns:a16="http://schemas.microsoft.com/office/drawing/2014/main" id="{BB5AA8B8-3722-40FB-9D45-627BF47B926F}"/>
                              </a:ext>
                            </a:extLst>
                          </p:cNvPr>
                          <p:cNvSpPr/>
                          <p:nvPr/>
                        </p:nvSpPr>
                        <p:spPr>
                          <a:xfrm>
                            <a:off x="1360896" y="4819635"/>
                            <a:ext cx="198592" cy="337780"/>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箭头: 上 45">
                            <a:extLst>
                              <a:ext uri="{FF2B5EF4-FFF2-40B4-BE49-F238E27FC236}">
                                <a16:creationId xmlns:a16="http://schemas.microsoft.com/office/drawing/2014/main" id="{9361A81C-218C-4C97-AD50-3C6025576D0B}"/>
                              </a:ext>
                            </a:extLst>
                          </p:cNvPr>
                          <p:cNvSpPr/>
                          <p:nvPr/>
                        </p:nvSpPr>
                        <p:spPr>
                          <a:xfrm>
                            <a:off x="2246721" y="4814036"/>
                            <a:ext cx="198592" cy="337780"/>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箭头: 上 47">
                            <a:extLst>
                              <a:ext uri="{FF2B5EF4-FFF2-40B4-BE49-F238E27FC236}">
                                <a16:creationId xmlns:a16="http://schemas.microsoft.com/office/drawing/2014/main" id="{0FF525AC-2012-46CE-881D-A7C4D760A201}"/>
                              </a:ext>
                            </a:extLst>
                          </p:cNvPr>
                          <p:cNvSpPr/>
                          <p:nvPr/>
                        </p:nvSpPr>
                        <p:spPr>
                          <a:xfrm>
                            <a:off x="3132546" y="4805584"/>
                            <a:ext cx="198592" cy="337780"/>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50" name="矩形 49">
                          <a:extLst>
                            <a:ext uri="{FF2B5EF4-FFF2-40B4-BE49-F238E27FC236}">
                              <a16:creationId xmlns:a16="http://schemas.microsoft.com/office/drawing/2014/main" id="{A57F53A7-BDE8-4B63-8EB6-A60F9F90391E}"/>
                            </a:ext>
                          </a:extLst>
                        </p:cNvPr>
                        <p:cNvSpPr/>
                        <p:nvPr/>
                      </p:nvSpPr>
                      <p:spPr>
                        <a:xfrm>
                          <a:off x="1081670" y="5174101"/>
                          <a:ext cx="760977" cy="337779"/>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t>word4</a:t>
                          </a:r>
                        </a:p>
                      </p:txBody>
                    </p:sp>
                    <p:sp>
                      <p:nvSpPr>
                        <p:cNvPr id="51" name="矩形 50">
                          <a:extLst>
                            <a:ext uri="{FF2B5EF4-FFF2-40B4-BE49-F238E27FC236}">
                              <a16:creationId xmlns:a16="http://schemas.microsoft.com/office/drawing/2014/main" id="{F7B5FC66-64A7-4090-A084-92EBEDE4D9DF}"/>
                            </a:ext>
                          </a:extLst>
                        </p:cNvPr>
                        <p:cNvSpPr/>
                        <p:nvPr/>
                      </p:nvSpPr>
                      <p:spPr>
                        <a:xfrm>
                          <a:off x="1950695" y="5174101"/>
                          <a:ext cx="760977" cy="337779"/>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t>word5</a:t>
                          </a:r>
                        </a:p>
                      </p:txBody>
                    </p:sp>
                    <p:sp>
                      <p:nvSpPr>
                        <p:cNvPr id="52" name="矩形 51">
                          <a:extLst>
                            <a:ext uri="{FF2B5EF4-FFF2-40B4-BE49-F238E27FC236}">
                              <a16:creationId xmlns:a16="http://schemas.microsoft.com/office/drawing/2014/main" id="{0797D130-E74C-4549-A430-E246A44233FC}"/>
                            </a:ext>
                          </a:extLst>
                        </p:cNvPr>
                        <p:cNvSpPr/>
                        <p:nvPr/>
                      </p:nvSpPr>
                      <p:spPr>
                        <a:xfrm>
                          <a:off x="2851353" y="5174101"/>
                          <a:ext cx="760977" cy="337779"/>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t>word6</a:t>
                          </a:r>
                        </a:p>
                      </p:txBody>
                    </p:sp>
                  </p:grpSp>
                  <p:grpSp>
                    <p:nvGrpSpPr>
                      <p:cNvPr id="54" name="组合 53">
                        <a:extLst>
                          <a:ext uri="{FF2B5EF4-FFF2-40B4-BE49-F238E27FC236}">
                            <a16:creationId xmlns:a16="http://schemas.microsoft.com/office/drawing/2014/main" id="{1E5193D4-860C-41D6-AD02-DEE95B237EF0}"/>
                          </a:ext>
                        </a:extLst>
                      </p:cNvPr>
                      <p:cNvGrpSpPr/>
                      <p:nvPr/>
                    </p:nvGrpSpPr>
                    <p:grpSpPr>
                      <a:xfrm>
                        <a:off x="1451713" y="2175989"/>
                        <a:ext cx="3014781" cy="1805577"/>
                        <a:chOff x="823794" y="3706303"/>
                        <a:chExt cx="3014781" cy="1805577"/>
                      </a:xfrm>
                    </p:grpSpPr>
                    <p:grpSp>
                      <p:nvGrpSpPr>
                        <p:cNvPr id="55" name="组合 54">
                          <a:extLst>
                            <a:ext uri="{FF2B5EF4-FFF2-40B4-BE49-F238E27FC236}">
                              <a16:creationId xmlns:a16="http://schemas.microsoft.com/office/drawing/2014/main" id="{68A63722-B731-4017-836D-02F7BDDA70BD}"/>
                            </a:ext>
                          </a:extLst>
                        </p:cNvPr>
                        <p:cNvGrpSpPr/>
                        <p:nvPr/>
                      </p:nvGrpSpPr>
                      <p:grpSpPr>
                        <a:xfrm>
                          <a:off x="823794" y="3706303"/>
                          <a:ext cx="3014781" cy="1451112"/>
                          <a:chOff x="823794" y="3706303"/>
                          <a:chExt cx="3014781" cy="1451112"/>
                        </a:xfrm>
                      </p:grpSpPr>
                      <p:grpSp>
                        <p:nvGrpSpPr>
                          <p:cNvPr id="59" name="组合 58">
                            <a:extLst>
                              <a:ext uri="{FF2B5EF4-FFF2-40B4-BE49-F238E27FC236}">
                                <a16:creationId xmlns:a16="http://schemas.microsoft.com/office/drawing/2014/main" id="{597298B5-D42C-44CC-A889-E5CE5BA1492B}"/>
                              </a:ext>
                            </a:extLst>
                          </p:cNvPr>
                          <p:cNvGrpSpPr/>
                          <p:nvPr/>
                        </p:nvGrpSpPr>
                        <p:grpSpPr>
                          <a:xfrm>
                            <a:off x="823794" y="3706303"/>
                            <a:ext cx="3014781" cy="1341947"/>
                            <a:chOff x="861894" y="4192078"/>
                            <a:chExt cx="3014781" cy="1341947"/>
                          </a:xfrm>
                        </p:grpSpPr>
                        <p:grpSp>
                          <p:nvGrpSpPr>
                            <p:cNvPr id="63" name="组合 62">
                              <a:extLst>
                                <a:ext uri="{FF2B5EF4-FFF2-40B4-BE49-F238E27FC236}">
                                  <a16:creationId xmlns:a16="http://schemas.microsoft.com/office/drawing/2014/main" id="{6255773B-A07D-4C72-94A0-8A703141E6E1}"/>
                                </a:ext>
                              </a:extLst>
                            </p:cNvPr>
                            <p:cNvGrpSpPr/>
                            <p:nvPr/>
                          </p:nvGrpSpPr>
                          <p:grpSpPr>
                            <a:xfrm>
                              <a:off x="861894" y="4192078"/>
                              <a:ext cx="3014781" cy="1341947"/>
                              <a:chOff x="833319" y="4001578"/>
                              <a:chExt cx="3000375" cy="1476375"/>
                            </a:xfrm>
                          </p:grpSpPr>
                          <p:grpSp>
                            <p:nvGrpSpPr>
                              <p:cNvPr id="69" name="组合 68">
                                <a:extLst>
                                  <a:ext uri="{FF2B5EF4-FFF2-40B4-BE49-F238E27FC236}">
                                    <a16:creationId xmlns:a16="http://schemas.microsoft.com/office/drawing/2014/main" id="{FB207C36-D1A9-48EC-8944-4F8E553ACF44}"/>
                                  </a:ext>
                                </a:extLst>
                              </p:cNvPr>
                              <p:cNvGrpSpPr/>
                              <p:nvPr/>
                            </p:nvGrpSpPr>
                            <p:grpSpPr>
                              <a:xfrm>
                                <a:off x="833319" y="4001578"/>
                                <a:ext cx="3000375" cy="1476375"/>
                                <a:chOff x="833319" y="4001578"/>
                                <a:chExt cx="3000375" cy="1476375"/>
                              </a:xfrm>
                            </p:grpSpPr>
                            <p:grpSp>
                              <p:nvGrpSpPr>
                                <p:cNvPr id="71" name="组合 70">
                                  <a:extLst>
                                    <a:ext uri="{FF2B5EF4-FFF2-40B4-BE49-F238E27FC236}">
                                      <a16:creationId xmlns:a16="http://schemas.microsoft.com/office/drawing/2014/main" id="{EA75267E-79F8-4E88-A73F-61B7F74427C4}"/>
                                    </a:ext>
                                  </a:extLst>
                                </p:cNvPr>
                                <p:cNvGrpSpPr/>
                                <p:nvPr/>
                              </p:nvGrpSpPr>
                              <p:grpSpPr>
                                <a:xfrm>
                                  <a:off x="833319" y="4001578"/>
                                  <a:ext cx="3000375" cy="1476375"/>
                                  <a:chOff x="1721796" y="3776662"/>
                                  <a:chExt cx="3000375" cy="1476375"/>
                                </a:xfrm>
                              </p:grpSpPr>
                              <p:grpSp>
                                <p:nvGrpSpPr>
                                  <p:cNvPr id="74" name="组合 73">
                                    <a:extLst>
                                      <a:ext uri="{FF2B5EF4-FFF2-40B4-BE49-F238E27FC236}">
                                        <a16:creationId xmlns:a16="http://schemas.microsoft.com/office/drawing/2014/main" id="{2F069998-1949-45CE-B617-5240D0E1F8DF}"/>
                                      </a:ext>
                                    </a:extLst>
                                  </p:cNvPr>
                                  <p:cNvGrpSpPr/>
                                  <p:nvPr/>
                                </p:nvGrpSpPr>
                                <p:grpSpPr>
                                  <a:xfrm>
                                    <a:off x="1721796" y="3776662"/>
                                    <a:ext cx="3000375" cy="1476375"/>
                                    <a:chOff x="1721796" y="3776662"/>
                                    <a:chExt cx="3000375" cy="1476375"/>
                                  </a:xfrm>
                                </p:grpSpPr>
                                <p:sp>
                                  <p:nvSpPr>
                                    <p:cNvPr id="76" name="矩形 75">
                                      <a:extLst>
                                        <a:ext uri="{FF2B5EF4-FFF2-40B4-BE49-F238E27FC236}">
                                          <a16:creationId xmlns:a16="http://schemas.microsoft.com/office/drawing/2014/main" id="{254D5D60-B3E2-475E-9B66-C69AEE71AC9C}"/>
                                        </a:ext>
                                      </a:extLst>
                                    </p:cNvPr>
                                    <p:cNvSpPr/>
                                    <p:nvPr/>
                                  </p:nvSpPr>
                                  <p:spPr>
                                    <a:xfrm>
                                      <a:off x="1721796" y="3776662"/>
                                      <a:ext cx="3000375" cy="147637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de-DE" dirty="0"/>
                                    </a:p>
                                  </p:txBody>
                                </p:sp>
                                <p:sp>
                                  <p:nvSpPr>
                                    <p:cNvPr id="77" name="矩形 76">
                                      <a:extLst>
                                        <a:ext uri="{FF2B5EF4-FFF2-40B4-BE49-F238E27FC236}">
                                          <a16:creationId xmlns:a16="http://schemas.microsoft.com/office/drawing/2014/main" id="{45E636C9-D6B9-4D5F-AA77-46F0E78CC03E}"/>
                                        </a:ext>
                                      </a:extLst>
                                    </p:cNvPr>
                                    <p:cNvSpPr/>
                                    <p:nvPr/>
                                  </p:nvSpPr>
                                  <p:spPr>
                                    <a:xfrm>
                                      <a:off x="2113065" y="4162944"/>
                                      <a:ext cx="458685" cy="26618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t>h1</a:t>
                                      </a:r>
                                    </a:p>
                                  </p:txBody>
                                </p:sp>
                                <p:sp>
                                  <p:nvSpPr>
                                    <p:cNvPr id="78" name="矩形 77">
                                      <a:extLst>
                                        <a:ext uri="{FF2B5EF4-FFF2-40B4-BE49-F238E27FC236}">
                                          <a16:creationId xmlns:a16="http://schemas.microsoft.com/office/drawing/2014/main" id="{239E0033-8E5E-40C8-9BDE-0BBDD3CE3E2E}"/>
                                        </a:ext>
                                      </a:extLst>
                                    </p:cNvPr>
                                    <p:cNvSpPr/>
                                    <p:nvPr/>
                                  </p:nvSpPr>
                                  <p:spPr>
                                    <a:xfrm>
                                      <a:off x="2992642" y="4162944"/>
                                      <a:ext cx="458685" cy="26618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t>h2</a:t>
                                      </a:r>
                                    </a:p>
                                  </p:txBody>
                                </p:sp>
                                <p:sp>
                                  <p:nvSpPr>
                                    <p:cNvPr id="79" name="矩形 78">
                                      <a:extLst>
                                        <a:ext uri="{FF2B5EF4-FFF2-40B4-BE49-F238E27FC236}">
                                          <a16:creationId xmlns:a16="http://schemas.microsoft.com/office/drawing/2014/main" id="{3643ECDB-F63F-409F-9FAD-78348F9735B9}"/>
                                        </a:ext>
                                      </a:extLst>
                                    </p:cNvPr>
                                    <p:cNvSpPr/>
                                    <p:nvPr/>
                                  </p:nvSpPr>
                                  <p:spPr>
                                    <a:xfrm>
                                      <a:off x="3875342" y="4162944"/>
                                      <a:ext cx="458685" cy="26618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t>h3</a:t>
                                      </a:r>
                                    </a:p>
                                  </p:txBody>
                                </p:sp>
                              </p:grpSp>
                              <p:sp>
                                <p:nvSpPr>
                                  <p:cNvPr id="75" name="矩形 74">
                                    <a:extLst>
                                      <a:ext uri="{FF2B5EF4-FFF2-40B4-BE49-F238E27FC236}">
                                        <a16:creationId xmlns:a16="http://schemas.microsoft.com/office/drawing/2014/main" id="{5C6E1F0F-6F02-4A4B-ABA3-BF50927EE342}"/>
                                      </a:ext>
                                    </a:extLst>
                                  </p:cNvPr>
                                  <p:cNvSpPr/>
                                  <p:nvPr/>
                                </p:nvSpPr>
                                <p:spPr>
                                  <a:xfrm>
                                    <a:off x="1793386" y="3896764"/>
                                    <a:ext cx="2081953" cy="21287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de-DE" sz="1400" dirty="0"/>
                                      <a:t>LSTM_1 / </a:t>
                                    </a:r>
                                    <a:r>
                                      <a:rPr lang="de-DE" sz="1400" dirty="0">
                                        <a:solidFill>
                                          <a:srgbClr val="FF0000"/>
                                        </a:solidFill>
                                      </a:rPr>
                                      <a:t>Bi-LSTM_1</a:t>
                                    </a:r>
                                  </a:p>
                                </p:txBody>
                              </p:sp>
                            </p:grpSp>
                            <p:sp>
                              <p:nvSpPr>
                                <p:cNvPr id="72" name="矩形 71">
                                  <a:extLst>
                                    <a:ext uri="{FF2B5EF4-FFF2-40B4-BE49-F238E27FC236}">
                                      <a16:creationId xmlns:a16="http://schemas.microsoft.com/office/drawing/2014/main" id="{B71FB66F-453F-4D62-BF6D-CFD932064E7A}"/>
                                    </a:ext>
                                  </a:extLst>
                                </p:cNvPr>
                                <p:cNvSpPr/>
                                <p:nvPr/>
                              </p:nvSpPr>
                              <p:spPr>
                                <a:xfrm>
                                  <a:off x="1224588" y="4919137"/>
                                  <a:ext cx="458685" cy="26618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t>x1</a:t>
                                  </a:r>
                                </a:p>
                              </p:txBody>
                            </p:sp>
                            <p:sp>
                              <p:nvSpPr>
                                <p:cNvPr id="73" name="矩形 72">
                                  <a:extLst>
                                    <a:ext uri="{FF2B5EF4-FFF2-40B4-BE49-F238E27FC236}">
                                      <a16:creationId xmlns:a16="http://schemas.microsoft.com/office/drawing/2014/main" id="{C0C81BA2-7428-4424-8751-21D54226EFF5}"/>
                                    </a:ext>
                                  </a:extLst>
                                </p:cNvPr>
                                <p:cNvSpPr/>
                                <p:nvPr/>
                              </p:nvSpPr>
                              <p:spPr>
                                <a:xfrm>
                                  <a:off x="2104165" y="4905629"/>
                                  <a:ext cx="458685" cy="26618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t>x2</a:t>
                                  </a:r>
                                </a:p>
                              </p:txBody>
                            </p:sp>
                          </p:grpSp>
                          <p:sp>
                            <p:nvSpPr>
                              <p:cNvPr id="70" name="矩形 69">
                                <a:extLst>
                                  <a:ext uri="{FF2B5EF4-FFF2-40B4-BE49-F238E27FC236}">
                                    <a16:creationId xmlns:a16="http://schemas.microsoft.com/office/drawing/2014/main" id="{0FA5737C-D947-4B2D-A51E-B2E8744A11DB}"/>
                                  </a:ext>
                                </a:extLst>
                              </p:cNvPr>
                              <p:cNvSpPr/>
                              <p:nvPr/>
                            </p:nvSpPr>
                            <p:spPr>
                              <a:xfrm>
                                <a:off x="2991038" y="4913331"/>
                                <a:ext cx="458685" cy="26618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t>x3</a:t>
                                </a:r>
                              </a:p>
                            </p:txBody>
                          </p:sp>
                        </p:grpSp>
                        <p:cxnSp>
                          <p:nvCxnSpPr>
                            <p:cNvPr id="64" name="直接箭头连接符 63">
                              <a:extLst>
                                <a:ext uri="{FF2B5EF4-FFF2-40B4-BE49-F238E27FC236}">
                                  <a16:creationId xmlns:a16="http://schemas.microsoft.com/office/drawing/2014/main" id="{F6EB05B4-ECF9-434B-B563-1259E55C5439}"/>
                                </a:ext>
                              </a:extLst>
                            </p:cNvPr>
                            <p:cNvCxnSpPr>
                              <a:stCxn id="77" idx="3"/>
                              <a:endCxn id="78" idx="1"/>
                            </p:cNvCxnSpPr>
                            <p:nvPr/>
                          </p:nvCxnSpPr>
                          <p:spPr>
                            <a:xfrm>
                              <a:off x="1715929" y="4664160"/>
                              <a:ext cx="422913"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5" name="直接箭头连接符 64">
                              <a:extLst>
                                <a:ext uri="{FF2B5EF4-FFF2-40B4-BE49-F238E27FC236}">
                                  <a16:creationId xmlns:a16="http://schemas.microsoft.com/office/drawing/2014/main" id="{A325F2B8-CAC7-4F51-9968-8B4A4718099B}"/>
                                </a:ext>
                              </a:extLst>
                            </p:cNvPr>
                            <p:cNvCxnSpPr/>
                            <p:nvPr/>
                          </p:nvCxnSpPr>
                          <p:spPr>
                            <a:xfrm>
                              <a:off x="2602867" y="4664160"/>
                              <a:ext cx="422913"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6" name="直接箭头连接符 65">
                              <a:extLst>
                                <a:ext uri="{FF2B5EF4-FFF2-40B4-BE49-F238E27FC236}">
                                  <a16:creationId xmlns:a16="http://schemas.microsoft.com/office/drawing/2014/main" id="{7CA6EE51-DC76-47F9-A437-C85FDDF60428}"/>
                                </a:ext>
                              </a:extLst>
                            </p:cNvPr>
                            <p:cNvCxnSpPr>
                              <a:cxnSpLocks/>
                              <a:stCxn id="70" idx="0"/>
                            </p:cNvCxnSpPr>
                            <p:nvPr/>
                          </p:nvCxnSpPr>
                          <p:spPr>
                            <a:xfrm flipV="1">
                              <a:off x="3260417" y="4778869"/>
                              <a:ext cx="0" cy="241944"/>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7" name="直接箭头连接符 66">
                              <a:extLst>
                                <a:ext uri="{FF2B5EF4-FFF2-40B4-BE49-F238E27FC236}">
                                  <a16:creationId xmlns:a16="http://schemas.microsoft.com/office/drawing/2014/main" id="{5FDD2BCC-58D1-4E1F-9E22-2367785C2B20}"/>
                                </a:ext>
                              </a:extLst>
                            </p:cNvPr>
                            <p:cNvCxnSpPr>
                              <a:cxnSpLocks/>
                            </p:cNvCxnSpPr>
                            <p:nvPr/>
                          </p:nvCxnSpPr>
                          <p:spPr>
                            <a:xfrm flipV="1">
                              <a:off x="2384117" y="4771869"/>
                              <a:ext cx="0" cy="241944"/>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8" name="直接箭头连接符 67">
                              <a:extLst>
                                <a:ext uri="{FF2B5EF4-FFF2-40B4-BE49-F238E27FC236}">
                                  <a16:creationId xmlns:a16="http://schemas.microsoft.com/office/drawing/2014/main" id="{30D80187-77A1-4FFD-8083-32FE8AC61A9E}"/>
                                </a:ext>
                              </a:extLst>
                            </p:cNvPr>
                            <p:cNvCxnSpPr>
                              <a:cxnSpLocks/>
                            </p:cNvCxnSpPr>
                            <p:nvPr/>
                          </p:nvCxnSpPr>
                          <p:spPr>
                            <a:xfrm flipV="1">
                              <a:off x="1498292" y="4771869"/>
                              <a:ext cx="0" cy="241944"/>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60" name="箭头: 上 59">
                            <a:extLst>
                              <a:ext uri="{FF2B5EF4-FFF2-40B4-BE49-F238E27FC236}">
                                <a16:creationId xmlns:a16="http://schemas.microsoft.com/office/drawing/2014/main" id="{217865AC-FF5E-43BB-9B04-14EEC18E3530}"/>
                              </a:ext>
                            </a:extLst>
                          </p:cNvPr>
                          <p:cNvSpPr/>
                          <p:nvPr/>
                        </p:nvSpPr>
                        <p:spPr>
                          <a:xfrm>
                            <a:off x="1360896" y="4819635"/>
                            <a:ext cx="198592" cy="337780"/>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1" name="箭头: 上 60">
                            <a:extLst>
                              <a:ext uri="{FF2B5EF4-FFF2-40B4-BE49-F238E27FC236}">
                                <a16:creationId xmlns:a16="http://schemas.microsoft.com/office/drawing/2014/main" id="{7127012B-E1B5-4DBD-AB39-43C1B046814F}"/>
                              </a:ext>
                            </a:extLst>
                          </p:cNvPr>
                          <p:cNvSpPr/>
                          <p:nvPr/>
                        </p:nvSpPr>
                        <p:spPr>
                          <a:xfrm>
                            <a:off x="2246721" y="4814036"/>
                            <a:ext cx="198592" cy="337780"/>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2" name="箭头: 上 61">
                            <a:extLst>
                              <a:ext uri="{FF2B5EF4-FFF2-40B4-BE49-F238E27FC236}">
                                <a16:creationId xmlns:a16="http://schemas.microsoft.com/office/drawing/2014/main" id="{5CABA04D-BEA4-4BEF-91FC-3FE0F9094C93}"/>
                              </a:ext>
                            </a:extLst>
                          </p:cNvPr>
                          <p:cNvSpPr/>
                          <p:nvPr/>
                        </p:nvSpPr>
                        <p:spPr>
                          <a:xfrm>
                            <a:off x="3132546" y="4805584"/>
                            <a:ext cx="198592" cy="337780"/>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56" name="矩形 55">
                          <a:extLst>
                            <a:ext uri="{FF2B5EF4-FFF2-40B4-BE49-F238E27FC236}">
                              <a16:creationId xmlns:a16="http://schemas.microsoft.com/office/drawing/2014/main" id="{35C9134F-157C-4FC6-A0D8-AABDBDB812C9}"/>
                            </a:ext>
                          </a:extLst>
                        </p:cNvPr>
                        <p:cNvSpPr/>
                        <p:nvPr/>
                      </p:nvSpPr>
                      <p:spPr>
                        <a:xfrm>
                          <a:off x="1081670" y="5174101"/>
                          <a:ext cx="760977" cy="337779"/>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t>word1</a:t>
                          </a:r>
                        </a:p>
                      </p:txBody>
                    </p:sp>
                    <p:sp>
                      <p:nvSpPr>
                        <p:cNvPr id="57" name="矩形 56">
                          <a:extLst>
                            <a:ext uri="{FF2B5EF4-FFF2-40B4-BE49-F238E27FC236}">
                              <a16:creationId xmlns:a16="http://schemas.microsoft.com/office/drawing/2014/main" id="{B90563F7-AB63-444C-A225-73A84EA99BC1}"/>
                            </a:ext>
                          </a:extLst>
                        </p:cNvPr>
                        <p:cNvSpPr/>
                        <p:nvPr/>
                      </p:nvSpPr>
                      <p:spPr>
                        <a:xfrm>
                          <a:off x="1950695" y="5174101"/>
                          <a:ext cx="760977" cy="337779"/>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t>word2</a:t>
                          </a:r>
                        </a:p>
                      </p:txBody>
                    </p:sp>
                    <p:sp>
                      <p:nvSpPr>
                        <p:cNvPr id="58" name="矩形 57">
                          <a:extLst>
                            <a:ext uri="{FF2B5EF4-FFF2-40B4-BE49-F238E27FC236}">
                              <a16:creationId xmlns:a16="http://schemas.microsoft.com/office/drawing/2014/main" id="{4DD52E80-7BEF-4DFA-AC65-0103B9399827}"/>
                            </a:ext>
                          </a:extLst>
                        </p:cNvPr>
                        <p:cNvSpPr/>
                        <p:nvPr/>
                      </p:nvSpPr>
                      <p:spPr>
                        <a:xfrm>
                          <a:off x="2851353" y="5174101"/>
                          <a:ext cx="760977" cy="337779"/>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t>word3</a:t>
                          </a:r>
                        </a:p>
                      </p:txBody>
                    </p:sp>
                  </p:grpSp>
                  <p:sp>
                    <p:nvSpPr>
                      <p:cNvPr id="81" name="箭头: 上 80">
                        <a:extLst>
                          <a:ext uri="{FF2B5EF4-FFF2-40B4-BE49-F238E27FC236}">
                            <a16:creationId xmlns:a16="http://schemas.microsoft.com/office/drawing/2014/main" id="{810CE0F4-8B34-4C35-822A-99BC30A40D4F}"/>
                          </a:ext>
                        </a:extLst>
                      </p:cNvPr>
                      <p:cNvSpPr/>
                      <p:nvPr/>
                    </p:nvSpPr>
                    <p:spPr>
                      <a:xfrm rot="5400000">
                        <a:off x="4654777" y="2086033"/>
                        <a:ext cx="198592" cy="1196489"/>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6" name="矩形 85">
                        <a:extLst>
                          <a:ext uri="{FF2B5EF4-FFF2-40B4-BE49-F238E27FC236}">
                            <a16:creationId xmlns:a16="http://schemas.microsoft.com/office/drawing/2014/main" id="{6D375914-7233-4B5E-98EB-E08F3DBFC943}"/>
                          </a:ext>
                        </a:extLst>
                      </p:cNvPr>
                      <p:cNvSpPr/>
                      <p:nvPr/>
                    </p:nvSpPr>
                    <p:spPr>
                      <a:xfrm>
                        <a:off x="5653390" y="2535970"/>
                        <a:ext cx="2000506" cy="3775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de-DE" dirty="0" err="1"/>
                          <a:t>concate</a:t>
                        </a:r>
                        <a:r>
                          <a:rPr lang="de-DE" dirty="0"/>
                          <a:t>(y1, y2)</a:t>
                        </a:r>
                      </a:p>
                    </p:txBody>
                  </p:sp>
                </p:grpSp>
                <p:grpSp>
                  <p:nvGrpSpPr>
                    <p:cNvPr id="91" name="组合 90">
                      <a:extLst>
                        <a:ext uri="{FF2B5EF4-FFF2-40B4-BE49-F238E27FC236}">
                          <a16:creationId xmlns:a16="http://schemas.microsoft.com/office/drawing/2014/main" id="{B0456207-1E22-42B0-9ADE-9E3AE487353C}"/>
                        </a:ext>
                      </a:extLst>
                    </p:cNvPr>
                    <p:cNvGrpSpPr/>
                    <p:nvPr/>
                  </p:nvGrpSpPr>
                  <p:grpSpPr>
                    <a:xfrm>
                      <a:off x="4961459" y="3291872"/>
                      <a:ext cx="2869920" cy="2151571"/>
                      <a:chOff x="5287168" y="3481086"/>
                      <a:chExt cx="2793627" cy="1900984"/>
                    </a:xfrm>
                  </p:grpSpPr>
                  <p:sp>
                    <p:nvSpPr>
                      <p:cNvPr id="89" name="矩形 88">
                        <a:extLst>
                          <a:ext uri="{FF2B5EF4-FFF2-40B4-BE49-F238E27FC236}">
                            <a16:creationId xmlns:a16="http://schemas.microsoft.com/office/drawing/2014/main" id="{5EDCC1FD-4058-47A9-A323-F745082EB9A4}"/>
                          </a:ext>
                        </a:extLst>
                      </p:cNvPr>
                      <p:cNvSpPr/>
                      <p:nvPr/>
                    </p:nvSpPr>
                    <p:spPr>
                      <a:xfrm>
                        <a:off x="5287168" y="3481086"/>
                        <a:ext cx="2793627" cy="190098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de-DE" dirty="0"/>
                      </a:p>
                    </p:txBody>
                  </p:sp>
                  <p:sp>
                    <p:nvSpPr>
                      <p:cNvPr id="90" name="矩形 89">
                        <a:extLst>
                          <a:ext uri="{FF2B5EF4-FFF2-40B4-BE49-F238E27FC236}">
                            <a16:creationId xmlns:a16="http://schemas.microsoft.com/office/drawing/2014/main" id="{87F25974-ADFF-49A7-85DD-FEC526004AAC}"/>
                          </a:ext>
                        </a:extLst>
                      </p:cNvPr>
                      <p:cNvSpPr/>
                      <p:nvPr/>
                    </p:nvSpPr>
                    <p:spPr>
                      <a:xfrm>
                        <a:off x="5332577" y="3580190"/>
                        <a:ext cx="592148" cy="1762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de-DE" sz="1400" dirty="0"/>
                          <a:t>MLP</a:t>
                        </a:r>
                      </a:p>
                    </p:txBody>
                  </p:sp>
                </p:grpSp>
              </p:grpSp>
              <p:sp>
                <p:nvSpPr>
                  <p:cNvPr id="93" name="矩形 92">
                    <a:extLst>
                      <a:ext uri="{FF2B5EF4-FFF2-40B4-BE49-F238E27FC236}">
                        <a16:creationId xmlns:a16="http://schemas.microsoft.com/office/drawing/2014/main" id="{1F908FE6-C6BF-41D8-9953-39567CEC52F8}"/>
                      </a:ext>
                    </a:extLst>
                  </p:cNvPr>
                  <p:cNvSpPr/>
                  <p:nvPr/>
                </p:nvSpPr>
                <p:spPr>
                  <a:xfrm>
                    <a:off x="5978278" y="3540817"/>
                    <a:ext cx="1316239" cy="26834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de-DE" sz="1600" dirty="0"/>
                      <a:t>Dropout</a:t>
                    </a:r>
                  </a:p>
                </p:txBody>
              </p:sp>
              <p:sp>
                <p:nvSpPr>
                  <p:cNvPr id="94" name="矩形 93">
                    <a:extLst>
                      <a:ext uri="{FF2B5EF4-FFF2-40B4-BE49-F238E27FC236}">
                        <a16:creationId xmlns:a16="http://schemas.microsoft.com/office/drawing/2014/main" id="{D501ACAC-AFF1-4C29-A3D6-FD65EDDCBBCA}"/>
                      </a:ext>
                    </a:extLst>
                  </p:cNvPr>
                  <p:cNvSpPr/>
                  <p:nvPr/>
                </p:nvSpPr>
                <p:spPr>
                  <a:xfrm>
                    <a:off x="5653390" y="4189354"/>
                    <a:ext cx="1995185" cy="29636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de-DE" sz="1600" dirty="0" err="1"/>
                      <a:t>BatchNormalization</a:t>
                    </a:r>
                    <a:endParaRPr lang="de-DE" sz="1600" dirty="0"/>
                  </a:p>
                </p:txBody>
              </p:sp>
              <p:sp>
                <p:nvSpPr>
                  <p:cNvPr id="95" name="箭头: 上 94">
                    <a:extLst>
                      <a:ext uri="{FF2B5EF4-FFF2-40B4-BE49-F238E27FC236}">
                        <a16:creationId xmlns:a16="http://schemas.microsoft.com/office/drawing/2014/main" id="{A03DC88D-DE1B-455E-8641-E134217E820A}"/>
                      </a:ext>
                    </a:extLst>
                  </p:cNvPr>
                  <p:cNvSpPr/>
                  <p:nvPr/>
                </p:nvSpPr>
                <p:spPr>
                  <a:xfrm rot="10800000">
                    <a:off x="6530796" y="3860523"/>
                    <a:ext cx="240372" cy="314689"/>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6" name="箭头: 上 95">
                    <a:extLst>
                      <a:ext uri="{FF2B5EF4-FFF2-40B4-BE49-F238E27FC236}">
                        <a16:creationId xmlns:a16="http://schemas.microsoft.com/office/drawing/2014/main" id="{4AFD2FE9-6CB9-4D73-ABEC-5EB3E5DAA95D}"/>
                      </a:ext>
                    </a:extLst>
                  </p:cNvPr>
                  <p:cNvSpPr/>
                  <p:nvPr/>
                </p:nvSpPr>
                <p:spPr>
                  <a:xfrm rot="10800000">
                    <a:off x="6534874" y="4573378"/>
                    <a:ext cx="240372" cy="304649"/>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7" name="矩形 96">
                    <a:extLst>
                      <a:ext uri="{FF2B5EF4-FFF2-40B4-BE49-F238E27FC236}">
                        <a16:creationId xmlns:a16="http://schemas.microsoft.com/office/drawing/2014/main" id="{9D182B56-BCE8-4FD1-86F9-06C28FDD1496}"/>
                      </a:ext>
                    </a:extLst>
                  </p:cNvPr>
                  <p:cNvSpPr/>
                  <p:nvPr/>
                </p:nvSpPr>
                <p:spPr>
                  <a:xfrm>
                    <a:off x="5992861" y="4875415"/>
                    <a:ext cx="1316239" cy="26834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de-DE" sz="1600" dirty="0" err="1"/>
                      <a:t>Dense</a:t>
                    </a:r>
                    <a:endParaRPr lang="de-DE" sz="1600" dirty="0"/>
                  </a:p>
                </p:txBody>
              </p:sp>
              <p:sp>
                <p:nvSpPr>
                  <p:cNvPr id="99" name="箭头: 手杖形 98">
                    <a:extLst>
                      <a:ext uri="{FF2B5EF4-FFF2-40B4-BE49-F238E27FC236}">
                        <a16:creationId xmlns:a16="http://schemas.microsoft.com/office/drawing/2014/main" id="{84598162-6920-47F1-86DD-29DB8DFF3936}"/>
                      </a:ext>
                    </a:extLst>
                  </p:cNvPr>
                  <p:cNvSpPr/>
                  <p:nvPr/>
                </p:nvSpPr>
                <p:spPr>
                  <a:xfrm rot="16200000">
                    <a:off x="4845867" y="4057601"/>
                    <a:ext cx="1529111" cy="578857"/>
                  </a:xfrm>
                  <a:prstGeom prst="uturnArrow">
                    <a:avLst>
                      <a:gd name="adj1" fmla="val 25000"/>
                      <a:gd name="adj2" fmla="val 25000"/>
                      <a:gd name="adj3" fmla="val 25000"/>
                      <a:gd name="adj4" fmla="val 43750"/>
                      <a:gd name="adj5" fmla="val 10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02" name="箭头: 上 101">
                    <a:extLst>
                      <a:ext uri="{FF2B5EF4-FFF2-40B4-BE49-F238E27FC236}">
                        <a16:creationId xmlns:a16="http://schemas.microsoft.com/office/drawing/2014/main" id="{15B697F5-B9F9-4177-A167-FC256CFCA088}"/>
                      </a:ext>
                    </a:extLst>
                  </p:cNvPr>
                  <p:cNvSpPr/>
                  <p:nvPr/>
                </p:nvSpPr>
                <p:spPr>
                  <a:xfrm rot="2692559">
                    <a:off x="4636219" y="2710529"/>
                    <a:ext cx="197988" cy="1866516"/>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105" name="箭头: 上 104">
                  <a:extLst>
                    <a:ext uri="{FF2B5EF4-FFF2-40B4-BE49-F238E27FC236}">
                      <a16:creationId xmlns:a16="http://schemas.microsoft.com/office/drawing/2014/main" id="{0691B28F-8D55-42BB-A53E-AC3F306C140B}"/>
                    </a:ext>
                  </a:extLst>
                </p:cNvPr>
                <p:cNvSpPr/>
                <p:nvPr/>
              </p:nvSpPr>
              <p:spPr>
                <a:xfrm rot="10800000">
                  <a:off x="6534874" y="3010393"/>
                  <a:ext cx="240372" cy="472380"/>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09" name="矩形 108">
                <a:extLst>
                  <a:ext uri="{FF2B5EF4-FFF2-40B4-BE49-F238E27FC236}">
                    <a16:creationId xmlns:a16="http://schemas.microsoft.com/office/drawing/2014/main" id="{9CC84022-50A0-493B-BF32-B7AAAFE7EAE2}"/>
                  </a:ext>
                </a:extLst>
              </p:cNvPr>
              <p:cNvSpPr/>
              <p:nvPr/>
            </p:nvSpPr>
            <p:spPr>
              <a:xfrm>
                <a:off x="5539897" y="5511413"/>
                <a:ext cx="2260265" cy="33778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s</a:t>
                </a:r>
                <a:r>
                  <a:rPr lang="de-DE" dirty="0" err="1"/>
                  <a:t>emantic</a:t>
                </a:r>
                <a:r>
                  <a:rPr lang="de-DE" dirty="0"/>
                  <a:t> </a:t>
                </a:r>
                <a:r>
                  <a:rPr lang="de-DE" dirty="0" err="1"/>
                  <a:t>similarity</a:t>
                </a:r>
                <a:endParaRPr lang="de-DE" dirty="0"/>
              </a:p>
            </p:txBody>
          </p:sp>
        </p:grpSp>
        <p:sp>
          <p:nvSpPr>
            <p:cNvPr id="111" name="箭头: 上 110">
              <a:extLst>
                <a:ext uri="{FF2B5EF4-FFF2-40B4-BE49-F238E27FC236}">
                  <a16:creationId xmlns:a16="http://schemas.microsoft.com/office/drawing/2014/main" id="{C8C975A7-DD99-4A26-8CC1-9D7C67910488}"/>
                </a:ext>
              </a:extLst>
            </p:cNvPr>
            <p:cNvSpPr/>
            <p:nvPr/>
          </p:nvSpPr>
          <p:spPr>
            <a:xfrm rot="10800000">
              <a:off x="6549959" y="5018920"/>
              <a:ext cx="240372" cy="419854"/>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aphicFrame>
        <p:nvGraphicFramePr>
          <p:cNvPr id="113" name="表格 17">
            <a:extLst>
              <a:ext uri="{FF2B5EF4-FFF2-40B4-BE49-F238E27FC236}">
                <a16:creationId xmlns:a16="http://schemas.microsoft.com/office/drawing/2014/main" id="{58AC7CEE-220F-4EC0-B234-FD7E0DC2DA13}"/>
              </a:ext>
            </a:extLst>
          </p:cNvPr>
          <p:cNvGraphicFramePr>
            <a:graphicFrameLocks noGrp="1"/>
          </p:cNvGraphicFramePr>
          <p:nvPr>
            <p:extLst>
              <p:ext uri="{D42A27DB-BD31-4B8C-83A1-F6EECF244321}">
                <p14:modId xmlns:p14="http://schemas.microsoft.com/office/powerpoint/2010/main" val="3424885478"/>
              </p:ext>
            </p:extLst>
          </p:nvPr>
        </p:nvGraphicFramePr>
        <p:xfrm>
          <a:off x="259683" y="2142373"/>
          <a:ext cx="5020765" cy="4200425"/>
        </p:xfrm>
        <a:graphic>
          <a:graphicData uri="http://schemas.openxmlformats.org/drawingml/2006/table">
            <a:tbl>
              <a:tblPr firstRow="1" bandRow="1">
                <a:tableStyleId>{21E4AEA4-8DFA-4A89-87EB-49C32662AFE0}</a:tableStyleId>
              </a:tblPr>
              <a:tblGrid>
                <a:gridCol w="1903364">
                  <a:extLst>
                    <a:ext uri="{9D8B030D-6E8A-4147-A177-3AD203B41FA5}">
                      <a16:colId xmlns:a16="http://schemas.microsoft.com/office/drawing/2014/main" val="3092156311"/>
                    </a:ext>
                  </a:extLst>
                </a:gridCol>
                <a:gridCol w="3117401">
                  <a:extLst>
                    <a:ext uri="{9D8B030D-6E8A-4147-A177-3AD203B41FA5}">
                      <a16:colId xmlns:a16="http://schemas.microsoft.com/office/drawing/2014/main" val="3908413626"/>
                    </a:ext>
                  </a:extLst>
                </a:gridCol>
              </a:tblGrid>
              <a:tr h="482495">
                <a:tc>
                  <a:txBody>
                    <a:bodyPr/>
                    <a:lstStyle/>
                    <a:p>
                      <a:r>
                        <a:rPr lang="de-DE" dirty="0"/>
                        <a:t>Type</a:t>
                      </a:r>
                    </a:p>
                  </a:txBody>
                  <a:tcPr/>
                </a:tc>
                <a:tc>
                  <a:txBody>
                    <a:bodyPr/>
                    <a:lstStyle/>
                    <a:p>
                      <a:r>
                        <a:rPr lang="en-US" dirty="0"/>
                        <a:t>Value</a:t>
                      </a:r>
                      <a:endParaRPr lang="de-DE" dirty="0"/>
                    </a:p>
                  </a:txBody>
                  <a:tcPr/>
                </a:tc>
                <a:extLst>
                  <a:ext uri="{0D108BD9-81ED-4DB2-BD59-A6C34878D82A}">
                    <a16:rowId xmlns:a16="http://schemas.microsoft.com/office/drawing/2014/main" val="2424945566"/>
                  </a:ext>
                </a:extLst>
              </a:tr>
              <a:tr h="482495">
                <a:tc>
                  <a:txBody>
                    <a:bodyPr/>
                    <a:lstStyle/>
                    <a:p>
                      <a:r>
                        <a:rPr lang="en-US" dirty="0" err="1"/>
                        <a:t>Emb_size</a:t>
                      </a:r>
                      <a:endParaRPr lang="de-DE" dirty="0"/>
                    </a:p>
                  </a:txBody>
                  <a:tcPr/>
                </a:tc>
                <a:tc>
                  <a:txBody>
                    <a:bodyPr/>
                    <a:lstStyle/>
                    <a:p>
                      <a:r>
                        <a:rPr lang="en-US" dirty="0"/>
                        <a:t> 56</a:t>
                      </a:r>
                      <a:endParaRPr lang="de-DE" dirty="0"/>
                    </a:p>
                  </a:txBody>
                  <a:tcPr/>
                </a:tc>
                <a:extLst>
                  <a:ext uri="{0D108BD9-81ED-4DB2-BD59-A6C34878D82A}">
                    <a16:rowId xmlns:a16="http://schemas.microsoft.com/office/drawing/2014/main" val="3294276837"/>
                  </a:ext>
                </a:extLst>
              </a:tr>
              <a:tr h="482495">
                <a:tc>
                  <a:txBody>
                    <a:bodyPr/>
                    <a:lstStyle/>
                    <a:p>
                      <a:r>
                        <a:rPr lang="en-US" dirty="0"/>
                        <a:t>LSTM Units</a:t>
                      </a:r>
                      <a:endParaRPr lang="de-DE" dirty="0"/>
                    </a:p>
                  </a:txBody>
                  <a:tcPr/>
                </a:tc>
                <a:tc>
                  <a:txBody>
                    <a:bodyPr/>
                    <a:lstStyle/>
                    <a:p>
                      <a:r>
                        <a:rPr lang="en-US" dirty="0"/>
                        <a:t> 300</a:t>
                      </a:r>
                      <a:endParaRPr lang="de-DE" dirty="0"/>
                    </a:p>
                  </a:txBody>
                  <a:tcPr/>
                </a:tc>
                <a:extLst>
                  <a:ext uri="{0D108BD9-81ED-4DB2-BD59-A6C34878D82A}">
                    <a16:rowId xmlns:a16="http://schemas.microsoft.com/office/drawing/2014/main" val="37824174"/>
                  </a:ext>
                </a:extLst>
              </a:tr>
              <a:tr h="482495">
                <a:tc>
                  <a:txBody>
                    <a:bodyPr/>
                    <a:lstStyle/>
                    <a:p>
                      <a:r>
                        <a:rPr lang="en-US" altLang="zh-CN" sz="2400" kern="1200" dirty="0">
                          <a:solidFill>
                            <a:schemeClr val="dk1"/>
                          </a:solidFill>
                          <a:effectLst/>
                          <a:latin typeface="+mn-lt"/>
                          <a:ea typeface="+mn-ea"/>
                          <a:cs typeface="+mn-cs"/>
                        </a:rPr>
                        <a:t>Dense size</a:t>
                      </a:r>
                      <a:endParaRPr lang="de-DE" dirty="0"/>
                    </a:p>
                  </a:txBody>
                  <a:tcPr/>
                </a:tc>
                <a:tc>
                  <a:txBody>
                    <a:bodyPr/>
                    <a:lstStyle/>
                    <a:p>
                      <a:r>
                        <a:rPr lang="en-US" dirty="0"/>
                        <a:t> 440, 201, 107, 58, </a:t>
                      </a:r>
                      <a:endParaRPr lang="de-DE" dirty="0"/>
                    </a:p>
                  </a:txBody>
                  <a:tcPr/>
                </a:tc>
                <a:extLst>
                  <a:ext uri="{0D108BD9-81ED-4DB2-BD59-A6C34878D82A}">
                    <a16:rowId xmlns:a16="http://schemas.microsoft.com/office/drawing/2014/main" val="1398844442"/>
                  </a:ext>
                </a:extLst>
              </a:tr>
              <a:tr h="482495">
                <a:tc>
                  <a:txBody>
                    <a:bodyPr/>
                    <a:lstStyle/>
                    <a:p>
                      <a:r>
                        <a:rPr lang="en-US" dirty="0"/>
                        <a:t>Dropout rate</a:t>
                      </a:r>
                      <a:endParaRPr lang="de-DE" dirty="0"/>
                    </a:p>
                  </a:txBody>
                  <a:tcPr/>
                </a:tc>
                <a:tc>
                  <a:txBody>
                    <a:bodyPr/>
                    <a:lstStyle/>
                    <a:p>
                      <a:r>
                        <a:rPr lang="de-DE" dirty="0"/>
                        <a:t> 0.2, 0.2, 0.1, 0.2, 0.2</a:t>
                      </a:r>
                    </a:p>
                  </a:txBody>
                  <a:tcPr/>
                </a:tc>
                <a:extLst>
                  <a:ext uri="{0D108BD9-81ED-4DB2-BD59-A6C34878D82A}">
                    <a16:rowId xmlns:a16="http://schemas.microsoft.com/office/drawing/2014/main" val="1768864744"/>
                  </a:ext>
                </a:extLst>
              </a:tr>
              <a:tr h="482495">
                <a:tc>
                  <a:txBody>
                    <a:bodyPr/>
                    <a:lstStyle/>
                    <a:p>
                      <a:r>
                        <a:rPr lang="de-DE" dirty="0" err="1"/>
                        <a:t>Activation</a:t>
                      </a:r>
                      <a:endParaRPr lang="de-DE" dirty="0"/>
                    </a:p>
                  </a:txBody>
                  <a:tcPr/>
                </a:tc>
                <a:tc>
                  <a:txBody>
                    <a:bodyPr/>
                    <a:lstStyle/>
                    <a:p>
                      <a:r>
                        <a:rPr lang="de-DE" dirty="0"/>
                        <a:t>‘</a:t>
                      </a:r>
                      <a:r>
                        <a:rPr lang="de-DE" dirty="0" err="1"/>
                        <a:t>selu</a:t>
                      </a:r>
                      <a:r>
                        <a:rPr lang="de-DE" dirty="0"/>
                        <a:t>’,</a:t>
                      </a:r>
                      <a:r>
                        <a:rPr lang="de-DE" altLang="zh-CN" dirty="0"/>
                        <a:t> ‘</a:t>
                      </a:r>
                      <a:r>
                        <a:rPr lang="de-DE" altLang="zh-CN" dirty="0" err="1"/>
                        <a:t>hard</a:t>
                      </a:r>
                      <a:r>
                        <a:rPr lang="de-DE" altLang="zh-CN" dirty="0"/>
                        <a:t> </a:t>
                      </a:r>
                      <a:r>
                        <a:rPr lang="de-DE" altLang="zh-CN" dirty="0" err="1"/>
                        <a:t>sigmoid</a:t>
                      </a:r>
                      <a:r>
                        <a:rPr lang="de-DE" altLang="zh-CN" dirty="0"/>
                        <a:t>’</a:t>
                      </a:r>
                      <a:r>
                        <a:rPr lang="de-DE" dirty="0"/>
                        <a:t>, ‘</a:t>
                      </a:r>
                      <a:r>
                        <a:rPr lang="de-DE" dirty="0" err="1"/>
                        <a:t>relu</a:t>
                      </a:r>
                      <a:r>
                        <a:rPr lang="de-DE" dirty="0"/>
                        <a:t>’, </a:t>
                      </a:r>
                      <a:r>
                        <a:rPr lang="de-DE" altLang="zh-CN" dirty="0"/>
                        <a:t>‘</a:t>
                      </a:r>
                      <a:r>
                        <a:rPr lang="de-DE" altLang="zh-CN" dirty="0" err="1"/>
                        <a:t>hard</a:t>
                      </a:r>
                      <a:r>
                        <a:rPr lang="de-DE" altLang="zh-CN" dirty="0"/>
                        <a:t> </a:t>
                      </a:r>
                      <a:r>
                        <a:rPr lang="de-DE" altLang="zh-CN" dirty="0" err="1"/>
                        <a:t>sigmoid</a:t>
                      </a:r>
                      <a:r>
                        <a:rPr lang="de-DE" altLang="zh-CN" dirty="0"/>
                        <a:t>’, </a:t>
                      </a:r>
                      <a:endParaRPr lang="de-DE" dirty="0"/>
                    </a:p>
                  </a:txBody>
                  <a:tcPr/>
                </a:tc>
                <a:extLst>
                  <a:ext uri="{0D108BD9-81ED-4DB2-BD59-A6C34878D82A}">
                    <a16:rowId xmlns:a16="http://schemas.microsoft.com/office/drawing/2014/main" val="2120376936"/>
                  </a:ext>
                </a:extLst>
              </a:tr>
              <a:tr h="482495">
                <a:tc>
                  <a:txBody>
                    <a:bodyPr/>
                    <a:lstStyle/>
                    <a:p>
                      <a:r>
                        <a:rPr lang="en-US" dirty="0"/>
                        <a:t>Loss</a:t>
                      </a:r>
                      <a:endParaRPr lang="de-DE" dirty="0"/>
                    </a:p>
                  </a:txBody>
                  <a:tcPr/>
                </a:tc>
                <a:tc>
                  <a:txBody>
                    <a:bodyPr/>
                    <a:lstStyle/>
                    <a:p>
                      <a:r>
                        <a:rPr lang="en-US" dirty="0"/>
                        <a:t> MSLE</a:t>
                      </a:r>
                      <a:endParaRPr lang="de-DE" dirty="0"/>
                    </a:p>
                  </a:txBody>
                  <a:tcPr/>
                </a:tc>
                <a:extLst>
                  <a:ext uri="{0D108BD9-81ED-4DB2-BD59-A6C34878D82A}">
                    <a16:rowId xmlns:a16="http://schemas.microsoft.com/office/drawing/2014/main" val="1774268137"/>
                  </a:ext>
                </a:extLst>
              </a:tr>
              <a:tr h="482495">
                <a:tc>
                  <a:txBody>
                    <a:bodyPr/>
                    <a:lstStyle/>
                    <a:p>
                      <a:r>
                        <a:rPr lang="en-US" dirty="0"/>
                        <a:t>Metric</a:t>
                      </a:r>
                      <a:endParaRPr lang="de-DE" dirty="0"/>
                    </a:p>
                  </a:txBody>
                  <a:tcPr/>
                </a:tc>
                <a:tc>
                  <a:txBody>
                    <a:bodyPr/>
                    <a:lstStyle/>
                    <a:p>
                      <a:r>
                        <a:rPr lang="en-US" dirty="0"/>
                        <a:t> MSE</a:t>
                      </a:r>
                      <a:endParaRPr lang="de-DE" dirty="0"/>
                    </a:p>
                  </a:txBody>
                  <a:tcPr/>
                </a:tc>
                <a:extLst>
                  <a:ext uri="{0D108BD9-81ED-4DB2-BD59-A6C34878D82A}">
                    <a16:rowId xmlns:a16="http://schemas.microsoft.com/office/drawing/2014/main" val="2343524615"/>
                  </a:ext>
                </a:extLst>
              </a:tr>
            </a:tbl>
          </a:graphicData>
        </a:graphic>
      </p:graphicFrame>
      <p:cxnSp>
        <p:nvCxnSpPr>
          <p:cNvPr id="114" name="直接箭头连接符 113">
            <a:extLst>
              <a:ext uri="{FF2B5EF4-FFF2-40B4-BE49-F238E27FC236}">
                <a16:creationId xmlns:a16="http://schemas.microsoft.com/office/drawing/2014/main" id="{CADCD8B4-F87D-4688-8505-89BEC1512034}"/>
              </a:ext>
            </a:extLst>
          </p:cNvPr>
          <p:cNvCxnSpPr>
            <a:cxnSpLocks/>
          </p:cNvCxnSpPr>
          <p:nvPr/>
        </p:nvCxnSpPr>
        <p:spPr>
          <a:xfrm flipH="1">
            <a:off x="6279122" y="2556786"/>
            <a:ext cx="390559" cy="5171"/>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9" name="直接箭头连接符 118">
            <a:extLst>
              <a:ext uri="{FF2B5EF4-FFF2-40B4-BE49-F238E27FC236}">
                <a16:creationId xmlns:a16="http://schemas.microsoft.com/office/drawing/2014/main" id="{A0888423-8108-407B-80CC-C62E42EB4C85}"/>
              </a:ext>
            </a:extLst>
          </p:cNvPr>
          <p:cNvCxnSpPr>
            <a:cxnSpLocks/>
          </p:cNvCxnSpPr>
          <p:nvPr/>
        </p:nvCxnSpPr>
        <p:spPr>
          <a:xfrm flipH="1">
            <a:off x="7135405" y="2568554"/>
            <a:ext cx="390559" cy="5171"/>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0" name="直接箭头连接符 119">
            <a:extLst>
              <a:ext uri="{FF2B5EF4-FFF2-40B4-BE49-F238E27FC236}">
                <a16:creationId xmlns:a16="http://schemas.microsoft.com/office/drawing/2014/main" id="{4638F003-DC6B-415E-B25B-7822F0723FE2}"/>
              </a:ext>
            </a:extLst>
          </p:cNvPr>
          <p:cNvCxnSpPr>
            <a:cxnSpLocks/>
          </p:cNvCxnSpPr>
          <p:nvPr/>
        </p:nvCxnSpPr>
        <p:spPr>
          <a:xfrm flipH="1">
            <a:off x="6272118" y="4454829"/>
            <a:ext cx="390559" cy="5171"/>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1" name="直接箭头连接符 120">
            <a:extLst>
              <a:ext uri="{FF2B5EF4-FFF2-40B4-BE49-F238E27FC236}">
                <a16:creationId xmlns:a16="http://schemas.microsoft.com/office/drawing/2014/main" id="{723E8047-6888-4EEA-92E2-CA8A37C6BC77}"/>
              </a:ext>
            </a:extLst>
          </p:cNvPr>
          <p:cNvCxnSpPr>
            <a:cxnSpLocks/>
          </p:cNvCxnSpPr>
          <p:nvPr/>
        </p:nvCxnSpPr>
        <p:spPr>
          <a:xfrm flipH="1">
            <a:off x="7164727" y="4450955"/>
            <a:ext cx="390559" cy="5171"/>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410375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B7DBE1-D99D-43AD-B282-6AC774B5E534}"/>
              </a:ext>
            </a:extLst>
          </p:cNvPr>
          <p:cNvSpPr>
            <a:spLocks noGrp="1"/>
          </p:cNvSpPr>
          <p:nvPr>
            <p:ph type="title"/>
          </p:nvPr>
        </p:nvSpPr>
        <p:spPr/>
        <p:txBody>
          <a:bodyPr/>
          <a:lstStyle/>
          <a:p>
            <a:r>
              <a:rPr lang="en-US" dirty="0"/>
              <a:t>Overview of result</a:t>
            </a:r>
          </a:p>
        </p:txBody>
      </p:sp>
      <p:sp>
        <p:nvSpPr>
          <p:cNvPr id="3" name="内容占位符 2">
            <a:extLst>
              <a:ext uri="{FF2B5EF4-FFF2-40B4-BE49-F238E27FC236}">
                <a16:creationId xmlns:a16="http://schemas.microsoft.com/office/drawing/2014/main" id="{547F12BA-A4CA-4B0C-BCE5-6BC4F6B860E2}"/>
              </a:ext>
            </a:extLst>
          </p:cNvPr>
          <p:cNvSpPr>
            <a:spLocks noGrp="1"/>
          </p:cNvSpPr>
          <p:nvPr>
            <p:ph idx="11"/>
          </p:nvPr>
        </p:nvSpPr>
        <p:spPr/>
        <p:txBody>
          <a:bodyPr/>
          <a:lstStyle/>
          <a:p>
            <a:pPr lvl="1"/>
            <a:r>
              <a:rPr lang="en-US" dirty="0"/>
              <a:t> Score from </a:t>
            </a:r>
            <a:r>
              <a:rPr lang="en-US" dirty="0" err="1"/>
              <a:t>CodaLab</a:t>
            </a:r>
            <a:r>
              <a:rPr lang="en-US" dirty="0"/>
              <a:t>:</a:t>
            </a:r>
          </a:p>
          <a:p>
            <a:pPr marL="2117" lvl="1" indent="0">
              <a:buNone/>
            </a:pPr>
            <a:r>
              <a:rPr lang="en-US" altLang="zh-CN" dirty="0"/>
              <a:t>MLP &gt; LSTM &gt; Bi-LSTM</a:t>
            </a:r>
            <a:br>
              <a:rPr lang="en-US" altLang="zh-CN" dirty="0"/>
            </a:br>
            <a:endParaRPr lang="en-US" altLang="zh-CN" dirty="0"/>
          </a:p>
          <a:p>
            <a:pPr lvl="1"/>
            <a:r>
              <a:rPr lang="en-US" altLang="zh-CN" dirty="0"/>
              <a:t> Hidden Layer (Dense)  less than 3 </a:t>
            </a:r>
            <a:r>
              <a:rPr lang="en-US" altLang="zh-CN" dirty="0">
                <a:sym typeface="Wingdings" panose="05000000000000000000" pitchFamily="2" charset="2"/>
              </a:rPr>
              <a:t> Otherwise Overfitting</a:t>
            </a:r>
          </a:p>
          <a:p>
            <a:pPr lvl="1"/>
            <a:endParaRPr lang="en-US" altLang="zh-CN" dirty="0">
              <a:sym typeface="Wingdings" panose="05000000000000000000" pitchFamily="2" charset="2"/>
            </a:endParaRPr>
          </a:p>
          <a:p>
            <a:pPr lvl="1"/>
            <a:r>
              <a:rPr lang="en-US" altLang="zh-CN" dirty="0">
                <a:sym typeface="Wingdings" panose="05000000000000000000" pitchFamily="2" charset="2"/>
              </a:rPr>
              <a:t> Model is sensitive to Data (OOV)</a:t>
            </a:r>
            <a:br>
              <a:rPr lang="en-US" altLang="zh-CN" dirty="0">
                <a:sym typeface="Wingdings" panose="05000000000000000000" pitchFamily="2" charset="2"/>
              </a:rPr>
            </a:br>
            <a:r>
              <a:rPr lang="en-US" altLang="zh-CN" dirty="0">
                <a:sym typeface="Wingdings" panose="05000000000000000000" pitchFamily="2" charset="2"/>
              </a:rPr>
              <a:t> inverse attacks are more important than modeling</a:t>
            </a:r>
          </a:p>
          <a:p>
            <a:pPr lvl="1"/>
            <a:r>
              <a:rPr lang="en-US" altLang="zh-CN" dirty="0">
                <a:sym typeface="Wingdings" panose="05000000000000000000" pitchFamily="2" charset="2"/>
              </a:rPr>
              <a:t> Time management are essential</a:t>
            </a:r>
            <a:endParaRPr lang="de-DE" dirty="0"/>
          </a:p>
        </p:txBody>
      </p:sp>
      <p:graphicFrame>
        <p:nvGraphicFramePr>
          <p:cNvPr id="4" name="表格 4">
            <a:extLst>
              <a:ext uri="{FF2B5EF4-FFF2-40B4-BE49-F238E27FC236}">
                <a16:creationId xmlns:a16="http://schemas.microsoft.com/office/drawing/2014/main" id="{13BB8774-5E2D-4D4C-B3C5-5CDAABC2F819}"/>
              </a:ext>
            </a:extLst>
          </p:cNvPr>
          <p:cNvGraphicFramePr>
            <a:graphicFrameLocks noGrp="1"/>
          </p:cNvGraphicFramePr>
          <p:nvPr>
            <p:extLst>
              <p:ext uri="{D42A27DB-BD31-4B8C-83A1-F6EECF244321}">
                <p14:modId xmlns:p14="http://schemas.microsoft.com/office/powerpoint/2010/main" val="4057292655"/>
              </p:ext>
            </p:extLst>
          </p:nvPr>
        </p:nvGraphicFramePr>
        <p:xfrm>
          <a:off x="4450200" y="1580632"/>
          <a:ext cx="7501146" cy="1188720"/>
        </p:xfrm>
        <a:graphic>
          <a:graphicData uri="http://schemas.openxmlformats.org/drawingml/2006/table">
            <a:tbl>
              <a:tblPr firstRow="1" bandRow="1">
                <a:tableStyleId>{21E4AEA4-8DFA-4A89-87EB-49C32662AFE0}</a:tableStyleId>
              </a:tblPr>
              <a:tblGrid>
                <a:gridCol w="1875286">
                  <a:extLst>
                    <a:ext uri="{9D8B030D-6E8A-4147-A177-3AD203B41FA5}">
                      <a16:colId xmlns:a16="http://schemas.microsoft.com/office/drawing/2014/main" val="3563635342"/>
                    </a:ext>
                  </a:extLst>
                </a:gridCol>
                <a:gridCol w="1492100">
                  <a:extLst>
                    <a:ext uri="{9D8B030D-6E8A-4147-A177-3AD203B41FA5}">
                      <a16:colId xmlns:a16="http://schemas.microsoft.com/office/drawing/2014/main" val="47315388"/>
                    </a:ext>
                  </a:extLst>
                </a:gridCol>
                <a:gridCol w="2025750">
                  <a:extLst>
                    <a:ext uri="{9D8B030D-6E8A-4147-A177-3AD203B41FA5}">
                      <a16:colId xmlns:a16="http://schemas.microsoft.com/office/drawing/2014/main" val="1085692196"/>
                    </a:ext>
                  </a:extLst>
                </a:gridCol>
                <a:gridCol w="2108010">
                  <a:extLst>
                    <a:ext uri="{9D8B030D-6E8A-4147-A177-3AD203B41FA5}">
                      <a16:colId xmlns:a16="http://schemas.microsoft.com/office/drawing/2014/main" val="3831615588"/>
                    </a:ext>
                  </a:extLst>
                </a:gridCol>
              </a:tblGrid>
              <a:tr h="370840">
                <a:tc>
                  <a:txBody>
                    <a:bodyPr/>
                    <a:lstStyle/>
                    <a:p>
                      <a:endParaRPr lang="de-DE" sz="2000" dirty="0">
                        <a:solidFill>
                          <a:schemeClr val="bg1"/>
                        </a:solidFill>
                      </a:endParaRPr>
                    </a:p>
                  </a:txBody>
                  <a:tcPr>
                    <a:solidFill>
                      <a:schemeClr val="bg1"/>
                    </a:solidFill>
                  </a:tcPr>
                </a:tc>
                <a:tc>
                  <a:txBody>
                    <a:bodyPr/>
                    <a:lstStyle/>
                    <a:p>
                      <a:r>
                        <a:rPr lang="en-US" sz="2000" dirty="0">
                          <a:solidFill>
                            <a:schemeClr val="bg1"/>
                          </a:solidFill>
                        </a:rPr>
                        <a:t>MLP</a:t>
                      </a:r>
                      <a:endParaRPr lang="de-DE" sz="2000" dirty="0">
                        <a:solidFill>
                          <a:schemeClr val="bg1"/>
                        </a:solidFill>
                      </a:endParaRPr>
                    </a:p>
                  </a:txBody>
                  <a:tcPr/>
                </a:tc>
                <a:tc>
                  <a:txBody>
                    <a:bodyPr/>
                    <a:lstStyle/>
                    <a:p>
                      <a:r>
                        <a:rPr lang="en-US" sz="2000" dirty="0"/>
                        <a:t>LSTM + MLP</a:t>
                      </a:r>
                      <a:endParaRPr lang="de-DE" sz="2000" dirty="0"/>
                    </a:p>
                  </a:txBody>
                  <a:tcPr/>
                </a:tc>
                <a:tc>
                  <a:txBody>
                    <a:bodyPr/>
                    <a:lstStyle/>
                    <a:p>
                      <a:r>
                        <a:rPr lang="en-US" sz="2000" dirty="0"/>
                        <a:t>Bi-LSTM + MLP</a:t>
                      </a:r>
                      <a:endParaRPr lang="de-DE" sz="2000" dirty="0"/>
                    </a:p>
                  </a:txBody>
                  <a:tcPr/>
                </a:tc>
                <a:extLst>
                  <a:ext uri="{0D108BD9-81ED-4DB2-BD59-A6C34878D82A}">
                    <a16:rowId xmlns:a16="http://schemas.microsoft.com/office/drawing/2014/main" val="1650011986"/>
                  </a:ext>
                </a:extLst>
              </a:tr>
              <a:tr h="370840">
                <a:tc>
                  <a:txBody>
                    <a:bodyPr/>
                    <a:lstStyle/>
                    <a:p>
                      <a:r>
                        <a:rPr lang="en-US" sz="2000" dirty="0"/>
                        <a:t>Development</a:t>
                      </a:r>
                      <a:endParaRPr lang="de-DE" sz="2000" dirty="0"/>
                    </a:p>
                  </a:txBody>
                  <a:tcPr>
                    <a:solidFill>
                      <a:schemeClr val="bg1">
                        <a:lumMod val="65000"/>
                      </a:schemeClr>
                    </a:solidFill>
                  </a:tcPr>
                </a:tc>
                <a:tc>
                  <a:txBody>
                    <a:bodyPr/>
                    <a:lstStyle/>
                    <a:p>
                      <a:pPr fontAlgn="t"/>
                      <a:r>
                        <a:rPr lang="en-US" altLang="zh-CN" sz="2000" dirty="0">
                          <a:effectLst/>
                        </a:rPr>
                        <a:t> 0.3982</a:t>
                      </a:r>
                    </a:p>
                  </a:txBody>
                  <a:tcPr marL="57150" marR="57150" marT="38100" marB="38100"/>
                </a:tc>
                <a:tc>
                  <a:txBody>
                    <a:bodyPr/>
                    <a:lstStyle/>
                    <a:p>
                      <a:pPr fontAlgn="t"/>
                      <a:r>
                        <a:rPr lang="en-US" altLang="zh-CN" sz="2000" dirty="0">
                          <a:effectLst/>
                        </a:rPr>
                        <a:t> 0.3092</a:t>
                      </a:r>
                    </a:p>
                  </a:txBody>
                  <a:tcPr marL="57150" marR="57150" marT="38100" marB="38100"/>
                </a:tc>
                <a:tc>
                  <a:txBody>
                    <a:bodyPr/>
                    <a:lstStyle/>
                    <a:p>
                      <a:pPr fontAlgn="t"/>
                      <a:r>
                        <a:rPr lang="en-US" altLang="zh-CN" sz="2000" b="0" i="0" kern="1200" dirty="0">
                          <a:solidFill>
                            <a:schemeClr val="dk1"/>
                          </a:solidFill>
                          <a:effectLst/>
                          <a:latin typeface="+mn-lt"/>
                          <a:ea typeface="+mn-ea"/>
                          <a:cs typeface="+mn-cs"/>
                        </a:rPr>
                        <a:t> 0.2844</a:t>
                      </a:r>
                      <a:endParaRPr lang="en-US" altLang="zh-CN" sz="2000" dirty="0">
                        <a:effectLst/>
                      </a:endParaRPr>
                    </a:p>
                  </a:txBody>
                  <a:tcPr marL="57150" marR="57150" marT="38100" marB="38100"/>
                </a:tc>
                <a:extLst>
                  <a:ext uri="{0D108BD9-81ED-4DB2-BD59-A6C34878D82A}">
                    <a16:rowId xmlns:a16="http://schemas.microsoft.com/office/drawing/2014/main" val="3474416716"/>
                  </a:ext>
                </a:extLst>
              </a:tr>
              <a:tr h="370840">
                <a:tc>
                  <a:txBody>
                    <a:bodyPr/>
                    <a:lstStyle/>
                    <a:p>
                      <a:r>
                        <a:rPr lang="en-US" sz="2000" dirty="0"/>
                        <a:t>Test</a:t>
                      </a:r>
                      <a:endParaRPr lang="de-DE" sz="2000" dirty="0"/>
                    </a:p>
                  </a:txBody>
                  <a:tcPr>
                    <a:solidFill>
                      <a:schemeClr val="bg1">
                        <a:lumMod val="65000"/>
                      </a:schemeClr>
                    </a:solidFill>
                  </a:tcPr>
                </a:tc>
                <a:tc>
                  <a:txBody>
                    <a:bodyPr/>
                    <a:lstStyle/>
                    <a:p>
                      <a:r>
                        <a:rPr lang="en-US" altLang="zh-CN" sz="2000" b="0" i="0" kern="1200" dirty="0">
                          <a:solidFill>
                            <a:schemeClr val="dk1"/>
                          </a:solidFill>
                          <a:effectLst/>
                          <a:latin typeface="+mn-lt"/>
                          <a:ea typeface="+mn-ea"/>
                          <a:cs typeface="+mn-cs"/>
                        </a:rPr>
                        <a:t>0.2960</a:t>
                      </a:r>
                      <a:endParaRPr lang="de-DE" sz="2000" dirty="0"/>
                    </a:p>
                  </a:txBody>
                  <a:tcPr/>
                </a:tc>
                <a:tc>
                  <a:txBody>
                    <a:bodyPr/>
                    <a:lstStyle/>
                    <a:p>
                      <a:r>
                        <a:rPr lang="en-US" sz="2000" dirty="0"/>
                        <a:t>None</a:t>
                      </a:r>
                      <a:endParaRPr lang="de-DE" sz="2000" dirty="0"/>
                    </a:p>
                  </a:txBody>
                  <a:tcPr/>
                </a:tc>
                <a:tc>
                  <a:txBody>
                    <a:bodyPr/>
                    <a:lstStyle/>
                    <a:p>
                      <a:r>
                        <a:rPr lang="en-US" sz="2000" dirty="0"/>
                        <a:t>None</a:t>
                      </a:r>
                      <a:endParaRPr lang="de-DE" sz="2000" dirty="0"/>
                    </a:p>
                  </a:txBody>
                  <a:tcPr/>
                </a:tc>
                <a:extLst>
                  <a:ext uri="{0D108BD9-81ED-4DB2-BD59-A6C34878D82A}">
                    <a16:rowId xmlns:a16="http://schemas.microsoft.com/office/drawing/2014/main" val="1451517395"/>
                  </a:ext>
                </a:extLst>
              </a:tr>
            </a:tbl>
          </a:graphicData>
        </a:graphic>
      </p:graphicFrame>
    </p:spTree>
    <p:extLst>
      <p:ext uri="{BB962C8B-B14F-4D97-AF65-F5344CB8AC3E}">
        <p14:creationId xmlns:p14="http://schemas.microsoft.com/office/powerpoint/2010/main" val="3079419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F2F247-A351-4EA9-9E42-921F54ED8B33}"/>
              </a:ext>
            </a:extLst>
          </p:cNvPr>
          <p:cNvSpPr>
            <a:spLocks noGrp="1"/>
          </p:cNvSpPr>
          <p:nvPr>
            <p:ph type="title"/>
          </p:nvPr>
        </p:nvSpPr>
        <p:spPr/>
        <p:txBody>
          <a:bodyPr/>
          <a:lstStyle/>
          <a:p>
            <a:r>
              <a:rPr lang="en-US" dirty="0"/>
              <a:t>Reference</a:t>
            </a:r>
            <a:endParaRPr lang="de-DE" dirty="0"/>
          </a:p>
        </p:txBody>
      </p:sp>
      <p:sp>
        <p:nvSpPr>
          <p:cNvPr id="3" name="内容占位符 2">
            <a:extLst>
              <a:ext uri="{FF2B5EF4-FFF2-40B4-BE49-F238E27FC236}">
                <a16:creationId xmlns:a16="http://schemas.microsoft.com/office/drawing/2014/main" id="{D2B115CB-17AC-4281-9CD5-19040D51144C}"/>
              </a:ext>
            </a:extLst>
          </p:cNvPr>
          <p:cNvSpPr>
            <a:spLocks noGrp="1"/>
          </p:cNvSpPr>
          <p:nvPr>
            <p:ph idx="11"/>
          </p:nvPr>
        </p:nvSpPr>
        <p:spPr/>
        <p:txBody>
          <a:bodyPr/>
          <a:lstStyle/>
          <a:p>
            <a:pPr lvl="1"/>
            <a:r>
              <a:rPr lang="en-US" dirty="0"/>
              <a:t> </a:t>
            </a:r>
            <a:r>
              <a:rPr lang="en-US" altLang="zh-CN" dirty="0"/>
              <a:t>[1]: </a:t>
            </a:r>
            <a:r>
              <a:rPr lang="en-US" altLang="zh-CN" dirty="0">
                <a:hlinkClick r:id="rId3"/>
              </a:rPr>
              <a:t>https://en.wikipedia.org/wiki/Semantic_similarity</a:t>
            </a:r>
            <a:r>
              <a:rPr lang="en-US" altLang="zh-CN" dirty="0"/>
              <a:t> </a:t>
            </a:r>
          </a:p>
          <a:p>
            <a:pPr lvl="1"/>
            <a:r>
              <a:rPr lang="en-US" altLang="zh-CN" dirty="0"/>
              <a:t> [2]: Deep Learning for NLP 2020 Shared Task Organization</a:t>
            </a:r>
            <a:endParaRPr lang="de-DE" altLang="zh-CN" dirty="0"/>
          </a:p>
          <a:p>
            <a:pPr lvl="1"/>
            <a:endParaRPr lang="de-DE" dirty="0"/>
          </a:p>
        </p:txBody>
      </p:sp>
    </p:spTree>
    <p:extLst>
      <p:ext uri="{BB962C8B-B14F-4D97-AF65-F5344CB8AC3E}">
        <p14:creationId xmlns:p14="http://schemas.microsoft.com/office/powerpoint/2010/main" val="33103268"/>
      </p:ext>
    </p:extLst>
  </p:cSld>
  <p:clrMapOvr>
    <a:masterClrMapping/>
  </p:clrMapOvr>
</p:sld>
</file>

<file path=ppt/theme/theme1.xml><?xml version="1.0" encoding="utf-8"?>
<a:theme xmlns:a="http://schemas.openxmlformats.org/drawingml/2006/main" name="PPT_Muster_SAM">
  <a:themeElements>
    <a:clrScheme name="v1_TUD_Präsentation_ro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1_TUD_Präsentation_ro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1_TUD_Präsentation_ro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1_TUD_Präsentation_ro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1_TUD_Präsentation_ro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1_TUD_Präsentation_ro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1_TUD_Präsentation_ro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1_TUD_Präsentation_ro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1_TUD_Präsentation_ro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1_TUD_Präsentation_ro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1_TUD_Präsentation_ro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1_TUD_Präsentation_ro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1_TUD_Präsentation_ro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1_TUD_Präsentation_ro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_Muster_SAM" id="{78FB9A26-6FA2-4D36-BBDB-605B5C81CC65}" vid="{81BD4E56-B116-4B75-BB3F-39BE27B546D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1199</TotalTime>
  <Words>619</Words>
  <Application>Microsoft Office PowerPoint</Application>
  <PresentationFormat>宽屏</PresentationFormat>
  <Paragraphs>164</Paragraphs>
  <Slides>12</Slides>
  <Notes>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等线</vt:lpstr>
      <vt:lpstr>Arial</vt:lpstr>
      <vt:lpstr>Verdana</vt:lpstr>
      <vt:lpstr>Wingdings</vt:lpstr>
      <vt:lpstr>PPT_Muster_SAM</vt:lpstr>
      <vt:lpstr>Deep Learning for NLP 2020</vt:lpstr>
      <vt:lpstr>Agenda </vt:lpstr>
      <vt:lpstr>Task</vt:lpstr>
      <vt:lpstr>Task</vt:lpstr>
      <vt:lpstr>Model (Chart Flow)</vt:lpstr>
      <vt:lpstr>Model (MLP)</vt:lpstr>
      <vt:lpstr>Model (LSTM and Bi-LSTM)</vt:lpstr>
      <vt:lpstr>Overview of result</vt:lpstr>
      <vt:lpstr>Reference</vt:lpstr>
      <vt:lpstr>Thanks for your attention</vt:lpstr>
      <vt:lpstr>Back Up</vt:lpstr>
      <vt:lpstr>Back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LSTM</dc:title>
  <dc:creator>崔 羿</dc:creator>
  <cp:lastModifiedBy>崔 羿</cp:lastModifiedBy>
  <cp:revision>98</cp:revision>
  <dcterms:created xsi:type="dcterms:W3CDTF">2020-07-09T16:13:35Z</dcterms:created>
  <dcterms:modified xsi:type="dcterms:W3CDTF">2020-07-14T11:26:14Z</dcterms:modified>
</cp:coreProperties>
</file>