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2" r:id="rId5"/>
    <p:sldId id="265" r:id="rId6"/>
    <p:sldId id="263" r:id="rId7"/>
    <p:sldId id="290" r:id="rId8"/>
    <p:sldId id="298" r:id="rId9"/>
    <p:sldId id="300" r:id="rId10"/>
    <p:sldId id="301" r:id="rId11"/>
    <p:sldId id="302" r:id="rId12"/>
    <p:sldId id="272" r:id="rId13"/>
    <p:sldId id="288" r:id="rId14"/>
    <p:sldId id="289" r:id="rId15"/>
    <p:sldId id="260" r:id="rId16"/>
    <p:sldId id="303" r:id="rId17"/>
    <p:sldId id="305" r:id="rId18"/>
    <p:sldId id="307" r:id="rId19"/>
    <p:sldId id="309" r:id="rId20"/>
    <p:sldId id="310" r:id="rId21"/>
    <p:sldId id="294" r:id="rId22"/>
    <p:sldId id="311" r:id="rId23"/>
    <p:sldId id="297" r:id="rId24"/>
    <p:sldId id="261" r:id="rId25"/>
    <p:sldId id="286" r:id="rId26"/>
    <p:sldId id="284"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7365"/>
    <a:srgbClr val="F8D158"/>
    <a:srgbClr val="84CBC3"/>
    <a:srgbClr val="1D6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68113" autoAdjust="0"/>
  </p:normalViewPr>
  <p:slideViewPr>
    <p:cSldViewPr snapToGrid="0">
      <p:cViewPr varScale="1">
        <p:scale>
          <a:sx n="75" d="100"/>
          <a:sy n="75" d="100"/>
        </p:scale>
        <p:origin x="78" y="528"/>
      </p:cViewPr>
      <p:guideLst>
        <p:guide orient="horz" pos="1620"/>
        <p:guide pos="2880"/>
      </p:guideLst>
    </p:cSldViewPr>
  </p:slideViewPr>
  <p:outlineViewPr>
    <p:cViewPr>
      <p:scale>
        <a:sx n="33" d="100"/>
        <a:sy n="33" d="100"/>
      </p:scale>
      <p:origin x="0" y="-5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0F626-ECD3-400E-89BC-DC359CC287C4}"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4279D-8F85-46E5-97E7-9B0D70C5BC86}" type="slidenum">
              <a:rPr lang="zh-CN" altLang="en-US" smtClean="0"/>
              <a:t>‹#›</a:t>
            </a:fld>
            <a:endParaRPr lang="zh-CN" altLang="en-US"/>
          </a:p>
        </p:txBody>
      </p:sp>
    </p:spTree>
    <p:extLst>
      <p:ext uri="{BB962C8B-B14F-4D97-AF65-F5344CB8AC3E}">
        <p14:creationId xmlns:p14="http://schemas.microsoft.com/office/powerpoint/2010/main" val="66995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各位老师好，我的论文题目是</a:t>
            </a:r>
            <a:r>
              <a:rPr lang="zh-CN" altLang="en-US" sz="1200" dirty="0">
                <a:ln w="6350">
                  <a:noFill/>
                </a:ln>
                <a:solidFill>
                  <a:schemeClr val="bg1">
                    <a:lumMod val="50000"/>
                  </a:schemeClr>
                </a:solidFill>
                <a:latin typeface="微软雅黑" pitchFamily="34" charset="-122"/>
                <a:ea typeface="微软雅黑" pitchFamily="34" charset="-122"/>
              </a:rPr>
              <a:t>云平台资源与服务管理系统的设计与实现</a:t>
            </a:r>
          </a:p>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a:t>
            </a:fld>
            <a:endParaRPr lang="zh-CN" altLang="en-US"/>
          </a:p>
        </p:txBody>
      </p:sp>
    </p:spTree>
    <p:extLst>
      <p:ext uri="{BB962C8B-B14F-4D97-AF65-F5344CB8AC3E}">
        <p14:creationId xmlns:p14="http://schemas.microsoft.com/office/powerpoint/2010/main" val="173143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根据用户特征分析和需求获取的结果，首先划分出服务关系功能需求。</a:t>
            </a:r>
            <a:endParaRPr lang="en-US" altLang="zh-CN" dirty="0"/>
          </a:p>
          <a:p>
            <a:r>
              <a:rPr lang="zh-CN" altLang="en-US" dirty="0"/>
              <a:t>主要涉及到云平台运维人员和云平台用户。</a:t>
            </a:r>
            <a:endParaRPr lang="en-US" altLang="zh-CN" dirty="0"/>
          </a:p>
          <a:p>
            <a:r>
              <a:rPr lang="zh-CN" altLang="en-US" dirty="0"/>
              <a:t>运维人员需要对服务目录进行管理，将云平台资源进行划分，并按照层级构建服务目录。</a:t>
            </a:r>
            <a:endParaRPr lang="en-US" altLang="zh-CN" dirty="0"/>
          </a:p>
          <a:p>
            <a:r>
              <a:rPr lang="zh-CN" altLang="en-US" dirty="0"/>
              <a:t>云平台用户隶属于机构，每个机构拥有其独立的自服务目录。</a:t>
            </a:r>
            <a:endParaRPr lang="en-US" altLang="zh-CN" dirty="0"/>
          </a:p>
          <a:p>
            <a:r>
              <a:rPr lang="zh-CN" altLang="en-US" dirty="0"/>
              <a:t>故运维人员需要可配置所有用户和机构的关系，并可为机构配置独立的子服务目录。</a:t>
            </a:r>
            <a:endParaRPr lang="en-US" altLang="zh-CN" dirty="0"/>
          </a:p>
          <a:p>
            <a:r>
              <a:rPr lang="zh-CN" altLang="en-US" dirty="0"/>
              <a:t>云平台用户可以查看自身所处的组，并获取到相应的子服务目录并从中选用获取服务内容。</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10</a:t>
            </a:fld>
            <a:endParaRPr lang="zh-CN" altLang="en-US"/>
          </a:p>
        </p:txBody>
      </p:sp>
    </p:spTree>
    <p:extLst>
      <p:ext uri="{BB962C8B-B14F-4D97-AF65-F5344CB8AC3E}">
        <p14:creationId xmlns:p14="http://schemas.microsoft.com/office/powerpoint/2010/main" val="273914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计量计费功能主要涉及运维人员和云平台用户，可以允许用户可以按照多种计量计费规则去选配自身服务内容，在计费查询界面可以全面直观地获取到当前的所有费用使用情况。</a:t>
            </a:r>
            <a:endParaRPr lang="en-US" altLang="zh-CN" dirty="0"/>
          </a:p>
          <a:p>
            <a:r>
              <a:rPr lang="zh-CN" altLang="en-US" dirty="0"/>
              <a:t>运维人员可以在配置子服务目录的过程中为其配置独立的服务计费标准</a:t>
            </a:r>
            <a:endParaRPr lang="en-US" altLang="zh-CN" dirty="0"/>
          </a:p>
          <a:p>
            <a:r>
              <a:rPr lang="zh-CN" altLang="en-US" dirty="0"/>
              <a:t>云平台用户可以从获取到的子服务目录上选配自身所需服务。并可以查看当前计量计费的情况。</a:t>
            </a:r>
            <a:endParaRPr lang="en-US" altLang="zh-CN" dirty="0"/>
          </a:p>
          <a:p>
            <a:endParaRPr lang="en-US" altLang="zh-CN" dirty="0"/>
          </a:p>
          <a:p>
            <a:r>
              <a:rPr lang="zh-CN" altLang="en-US" dirty="0"/>
              <a:t>安全监管功能主要面向云平台运维人员与云管系统管理员，可以展示当前云平台的安全数据，获取安全日志和安全告警。</a:t>
            </a:r>
            <a:endParaRPr lang="en-US" altLang="zh-CN"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11</a:t>
            </a:fld>
            <a:endParaRPr lang="zh-CN" altLang="en-US"/>
          </a:p>
        </p:txBody>
      </p:sp>
    </p:spTree>
    <p:extLst>
      <p:ext uri="{BB962C8B-B14F-4D97-AF65-F5344CB8AC3E}">
        <p14:creationId xmlns:p14="http://schemas.microsoft.com/office/powerpoint/2010/main" val="242935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本系统基于</a:t>
            </a:r>
            <a:r>
              <a:rPr lang="en-US" altLang="zh-CN" dirty="0"/>
              <a:t>Spring Cloud</a:t>
            </a:r>
            <a:r>
              <a:rPr lang="zh-CN" altLang="en-US" dirty="0"/>
              <a:t>微服务技术架构设计和搭建。前端</a:t>
            </a:r>
            <a:r>
              <a:rPr lang="en-US" altLang="zh-CN" dirty="0"/>
              <a:t>web</a:t>
            </a:r>
            <a:r>
              <a:rPr lang="zh-CN" altLang="en-US" dirty="0"/>
              <a:t>展示层使用</a:t>
            </a:r>
            <a:r>
              <a:rPr lang="en-US" altLang="zh-CN" dirty="0" err="1"/>
              <a:t>Layui</a:t>
            </a:r>
            <a:r>
              <a:rPr lang="en-US" altLang="zh-CN" dirty="0"/>
              <a:t> </a:t>
            </a:r>
            <a:r>
              <a:rPr lang="zh-CN" altLang="en-US" dirty="0"/>
              <a:t>进行构建，提供给使用者与系统进行交互。后端服务层使用</a:t>
            </a:r>
            <a:r>
              <a:rPr lang="en-US" altLang="zh-CN" dirty="0"/>
              <a:t>Eureka</a:t>
            </a:r>
            <a:r>
              <a:rPr lang="zh-CN" altLang="en-US" dirty="0"/>
              <a:t>服务端作为服务注册中心，服务注册中心负责对所有微服务实例进行自动化服务注册与服务发现，是整个系统中最为基础最为核心的组成模块。使用</a:t>
            </a:r>
            <a:r>
              <a:rPr lang="en-US" altLang="zh-CN" dirty="0" err="1"/>
              <a:t>Zuul</a:t>
            </a:r>
            <a:r>
              <a:rPr lang="zh-CN" altLang="en-US" dirty="0"/>
              <a:t>对外提供统一的服务接口，采用无状态</a:t>
            </a:r>
            <a:r>
              <a:rPr lang="en-US" altLang="zh-CN" dirty="0"/>
              <a:t>REST</a:t>
            </a:r>
            <a:r>
              <a:rPr lang="zh-CN" altLang="en-US" dirty="0"/>
              <a:t>风格的请求，具有自动路由、流量控制、负载均衡等功能。使用</a:t>
            </a:r>
            <a:r>
              <a:rPr lang="en-US" altLang="zh-CN" dirty="0" err="1"/>
              <a:t>JWT</a:t>
            </a:r>
            <a:r>
              <a:rPr lang="zh-CN" altLang="en-US" dirty="0"/>
              <a:t>方式来加强服务之间的调度权限，实现服务鉴权，保证内部服务的安全性。使用</a:t>
            </a:r>
            <a:r>
              <a:rPr lang="en-US" altLang="zh-CN" dirty="0" err="1"/>
              <a:t>Fegin</a:t>
            </a:r>
            <a:r>
              <a:rPr lang="zh-CN" altLang="en-US" dirty="0"/>
              <a:t>进行服务提供方的接口绑定，充当微服务架构中的服务消费者，之后再向前提供服务，实现了服务间负载均等功能。使用</a:t>
            </a:r>
            <a:r>
              <a:rPr lang="en-US" altLang="zh-CN" dirty="0" err="1"/>
              <a:t>Hystrix</a:t>
            </a:r>
            <a:r>
              <a:rPr lang="zh-CN" altLang="en-US" dirty="0"/>
              <a:t>提供熔断机制，避免单个服务出现故障时出现雪崩状况，提高服务端稳定性。资源存储层使用了</a:t>
            </a:r>
            <a:r>
              <a:rPr lang="en-US" altLang="zh-CN" dirty="0"/>
              <a:t>MySQL</a:t>
            </a:r>
            <a:r>
              <a:rPr lang="zh-CN" altLang="en-US" dirty="0"/>
              <a:t>作为主数据库，</a:t>
            </a:r>
            <a:r>
              <a:rPr lang="en-US" altLang="zh-CN" dirty="0"/>
              <a:t>NoSQL</a:t>
            </a:r>
            <a:r>
              <a:rPr lang="zh-CN" altLang="en-US" dirty="0"/>
              <a:t>选用</a:t>
            </a:r>
            <a:r>
              <a:rPr lang="en-US" altLang="zh-CN" dirty="0" err="1"/>
              <a:t>mongoDB</a:t>
            </a:r>
            <a:r>
              <a:rPr lang="zh-CN" altLang="en-US" dirty="0"/>
              <a:t>用作日志内容的存储，使用</a:t>
            </a:r>
            <a:r>
              <a:rPr lang="en-US" altLang="zh-CN" dirty="0"/>
              <a:t>Redis</a:t>
            </a:r>
            <a:r>
              <a:rPr lang="zh-CN" altLang="en-US" dirty="0"/>
              <a:t>作为缓存数据库，提供缓存能力提高平台使用效率。资源支撑层使用可靠的集群方案，以保证高可用性，提高系统健壮性。</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12</a:t>
            </a:fld>
            <a:endParaRPr lang="zh-CN" altLang="en-US"/>
          </a:p>
        </p:txBody>
      </p:sp>
    </p:spTree>
    <p:extLst>
      <p:ext uri="{BB962C8B-B14F-4D97-AF65-F5344CB8AC3E}">
        <p14:creationId xmlns:p14="http://schemas.microsoft.com/office/powerpoint/2010/main" val="1484721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本系统设计的功能模块如下所示，服务管理模块用于服务资源的管理，提供服务目录管理，机构管理和用户管理。</a:t>
            </a:r>
            <a:endParaRPr lang="en-US" altLang="zh-CN" dirty="0"/>
          </a:p>
          <a:p>
            <a:r>
              <a:rPr lang="zh-CN" altLang="en-US" dirty="0"/>
              <a:t>计量计费模块用于进行服务价格配置，和查看计费情况。</a:t>
            </a:r>
            <a:endParaRPr lang="en-US" altLang="zh-CN" dirty="0"/>
          </a:p>
          <a:p>
            <a:r>
              <a:rPr lang="zh-CN" altLang="en-US" dirty="0"/>
              <a:t>安全监控模块用于进行安全状态查看，提供安全告警和安全日志管理。</a:t>
            </a:r>
            <a:endParaRPr lang="en-US" altLang="zh-CN"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13</a:t>
            </a:fld>
            <a:endParaRPr lang="zh-CN" altLang="en-US"/>
          </a:p>
        </p:txBody>
      </p:sp>
    </p:spTree>
    <p:extLst>
      <p:ext uri="{BB962C8B-B14F-4D97-AF65-F5344CB8AC3E}">
        <p14:creationId xmlns:p14="http://schemas.microsoft.com/office/powerpoint/2010/main" val="137324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系统的数据库表设计如图所示。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系统中的</a:t>
            </a:r>
            <a:r>
              <a:rPr lang="en-US" altLang="zh-CN" dirty="0"/>
              <a:t>ER</a:t>
            </a:r>
            <a:r>
              <a:rPr lang="zh-CN" altLang="en-US" dirty="0"/>
              <a:t>关系如下所示，通过提取实体与关系设计了这些数据库表。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主要介绍了服务目录模块与计量计费模块两部分的数据库设计，这些数据表主要用于支持服务管理和计费计价功能的实现。</a:t>
            </a:r>
            <a:endParaRPr lang="en-US" altLang="zh-CN" dirty="0"/>
          </a:p>
          <a:p>
            <a:r>
              <a:rPr lang="zh-CN" altLang="en-US" dirty="0"/>
              <a:t>因为安全管理模块下的数据表多为单表，不进行过多解释。</a:t>
            </a:r>
            <a:endParaRPr lang="en-US" altLang="zh-CN"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14</a:t>
            </a:fld>
            <a:endParaRPr lang="zh-CN" altLang="en-US"/>
          </a:p>
        </p:txBody>
      </p:sp>
    </p:spTree>
    <p:extLst>
      <p:ext uri="{BB962C8B-B14F-4D97-AF65-F5344CB8AC3E}">
        <p14:creationId xmlns:p14="http://schemas.microsoft.com/office/powerpoint/2010/main" val="276869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第四部分 详细设计与实现</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15</a:t>
            </a:fld>
            <a:endParaRPr lang="zh-CN" altLang="en-US"/>
          </a:p>
        </p:txBody>
      </p:sp>
    </p:spTree>
    <p:extLst>
      <p:ext uri="{BB962C8B-B14F-4D97-AF65-F5344CB8AC3E}">
        <p14:creationId xmlns:p14="http://schemas.microsoft.com/office/powerpoint/2010/main" val="1796689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本系统实现了以下六个模块，由于时间限制，将挑选几个比较重要的模块进行讲解</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16</a:t>
            </a:fld>
            <a:endParaRPr lang="zh-CN" altLang="en-US"/>
          </a:p>
        </p:txBody>
      </p:sp>
    </p:spTree>
    <p:extLst>
      <p:ext uri="{BB962C8B-B14F-4D97-AF65-F5344CB8AC3E}">
        <p14:creationId xmlns:p14="http://schemas.microsoft.com/office/powerpoint/2010/main" val="3411131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项目管理模块实现如图所示，</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ProjectsEndpoint</a:t>
            </a:r>
            <a:r>
              <a:rPr lang="zh-CN" altLang="zh-CN" sz="1200" kern="1200" dirty="0">
                <a:solidFill>
                  <a:schemeClr val="tx1"/>
                </a:solidFill>
                <a:effectLst/>
                <a:latin typeface="+mn-lt"/>
                <a:ea typeface="+mn-ea"/>
                <a:cs typeface="+mn-cs"/>
              </a:rPr>
              <a:t>为整个功能模块的入口，负责接收并处理所有与项目管理相关的请</a:t>
            </a:r>
            <a:r>
              <a:rPr lang="zh-CN" altLang="en-US" sz="1200" kern="1200" dirty="0">
                <a:solidFill>
                  <a:schemeClr val="tx1"/>
                </a:solidFill>
                <a:effectLst/>
                <a:latin typeface="+mn-lt"/>
                <a:ea typeface="+mn-ea"/>
                <a:cs typeface="+mn-cs"/>
              </a:rPr>
              <a:t>求，</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ProjectsManagement</a:t>
            </a:r>
            <a:r>
              <a:rPr lang="zh-CN" altLang="zh-CN" sz="1200" kern="1200" dirty="0">
                <a:solidFill>
                  <a:schemeClr val="tx1"/>
                </a:solidFill>
                <a:effectLst/>
                <a:latin typeface="+mn-lt"/>
                <a:ea typeface="+mn-ea"/>
                <a:cs typeface="+mn-cs"/>
              </a:rPr>
              <a:t>进行具体的功能实现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ProjectDto</a:t>
            </a:r>
            <a:r>
              <a:rPr lang="zh-CN" altLang="zh-CN" sz="1200" kern="1200" dirty="0">
                <a:solidFill>
                  <a:schemeClr val="tx1"/>
                </a:solidFill>
                <a:effectLst/>
                <a:latin typeface="+mn-lt"/>
                <a:ea typeface="+mn-ea"/>
                <a:cs typeface="+mn-cs"/>
              </a:rPr>
              <a:t>为项目在前后端传输的信息格式。类</a:t>
            </a:r>
            <a:r>
              <a:rPr lang="en-US" altLang="zh-CN" sz="1200" kern="1200" dirty="0" err="1">
                <a:solidFill>
                  <a:schemeClr val="tx1"/>
                </a:solidFill>
                <a:effectLst/>
                <a:latin typeface="+mn-lt"/>
                <a:ea typeface="+mn-ea"/>
                <a:cs typeface="+mn-cs"/>
              </a:rPr>
              <a:t>CephsClient</a:t>
            </a:r>
            <a:r>
              <a:rPr lang="zh-CN" altLang="zh-CN" sz="1200" kern="1200" dirty="0">
                <a:solidFill>
                  <a:schemeClr val="tx1"/>
                </a:solidFill>
                <a:effectLst/>
                <a:latin typeface="+mn-lt"/>
                <a:ea typeface="+mn-ea"/>
                <a:cs typeface="+mn-cs"/>
              </a:rPr>
              <a:t>用于在</a:t>
            </a:r>
            <a:r>
              <a:rPr lang="en-US" altLang="zh-CN" sz="1200" kern="1200" dirty="0" err="1">
                <a:solidFill>
                  <a:schemeClr val="tx1"/>
                </a:solidFill>
                <a:effectLst/>
                <a:latin typeface="+mn-lt"/>
                <a:ea typeface="+mn-ea"/>
                <a:cs typeface="+mn-cs"/>
              </a:rPr>
              <a:t>Ceph</a:t>
            </a:r>
            <a:r>
              <a:rPr lang="zh-CN" altLang="zh-CN" sz="1200" kern="1200" dirty="0">
                <a:solidFill>
                  <a:schemeClr val="tx1"/>
                </a:solidFill>
                <a:effectLst/>
                <a:latin typeface="+mn-lt"/>
                <a:ea typeface="+mn-ea"/>
                <a:cs typeface="+mn-cs"/>
              </a:rPr>
              <a:t>上</a:t>
            </a:r>
            <a:r>
              <a:rPr lang="zh-CN" altLang="en-US" sz="1200" kern="1200" dirty="0">
                <a:solidFill>
                  <a:schemeClr val="tx1"/>
                </a:solidFill>
                <a:effectLst/>
                <a:latin typeface="+mn-lt"/>
                <a:ea typeface="+mn-ea"/>
                <a:cs typeface="+mn-cs"/>
              </a:rPr>
              <a:t>进行读取文件操作</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CephConManager</a:t>
            </a:r>
            <a:r>
              <a:rPr lang="zh-CN" altLang="zh-CN" sz="1200" kern="1200" dirty="0">
                <a:solidFill>
                  <a:schemeClr val="tx1"/>
                </a:solidFill>
                <a:effectLst/>
                <a:latin typeface="+mn-lt"/>
                <a:ea typeface="+mn-ea"/>
                <a:cs typeface="+mn-cs"/>
              </a:rPr>
              <a:t>用于获取</a:t>
            </a:r>
            <a:r>
              <a:rPr lang="en-US" altLang="zh-CN" sz="1200" kern="1200" dirty="0" err="1">
                <a:solidFill>
                  <a:schemeClr val="tx1"/>
                </a:solidFill>
                <a:effectLst/>
                <a:latin typeface="+mn-lt"/>
                <a:ea typeface="+mn-ea"/>
                <a:cs typeface="+mn-cs"/>
              </a:rPr>
              <a:t>Ceph</a:t>
            </a:r>
            <a:r>
              <a:rPr lang="zh-CN" altLang="zh-CN" sz="1200" kern="1200" dirty="0">
                <a:solidFill>
                  <a:schemeClr val="tx1"/>
                </a:solidFill>
                <a:effectLst/>
                <a:latin typeface="+mn-lt"/>
                <a:ea typeface="+mn-ea"/>
                <a:cs typeface="+mn-cs"/>
              </a:rPr>
              <a:t>连接</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ProjectRepository</a:t>
            </a:r>
            <a:r>
              <a:rPr lang="zh-CN" altLang="en-US" sz="1200" kern="1200" dirty="0">
                <a:solidFill>
                  <a:schemeClr val="tx1"/>
                </a:solidFill>
                <a:effectLst/>
                <a:latin typeface="+mn-lt"/>
                <a:ea typeface="+mn-ea"/>
                <a:cs typeface="+mn-cs"/>
              </a:rPr>
              <a:t>负责与数据库</a:t>
            </a:r>
            <a:r>
              <a:rPr lang="en-US" altLang="zh-CN" sz="1200" kern="1200" dirty="0">
                <a:solidFill>
                  <a:schemeClr val="tx1"/>
                </a:solidFill>
                <a:effectLst/>
                <a:latin typeface="+mn-lt"/>
                <a:ea typeface="+mn-ea"/>
                <a:cs typeface="+mn-cs"/>
              </a:rPr>
              <a:t>project</a:t>
            </a:r>
            <a:r>
              <a:rPr lang="zh-CN" altLang="en-US" sz="1200" kern="1200" dirty="0">
                <a:solidFill>
                  <a:schemeClr val="tx1"/>
                </a:solidFill>
                <a:effectLst/>
                <a:latin typeface="+mn-lt"/>
                <a:ea typeface="+mn-ea"/>
                <a:cs typeface="+mn-cs"/>
              </a:rPr>
              <a:t>表进行交互</a:t>
            </a:r>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17</a:t>
            </a:fld>
            <a:endParaRPr lang="zh-CN" altLang="en-US"/>
          </a:p>
        </p:txBody>
      </p:sp>
    </p:spTree>
    <p:extLst>
      <p:ext uri="{BB962C8B-B14F-4D97-AF65-F5344CB8AC3E}">
        <p14:creationId xmlns:p14="http://schemas.microsoft.com/office/powerpoint/2010/main" val="382535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FileEndpoint</a:t>
            </a:r>
            <a:r>
              <a:rPr lang="zh-CN" altLang="zh-CN" sz="1200" kern="1200" dirty="0">
                <a:solidFill>
                  <a:schemeClr val="tx1"/>
                </a:solidFill>
                <a:effectLst/>
                <a:latin typeface="+mn-lt"/>
                <a:ea typeface="+mn-ea"/>
                <a:cs typeface="+mn-cs"/>
              </a:rPr>
              <a:t>接收并处理所有与文件处理相关的请求，类</a:t>
            </a:r>
            <a:r>
              <a:rPr lang="en-US" altLang="zh-CN" sz="1200" kern="1200" dirty="0" err="1">
                <a:solidFill>
                  <a:schemeClr val="tx1"/>
                </a:solidFill>
                <a:effectLst/>
                <a:latin typeface="+mn-lt"/>
                <a:ea typeface="+mn-ea"/>
                <a:cs typeface="+mn-cs"/>
              </a:rPr>
              <a:t>FilesManagement</a:t>
            </a:r>
            <a:r>
              <a:rPr lang="zh-CN" altLang="zh-CN" sz="1200" kern="1200" dirty="0">
                <a:solidFill>
                  <a:schemeClr val="tx1"/>
                </a:solidFill>
                <a:effectLst/>
                <a:latin typeface="+mn-lt"/>
                <a:ea typeface="+mn-ea"/>
                <a:cs typeface="+mn-cs"/>
              </a:rPr>
              <a:t>负责实现创建文件夹、上传文件、读取文件、删除文件等操作</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FileDto</a:t>
            </a:r>
            <a:r>
              <a:rPr lang="zh-CN" altLang="zh-CN" sz="1200" kern="1200" dirty="0">
                <a:solidFill>
                  <a:schemeClr val="tx1"/>
                </a:solidFill>
                <a:effectLst/>
                <a:latin typeface="+mn-lt"/>
                <a:ea typeface="+mn-ea"/>
                <a:cs typeface="+mn-cs"/>
              </a:rPr>
              <a:t>为文件元数据的消息格式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TextUploadRequest</a:t>
            </a:r>
            <a:r>
              <a:rPr lang="zh-CN" altLang="zh-CN" sz="1200" kern="1200">
                <a:solidFill>
                  <a:schemeClr val="tx1"/>
                </a:solidFill>
                <a:effectLst/>
                <a:latin typeface="+mn-lt"/>
                <a:ea typeface="+mn-ea"/>
                <a:cs typeface="+mn-cs"/>
              </a:rPr>
              <a:t>为覆盖</a:t>
            </a:r>
            <a:r>
              <a:rPr lang="zh-CN" altLang="en-US" sz="1200" kern="1200">
                <a:solidFill>
                  <a:schemeClr val="tx1"/>
                </a:solidFill>
                <a:effectLst/>
                <a:latin typeface="+mn-lt"/>
                <a:ea typeface="+mn-ea"/>
                <a:cs typeface="+mn-cs"/>
              </a:rPr>
              <a:t>文本</a:t>
            </a:r>
            <a:r>
              <a:rPr lang="zh-CN" altLang="zh-CN" sz="1200" kern="1200">
                <a:solidFill>
                  <a:schemeClr val="tx1"/>
                </a:solidFill>
                <a:effectLst/>
                <a:latin typeface="+mn-lt"/>
                <a:ea typeface="+mn-ea"/>
                <a:cs typeface="+mn-cs"/>
              </a:rPr>
              <a:t>文件</a:t>
            </a:r>
            <a:r>
              <a:rPr lang="zh-CN" altLang="zh-CN" sz="1200" kern="1200" dirty="0">
                <a:solidFill>
                  <a:schemeClr val="tx1"/>
                </a:solidFill>
                <a:effectLst/>
                <a:latin typeface="+mn-lt"/>
                <a:ea typeface="+mn-ea"/>
                <a:cs typeface="+mn-cs"/>
              </a:rPr>
              <a:t>时前后端传输的消息格式</a:t>
            </a:r>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18</a:t>
            </a:fld>
            <a:endParaRPr lang="zh-CN" altLang="en-US"/>
          </a:p>
        </p:txBody>
      </p:sp>
    </p:spTree>
    <p:extLst>
      <p:ext uri="{BB962C8B-B14F-4D97-AF65-F5344CB8AC3E}">
        <p14:creationId xmlns:p14="http://schemas.microsoft.com/office/powerpoint/2010/main" val="1821203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ModelsEndpoint</a:t>
            </a:r>
            <a:r>
              <a:rPr lang="zh-CN" altLang="zh-CN" sz="1200" kern="1200" dirty="0">
                <a:solidFill>
                  <a:schemeClr val="tx1"/>
                </a:solidFill>
                <a:effectLst/>
                <a:latin typeface="+mn-lt"/>
                <a:ea typeface="+mn-ea"/>
                <a:cs typeface="+mn-cs"/>
              </a:rPr>
              <a:t>接收并处理所有与文件处理相关的请求</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ModelsManagement</a:t>
            </a:r>
            <a:r>
              <a:rPr lang="zh-CN" altLang="zh-CN" sz="1200" kern="1200" dirty="0">
                <a:solidFill>
                  <a:schemeClr val="tx1"/>
                </a:solidFill>
                <a:effectLst/>
                <a:latin typeface="+mn-lt"/>
                <a:ea typeface="+mn-ea"/>
                <a:cs typeface="+mn-cs"/>
              </a:rPr>
              <a:t>实现了模型创建、查看模型详细信息、查询模型列表等功能</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OsCommandExecutor</a:t>
            </a:r>
            <a:r>
              <a:rPr lang="zh-CN" altLang="zh-CN" sz="1200" kern="1200" dirty="0">
                <a:solidFill>
                  <a:schemeClr val="tx1"/>
                </a:solidFill>
                <a:effectLst/>
                <a:latin typeface="+mn-lt"/>
                <a:ea typeface="+mn-ea"/>
                <a:cs typeface="+mn-cs"/>
              </a:rPr>
              <a:t>用于执行在本地执行</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脚本</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将模型环境配置文件作为</a:t>
            </a:r>
            <a:r>
              <a:rPr lang="en-US" altLang="zh-CN" sz="1200" kern="1200" dirty="0">
                <a:solidFill>
                  <a:schemeClr val="tx1"/>
                </a:solidFill>
                <a:effectLst/>
                <a:latin typeface="+mn-lt"/>
                <a:ea typeface="+mn-ea"/>
                <a:cs typeface="+mn-cs"/>
              </a:rPr>
              <a:t>Shell</a:t>
            </a:r>
            <a:r>
              <a:rPr lang="zh-CN" altLang="zh-CN" sz="1200" kern="1200" dirty="0">
                <a:solidFill>
                  <a:schemeClr val="tx1"/>
                </a:solidFill>
                <a:effectLst/>
                <a:latin typeface="+mn-lt"/>
                <a:ea typeface="+mn-ea"/>
                <a:cs typeface="+mn-cs"/>
              </a:rPr>
              <a:t>脚本的参数传入</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ClientManager</a:t>
            </a:r>
            <a:r>
              <a:rPr lang="zh-CN" altLang="zh-CN" sz="1200" kern="1200" dirty="0">
                <a:solidFill>
                  <a:schemeClr val="tx1"/>
                </a:solidFill>
                <a:effectLst/>
                <a:latin typeface="+mn-lt"/>
                <a:ea typeface="+mn-ea"/>
                <a:cs typeface="+mn-cs"/>
              </a:rPr>
              <a:t>负责查询</a:t>
            </a:r>
            <a:r>
              <a:rPr lang="en-US" altLang="zh-CN" sz="1200" kern="1200" dirty="0">
                <a:solidFill>
                  <a:schemeClr val="tx1"/>
                </a:solidFill>
                <a:effectLst/>
                <a:latin typeface="+mn-lt"/>
                <a:ea typeface="+mn-ea"/>
                <a:cs typeface="+mn-cs"/>
              </a:rPr>
              <a:t>Kubernetes</a:t>
            </a:r>
            <a:r>
              <a:rPr lang="zh-CN" altLang="zh-CN" sz="1200" kern="1200" dirty="0">
                <a:solidFill>
                  <a:schemeClr val="tx1"/>
                </a:solidFill>
                <a:effectLst/>
                <a:latin typeface="+mn-lt"/>
                <a:ea typeface="+mn-ea"/>
                <a:cs typeface="+mn-cs"/>
              </a:rPr>
              <a:t>集群中</a:t>
            </a:r>
            <a:r>
              <a:rPr lang="en-US" altLang="zh-CN" sz="1200" kern="1200" dirty="0">
                <a:solidFill>
                  <a:schemeClr val="tx1"/>
                </a:solidFill>
                <a:effectLst/>
                <a:latin typeface="+mn-lt"/>
                <a:ea typeface="+mn-ea"/>
                <a:cs typeface="+mn-cs"/>
              </a:rPr>
              <a:t>Pod</a:t>
            </a:r>
            <a:r>
              <a:rPr lang="zh-CN" altLang="zh-CN" sz="1200" kern="1200" dirty="0">
                <a:solidFill>
                  <a:schemeClr val="tx1"/>
                </a:solidFill>
                <a:effectLst/>
                <a:latin typeface="+mn-lt"/>
                <a:ea typeface="+mn-ea"/>
                <a:cs typeface="+mn-cs"/>
              </a:rPr>
              <a:t>的运行状态</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OpenTsdbClient</a:t>
            </a:r>
            <a:r>
              <a:rPr lang="zh-CN" altLang="zh-CN" sz="1200" kern="1200" dirty="0">
                <a:solidFill>
                  <a:schemeClr val="tx1"/>
                </a:solidFill>
                <a:effectLst/>
                <a:latin typeface="+mn-lt"/>
                <a:ea typeface="+mn-ea"/>
                <a:cs typeface="+mn-cs"/>
              </a:rPr>
              <a:t>中负责实现监控硬件资源功能，通过访问第三方</a:t>
            </a:r>
            <a:r>
              <a:rPr lang="en-US" altLang="zh-CN" sz="1200" kern="1200" dirty="0" err="1">
                <a:solidFill>
                  <a:schemeClr val="tx1"/>
                </a:solidFill>
                <a:effectLst/>
                <a:latin typeface="+mn-lt"/>
                <a:ea typeface="+mn-ea"/>
                <a:cs typeface="+mn-cs"/>
              </a:rPr>
              <a:t>OpenTSDB</a:t>
            </a:r>
            <a:r>
              <a:rPr lang="zh-CN" altLang="zh-CN" sz="1200" kern="1200" dirty="0">
                <a:solidFill>
                  <a:schemeClr val="tx1"/>
                </a:solidFill>
                <a:effectLst/>
                <a:latin typeface="+mn-lt"/>
                <a:ea typeface="+mn-ea"/>
                <a:cs typeface="+mn-cs"/>
              </a:rPr>
              <a:t>服务获取</a:t>
            </a:r>
            <a:r>
              <a:rPr lang="en-US" altLang="zh-CN" sz="1200" kern="1200" dirty="0">
                <a:solidFill>
                  <a:schemeClr val="tx1"/>
                </a:solidFill>
                <a:effectLst/>
                <a:latin typeface="+mn-lt"/>
                <a:ea typeface="+mn-ea"/>
                <a:cs typeface="+mn-cs"/>
              </a:rPr>
              <a:t>Pod</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、内存的使用情况</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类</a:t>
            </a:r>
            <a:r>
              <a:rPr lang="en-US" altLang="zh-CN" sz="1200" kern="1200" dirty="0" err="1">
                <a:solidFill>
                  <a:schemeClr val="tx1"/>
                </a:solidFill>
                <a:effectLst/>
                <a:latin typeface="+mn-lt"/>
                <a:ea typeface="+mn-ea"/>
                <a:cs typeface="+mn-cs"/>
              </a:rPr>
              <a:t>ModelDto</a:t>
            </a:r>
            <a:r>
              <a:rPr lang="zh-CN" altLang="zh-CN" sz="1200" kern="1200" dirty="0">
                <a:solidFill>
                  <a:schemeClr val="tx1"/>
                </a:solidFill>
                <a:effectLst/>
                <a:latin typeface="+mn-lt"/>
                <a:ea typeface="+mn-ea"/>
                <a:cs typeface="+mn-cs"/>
              </a:rPr>
              <a:t>为模型信息在前后端传输的指定格式。</a:t>
            </a:r>
          </a:p>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19</a:t>
            </a:fld>
            <a:endParaRPr lang="zh-CN" altLang="en-US"/>
          </a:p>
        </p:txBody>
      </p:sp>
    </p:spTree>
    <p:extLst>
      <p:ext uri="{BB962C8B-B14F-4D97-AF65-F5344CB8AC3E}">
        <p14:creationId xmlns:p14="http://schemas.microsoft.com/office/powerpoint/2010/main" val="97528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下面我将从绪论、相关技术、系统分析与概要设计、详细设计与实现、总结与展望五个部分进行介绍</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2</a:t>
            </a:fld>
            <a:endParaRPr lang="zh-CN" altLang="en-US"/>
          </a:p>
        </p:txBody>
      </p:sp>
    </p:spTree>
    <p:extLst>
      <p:ext uri="{BB962C8B-B14F-4D97-AF65-F5344CB8AC3E}">
        <p14:creationId xmlns:p14="http://schemas.microsoft.com/office/powerpoint/2010/main" val="567088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下面对模型创建过程进行具体介绍，前端界面在生成</a:t>
            </a:r>
            <a:r>
              <a:rPr lang="en-US" altLang="zh-CN" dirty="0" err="1"/>
              <a:t>Conf</a:t>
            </a:r>
            <a:r>
              <a:rPr lang="zh-CN" altLang="en-US" dirty="0"/>
              <a:t>文件后，系统后端会通过脚本解析用户配置，通过判断模型的类型选择不同的</a:t>
            </a:r>
            <a:r>
              <a:rPr lang="en-US" altLang="zh-CN" dirty="0"/>
              <a:t>Docker</a:t>
            </a:r>
            <a:r>
              <a:rPr lang="zh-CN" altLang="en-US" dirty="0"/>
              <a:t>镜像，</a:t>
            </a:r>
            <a:r>
              <a:rPr lang="en-US" altLang="zh-CN" dirty="0"/>
              <a:t>Docker</a:t>
            </a:r>
            <a:r>
              <a:rPr lang="zh-CN" altLang="en-US" dirty="0"/>
              <a:t>镜像提前构建并上传到内部的</a:t>
            </a:r>
            <a:r>
              <a:rPr lang="en-US" altLang="zh-CN" dirty="0"/>
              <a:t>Docker Hub</a:t>
            </a:r>
            <a:r>
              <a:rPr lang="zh-CN" altLang="en-US" dirty="0"/>
              <a:t>中，</a:t>
            </a:r>
            <a:endParaRPr lang="en-US" altLang="zh-CN" dirty="0"/>
          </a:p>
          <a:p>
            <a:r>
              <a:rPr lang="zh-CN" altLang="en-US" dirty="0"/>
              <a:t>在解析完成之后，系统会生成创建</a:t>
            </a:r>
            <a:r>
              <a:rPr lang="en-US" altLang="zh-CN" dirty="0"/>
              <a:t>K8S</a:t>
            </a:r>
            <a:r>
              <a:rPr lang="zh-CN" altLang="en-US" dirty="0"/>
              <a:t>的</a:t>
            </a:r>
            <a:r>
              <a:rPr lang="en-US" altLang="zh-CN" dirty="0"/>
              <a:t>Pod</a:t>
            </a:r>
            <a:r>
              <a:rPr lang="zh-CN" altLang="en-US" dirty="0"/>
              <a:t>和</a:t>
            </a:r>
            <a:r>
              <a:rPr lang="en-US" altLang="zh-CN" dirty="0"/>
              <a:t>Service</a:t>
            </a:r>
            <a:r>
              <a:rPr lang="zh-CN" altLang="en-US" dirty="0"/>
              <a:t>需要的</a:t>
            </a:r>
            <a:r>
              <a:rPr lang="en-US" altLang="zh-CN" dirty="0" err="1"/>
              <a:t>Json</a:t>
            </a:r>
            <a:r>
              <a:rPr lang="zh-CN" altLang="en-US" dirty="0"/>
              <a:t>文件，然后调用本地的</a:t>
            </a:r>
            <a:r>
              <a:rPr lang="en-US" altLang="zh-CN" dirty="0" err="1"/>
              <a:t>kubectl</a:t>
            </a:r>
            <a:r>
              <a:rPr lang="zh-CN" altLang="en-US" dirty="0"/>
              <a:t>进行创建，在生成的</a:t>
            </a:r>
            <a:r>
              <a:rPr lang="en-US" altLang="zh-CN" dirty="0"/>
              <a:t>Pod</a:t>
            </a:r>
            <a:r>
              <a:rPr lang="zh-CN" altLang="en-US" dirty="0"/>
              <a:t>配置文件中指定镜像地址、</a:t>
            </a:r>
            <a:r>
              <a:rPr lang="en-US" altLang="zh-CN" dirty="0"/>
              <a:t>Pod</a:t>
            </a:r>
            <a:r>
              <a:rPr lang="zh-CN" altLang="en-US" dirty="0"/>
              <a:t>中挂载的</a:t>
            </a:r>
            <a:r>
              <a:rPr lang="en-US" altLang="zh-CN" dirty="0" err="1"/>
              <a:t>Ceph</a:t>
            </a:r>
            <a:r>
              <a:rPr lang="zh-CN" altLang="en-US" dirty="0"/>
              <a:t>路径以及容器初始运行命令。</a:t>
            </a:r>
            <a:r>
              <a:rPr lang="en-US" altLang="zh-CN" dirty="0" err="1"/>
              <a:t>Ceph</a:t>
            </a:r>
            <a:r>
              <a:rPr lang="zh-CN" altLang="en-US" dirty="0"/>
              <a:t>上的项目文件夹会被挂载到运行的容器的</a:t>
            </a:r>
            <a:r>
              <a:rPr lang="en-US" altLang="zh-CN" dirty="0" err="1"/>
              <a:t>tmp</a:t>
            </a:r>
            <a:r>
              <a:rPr lang="zh-CN" altLang="en-US" dirty="0"/>
              <a:t>目录中。</a:t>
            </a:r>
            <a:endParaRPr lang="en-US" altLang="zh-CN"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20</a:t>
            </a:fld>
            <a:endParaRPr lang="zh-CN" altLang="en-US"/>
          </a:p>
        </p:txBody>
      </p:sp>
    </p:spTree>
    <p:extLst>
      <p:ext uri="{BB962C8B-B14F-4D97-AF65-F5344CB8AC3E}">
        <p14:creationId xmlns:p14="http://schemas.microsoft.com/office/powerpoint/2010/main" val="8435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21</a:t>
            </a:fld>
            <a:endParaRPr lang="zh-CN" altLang="en-US"/>
          </a:p>
        </p:txBody>
      </p:sp>
    </p:spTree>
    <p:extLst>
      <p:ext uri="{BB962C8B-B14F-4D97-AF65-F5344CB8AC3E}">
        <p14:creationId xmlns:p14="http://schemas.microsoft.com/office/powerpoint/2010/main" val="524846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容器创建后会运行指定的初始化参数，即运行用户指定的程序，并通过系统重定向将程序的输出重定向到</a:t>
            </a:r>
            <a:r>
              <a:rPr lang="en-US" altLang="zh-CN" dirty="0"/>
              <a:t>Log</a:t>
            </a:r>
            <a:r>
              <a:rPr lang="zh-CN" altLang="en-US" dirty="0"/>
              <a:t>文件夹下。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22</a:t>
            </a:fld>
            <a:endParaRPr lang="zh-CN" altLang="en-US"/>
          </a:p>
        </p:txBody>
      </p:sp>
    </p:spTree>
    <p:extLst>
      <p:ext uri="{BB962C8B-B14F-4D97-AF65-F5344CB8AC3E}">
        <p14:creationId xmlns:p14="http://schemas.microsoft.com/office/powerpoint/2010/main" val="417814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分布式模型的运行节点如图所示，分布式模型会创建多个节点</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23</a:t>
            </a:fld>
            <a:endParaRPr lang="zh-CN" altLang="en-US"/>
          </a:p>
        </p:txBody>
      </p:sp>
    </p:spTree>
    <p:extLst>
      <p:ext uri="{BB962C8B-B14F-4D97-AF65-F5344CB8AC3E}">
        <p14:creationId xmlns:p14="http://schemas.microsoft.com/office/powerpoint/2010/main" val="3536738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25</a:t>
            </a:fld>
            <a:endParaRPr lang="zh-CN" altLang="en-US"/>
          </a:p>
        </p:txBody>
      </p:sp>
    </p:spTree>
    <p:extLst>
      <p:ext uri="{BB962C8B-B14F-4D97-AF65-F5344CB8AC3E}">
        <p14:creationId xmlns:p14="http://schemas.microsoft.com/office/powerpoint/2010/main" val="4063552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14279D-8F85-46E5-97E7-9B0D70C5BC86}" type="slidenum">
              <a:rPr lang="zh-CN" altLang="en-US" smtClean="0"/>
              <a:t>26</a:t>
            </a:fld>
            <a:endParaRPr lang="zh-CN" altLang="en-US"/>
          </a:p>
        </p:txBody>
      </p:sp>
    </p:spTree>
    <p:extLst>
      <p:ext uri="{BB962C8B-B14F-4D97-AF65-F5344CB8AC3E}">
        <p14:creationId xmlns:p14="http://schemas.microsoft.com/office/powerpoint/2010/main" val="137079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在绪论部分，我将介绍项目背景与问题和研究意义</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3</a:t>
            </a:fld>
            <a:endParaRPr lang="zh-CN" altLang="en-US"/>
          </a:p>
        </p:txBody>
      </p:sp>
    </p:spTree>
    <p:extLst>
      <p:ext uri="{BB962C8B-B14F-4D97-AF65-F5344CB8AC3E}">
        <p14:creationId xmlns:p14="http://schemas.microsoft.com/office/powerpoint/2010/main" val="2842965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项目来自于本人在中科曙光公司实习时参与的项目。</a:t>
            </a:r>
            <a:endParaRPr lang="en-US" altLang="zh-CN" dirty="0"/>
          </a:p>
          <a:p>
            <a:r>
              <a:rPr lang="zh-CN" altLang="en-US" dirty="0"/>
              <a:t>随着数据量的增多，数据处理的计算需求不断提高，为了满足此类需求大数据和云相关技术得以快速发展。云平台作为相关的依托平台得以普及。</a:t>
            </a:r>
            <a:endParaRPr lang="en-US" altLang="zh-CN" dirty="0"/>
          </a:p>
          <a:p>
            <a:r>
              <a:rPr lang="zh-CN" altLang="en-US" dirty="0"/>
              <a:t>同时伴随政府电子化建设进程，政企合作愈加紧密，云相关技术在交通管控、消防管控、疑犯追踪等方面发挥着越来越重要的作用。</a:t>
            </a:r>
            <a:endParaRPr lang="en-US" altLang="zh-CN" dirty="0"/>
          </a:p>
          <a:p>
            <a:r>
              <a:rPr lang="zh-CN" altLang="en-US" dirty="0"/>
              <a:t>政务云，因为其数据敏感和政府的相关要求，通常使用驻地云的方式，从而引出以下问题。</a:t>
            </a:r>
            <a:endParaRPr lang="en-US" altLang="zh-CN" dirty="0"/>
          </a:p>
          <a:p>
            <a:r>
              <a:rPr lang="zh-CN" altLang="en-US" dirty="0"/>
              <a:t>服务资源繁杂，除了对各类主机、高性能计算服务等内容进行管理，对细节上的硬件资源都需要纳入管理范畴。</a:t>
            </a:r>
            <a:endParaRPr lang="en-US" altLang="zh-CN" dirty="0"/>
          </a:p>
          <a:p>
            <a:r>
              <a:rPr lang="zh-CN" altLang="en-US" dirty="0"/>
              <a:t>各个政府部门的业务需求和采购数量不同，其服务请求和定价都需要单独定制。</a:t>
            </a:r>
            <a:endParaRPr lang="en-US" altLang="zh-CN" dirty="0"/>
          </a:p>
          <a:p>
            <a:r>
              <a:rPr lang="zh-CN" altLang="en-US" dirty="0"/>
              <a:t>同时政府部门对数据统计审核、财务报表等内容要求较多。</a:t>
            </a:r>
            <a:endParaRPr lang="en-US" altLang="zh-CN" dirty="0"/>
          </a:p>
          <a:p>
            <a:r>
              <a:rPr lang="zh-CN" altLang="en-US" dirty="0"/>
              <a:t>政务云因其驻地云特性的原因，其运维工作也需要相应的提高。</a:t>
            </a:r>
            <a:endParaRPr lang="en-US" altLang="zh-CN" dirty="0"/>
          </a:p>
          <a:p>
            <a:r>
              <a:rPr lang="zh-CN" altLang="en-US" dirty="0"/>
              <a:t>因此本文中设计了一套为政务云提供支撑的服务于资源管理系统，简称云管系统。</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4</a:t>
            </a:fld>
            <a:endParaRPr lang="zh-CN" altLang="en-US"/>
          </a:p>
        </p:txBody>
      </p:sp>
    </p:spTree>
    <p:extLst>
      <p:ext uri="{BB962C8B-B14F-4D97-AF65-F5344CB8AC3E}">
        <p14:creationId xmlns:p14="http://schemas.microsoft.com/office/powerpoint/2010/main" val="367471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本文研究的云管系统主要意义可以将政务云平台的服务资源数据进行划分后构建体系，按照资源属性分层存储与管理，实现资源的整合与管理。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之后在统一的服务资源管理的基础上，配置相应的计量计费功能，协助用户核算与业务决策。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同时还通过接入安全设备数据的方式对云平台当前的安全状态进行监控，以提高整体运维水平。</a:t>
            </a:r>
          </a:p>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5</a:t>
            </a:fld>
            <a:endParaRPr lang="zh-CN" altLang="en-US"/>
          </a:p>
        </p:txBody>
      </p:sp>
    </p:spTree>
    <p:extLst>
      <p:ext uri="{BB962C8B-B14F-4D97-AF65-F5344CB8AC3E}">
        <p14:creationId xmlns:p14="http://schemas.microsoft.com/office/powerpoint/2010/main" val="314433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14279D-8F85-46E5-97E7-9B0D70C5BC86}" type="slidenum">
              <a:rPr lang="zh-CN" altLang="en-US" smtClean="0"/>
              <a:t>6</a:t>
            </a:fld>
            <a:endParaRPr lang="zh-CN" altLang="en-US"/>
          </a:p>
        </p:txBody>
      </p:sp>
    </p:spTree>
    <p:extLst>
      <p:ext uri="{BB962C8B-B14F-4D97-AF65-F5344CB8AC3E}">
        <p14:creationId xmlns:p14="http://schemas.microsoft.com/office/powerpoint/2010/main" val="366267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本系统所用到的相关技术如下所示，主要使用了</a:t>
            </a:r>
            <a:r>
              <a:rPr lang="en-US" altLang="zh-CN" dirty="0"/>
              <a:t>Spring Cloud</a:t>
            </a:r>
            <a:r>
              <a:rPr lang="zh-CN" altLang="en-US" dirty="0"/>
              <a:t>框架作为基础框架，选用</a:t>
            </a:r>
            <a:r>
              <a:rPr lang="en-US" altLang="zh-CN" dirty="0" err="1"/>
              <a:t>MyBatis</a:t>
            </a:r>
            <a:r>
              <a:rPr lang="zh-CN" altLang="en-US" dirty="0"/>
              <a:t>作为持久层框架，使用</a:t>
            </a:r>
            <a:r>
              <a:rPr lang="en-US" altLang="zh-CN" dirty="0"/>
              <a:t>Eureka</a:t>
            </a:r>
            <a:r>
              <a:rPr lang="zh-CN" altLang="en-US" dirty="0"/>
              <a:t>进行服务治理，以及</a:t>
            </a:r>
            <a:r>
              <a:rPr lang="en-US" altLang="zh-CN" dirty="0" err="1"/>
              <a:t>Zuul</a:t>
            </a:r>
            <a:r>
              <a:rPr lang="zh-CN" altLang="en-US" dirty="0"/>
              <a:t>等组件。</a:t>
            </a:r>
            <a:endParaRPr lang="en-US" altLang="zh-CN" dirty="0"/>
          </a:p>
          <a:p>
            <a:r>
              <a:rPr lang="zh-CN" altLang="en-US" dirty="0"/>
              <a:t>前端使用</a:t>
            </a:r>
            <a:r>
              <a:rPr lang="en-US" altLang="zh-CN" dirty="0" err="1"/>
              <a:t>Layui</a:t>
            </a:r>
            <a:r>
              <a:rPr lang="zh-CN" altLang="en-US" dirty="0"/>
              <a:t>框架进行搭建和展示。</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7</a:t>
            </a:fld>
            <a:endParaRPr lang="zh-CN" altLang="en-US"/>
          </a:p>
        </p:txBody>
      </p:sp>
    </p:spTree>
    <p:extLst>
      <p:ext uri="{BB962C8B-B14F-4D97-AF65-F5344CB8AC3E}">
        <p14:creationId xmlns:p14="http://schemas.microsoft.com/office/powerpoint/2010/main" val="377564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第三部分将从需求分析、设计思路和总体设计三方面进行展开</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8</a:t>
            </a:fld>
            <a:endParaRPr lang="zh-CN" altLang="en-US"/>
          </a:p>
        </p:txBody>
      </p:sp>
    </p:spTree>
    <p:extLst>
      <p:ext uri="{BB962C8B-B14F-4D97-AF65-F5344CB8AC3E}">
        <p14:creationId xmlns:p14="http://schemas.microsoft.com/office/powerpoint/2010/main" val="22372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本系统涉及的用户角色分为云平台用户，云平台运维人员，云管系统管理员三种</a:t>
            </a:r>
          </a:p>
        </p:txBody>
      </p:sp>
      <p:sp>
        <p:nvSpPr>
          <p:cNvPr id="4" name="灯片编号占位符 3"/>
          <p:cNvSpPr>
            <a:spLocks noGrp="1"/>
          </p:cNvSpPr>
          <p:nvPr>
            <p:ph type="sldNum" sz="quarter" idx="10"/>
          </p:nvPr>
        </p:nvSpPr>
        <p:spPr/>
        <p:txBody>
          <a:bodyPr/>
          <a:lstStyle/>
          <a:p>
            <a:fld id="{B214279D-8F85-46E5-97E7-9B0D70C5BC86}" type="slidenum">
              <a:rPr lang="zh-CN" altLang="en-US" smtClean="0"/>
              <a:t>9</a:t>
            </a:fld>
            <a:endParaRPr lang="zh-CN" altLang="en-US"/>
          </a:p>
        </p:txBody>
      </p:sp>
    </p:spTree>
    <p:extLst>
      <p:ext uri="{BB962C8B-B14F-4D97-AF65-F5344CB8AC3E}">
        <p14:creationId xmlns:p14="http://schemas.microsoft.com/office/powerpoint/2010/main" val="22266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331113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126377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365672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261981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390499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238971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15390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95336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238054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302075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E5B36-A202-403E-8189-DD7D708F4EB9}" type="datetimeFigureOut">
              <a:rPr lang="zh-CN" altLang="en-US" smtClean="0"/>
              <a:pPr/>
              <a:t>2019/5/15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50456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C2E5B36-A202-403E-8189-DD7D708F4EB9}" type="datetimeFigureOut">
              <a:rPr lang="zh-CN" altLang="en-US" smtClean="0"/>
              <a:pPr/>
              <a:t>2019/5/15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669684A-5D1C-4167-9C1B-E4710FDFD02D}" type="slidenum">
              <a:rPr lang="zh-CN" altLang="en-US" smtClean="0"/>
              <a:pPr/>
              <a:t>‹#›</a:t>
            </a:fld>
            <a:endParaRPr lang="zh-CN" altLang="en-US"/>
          </a:p>
        </p:txBody>
      </p:sp>
    </p:spTree>
    <p:extLst>
      <p:ext uri="{BB962C8B-B14F-4D97-AF65-F5344CB8AC3E}">
        <p14:creationId xmlns:p14="http://schemas.microsoft.com/office/powerpoint/2010/main" val="4054444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1"/>
          <p:cNvSpPr txBox="1"/>
          <p:nvPr/>
        </p:nvSpPr>
        <p:spPr>
          <a:xfrm>
            <a:off x="466928" y="1677111"/>
            <a:ext cx="8443608" cy="1323439"/>
          </a:xfrm>
          <a:prstGeom prst="rect">
            <a:avLst/>
          </a:prstGeom>
          <a:noFill/>
        </p:spPr>
        <p:txBody>
          <a:bodyPr wrap="square" rtlCol="0">
            <a:spAutoFit/>
          </a:bodyPr>
          <a:lstStyle/>
          <a:p>
            <a:pPr algn="ctr"/>
            <a:r>
              <a:rPr lang="zh-CN" altLang="en-US" sz="4000" dirty="0">
                <a:ln w="6350">
                  <a:noFill/>
                </a:ln>
                <a:solidFill>
                  <a:schemeClr val="bg1">
                    <a:lumMod val="50000"/>
                  </a:schemeClr>
                </a:solidFill>
                <a:latin typeface="微软雅黑" pitchFamily="34" charset="-122"/>
                <a:ea typeface="微软雅黑" pitchFamily="34" charset="-122"/>
              </a:rPr>
              <a:t>云平台资源与服务管理系统</a:t>
            </a:r>
            <a:endParaRPr lang="en-US" altLang="zh-CN" sz="4000" dirty="0">
              <a:ln w="6350">
                <a:noFill/>
              </a:ln>
              <a:solidFill>
                <a:schemeClr val="bg1">
                  <a:lumMod val="50000"/>
                </a:schemeClr>
              </a:solidFill>
              <a:latin typeface="微软雅黑" pitchFamily="34" charset="-122"/>
              <a:ea typeface="微软雅黑" pitchFamily="34" charset="-122"/>
            </a:endParaRPr>
          </a:p>
          <a:p>
            <a:pPr algn="ctr"/>
            <a:r>
              <a:rPr lang="zh-CN" altLang="en-US" sz="4000" dirty="0">
                <a:ln w="6350">
                  <a:noFill/>
                </a:ln>
                <a:solidFill>
                  <a:schemeClr val="bg1">
                    <a:lumMod val="50000"/>
                  </a:schemeClr>
                </a:solidFill>
                <a:latin typeface="微软雅黑" pitchFamily="34" charset="-122"/>
                <a:ea typeface="微软雅黑" pitchFamily="34" charset="-122"/>
              </a:rPr>
              <a:t>的设计与实现</a:t>
            </a:r>
          </a:p>
        </p:txBody>
      </p:sp>
      <p:grpSp>
        <p:nvGrpSpPr>
          <p:cNvPr id="19" name="组合 18"/>
          <p:cNvGrpSpPr/>
          <p:nvPr/>
        </p:nvGrpSpPr>
        <p:grpSpPr>
          <a:xfrm>
            <a:off x="0" y="2946544"/>
            <a:ext cx="9144000" cy="54006"/>
            <a:chOff x="2190216" y="0"/>
            <a:chExt cx="7128792" cy="108012"/>
          </a:xfrm>
        </p:grpSpPr>
        <p:sp>
          <p:nvSpPr>
            <p:cNvPr id="20" name="矩形 1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5"/>
          <p:cNvSpPr txBox="1">
            <a:spLocks noChangeArrowheads="1"/>
          </p:cNvSpPr>
          <p:nvPr/>
        </p:nvSpPr>
        <p:spPr bwMode="auto">
          <a:xfrm>
            <a:off x="5280000" y="3454620"/>
            <a:ext cx="23400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50000"/>
              </a:lnSpc>
            </a:pPr>
            <a:r>
              <a:rPr lang="zh-CN" altLang="en-US" sz="2400" spc="-100" dirty="0">
                <a:solidFill>
                  <a:schemeClr val="bg2">
                    <a:lumMod val="50000"/>
                  </a:schemeClr>
                </a:solidFill>
                <a:latin typeface="微软雅黑" pitchFamily="34" charset="-122"/>
                <a:ea typeface="微软雅黑" pitchFamily="34" charset="-122"/>
              </a:rPr>
              <a:t>专业 </a:t>
            </a:r>
            <a:r>
              <a:rPr lang="en-US" altLang="zh-CN" sz="2400" spc="-100" dirty="0">
                <a:solidFill>
                  <a:schemeClr val="bg2">
                    <a:lumMod val="50000"/>
                  </a:schemeClr>
                </a:solidFill>
                <a:latin typeface="微软雅黑" pitchFamily="34" charset="-122"/>
                <a:ea typeface="微软雅黑" pitchFamily="34" charset="-122"/>
              </a:rPr>
              <a:t>: </a:t>
            </a:r>
            <a:r>
              <a:rPr lang="zh-CN" altLang="en-US" sz="2400" spc="-100" dirty="0">
                <a:solidFill>
                  <a:schemeClr val="bg2">
                    <a:lumMod val="50000"/>
                  </a:schemeClr>
                </a:solidFill>
                <a:latin typeface="微软雅黑" pitchFamily="34" charset="-122"/>
                <a:ea typeface="微软雅黑" pitchFamily="34" charset="-122"/>
              </a:rPr>
              <a:t>软件工程</a:t>
            </a:r>
            <a:endParaRPr lang="en-US" sz="2400" spc="-100" dirty="0">
              <a:solidFill>
                <a:schemeClr val="bg2">
                  <a:lumMod val="50000"/>
                </a:schemeClr>
              </a:solidFill>
              <a:latin typeface="微软雅黑" pitchFamily="34" charset="-122"/>
              <a:ea typeface="微软雅黑" pitchFamily="34" charset="-122"/>
            </a:endParaRPr>
          </a:p>
        </p:txBody>
      </p:sp>
      <p:sp>
        <p:nvSpPr>
          <p:cNvPr id="12" name="TextBox 47"/>
          <p:cNvSpPr txBox="1">
            <a:spLocks noChangeArrowheads="1"/>
          </p:cNvSpPr>
          <p:nvPr/>
        </p:nvSpPr>
        <p:spPr bwMode="auto">
          <a:xfrm>
            <a:off x="1913432" y="3454619"/>
            <a:ext cx="23400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50000"/>
              </a:lnSpc>
            </a:pPr>
            <a:r>
              <a:rPr lang="zh-CN" altLang="en-US" sz="2400" dirty="0">
                <a:solidFill>
                  <a:schemeClr val="bg2">
                    <a:lumMod val="50000"/>
                  </a:schemeClr>
                </a:solidFill>
                <a:latin typeface="微软雅黑" pitchFamily="34" charset="-122"/>
                <a:ea typeface="微软雅黑" pitchFamily="34" charset="-122"/>
              </a:rPr>
              <a:t>学院 </a:t>
            </a:r>
            <a:r>
              <a:rPr lang="en-US" altLang="zh-CN" sz="2400" dirty="0">
                <a:solidFill>
                  <a:schemeClr val="bg2">
                    <a:lumMod val="50000"/>
                  </a:schemeClr>
                </a:solidFill>
                <a:latin typeface="微软雅黑" pitchFamily="34" charset="-122"/>
                <a:ea typeface="微软雅黑" pitchFamily="34" charset="-122"/>
              </a:rPr>
              <a:t>: </a:t>
            </a:r>
            <a:r>
              <a:rPr lang="zh-CN" altLang="en-US" sz="2400" dirty="0">
                <a:solidFill>
                  <a:schemeClr val="bg2">
                    <a:lumMod val="50000"/>
                  </a:schemeClr>
                </a:solidFill>
                <a:latin typeface="微软雅黑" pitchFamily="34" charset="-122"/>
                <a:ea typeface="微软雅黑" pitchFamily="34" charset="-122"/>
              </a:rPr>
              <a:t>软件学院</a:t>
            </a:r>
            <a:endParaRPr lang="en-US" sz="2400" dirty="0">
              <a:solidFill>
                <a:schemeClr val="bg2">
                  <a:lumMod val="50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9956" y="344163"/>
            <a:ext cx="957551" cy="1199598"/>
          </a:xfrm>
          <a:prstGeom prst="rect">
            <a:avLst/>
          </a:prstGeom>
        </p:spPr>
      </p:pic>
    </p:spTree>
    <p:extLst>
      <p:ext uri="{BB962C8B-B14F-4D97-AF65-F5344CB8AC3E}">
        <p14:creationId xmlns:p14="http://schemas.microsoft.com/office/powerpoint/2010/main" val="199035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需求分析</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Rectangle 4"/>
          <p:cNvSpPr>
            <a:spLocks noChangeArrowheads="1"/>
          </p:cNvSpPr>
          <p:nvPr/>
        </p:nvSpPr>
        <p:spPr bwMode="auto">
          <a:xfrm>
            <a:off x="4678326" y="7555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416158"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a:extLst>
              <a:ext uri="{FF2B5EF4-FFF2-40B4-BE49-F238E27FC236}">
                <a16:creationId xmlns:a16="http://schemas.microsoft.com/office/drawing/2014/main" id="{F5B5C9C9-137A-4431-B3CB-F00F9ADBE0B3}"/>
              </a:ext>
            </a:extLst>
          </p:cNvPr>
          <p:cNvPicPr>
            <a:picLocks noChangeAspect="1"/>
          </p:cNvPicPr>
          <p:nvPr/>
        </p:nvPicPr>
        <p:blipFill>
          <a:blip r:embed="rId3"/>
          <a:stretch>
            <a:fillRect/>
          </a:stretch>
        </p:blipFill>
        <p:spPr>
          <a:xfrm>
            <a:off x="1420213" y="145662"/>
            <a:ext cx="6755204" cy="4852176"/>
          </a:xfrm>
          <a:prstGeom prst="rect">
            <a:avLst/>
          </a:prstGeom>
        </p:spPr>
      </p:pic>
    </p:spTree>
    <p:extLst>
      <p:ext uri="{BB962C8B-B14F-4D97-AF65-F5344CB8AC3E}">
        <p14:creationId xmlns:p14="http://schemas.microsoft.com/office/powerpoint/2010/main" val="163644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需求分析</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Rectangle 4"/>
          <p:cNvSpPr>
            <a:spLocks noChangeArrowheads="1"/>
          </p:cNvSpPr>
          <p:nvPr/>
        </p:nvSpPr>
        <p:spPr bwMode="auto">
          <a:xfrm>
            <a:off x="4678326" y="7555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416158"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416158" y="12227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B0392535-7E02-490F-A19E-C053575E3C39}"/>
              </a:ext>
            </a:extLst>
          </p:cNvPr>
          <p:cNvPicPr>
            <a:picLocks noChangeAspect="1"/>
          </p:cNvPicPr>
          <p:nvPr/>
        </p:nvPicPr>
        <p:blipFill>
          <a:blip r:embed="rId3"/>
          <a:stretch>
            <a:fillRect/>
          </a:stretch>
        </p:blipFill>
        <p:spPr>
          <a:xfrm>
            <a:off x="4513226" y="1525645"/>
            <a:ext cx="4630774" cy="2826383"/>
          </a:xfrm>
          <a:prstGeom prst="rect">
            <a:avLst/>
          </a:prstGeom>
        </p:spPr>
      </p:pic>
      <p:pic>
        <p:nvPicPr>
          <p:cNvPr id="13" name="图片 12">
            <a:extLst>
              <a:ext uri="{FF2B5EF4-FFF2-40B4-BE49-F238E27FC236}">
                <a16:creationId xmlns:a16="http://schemas.microsoft.com/office/drawing/2014/main" id="{9CDEA987-5EBC-4122-8165-C895AA8CAA52}"/>
              </a:ext>
            </a:extLst>
          </p:cNvPr>
          <p:cNvPicPr>
            <a:picLocks noChangeAspect="1"/>
          </p:cNvPicPr>
          <p:nvPr/>
        </p:nvPicPr>
        <p:blipFill>
          <a:blip r:embed="rId4"/>
          <a:stretch>
            <a:fillRect/>
          </a:stretch>
        </p:blipFill>
        <p:spPr>
          <a:xfrm>
            <a:off x="-110980" y="1525646"/>
            <a:ext cx="4682980" cy="2826384"/>
          </a:xfrm>
          <a:prstGeom prst="rect">
            <a:avLst/>
          </a:prstGeom>
        </p:spPr>
      </p:pic>
    </p:spTree>
    <p:extLst>
      <p:ext uri="{BB962C8B-B14F-4D97-AF65-F5344CB8AC3E}">
        <p14:creationId xmlns:p14="http://schemas.microsoft.com/office/powerpoint/2010/main" val="258543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系统架构设计</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Rectangle 2"/>
          <p:cNvSpPr>
            <a:spLocks noChangeArrowheads="1"/>
          </p:cNvSpPr>
          <p:nvPr/>
        </p:nvSpPr>
        <p:spPr bwMode="auto">
          <a:xfrm>
            <a:off x="1669311" y="103135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C1BC2EFF-9A64-42F6-9FAF-B3A5086A5390}"/>
              </a:ext>
            </a:extLst>
          </p:cNvPr>
          <p:cNvPicPr>
            <a:picLocks noChangeAspect="1"/>
          </p:cNvPicPr>
          <p:nvPr/>
        </p:nvPicPr>
        <p:blipFill>
          <a:blip r:embed="rId3"/>
          <a:stretch>
            <a:fillRect/>
          </a:stretch>
        </p:blipFill>
        <p:spPr>
          <a:xfrm>
            <a:off x="1090852" y="1031358"/>
            <a:ext cx="6449344" cy="3576067"/>
          </a:xfrm>
          <a:prstGeom prst="rect">
            <a:avLst/>
          </a:prstGeom>
        </p:spPr>
      </p:pic>
    </p:spTree>
    <p:extLst>
      <p:ext uri="{BB962C8B-B14F-4D97-AF65-F5344CB8AC3E}">
        <p14:creationId xmlns:p14="http://schemas.microsoft.com/office/powerpoint/2010/main" val="129896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功能组成设计</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Rectangle 2"/>
          <p:cNvSpPr>
            <a:spLocks noChangeArrowheads="1"/>
          </p:cNvSpPr>
          <p:nvPr/>
        </p:nvSpPr>
        <p:spPr bwMode="auto">
          <a:xfrm>
            <a:off x="1424762" y="19670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D1F4F439-CAEC-4362-88AE-A922195B16F7}"/>
              </a:ext>
            </a:extLst>
          </p:cNvPr>
          <p:cNvPicPr>
            <a:picLocks noChangeAspect="1"/>
          </p:cNvPicPr>
          <p:nvPr/>
        </p:nvPicPr>
        <p:blipFill>
          <a:blip r:embed="rId3"/>
          <a:stretch>
            <a:fillRect/>
          </a:stretch>
        </p:blipFill>
        <p:spPr>
          <a:xfrm>
            <a:off x="1716048" y="549369"/>
            <a:ext cx="5711904" cy="4315850"/>
          </a:xfrm>
          <a:prstGeom prst="rect">
            <a:avLst/>
          </a:prstGeom>
        </p:spPr>
      </p:pic>
    </p:spTree>
    <p:extLst>
      <p:ext uri="{BB962C8B-B14F-4D97-AF65-F5344CB8AC3E}">
        <p14:creationId xmlns:p14="http://schemas.microsoft.com/office/powerpoint/2010/main" val="206043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数据库设计</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641600" y="3196365"/>
            <a:ext cx="3860800" cy="192539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service_menu</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service_menu_middle</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service_menu_moleclue</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service_configure</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service_menu_atom_molecule_middle</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service_menu_atom</a:t>
            </a:r>
            <a:r>
              <a:rPr lang="zh-CN" altLang="en-US" dirty="0">
                <a:latin typeface="微软雅黑" panose="020B0503020204020204" pitchFamily="34" charset="-122"/>
                <a:ea typeface="微软雅黑" panose="020B0503020204020204" pitchFamily="34" charset="-122"/>
              </a:rPr>
              <a:t>表</a:t>
            </a:r>
          </a:p>
        </p:txBody>
      </p:sp>
      <p:sp>
        <p:nvSpPr>
          <p:cNvPr id="11" name="文本框 10">
            <a:extLst>
              <a:ext uri="{FF2B5EF4-FFF2-40B4-BE49-F238E27FC236}">
                <a16:creationId xmlns:a16="http://schemas.microsoft.com/office/drawing/2014/main" id="{9411A9E3-7147-4631-A599-0C8817A0C4D5}"/>
              </a:ext>
            </a:extLst>
          </p:cNvPr>
          <p:cNvSpPr txBox="1"/>
          <p:nvPr/>
        </p:nvSpPr>
        <p:spPr>
          <a:xfrm>
            <a:off x="6361346" y="3352178"/>
            <a:ext cx="3108711" cy="161377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service_group</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sys_org</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project</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resources_management</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dirty="0" err="1">
                <a:latin typeface="微软雅黑" panose="020B0503020204020204" pitchFamily="34" charset="-122"/>
                <a:ea typeface="微软雅黑" panose="020B0503020204020204" pitchFamily="34" charset="-122"/>
              </a:rPr>
              <a:t>resource_device</a:t>
            </a:r>
            <a:r>
              <a:rPr lang="zh-CN" altLang="en-US" dirty="0">
                <a:latin typeface="微软雅黑" panose="020B0503020204020204" pitchFamily="34" charset="-122"/>
                <a:ea typeface="微软雅黑" panose="020B0503020204020204" pitchFamily="34" charset="-122"/>
              </a:rPr>
              <a:t>表</a:t>
            </a:r>
          </a:p>
        </p:txBody>
      </p:sp>
      <p:pic>
        <p:nvPicPr>
          <p:cNvPr id="10" name="图片 9">
            <a:extLst>
              <a:ext uri="{FF2B5EF4-FFF2-40B4-BE49-F238E27FC236}">
                <a16:creationId xmlns:a16="http://schemas.microsoft.com/office/drawing/2014/main" id="{4C7529A2-A223-4740-8998-5ADC12A20195}"/>
              </a:ext>
            </a:extLst>
          </p:cNvPr>
          <p:cNvPicPr>
            <a:picLocks noChangeAspect="1"/>
          </p:cNvPicPr>
          <p:nvPr/>
        </p:nvPicPr>
        <p:blipFill>
          <a:blip r:embed="rId3"/>
          <a:stretch>
            <a:fillRect/>
          </a:stretch>
        </p:blipFill>
        <p:spPr>
          <a:xfrm>
            <a:off x="720621" y="177547"/>
            <a:ext cx="7730157" cy="3686001"/>
          </a:xfrm>
          <a:prstGeom prst="rect">
            <a:avLst/>
          </a:prstGeom>
        </p:spPr>
      </p:pic>
    </p:spTree>
    <p:extLst>
      <p:ext uri="{BB962C8B-B14F-4D97-AF65-F5344CB8AC3E}">
        <p14:creationId xmlns:p14="http://schemas.microsoft.com/office/powerpoint/2010/main" val="1696384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1127232" cy="1477328"/>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用户认证</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命名空间管理</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项目管理模块</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数据存储模块</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模型管理模块</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模型预测模块</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3" name="矩形 2"/>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详细设计与实现</a:t>
            </a:r>
          </a:p>
        </p:txBody>
      </p:sp>
      <p:sp>
        <p:nvSpPr>
          <p:cNvPr id="4" name="矩形 3"/>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5" name="组合 4"/>
          <p:cNvGrpSpPr/>
          <p:nvPr/>
        </p:nvGrpSpPr>
        <p:grpSpPr>
          <a:xfrm>
            <a:off x="0" y="2517744"/>
            <a:ext cx="9144000" cy="54006"/>
            <a:chOff x="2190216" y="0"/>
            <a:chExt cx="7128792" cy="108012"/>
          </a:xfrm>
        </p:grpSpPr>
        <p:sp>
          <p:nvSpPr>
            <p:cNvPr id="6" name="矩形 5"/>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500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系统实现</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416158" y="1059768"/>
            <a:ext cx="4162084" cy="3901068"/>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b="1" dirty="0">
                <a:latin typeface="微软雅黑" panose="020B0503020204020204" pitchFamily="34" charset="-122"/>
                <a:ea typeface="微软雅黑" panose="020B0503020204020204" pitchFamily="34" charset="-122"/>
              </a:rPr>
              <a:t>本系统实现了以下内容：</a:t>
            </a:r>
            <a:endParaRPr lang="en-US" altLang="zh-CN" sz="18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用户认证模块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命名空间管理模块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项目管理模块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数据存储模块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模型管理模块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模型预测模块</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18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p:cNvSpPr txBox="1"/>
          <p:nvPr/>
        </p:nvSpPr>
        <p:spPr>
          <a:xfrm>
            <a:off x="4046706" y="1059768"/>
            <a:ext cx="3112851" cy="1615827"/>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b="1" dirty="0">
                <a:latin typeface="微软雅黑" panose="020B0503020204020204" pitchFamily="34" charset="-122"/>
                <a:ea typeface="微软雅黑" panose="020B0503020204020204" pitchFamily="34" charset="-122"/>
              </a:rPr>
              <a:t>实现举例</a:t>
            </a:r>
            <a:endParaRPr lang="en-US" altLang="zh-CN" sz="18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项目管理模块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数据存储模块</a:t>
            </a:r>
            <a:endParaRPr lang="en-US" altLang="zh-CN" sz="18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模型管理模块</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045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项目管理模块</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315750"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940141305"/>
              </p:ext>
            </p:extLst>
          </p:nvPr>
        </p:nvGraphicFramePr>
        <p:xfrm>
          <a:off x="4241482" y="440069"/>
          <a:ext cx="4894937" cy="4461991"/>
        </p:xfrm>
        <a:graphic>
          <a:graphicData uri="http://schemas.openxmlformats.org/presentationml/2006/ole">
            <mc:AlternateContent xmlns:mc="http://schemas.openxmlformats.org/markup-compatibility/2006">
              <mc:Choice xmlns:v="urn:schemas-microsoft-com:vml" Requires="v">
                <p:oleObj spid="_x0000_s6322" name="Visio" r:id="rId4" imgW="5924495" imgH="5400563" progId="Visio.Drawing.15">
                  <p:embed/>
                </p:oleObj>
              </mc:Choice>
              <mc:Fallback>
                <p:oleObj name="Visio" r:id="rId4" imgW="5924495" imgH="540056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482" y="440069"/>
                        <a:ext cx="4894937" cy="4461991"/>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897274144"/>
              </p:ext>
            </p:extLst>
          </p:nvPr>
        </p:nvGraphicFramePr>
        <p:xfrm>
          <a:off x="382535" y="782974"/>
          <a:ext cx="3537712" cy="2011515"/>
        </p:xfrm>
        <a:graphic>
          <a:graphicData uri="http://schemas.openxmlformats.org/presentationml/2006/ole">
            <mc:AlternateContent xmlns:mc="http://schemas.openxmlformats.org/markup-compatibility/2006">
              <mc:Choice xmlns:v="urn:schemas-microsoft-com:vml" Requires="v">
                <p:oleObj spid="_x0000_s6323" name="Visio" r:id="rId6" imgW="6581789" imgH="3971773" progId="Visio.Drawing.15">
                  <p:embed/>
                </p:oleObj>
              </mc:Choice>
              <mc:Fallback>
                <p:oleObj name="Visio" r:id="rId6" imgW="6581789" imgH="3971773" progId="Visio.Drawing.15">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b="5688"/>
                      <a:stretch>
                        <a:fillRect/>
                      </a:stretch>
                    </p:blipFill>
                    <p:spPr bwMode="auto">
                      <a:xfrm>
                        <a:off x="382535" y="782974"/>
                        <a:ext cx="3537712" cy="2011515"/>
                      </a:xfrm>
                      <a:prstGeom prst="rect">
                        <a:avLst/>
                      </a:prstGeom>
                      <a:noFill/>
                    </p:spPr>
                  </p:pic>
                </p:oleObj>
              </mc:Fallback>
            </mc:AlternateContent>
          </a:graphicData>
        </a:graphic>
      </p:graphicFrame>
      <p:sp>
        <p:nvSpPr>
          <p:cNvPr id="16" name="文本框 2"/>
          <p:cNvSpPr txBox="1">
            <a:spLocks noChangeArrowheads="1"/>
          </p:cNvSpPr>
          <p:nvPr/>
        </p:nvSpPr>
        <p:spPr bwMode="auto">
          <a:xfrm>
            <a:off x="442431" y="2809179"/>
            <a:ext cx="3662644" cy="20928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0"/>
            <a:r>
              <a:rPr lang="en-US" altLang="zh-CN" sz="1000" dirty="0"/>
              <a:t>public Project </a:t>
            </a:r>
            <a:r>
              <a:rPr lang="en-US" altLang="zh-CN" sz="1000" dirty="0" err="1"/>
              <a:t>createProject</a:t>
            </a:r>
            <a:r>
              <a:rPr lang="en-US" altLang="zh-CN" sz="1000" dirty="0"/>
              <a:t>(String namespace, Project project) {</a:t>
            </a:r>
            <a:endParaRPr lang="zh-CN" altLang="zh-CN" sz="1000" dirty="0"/>
          </a:p>
          <a:p>
            <a:pPr indent="0"/>
            <a:r>
              <a:rPr lang="en-US" altLang="zh-CN" sz="1000" dirty="0" err="1"/>
              <a:t>project.setNamespace</a:t>
            </a:r>
            <a:r>
              <a:rPr lang="en-US" altLang="zh-CN" sz="1000" dirty="0"/>
              <a:t>(namespace);</a:t>
            </a:r>
            <a:endParaRPr lang="zh-CN" altLang="zh-CN" sz="1000" dirty="0"/>
          </a:p>
          <a:p>
            <a:pPr indent="0"/>
            <a:r>
              <a:rPr lang="en-US" altLang="zh-CN" sz="1000" dirty="0" err="1"/>
              <a:t>this.validateProjectShouldNotExists</a:t>
            </a:r>
            <a:r>
              <a:rPr lang="en-US" altLang="zh-CN" sz="1000" dirty="0"/>
              <a:t>(namespace,  </a:t>
            </a:r>
            <a:r>
              <a:rPr lang="en-US" altLang="zh-CN" sz="1000" dirty="0" err="1"/>
              <a:t>project.getName</a:t>
            </a:r>
            <a:r>
              <a:rPr lang="en-US" altLang="zh-CN" sz="1000" dirty="0"/>
              <a:t>());</a:t>
            </a:r>
            <a:endParaRPr lang="zh-CN" altLang="zh-CN" sz="1000" dirty="0"/>
          </a:p>
          <a:p>
            <a:pPr indent="0"/>
            <a:r>
              <a:rPr lang="en-US" altLang="zh-CN" sz="1000" dirty="0"/>
              <a:t>//</a:t>
            </a:r>
            <a:r>
              <a:rPr lang="zh-CN" altLang="zh-CN" sz="1000" dirty="0"/>
              <a:t>创建存储</a:t>
            </a:r>
          </a:p>
          <a:p>
            <a:pPr indent="0"/>
            <a:r>
              <a:rPr lang="en-US" altLang="zh-CN" sz="1000" dirty="0" err="1"/>
              <a:t>createStorage</a:t>
            </a:r>
            <a:r>
              <a:rPr lang="en-US" altLang="zh-CN" sz="1000" dirty="0"/>
              <a:t>(</a:t>
            </a:r>
            <a:r>
              <a:rPr lang="en-US" altLang="zh-CN" sz="1000" dirty="0" err="1"/>
              <a:t>project.getName</a:t>
            </a:r>
            <a:r>
              <a:rPr lang="en-US" altLang="zh-CN" sz="1000" dirty="0"/>
              <a:t>(), </a:t>
            </a:r>
            <a:r>
              <a:rPr lang="en-US" altLang="zh-CN" sz="1000" dirty="0" err="1"/>
              <a:t>project.getNamespace</a:t>
            </a:r>
            <a:r>
              <a:rPr lang="en-US" altLang="zh-CN" sz="1000" dirty="0"/>
              <a:t>());</a:t>
            </a:r>
          </a:p>
          <a:p>
            <a:pPr indent="0"/>
            <a:r>
              <a:rPr lang="en-US" altLang="zh-CN" sz="1000" dirty="0"/>
              <a:t>//</a:t>
            </a:r>
            <a:r>
              <a:rPr lang="zh-CN" altLang="zh-CN" sz="1000" dirty="0"/>
              <a:t>初始化文件目录</a:t>
            </a:r>
            <a:endParaRPr lang="en-US" altLang="zh-CN" sz="1000" dirty="0"/>
          </a:p>
          <a:p>
            <a:pPr indent="0"/>
            <a:r>
              <a:rPr lang="en-US" altLang="zh-CN" sz="1000" dirty="0" err="1"/>
              <a:t>cephfsClient.createDirectory</a:t>
            </a:r>
            <a:r>
              <a:rPr lang="en-US" altLang="zh-CN" sz="1000" dirty="0"/>
              <a:t>(</a:t>
            </a:r>
            <a:r>
              <a:rPr lang="en-US" altLang="zh-CN" sz="1000" dirty="0" err="1"/>
              <a:t>CephPathUtils.getCephConfPath</a:t>
            </a:r>
            <a:r>
              <a:rPr lang="en-US" altLang="zh-CN" sz="1000" dirty="0"/>
              <a:t>(namespace,</a:t>
            </a:r>
            <a:r>
              <a:rPr lang="zh-CN" altLang="zh-CN" sz="1000" dirty="0"/>
              <a:t> </a:t>
            </a:r>
            <a:r>
              <a:rPr lang="en-US" altLang="zh-CN" sz="1000" dirty="0" err="1"/>
              <a:t>project.getName</a:t>
            </a:r>
            <a:r>
              <a:rPr lang="en-US" altLang="zh-CN" sz="1000" dirty="0"/>
              <a:t>()));</a:t>
            </a:r>
            <a:endParaRPr lang="zh-CN" altLang="zh-CN" sz="1000" dirty="0"/>
          </a:p>
          <a:p>
            <a:pPr indent="0"/>
            <a:r>
              <a:rPr lang="en-US" altLang="zh-CN" sz="1000" dirty="0"/>
              <a:t>//</a:t>
            </a:r>
            <a:r>
              <a:rPr lang="zh-CN" altLang="zh-CN" sz="1000" dirty="0"/>
              <a:t>在数据库中保存</a:t>
            </a:r>
          </a:p>
          <a:p>
            <a:pPr indent="0"/>
            <a:r>
              <a:rPr lang="en-US" altLang="zh-CN" sz="1000" dirty="0"/>
              <a:t>project = </a:t>
            </a:r>
            <a:r>
              <a:rPr lang="en-US" altLang="zh-CN" sz="1000" dirty="0" err="1"/>
              <a:t>projectRepository.save</a:t>
            </a:r>
            <a:r>
              <a:rPr lang="en-US" altLang="zh-CN" sz="1000" dirty="0"/>
              <a:t>(project);</a:t>
            </a:r>
            <a:endParaRPr lang="zh-CN" altLang="zh-CN" sz="1000" dirty="0"/>
          </a:p>
          <a:p>
            <a:pPr indent="0"/>
            <a:r>
              <a:rPr lang="en-US" altLang="zh-CN" sz="1000" dirty="0"/>
              <a:t>return project;}</a:t>
            </a:r>
            <a:endParaRPr lang="zh-CN" altLang="zh-CN" sz="1000" dirty="0"/>
          </a:p>
        </p:txBody>
      </p:sp>
    </p:spTree>
    <p:extLst>
      <p:ext uri="{BB962C8B-B14F-4D97-AF65-F5344CB8AC3E}">
        <p14:creationId xmlns:p14="http://schemas.microsoft.com/office/powerpoint/2010/main" val="1373326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数据存储模块</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1315750"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876901906"/>
              </p:ext>
            </p:extLst>
          </p:nvPr>
        </p:nvGraphicFramePr>
        <p:xfrm>
          <a:off x="4347026" y="586058"/>
          <a:ext cx="4626853" cy="4097582"/>
        </p:xfrm>
        <a:graphic>
          <a:graphicData uri="http://schemas.openxmlformats.org/presentationml/2006/ole">
            <mc:AlternateContent xmlns:mc="http://schemas.openxmlformats.org/markup-compatibility/2006">
              <mc:Choice xmlns:v="urn:schemas-microsoft-com:vml" Requires="v">
                <p:oleObj spid="_x0000_s8369" name="Visio" r:id="rId4" imgW="5743433" imgH="5086390" progId="Visio.Drawing.15">
                  <p:embed/>
                </p:oleObj>
              </mc:Choice>
              <mc:Fallback>
                <p:oleObj name="Visio" r:id="rId4" imgW="5743433" imgH="508639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7026" y="586058"/>
                        <a:ext cx="4626853" cy="4097582"/>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567395864"/>
              </p:ext>
            </p:extLst>
          </p:nvPr>
        </p:nvGraphicFramePr>
        <p:xfrm>
          <a:off x="416158" y="1028189"/>
          <a:ext cx="3715352" cy="3164432"/>
        </p:xfrm>
        <a:graphic>
          <a:graphicData uri="http://schemas.openxmlformats.org/presentationml/2006/ole">
            <mc:AlternateContent xmlns:mc="http://schemas.openxmlformats.org/markup-compatibility/2006">
              <mc:Choice xmlns:v="urn:schemas-microsoft-com:vml" Requires="v">
                <p:oleObj spid="_x0000_s8370" name="Visio" r:id="rId6" imgW="5572057" imgH="5057636" progId="Visio.Drawing.15">
                  <p:embed/>
                </p:oleObj>
              </mc:Choice>
              <mc:Fallback>
                <p:oleObj name="Visio" r:id="rId6" imgW="5572057" imgH="5057636" progId="Visio.Drawing.15">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b="6175"/>
                      <a:stretch>
                        <a:fillRect/>
                      </a:stretch>
                    </p:blipFill>
                    <p:spPr bwMode="auto">
                      <a:xfrm>
                        <a:off x="416158" y="1028189"/>
                        <a:ext cx="3715352" cy="3164432"/>
                      </a:xfrm>
                      <a:prstGeom prst="rect">
                        <a:avLst/>
                      </a:prstGeom>
                      <a:noFill/>
                    </p:spPr>
                  </p:pic>
                </p:oleObj>
              </mc:Fallback>
            </mc:AlternateContent>
          </a:graphicData>
        </a:graphic>
      </p:graphicFrame>
    </p:spTree>
    <p:extLst>
      <p:ext uri="{BB962C8B-B14F-4D97-AF65-F5344CB8AC3E}">
        <p14:creationId xmlns:p14="http://schemas.microsoft.com/office/powerpoint/2010/main" val="298692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模型管理模块</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2417453" y="-1"/>
            <a:ext cx="75255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189541181"/>
              </p:ext>
            </p:extLst>
          </p:nvPr>
        </p:nvGraphicFramePr>
        <p:xfrm>
          <a:off x="4781276" y="586058"/>
          <a:ext cx="3915252" cy="4517054"/>
        </p:xfrm>
        <a:graphic>
          <a:graphicData uri="http://schemas.openxmlformats.org/presentationml/2006/ole">
            <mc:AlternateContent xmlns:mc="http://schemas.openxmlformats.org/markup-compatibility/2006">
              <mc:Choice xmlns:v="urn:schemas-microsoft-com:vml" Requires="v">
                <p:oleObj spid="_x0000_s10418" name="Visio" r:id="rId4" imgW="6267248" imgH="7220060" progId="Visio.Drawing.15">
                  <p:embed/>
                </p:oleObj>
              </mc:Choice>
              <mc:Fallback>
                <p:oleObj name="Visio" r:id="rId4" imgW="6267248" imgH="722006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276" y="586058"/>
                        <a:ext cx="3915252" cy="4517054"/>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423110155"/>
              </p:ext>
            </p:extLst>
          </p:nvPr>
        </p:nvGraphicFramePr>
        <p:xfrm>
          <a:off x="416158" y="982494"/>
          <a:ext cx="4221960" cy="2850204"/>
        </p:xfrm>
        <a:graphic>
          <a:graphicData uri="http://schemas.openxmlformats.org/presentationml/2006/ole">
            <mc:AlternateContent xmlns:mc="http://schemas.openxmlformats.org/markup-compatibility/2006">
              <mc:Choice xmlns:v="urn:schemas-microsoft-com:vml" Requires="v">
                <p:oleObj spid="_x0000_s10419" name="Visio" r:id="rId6" imgW="5839017" imgH="3943442" progId="Visio.Drawing.15">
                  <p:embed/>
                </p:oleObj>
              </mc:Choice>
              <mc:Fallback>
                <p:oleObj name="Visio" r:id="rId6" imgW="5839017" imgH="3943442" progId="Visio.Drawing.15">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158" y="982494"/>
                        <a:ext cx="4221960" cy="2850204"/>
                      </a:xfrm>
                      <a:prstGeom prst="rect">
                        <a:avLst/>
                      </a:prstGeom>
                      <a:noFill/>
                    </p:spPr>
                  </p:pic>
                </p:oleObj>
              </mc:Fallback>
            </mc:AlternateContent>
          </a:graphicData>
        </a:graphic>
      </p:graphicFrame>
    </p:spTree>
    <p:extLst>
      <p:ext uri="{BB962C8B-B14F-4D97-AF65-F5344CB8AC3E}">
        <p14:creationId xmlns:p14="http://schemas.microsoft.com/office/powerpoint/2010/main" val="271191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94112" y="1125349"/>
            <a:ext cx="2555776" cy="47429"/>
            <a:chOff x="2190216" y="0"/>
            <a:chExt cx="4752528" cy="108012"/>
          </a:xfrm>
        </p:grpSpPr>
        <p:sp>
          <p:nvSpPr>
            <p:cNvPr id="5" name="矩形 4"/>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35"/>
          <p:cNvSpPr txBox="1"/>
          <p:nvPr/>
        </p:nvSpPr>
        <p:spPr>
          <a:xfrm>
            <a:off x="3832860" y="313244"/>
            <a:ext cx="1642654"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汇报题纲</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sp>
        <p:nvSpPr>
          <p:cNvPr id="10"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15" name="组合 14"/>
          <p:cNvGrpSpPr/>
          <p:nvPr/>
        </p:nvGrpSpPr>
        <p:grpSpPr>
          <a:xfrm>
            <a:off x="3787170" y="2571749"/>
            <a:ext cx="1569660" cy="1895739"/>
            <a:chOff x="3787170" y="2571749"/>
            <a:chExt cx="1569660" cy="1895739"/>
          </a:xfrm>
        </p:grpSpPr>
        <p:grpSp>
          <p:nvGrpSpPr>
            <p:cNvPr id="16" name="组合 15"/>
            <p:cNvGrpSpPr/>
            <p:nvPr/>
          </p:nvGrpSpPr>
          <p:grpSpPr>
            <a:xfrm>
              <a:off x="3818164" y="2571749"/>
              <a:ext cx="1512542" cy="1895739"/>
              <a:chOff x="522514" y="3027333"/>
              <a:chExt cx="1512542" cy="1440161"/>
            </a:xfrm>
          </p:grpSpPr>
          <p:sp>
            <p:nvSpPr>
              <p:cNvPr id="19" name="矩形 18"/>
              <p:cNvSpPr/>
              <p:nvPr/>
            </p:nvSpPr>
            <p:spPr>
              <a:xfrm>
                <a:off x="522514" y="3027333"/>
                <a:ext cx="1512542" cy="144016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094945" y="3111789"/>
              <a:ext cx="954107" cy="984565"/>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系统边界</a:t>
              </a:r>
              <a:endParaRPr lang="en-US" altLang="zh-CN" sz="1000" dirty="0">
                <a:ln w="6350">
                  <a:noFill/>
                </a:ln>
                <a:solidFill>
                  <a:schemeClr val="bg1">
                    <a:lumMod val="50000"/>
                  </a:schemeClr>
                </a:solidFill>
                <a:latin typeface="Impact" pitchFamily="34" charset="0"/>
                <a:ea typeface="微软雅黑" pitchFamily="34" charset="-122"/>
              </a:endParaRPr>
            </a:p>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需求分析</a:t>
              </a:r>
              <a:endParaRPr lang="en-US" altLang="zh-CN" sz="1000" dirty="0">
                <a:ln w="6350">
                  <a:noFill/>
                </a:ln>
                <a:solidFill>
                  <a:schemeClr val="bg1">
                    <a:lumMod val="50000"/>
                  </a:schemeClr>
                </a:solidFill>
                <a:latin typeface="Impact" pitchFamily="34" charset="0"/>
                <a:ea typeface="微软雅黑" pitchFamily="34" charset="-122"/>
              </a:endParaRPr>
            </a:p>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系统概要设计</a:t>
              </a:r>
              <a:endParaRPr lang="en-US" altLang="zh-CN" sz="1000" dirty="0">
                <a:ln w="6350">
                  <a:noFill/>
                </a:ln>
                <a:solidFill>
                  <a:schemeClr val="bg1">
                    <a:lumMod val="50000"/>
                  </a:schemeClr>
                </a:solidFill>
                <a:latin typeface="Impact" pitchFamily="34" charset="0"/>
                <a:ea typeface="微软雅黑" pitchFamily="34" charset="-122"/>
              </a:endParaRPr>
            </a:p>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数据库设计</a:t>
              </a:r>
            </a:p>
          </p:txBody>
        </p:sp>
        <p:sp>
          <p:nvSpPr>
            <p:cNvPr id="18" name="矩形 17"/>
            <p:cNvSpPr/>
            <p:nvPr/>
          </p:nvSpPr>
          <p:spPr>
            <a:xfrm>
              <a:off x="3787170"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系统分析与概要设计</a:t>
              </a:r>
            </a:p>
          </p:txBody>
        </p:sp>
      </p:grpSp>
      <p:grpSp>
        <p:nvGrpSpPr>
          <p:cNvPr id="21" name="组合 20"/>
          <p:cNvGrpSpPr/>
          <p:nvPr/>
        </p:nvGrpSpPr>
        <p:grpSpPr>
          <a:xfrm>
            <a:off x="2167164" y="2571751"/>
            <a:ext cx="1512542" cy="1895740"/>
            <a:chOff x="2167164" y="2571751"/>
            <a:chExt cx="1512542" cy="1895740"/>
          </a:xfrm>
        </p:grpSpPr>
        <p:grpSp>
          <p:nvGrpSpPr>
            <p:cNvPr id="22" name="组合 21"/>
            <p:cNvGrpSpPr/>
            <p:nvPr/>
          </p:nvGrpSpPr>
          <p:grpSpPr>
            <a:xfrm>
              <a:off x="2167164" y="2571751"/>
              <a:ext cx="1512542" cy="1895740"/>
              <a:chOff x="522514" y="3027328"/>
              <a:chExt cx="1512542" cy="1440159"/>
            </a:xfrm>
          </p:grpSpPr>
          <p:sp>
            <p:nvSpPr>
              <p:cNvPr id="25" name="矩形 24"/>
              <p:cNvSpPr/>
              <p:nvPr/>
            </p:nvSpPr>
            <p:spPr>
              <a:xfrm>
                <a:off x="522514" y="3027328"/>
                <a:ext cx="1512542" cy="1440159"/>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826938" y="3111789"/>
              <a:ext cx="184731" cy="292068"/>
            </a:xfrm>
            <a:prstGeom prst="rect">
              <a:avLst/>
            </a:prstGeom>
          </p:spPr>
          <p:txBody>
            <a:bodyPr wrap="none">
              <a:spAutoFit/>
            </a:bodyPr>
            <a:lstStyle/>
            <a:p>
              <a:pPr algn="ctr">
                <a:lnSpc>
                  <a:spcPct val="150000"/>
                </a:lnSpc>
              </a:pP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24" name="矩形 23"/>
            <p:cNvSpPr/>
            <p:nvPr/>
          </p:nvSpPr>
          <p:spPr>
            <a:xfrm>
              <a:off x="2519202"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相关技术</a:t>
              </a:r>
            </a:p>
          </p:txBody>
        </p:sp>
      </p:grpSp>
      <p:grpSp>
        <p:nvGrpSpPr>
          <p:cNvPr id="27" name="组合 26"/>
          <p:cNvGrpSpPr/>
          <p:nvPr/>
        </p:nvGrpSpPr>
        <p:grpSpPr>
          <a:xfrm>
            <a:off x="522514" y="2571749"/>
            <a:ext cx="1512542" cy="1895739"/>
            <a:chOff x="522514" y="2571749"/>
            <a:chExt cx="1512542" cy="1895739"/>
          </a:xfrm>
        </p:grpSpPr>
        <p:grpSp>
          <p:nvGrpSpPr>
            <p:cNvPr id="28" name="组合 27"/>
            <p:cNvGrpSpPr/>
            <p:nvPr/>
          </p:nvGrpSpPr>
          <p:grpSpPr>
            <a:xfrm>
              <a:off x="522514" y="2571749"/>
              <a:ext cx="1512542" cy="1895739"/>
              <a:chOff x="522514" y="3027333"/>
              <a:chExt cx="1512542" cy="1440161"/>
            </a:xfrm>
          </p:grpSpPr>
          <p:sp>
            <p:nvSpPr>
              <p:cNvPr id="31" name="矩形 30"/>
              <p:cNvSpPr/>
              <p:nvPr/>
            </p:nvSpPr>
            <p:spPr>
              <a:xfrm>
                <a:off x="522514" y="3027333"/>
                <a:ext cx="1512542" cy="144016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725435" y="3111789"/>
              <a:ext cx="1082349"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项目背景与问题</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研究意义</a:t>
              </a:r>
            </a:p>
          </p:txBody>
        </p:sp>
        <p:sp>
          <p:nvSpPr>
            <p:cNvPr id="30" name="矩形 29"/>
            <p:cNvSpPr/>
            <p:nvPr/>
          </p:nvSpPr>
          <p:spPr>
            <a:xfrm>
              <a:off x="697527" y="2667289"/>
              <a:ext cx="1138170" cy="276999"/>
            </a:xfrm>
            <a:prstGeom prst="rect">
              <a:avLst/>
            </a:prstGeom>
          </p:spPr>
          <p:txBody>
            <a:bodyPr wrap="squar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绪论</a:t>
              </a:r>
            </a:p>
          </p:txBody>
        </p:sp>
      </p:grpSp>
      <p:grpSp>
        <p:nvGrpSpPr>
          <p:cNvPr id="33" name="组合 32"/>
          <p:cNvGrpSpPr/>
          <p:nvPr/>
        </p:nvGrpSpPr>
        <p:grpSpPr>
          <a:xfrm>
            <a:off x="7120164" y="2571750"/>
            <a:ext cx="1512542" cy="1895740"/>
            <a:chOff x="7120164" y="2571750"/>
            <a:chExt cx="1512542" cy="1895740"/>
          </a:xfrm>
        </p:grpSpPr>
        <p:grpSp>
          <p:nvGrpSpPr>
            <p:cNvPr id="34" name="组合 33"/>
            <p:cNvGrpSpPr/>
            <p:nvPr/>
          </p:nvGrpSpPr>
          <p:grpSpPr>
            <a:xfrm>
              <a:off x="7120164" y="2571750"/>
              <a:ext cx="1512542" cy="1895740"/>
              <a:chOff x="522514" y="3027330"/>
              <a:chExt cx="1512542" cy="1440160"/>
            </a:xfrm>
          </p:grpSpPr>
          <p:sp>
            <p:nvSpPr>
              <p:cNvPr id="37" name="矩形 36"/>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7663584" y="3111789"/>
              <a:ext cx="441146"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总结</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展望</a:t>
              </a:r>
            </a:p>
          </p:txBody>
        </p:sp>
        <p:sp>
          <p:nvSpPr>
            <p:cNvPr id="36" name="矩形 35"/>
            <p:cNvSpPr/>
            <p:nvPr/>
          </p:nvSpPr>
          <p:spPr>
            <a:xfrm>
              <a:off x="7407109" y="2667289"/>
              <a:ext cx="954107"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总结与展望</a:t>
              </a:r>
            </a:p>
          </p:txBody>
        </p:sp>
      </p:grpSp>
      <p:grpSp>
        <p:nvGrpSpPr>
          <p:cNvPr id="39" name="组合 38"/>
          <p:cNvGrpSpPr/>
          <p:nvPr/>
        </p:nvGrpSpPr>
        <p:grpSpPr>
          <a:xfrm>
            <a:off x="5475514" y="2578832"/>
            <a:ext cx="1544652" cy="1895740"/>
            <a:chOff x="5475514" y="2578832"/>
            <a:chExt cx="1544652" cy="1895740"/>
          </a:xfrm>
        </p:grpSpPr>
        <p:grpSp>
          <p:nvGrpSpPr>
            <p:cNvPr id="40" name="组合 39"/>
            <p:cNvGrpSpPr/>
            <p:nvPr/>
          </p:nvGrpSpPr>
          <p:grpSpPr>
            <a:xfrm>
              <a:off x="5475514" y="2578832"/>
              <a:ext cx="1544652" cy="1895740"/>
              <a:chOff x="522514" y="3032710"/>
              <a:chExt cx="1544652" cy="1440160"/>
            </a:xfrm>
          </p:grpSpPr>
          <p:sp>
            <p:nvSpPr>
              <p:cNvPr id="43" name="矩形 42"/>
              <p:cNvSpPr/>
              <p:nvPr/>
            </p:nvSpPr>
            <p:spPr>
              <a:xfrm>
                <a:off x="554624" y="303271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5786842" y="3085701"/>
              <a:ext cx="954107" cy="98456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前端</a:t>
              </a:r>
              <a:r>
                <a:rPr lang="en-US" altLang="zh-CN" sz="1000" dirty="0">
                  <a:ln w="6350">
                    <a:noFill/>
                  </a:ln>
                  <a:solidFill>
                    <a:schemeClr val="bg1">
                      <a:lumMod val="50000"/>
                    </a:schemeClr>
                  </a:solidFill>
                  <a:latin typeface="Impact" pitchFamily="34" charset="0"/>
                  <a:ea typeface="微软雅黑" pitchFamily="34" charset="-122"/>
                </a:rPr>
                <a:t>UI</a:t>
              </a:r>
              <a:r>
                <a:rPr lang="zh-CN" altLang="en-US" sz="1000" dirty="0">
                  <a:ln w="6350">
                    <a:noFill/>
                  </a:ln>
                  <a:solidFill>
                    <a:schemeClr val="bg1">
                      <a:lumMod val="50000"/>
                    </a:schemeClr>
                  </a:solidFill>
                  <a:latin typeface="Impact" pitchFamily="34" charset="0"/>
                  <a:ea typeface="微软雅黑" pitchFamily="34" charset="-122"/>
                </a:rPr>
                <a:t>模块</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服务管理模块</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计量计费模块</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安全管理模块</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42" name="矩形 41"/>
            <p:cNvSpPr/>
            <p:nvPr/>
          </p:nvSpPr>
          <p:spPr>
            <a:xfrm>
              <a:off x="5600522" y="2667289"/>
              <a:ext cx="1261885"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详细设计与实现</a:t>
              </a:r>
            </a:p>
          </p:txBody>
        </p:sp>
      </p:grpSp>
      <p:sp>
        <p:nvSpPr>
          <p:cNvPr id="45" name="矩形 44"/>
          <p:cNvSpPr/>
          <p:nvPr/>
        </p:nvSpPr>
        <p:spPr>
          <a:xfrm>
            <a:off x="2608417" y="3207735"/>
            <a:ext cx="697627" cy="295209"/>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相关技术</a:t>
            </a:r>
          </a:p>
        </p:txBody>
      </p:sp>
    </p:spTree>
    <p:extLst>
      <p:ext uri="{BB962C8B-B14F-4D97-AF65-F5344CB8AC3E}">
        <p14:creationId xmlns:p14="http://schemas.microsoft.com/office/powerpoint/2010/main" val="2926066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创建模型具体实现</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2"/>
          <p:cNvSpPr txBox="1">
            <a:spLocks noChangeArrowheads="1"/>
          </p:cNvSpPr>
          <p:nvPr/>
        </p:nvSpPr>
        <p:spPr bwMode="auto">
          <a:xfrm>
            <a:off x="3601683" y="1215957"/>
            <a:ext cx="5143500" cy="3429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public void execStandAloneJobAndSaveConfig(ModelStandAloneRequest request) {</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提取用户配置信息，根据配置模板生成配置文件</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代码省略</a:t>
            </a:r>
            <a:endParaRPr kumimoji="0" lang="zh-CN" altLang="en-US"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将配置文件写入</a:t>
            </a: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Ceph</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ConfFileUtil.writeConfFile(request, configStr);</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将配置文件写入本地代码省略</a:t>
            </a:r>
            <a:endParaRPr kumimoji="0" lang="zh-CN" altLang="en-US"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Path file = Paths.get(localConfPath);</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try {</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将</a:t>
            </a: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config</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文件写入本地作为缓存</a:t>
            </a:r>
            <a:endParaRPr kumimoji="0" lang="zh-CN" altLang="en-US"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Files.write(file, configStr.getBytes());</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catch (IOException e) {</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e.printStackTrace();</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在本地生成配置文件，通过</a:t>
            </a: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Kubectl</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命令创建</a:t>
            </a: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Pod</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开发环境</a:t>
            </a:r>
            <a:endParaRPr kumimoji="0" lang="zh-CN" altLang="en-US"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String shellPath = Constants.BASE_SHELL_PATH + "/start_standalone_job.sh";</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String res = OsCommandExecutor.exec(shellPath, "--config", localConfPath);</a:t>
            </a:r>
            <a:endParaRPr kumimoji="0" lang="en-US" altLang="zh-CN"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删除缓存配置文件</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代码省略</a:t>
            </a:r>
            <a:endParaRPr kumimoji="0" lang="zh-CN" altLang="en-US" sz="8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3" name="燕尾形 22"/>
          <p:cNvSpPr/>
          <p:nvPr/>
        </p:nvSpPr>
        <p:spPr>
          <a:xfrm rot="5400000">
            <a:off x="497146" y="1563377"/>
            <a:ext cx="269960" cy="431936"/>
          </a:xfrm>
          <a:prstGeom prst="chevron">
            <a:avLst/>
          </a:prstGeom>
          <a:solidFill>
            <a:srgbClr val="F8D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24" name="直接连接符 23"/>
          <p:cNvCxnSpPr/>
          <p:nvPr/>
        </p:nvCxnSpPr>
        <p:spPr>
          <a:xfrm>
            <a:off x="632126" y="1995312"/>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84809" y="1215957"/>
            <a:ext cx="1408027"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解析配置文件</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26" name="矩形 47"/>
          <p:cNvSpPr>
            <a:spLocks noChangeArrowheads="1"/>
          </p:cNvSpPr>
          <p:nvPr/>
        </p:nvSpPr>
        <p:spPr bwMode="auto">
          <a:xfrm>
            <a:off x="875090" y="1526929"/>
            <a:ext cx="2594350"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使用</a:t>
            </a:r>
            <a:r>
              <a:rPr lang="en-US" altLang="zh-CN" sz="1050" dirty="0">
                <a:solidFill>
                  <a:srgbClr val="333333"/>
                </a:solidFill>
                <a:sym typeface="微软雅黑" pitchFamily="34" charset="-122"/>
              </a:rPr>
              <a:t>Start.sh</a:t>
            </a:r>
            <a:r>
              <a:rPr lang="zh-CN" altLang="en-US" sz="1050" dirty="0">
                <a:solidFill>
                  <a:srgbClr val="333333"/>
                </a:solidFill>
                <a:sym typeface="微软雅黑" pitchFamily="34" charset="-122"/>
              </a:rPr>
              <a:t>脚本对模型配置文件进行解析，提取模型需要的配置数据</a:t>
            </a:r>
          </a:p>
        </p:txBody>
      </p:sp>
      <p:sp>
        <p:nvSpPr>
          <p:cNvPr id="27" name="燕尾形 26"/>
          <p:cNvSpPr/>
          <p:nvPr/>
        </p:nvSpPr>
        <p:spPr>
          <a:xfrm rot="5400000">
            <a:off x="497146" y="2589224"/>
            <a:ext cx="269960" cy="431936"/>
          </a:xfrm>
          <a:prstGeom prst="chevron">
            <a:avLst/>
          </a:prstGeom>
          <a:solidFill>
            <a:srgbClr val="F57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28" name="直接连接符 27"/>
          <p:cNvCxnSpPr/>
          <p:nvPr/>
        </p:nvCxnSpPr>
        <p:spPr>
          <a:xfrm>
            <a:off x="632126" y="3021159"/>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84809" y="2219854"/>
            <a:ext cx="14657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生成</a:t>
            </a:r>
            <a:r>
              <a:rPr lang="en-US" altLang="zh-CN" sz="1650" b="1" dirty="0" err="1">
                <a:solidFill>
                  <a:schemeClr val="tx1">
                    <a:lumMod val="75000"/>
                    <a:lumOff val="25000"/>
                  </a:schemeClr>
                </a:solidFill>
                <a:latin typeface="微软雅黑" pitchFamily="34" charset="-122"/>
                <a:ea typeface="微软雅黑" pitchFamily="34" charset="-122"/>
              </a:rPr>
              <a:t>Json</a:t>
            </a:r>
            <a:r>
              <a:rPr lang="zh-CN" altLang="en-US" sz="1650" b="1" dirty="0">
                <a:solidFill>
                  <a:schemeClr val="tx1">
                    <a:lumMod val="75000"/>
                    <a:lumOff val="25000"/>
                  </a:schemeClr>
                </a:solidFill>
                <a:latin typeface="微软雅黑" pitchFamily="34" charset="-122"/>
                <a:ea typeface="微软雅黑" pitchFamily="34" charset="-122"/>
              </a:rPr>
              <a:t>文件</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30" name="矩形 47"/>
          <p:cNvSpPr>
            <a:spLocks noChangeArrowheads="1"/>
          </p:cNvSpPr>
          <p:nvPr/>
        </p:nvSpPr>
        <p:spPr bwMode="auto">
          <a:xfrm>
            <a:off x="875090" y="2561358"/>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通过</a:t>
            </a:r>
            <a:r>
              <a:rPr lang="en-US" altLang="zh-CN" sz="1050" dirty="0" err="1">
                <a:solidFill>
                  <a:srgbClr val="333333"/>
                </a:solidFill>
                <a:sym typeface="微软雅黑" pitchFamily="34" charset="-122"/>
              </a:rPr>
              <a:t>Jsonnet</a:t>
            </a:r>
            <a:r>
              <a:rPr lang="zh-CN" altLang="en-US" sz="1050" dirty="0">
                <a:solidFill>
                  <a:srgbClr val="333333"/>
                </a:solidFill>
                <a:sym typeface="微软雅黑" pitchFamily="34" charset="-122"/>
              </a:rPr>
              <a:t>生成创建模型需要的</a:t>
            </a:r>
            <a:r>
              <a:rPr lang="en-US" altLang="zh-CN" sz="1050" dirty="0" err="1">
                <a:solidFill>
                  <a:srgbClr val="333333"/>
                </a:solidFill>
                <a:sym typeface="微软雅黑" pitchFamily="34" charset="-122"/>
              </a:rPr>
              <a:t>Json</a:t>
            </a:r>
            <a:r>
              <a:rPr lang="zh-CN" altLang="en-US" sz="1050" dirty="0">
                <a:solidFill>
                  <a:srgbClr val="333333"/>
                </a:solidFill>
                <a:sym typeface="微软雅黑" pitchFamily="34" charset="-122"/>
              </a:rPr>
              <a:t>文件</a:t>
            </a:r>
          </a:p>
        </p:txBody>
      </p:sp>
      <p:sp>
        <p:nvSpPr>
          <p:cNvPr id="31" name="燕尾形 30"/>
          <p:cNvSpPr/>
          <p:nvPr/>
        </p:nvSpPr>
        <p:spPr>
          <a:xfrm rot="5400000">
            <a:off x="497146" y="3669062"/>
            <a:ext cx="269960" cy="431936"/>
          </a:xfrm>
          <a:prstGeom prst="chevron">
            <a:avLst/>
          </a:pr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32" name="直接连接符 31"/>
          <p:cNvCxnSpPr/>
          <p:nvPr/>
        </p:nvCxnSpPr>
        <p:spPr>
          <a:xfrm>
            <a:off x="632126" y="4100998"/>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884809" y="3321643"/>
            <a:ext cx="1387189"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创建</a:t>
            </a:r>
            <a:r>
              <a:rPr lang="en-US" altLang="zh-CN" sz="1650" b="1" dirty="0">
                <a:solidFill>
                  <a:schemeClr val="tx1">
                    <a:lumMod val="75000"/>
                    <a:lumOff val="25000"/>
                  </a:schemeClr>
                </a:solidFill>
                <a:latin typeface="微软雅黑" pitchFamily="34" charset="-122"/>
                <a:ea typeface="微软雅黑" pitchFamily="34" charset="-122"/>
              </a:rPr>
              <a:t>K8S</a:t>
            </a:r>
            <a:r>
              <a:rPr lang="zh-CN" altLang="en-US" sz="1650" b="1" dirty="0">
                <a:solidFill>
                  <a:schemeClr val="tx1">
                    <a:lumMod val="75000"/>
                    <a:lumOff val="25000"/>
                  </a:schemeClr>
                </a:solidFill>
                <a:latin typeface="微软雅黑" pitchFamily="34" charset="-122"/>
                <a:ea typeface="微软雅黑" pitchFamily="34" charset="-122"/>
              </a:rPr>
              <a:t>节点</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34" name="矩形 47"/>
          <p:cNvSpPr>
            <a:spLocks noChangeArrowheads="1"/>
          </p:cNvSpPr>
          <p:nvPr/>
        </p:nvSpPr>
        <p:spPr bwMode="auto">
          <a:xfrm>
            <a:off x="875090" y="3632615"/>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调用本地</a:t>
            </a:r>
            <a:r>
              <a:rPr lang="en-US" altLang="zh-CN" sz="1050" dirty="0" err="1">
                <a:solidFill>
                  <a:srgbClr val="333333"/>
                </a:solidFill>
                <a:sym typeface="微软雅黑" pitchFamily="34" charset="-122"/>
              </a:rPr>
              <a:t>Kubectl</a:t>
            </a:r>
            <a:r>
              <a:rPr lang="zh-CN" altLang="en-US" sz="1050" dirty="0">
                <a:solidFill>
                  <a:srgbClr val="333333"/>
                </a:solidFill>
                <a:sym typeface="微软雅黑" pitchFamily="34" charset="-122"/>
              </a:rPr>
              <a:t>创建</a:t>
            </a:r>
            <a:r>
              <a:rPr lang="en-US" altLang="zh-CN" sz="1050" dirty="0">
                <a:solidFill>
                  <a:srgbClr val="333333"/>
                </a:solidFill>
                <a:sym typeface="微软雅黑" pitchFamily="34" charset="-122"/>
              </a:rPr>
              <a:t>Pod</a:t>
            </a:r>
            <a:r>
              <a:rPr lang="zh-CN" altLang="en-US" sz="1050" dirty="0">
                <a:solidFill>
                  <a:srgbClr val="333333"/>
                </a:solidFill>
                <a:sym typeface="微软雅黑" pitchFamily="34" charset="-122"/>
              </a:rPr>
              <a:t>，同时创建</a:t>
            </a:r>
            <a:r>
              <a:rPr lang="en-US" altLang="zh-CN" sz="1050" dirty="0">
                <a:solidFill>
                  <a:srgbClr val="333333"/>
                </a:solidFill>
                <a:sym typeface="微软雅黑" pitchFamily="34" charset="-122"/>
              </a:rPr>
              <a:t>Service</a:t>
            </a:r>
            <a:r>
              <a:rPr lang="zh-CN" altLang="en-US" sz="1050" dirty="0">
                <a:solidFill>
                  <a:srgbClr val="333333"/>
                </a:solidFill>
                <a:sym typeface="微软雅黑" pitchFamily="34" charset="-122"/>
              </a:rPr>
              <a:t>对</a:t>
            </a:r>
            <a:r>
              <a:rPr lang="en-US" altLang="zh-CN" sz="1050" dirty="0">
                <a:solidFill>
                  <a:srgbClr val="333333"/>
                </a:solidFill>
                <a:sym typeface="微软雅黑" pitchFamily="34" charset="-122"/>
              </a:rPr>
              <a:t>Pod</a:t>
            </a:r>
            <a:r>
              <a:rPr lang="zh-CN" altLang="en-US" sz="1050" dirty="0">
                <a:solidFill>
                  <a:srgbClr val="333333"/>
                </a:solidFill>
                <a:sym typeface="微软雅黑" pitchFamily="34" charset="-122"/>
              </a:rPr>
              <a:t>进行访问</a:t>
            </a:r>
          </a:p>
        </p:txBody>
      </p:sp>
    </p:spTree>
    <p:extLst>
      <p:ext uri="{BB962C8B-B14F-4D97-AF65-F5344CB8AC3E}">
        <p14:creationId xmlns:p14="http://schemas.microsoft.com/office/powerpoint/2010/main" val="3381887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前端展示</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7011" r="61843" b="38203"/>
          <a:stretch/>
        </p:blipFill>
        <p:spPr>
          <a:xfrm>
            <a:off x="416159" y="1009651"/>
            <a:ext cx="3489092" cy="2609850"/>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6543" r="63398" b="9947"/>
          <a:stretch/>
        </p:blipFill>
        <p:spPr>
          <a:xfrm>
            <a:off x="4425424" y="1009651"/>
            <a:ext cx="3346976" cy="3971926"/>
          </a:xfrm>
          <a:prstGeom prst="rect">
            <a:avLst/>
          </a:prstGeom>
        </p:spPr>
      </p:pic>
    </p:spTree>
    <p:extLst>
      <p:ext uri="{BB962C8B-B14F-4D97-AF65-F5344CB8AC3E}">
        <p14:creationId xmlns:p14="http://schemas.microsoft.com/office/powerpoint/2010/main" val="560112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创建模型具体实现</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2"/>
          <p:cNvSpPr txBox="1">
            <a:spLocks noChangeArrowheads="1"/>
          </p:cNvSpPr>
          <p:nvPr/>
        </p:nvSpPr>
        <p:spPr bwMode="auto">
          <a:xfrm>
            <a:off x="416159" y="953298"/>
            <a:ext cx="3864011" cy="3939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indent="0" defTabSz="914400"/>
            <a:r>
              <a:rPr lang="en-US" altLang="zh-CN" sz="1000" dirty="0">
                <a:cs typeface="Arial" panose="020B0604020202020204" pitchFamily="34" charset="0"/>
              </a:rPr>
              <a:t>#</a:t>
            </a:r>
            <a:r>
              <a:rPr lang="en-US" altLang="zh-CN" sz="1000" dirty="0" err="1">
                <a:cs typeface="Arial" panose="020B0604020202020204" pitchFamily="34" charset="0"/>
              </a:rPr>
              <a:t>mxnet</a:t>
            </a:r>
            <a:r>
              <a:rPr lang="en-US" altLang="zh-CN" sz="1000" dirty="0">
                <a:cs typeface="Arial" panose="020B0604020202020204" pitchFamily="34" charset="0"/>
              </a:rPr>
              <a:t> </a:t>
            </a:r>
            <a:r>
              <a:rPr lang="en-US" altLang="zh-CN" sz="1000" dirty="0" err="1">
                <a:cs typeface="Arial" panose="020B0604020202020204" pitchFamily="34" charset="0"/>
              </a:rPr>
              <a:t>conf</a:t>
            </a:r>
            <a:endParaRPr lang="en-US" altLang="zh-CN" sz="1000" dirty="0">
              <a:cs typeface="Arial" panose="020B0604020202020204" pitchFamily="34" charset="0"/>
            </a:endParaRPr>
          </a:p>
          <a:p>
            <a:pPr lvl="0" indent="0" defTabSz="914400"/>
            <a:r>
              <a:rPr lang="en-US" altLang="zh-CN" sz="1000" dirty="0">
                <a:cs typeface="Arial" panose="020B0604020202020204" pitchFamily="34" charset="0"/>
              </a:rPr>
              <a:t>K8S_NAMESPACE=tf-new0</a:t>
            </a:r>
          </a:p>
          <a:p>
            <a:pPr lvl="0" indent="0" defTabSz="914400"/>
            <a:r>
              <a:rPr lang="en-US" altLang="zh-CN" sz="1000" dirty="0">
                <a:cs typeface="Arial" panose="020B0604020202020204" pitchFamily="34" charset="0"/>
              </a:rPr>
              <a:t>PROJECT_NAME=</a:t>
            </a:r>
            <a:r>
              <a:rPr lang="en-US" altLang="zh-CN" sz="1000" dirty="0" err="1">
                <a:cs typeface="Arial" panose="020B0604020202020204" pitchFamily="34" charset="0"/>
              </a:rPr>
              <a:t>zya</a:t>
            </a:r>
            <a:endParaRPr lang="en-US" altLang="zh-CN" sz="1000" dirty="0">
              <a:cs typeface="Arial" panose="020B0604020202020204" pitchFamily="34" charset="0"/>
            </a:endParaRPr>
          </a:p>
          <a:p>
            <a:pPr lvl="0" indent="0" defTabSz="914400"/>
            <a:r>
              <a:rPr lang="en-US" altLang="zh-CN" sz="1000" dirty="0">
                <a:cs typeface="Arial" panose="020B0604020202020204" pitchFamily="34" charset="0"/>
              </a:rPr>
              <a:t>MODEL_NAME=</a:t>
            </a:r>
            <a:r>
              <a:rPr lang="en-US" altLang="zh-CN" sz="1000" dirty="0" err="1">
                <a:cs typeface="Arial" panose="020B0604020202020204" pitchFamily="34" charset="0"/>
              </a:rPr>
              <a:t>yu</a:t>
            </a:r>
            <a:endParaRPr lang="en-US" altLang="zh-CN" sz="1000" dirty="0">
              <a:cs typeface="Arial" panose="020B0604020202020204" pitchFamily="34" charset="0"/>
            </a:endParaRPr>
          </a:p>
          <a:p>
            <a:pPr lvl="0" indent="0" defTabSz="914400"/>
            <a:endParaRPr lang="en-US" altLang="zh-CN" sz="1000" dirty="0">
              <a:cs typeface="Arial" panose="020B0604020202020204" pitchFamily="34" charset="0"/>
            </a:endParaRPr>
          </a:p>
          <a:p>
            <a:pPr lvl="0" indent="0" defTabSz="914400"/>
            <a:r>
              <a:rPr lang="en-US" altLang="zh-CN" sz="1000" dirty="0">
                <a:cs typeface="Arial" panose="020B0604020202020204" pitchFamily="34" charset="0"/>
              </a:rPr>
              <a:t>NUM_WORKERS=1</a:t>
            </a:r>
          </a:p>
          <a:p>
            <a:pPr lvl="0" indent="0" defTabSz="914400"/>
            <a:r>
              <a:rPr lang="en-US" altLang="zh-CN" sz="1000" dirty="0">
                <a:cs typeface="Arial" panose="020B0604020202020204" pitchFamily="34" charset="0"/>
              </a:rPr>
              <a:t>NUM_PARAMETER_SERVERS=1</a:t>
            </a:r>
          </a:p>
          <a:p>
            <a:pPr lvl="0" indent="0" defTabSz="914400"/>
            <a:r>
              <a:rPr lang="en-US" altLang="zh-CN" sz="1000" dirty="0">
                <a:cs typeface="Arial" panose="020B0604020202020204" pitchFamily="34" charset="0"/>
              </a:rPr>
              <a:t>NUM_SCHEDULER=1</a:t>
            </a:r>
          </a:p>
          <a:p>
            <a:pPr lvl="0" indent="0" defTabSz="914400"/>
            <a:endParaRPr lang="en-US" altLang="zh-CN" sz="1000" dirty="0">
              <a:cs typeface="Arial" panose="020B0604020202020204" pitchFamily="34" charset="0"/>
            </a:endParaRPr>
          </a:p>
          <a:p>
            <a:pPr lvl="0" indent="0" defTabSz="914400"/>
            <a:r>
              <a:rPr lang="en-US" altLang="zh-CN" sz="1000" dirty="0">
                <a:cs typeface="Arial" panose="020B0604020202020204" pitchFamily="34" charset="0"/>
              </a:rPr>
              <a:t>SERVER_GPU_REQUEST=1</a:t>
            </a:r>
          </a:p>
          <a:p>
            <a:pPr lvl="0" indent="0" defTabSz="914400"/>
            <a:r>
              <a:rPr lang="en-US" altLang="zh-CN" sz="1000" dirty="0">
                <a:cs typeface="Arial" panose="020B0604020202020204" pitchFamily="34" charset="0"/>
              </a:rPr>
              <a:t>SERVER_CPU_REQUEST=1000m</a:t>
            </a:r>
          </a:p>
          <a:p>
            <a:pPr lvl="0" indent="0" defTabSz="914400"/>
            <a:r>
              <a:rPr lang="en-US" altLang="zh-CN" sz="1000" dirty="0">
                <a:cs typeface="Arial" panose="020B0604020202020204" pitchFamily="34" charset="0"/>
              </a:rPr>
              <a:t>SERVER_MEMORY_REQUEST=1Gi</a:t>
            </a:r>
          </a:p>
          <a:p>
            <a:pPr lvl="0" indent="0" defTabSz="914400"/>
            <a:r>
              <a:rPr lang="en-US" altLang="zh-CN" sz="1000" dirty="0">
                <a:cs typeface="Arial" panose="020B0604020202020204" pitchFamily="34" charset="0"/>
              </a:rPr>
              <a:t>WORKER_GPU_REQUEST=1</a:t>
            </a:r>
          </a:p>
          <a:p>
            <a:pPr lvl="0" indent="0" defTabSz="914400"/>
            <a:r>
              <a:rPr lang="en-US" altLang="zh-CN" sz="1000" dirty="0">
                <a:cs typeface="Arial" panose="020B0604020202020204" pitchFamily="34" charset="0"/>
              </a:rPr>
              <a:t>WORKER_CPU_REQUEST=1000m</a:t>
            </a:r>
          </a:p>
          <a:p>
            <a:pPr lvl="0" indent="0" defTabSz="914400"/>
            <a:r>
              <a:rPr lang="en-US" altLang="zh-CN" sz="1000" dirty="0">
                <a:cs typeface="Arial" panose="020B0604020202020204" pitchFamily="34" charset="0"/>
              </a:rPr>
              <a:t>WORKER_MEMORY_REQUEST=1Gi</a:t>
            </a:r>
          </a:p>
          <a:p>
            <a:pPr lvl="0" indent="0" defTabSz="914400"/>
            <a:r>
              <a:rPr lang="en-US" altLang="zh-CN" sz="1000" dirty="0">
                <a:cs typeface="Arial" panose="020B0604020202020204" pitchFamily="34" charset="0"/>
              </a:rPr>
              <a:t>SCRIPT_PATH=worker.py</a:t>
            </a:r>
          </a:p>
          <a:p>
            <a:pPr lvl="0" indent="0" defTabSz="914400"/>
            <a:r>
              <a:rPr lang="en-US" altLang="zh-CN" sz="1000" dirty="0">
                <a:cs typeface="Arial" panose="020B0604020202020204" pitchFamily="34" charset="0"/>
              </a:rPr>
              <a:t>DATA_PATH=/</a:t>
            </a:r>
            <a:r>
              <a:rPr lang="en-US" altLang="zh-CN" sz="1000" dirty="0" err="1">
                <a:cs typeface="Arial" panose="020B0604020202020204" pitchFamily="34" charset="0"/>
              </a:rPr>
              <a:t>tmp</a:t>
            </a:r>
            <a:r>
              <a:rPr lang="en-US" altLang="zh-CN" sz="1000" dirty="0">
                <a:cs typeface="Arial" panose="020B0604020202020204" pitchFamily="34" charset="0"/>
              </a:rPr>
              <a:t>/data/</a:t>
            </a:r>
          </a:p>
          <a:p>
            <a:pPr lvl="0" indent="0" defTabSz="914400"/>
            <a:r>
              <a:rPr lang="en-US" altLang="zh-CN" sz="1000" dirty="0">
                <a:cs typeface="Arial" panose="020B0604020202020204" pitchFamily="34" charset="0"/>
              </a:rPr>
              <a:t>LOG_PATH=/</a:t>
            </a:r>
            <a:r>
              <a:rPr lang="en-US" altLang="zh-CN" sz="1000" dirty="0" err="1">
                <a:cs typeface="Arial" panose="020B0604020202020204" pitchFamily="34" charset="0"/>
              </a:rPr>
              <a:t>tmp</a:t>
            </a:r>
            <a:r>
              <a:rPr lang="en-US" altLang="zh-CN" sz="1000" dirty="0">
                <a:cs typeface="Arial" panose="020B0604020202020204" pitchFamily="34" charset="0"/>
              </a:rPr>
              <a:t>/.log/</a:t>
            </a:r>
          </a:p>
          <a:p>
            <a:pPr lvl="0" indent="0" defTabSz="914400"/>
            <a:r>
              <a:rPr lang="en-US" altLang="zh-CN" sz="1000" dirty="0">
                <a:cs typeface="Arial" panose="020B0604020202020204" pitchFamily="34" charset="0"/>
              </a:rPr>
              <a:t>OUTPUT_PATH=/</a:t>
            </a:r>
            <a:r>
              <a:rPr lang="en-US" altLang="zh-CN" sz="1000" dirty="0" err="1">
                <a:cs typeface="Arial" panose="020B0604020202020204" pitchFamily="34" charset="0"/>
              </a:rPr>
              <a:t>tmp</a:t>
            </a:r>
            <a:r>
              <a:rPr lang="en-US" altLang="zh-CN" sz="1000" dirty="0">
                <a:cs typeface="Arial" panose="020B0604020202020204" pitchFamily="34" charset="0"/>
              </a:rPr>
              <a:t>/output/</a:t>
            </a:r>
          </a:p>
          <a:p>
            <a:pPr lvl="0" indent="0" defTabSz="914400"/>
            <a:endParaRPr lang="en-US" altLang="zh-CN" sz="1000" dirty="0">
              <a:cs typeface="Arial" panose="020B0604020202020204" pitchFamily="34" charset="0"/>
            </a:endParaRPr>
          </a:p>
          <a:p>
            <a:pPr lvl="0" indent="0" defTabSz="914400"/>
            <a:r>
              <a:rPr lang="en-US" altLang="zh-CN" sz="1000" dirty="0">
                <a:cs typeface="Arial" panose="020B0604020202020204" pitchFamily="34" charset="0"/>
              </a:rPr>
              <a:t>SCHEDULER_IMAGE=ihub.helium.io:29006/</a:t>
            </a:r>
            <a:r>
              <a:rPr lang="en-US" altLang="zh-CN" sz="1000" dirty="0" err="1">
                <a:cs typeface="Arial" panose="020B0604020202020204" pitchFamily="34" charset="0"/>
              </a:rPr>
              <a:t>tf</a:t>
            </a:r>
            <a:r>
              <a:rPr lang="en-US" altLang="zh-CN" sz="1000" dirty="0">
                <a:cs typeface="Arial" panose="020B0604020202020204" pitchFamily="34" charset="0"/>
              </a:rPr>
              <a:t>/mxnet-cpu:2.0</a:t>
            </a:r>
          </a:p>
          <a:p>
            <a:pPr lvl="0" indent="0" defTabSz="914400"/>
            <a:r>
              <a:rPr lang="en-US" altLang="zh-CN" sz="1000" dirty="0">
                <a:cs typeface="Arial" panose="020B0604020202020204" pitchFamily="34" charset="0"/>
              </a:rPr>
              <a:t>SERVER_IMAGE_CPU=ihub.helium.io:29006/</a:t>
            </a:r>
            <a:r>
              <a:rPr lang="en-US" altLang="zh-CN" sz="1000" dirty="0" err="1">
                <a:cs typeface="Arial" panose="020B0604020202020204" pitchFamily="34" charset="0"/>
              </a:rPr>
              <a:t>tf</a:t>
            </a:r>
            <a:r>
              <a:rPr lang="en-US" altLang="zh-CN" sz="1000" dirty="0">
                <a:cs typeface="Arial" panose="020B0604020202020204" pitchFamily="34" charset="0"/>
              </a:rPr>
              <a:t>/mxnet-cpu:2.0</a:t>
            </a:r>
          </a:p>
          <a:p>
            <a:pPr lvl="0" indent="0" defTabSz="914400"/>
            <a:r>
              <a:rPr lang="en-US" altLang="zh-CN" sz="1000" dirty="0">
                <a:cs typeface="Arial" panose="020B0604020202020204" pitchFamily="34" charset="0"/>
              </a:rPr>
              <a:t>SERVER_IMAGE_GPU=ihub.helium.io:29006/</a:t>
            </a:r>
            <a:r>
              <a:rPr lang="en-US" altLang="zh-CN" sz="1000" dirty="0" err="1">
                <a:cs typeface="Arial" panose="020B0604020202020204" pitchFamily="34" charset="0"/>
              </a:rPr>
              <a:t>tf</a:t>
            </a:r>
            <a:r>
              <a:rPr lang="en-US" altLang="zh-CN" sz="1000" dirty="0">
                <a:cs typeface="Arial" panose="020B0604020202020204" pitchFamily="34" charset="0"/>
              </a:rPr>
              <a:t>/mxnet-gpu:2.0</a:t>
            </a:r>
          </a:p>
          <a:p>
            <a:pPr lvl="0" indent="0" defTabSz="914400"/>
            <a:r>
              <a:rPr lang="en-US" altLang="zh-CN" sz="1000" dirty="0">
                <a:cs typeface="Arial" panose="020B0604020202020204" pitchFamily="34" charset="0"/>
              </a:rPr>
              <a:t>WORKER_IMAGE_CPU=ihub.helium.io:29006/</a:t>
            </a:r>
            <a:r>
              <a:rPr lang="en-US" altLang="zh-CN" sz="1000" dirty="0" err="1">
                <a:cs typeface="Arial" panose="020B0604020202020204" pitchFamily="34" charset="0"/>
              </a:rPr>
              <a:t>tf</a:t>
            </a:r>
            <a:r>
              <a:rPr lang="en-US" altLang="zh-CN" sz="1000" dirty="0">
                <a:cs typeface="Arial" panose="020B0604020202020204" pitchFamily="34" charset="0"/>
              </a:rPr>
              <a:t>/mxnet-cpu:2.0</a:t>
            </a:r>
          </a:p>
          <a:p>
            <a:pPr lvl="0" indent="0" defTabSz="914400"/>
            <a:r>
              <a:rPr lang="en-US" altLang="zh-CN" sz="1000" dirty="0">
                <a:cs typeface="Arial" panose="020B0604020202020204" pitchFamily="34" charset="0"/>
              </a:rPr>
              <a:t>WORKER_IMAGE_GPU=ihub.helium.io:29006/</a:t>
            </a:r>
            <a:r>
              <a:rPr lang="en-US" altLang="zh-CN" sz="1000" dirty="0" err="1">
                <a:cs typeface="Arial" panose="020B0604020202020204" pitchFamily="34" charset="0"/>
              </a:rPr>
              <a:t>tf</a:t>
            </a:r>
            <a:r>
              <a:rPr lang="en-US" altLang="zh-CN" sz="1000" dirty="0">
                <a:cs typeface="Arial" panose="020B0604020202020204" pitchFamily="34" charset="0"/>
              </a:rPr>
              <a:t>/mxnet-gpu:2.0</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2" name="文本框 2"/>
          <p:cNvSpPr txBox="1">
            <a:spLocks noChangeArrowheads="1"/>
          </p:cNvSpPr>
          <p:nvPr/>
        </p:nvSpPr>
        <p:spPr bwMode="auto">
          <a:xfrm>
            <a:off x="5030362" y="256103"/>
            <a:ext cx="3773170" cy="470898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indent="0" defTabSz="914400"/>
            <a:r>
              <a:rPr lang="en-US" altLang="zh-CN" sz="1000" dirty="0">
                <a:cs typeface="Arial" panose="020B0604020202020204" pitchFamily="34" charset="0"/>
              </a:rPr>
              <a:t>"containers":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r>
              <a:rPr lang="en-US" altLang="zh-CN" sz="1000" dirty="0" err="1">
                <a:cs typeface="Arial" panose="020B0604020202020204" pitchFamily="34" charset="0"/>
              </a:rPr>
              <a:t>args</a:t>
            </a:r>
            <a:r>
              <a:rPr lang="en-US" altLang="zh-CN" sz="1000" dirty="0">
                <a:cs typeface="Arial" panose="020B0604020202020204" pitchFamily="34" charset="0"/>
              </a:rPr>
              <a:t>": [ ],</a:t>
            </a:r>
          </a:p>
          <a:p>
            <a:pPr lvl="0" indent="0" defTabSz="914400"/>
            <a:r>
              <a:rPr lang="en-US" altLang="zh-CN" sz="1000" dirty="0">
                <a:cs typeface="Arial" panose="020B0604020202020204" pitchFamily="34" charset="0"/>
              </a:rPr>
              <a:t>                        "command": [</a:t>
            </a:r>
          </a:p>
          <a:p>
            <a:pPr lvl="0" indent="0" defTabSz="914400"/>
            <a:r>
              <a:rPr lang="en-US" altLang="zh-CN" sz="1000" dirty="0">
                <a:cs typeface="Arial" panose="020B0604020202020204" pitchFamily="34" charset="0"/>
              </a:rPr>
              <a:t>                         "/start.sh",</a:t>
            </a:r>
          </a:p>
          <a:p>
            <a:pPr lvl="0" indent="0" defTabSz="914400"/>
            <a:r>
              <a:rPr lang="en-US" altLang="zh-CN" sz="1000" dirty="0">
                <a:cs typeface="Arial" panose="020B0604020202020204" pitchFamily="34" charset="0"/>
              </a:rPr>
              <a:t>                           "mx-dis",</a:t>
            </a:r>
          </a:p>
          <a:p>
            <a:pPr lvl="0" indent="0" defTabSz="914400"/>
            <a:r>
              <a:rPr lang="en-US" altLang="zh-CN" sz="1000" dirty="0">
                <a:cs typeface="Arial" panose="020B0604020202020204" pitchFamily="34" charset="0"/>
              </a:rPr>
              <a:t>                           "worker-0",</a:t>
            </a:r>
          </a:p>
          <a:p>
            <a:pPr lvl="0" indent="0" defTabSz="914400"/>
            <a:r>
              <a:rPr lang="en-US" altLang="zh-CN" sz="1000" dirty="0">
                <a:cs typeface="Arial" panose="020B0604020202020204" pitchFamily="34" charset="0"/>
              </a:rPr>
              <a:t>                           "worker.py"</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r>
              <a:rPr lang="en-US" altLang="zh-CN" sz="1000" dirty="0" err="1">
                <a:cs typeface="Arial" panose="020B0604020202020204" pitchFamily="34" charset="0"/>
              </a:rPr>
              <a:t>env</a:t>
            </a:r>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"name": "DMLC_ROLE",</a:t>
            </a:r>
          </a:p>
          <a:p>
            <a:pPr lvl="0" indent="0" defTabSz="914400"/>
            <a:r>
              <a:rPr lang="en-US" altLang="zh-CN" sz="1000" dirty="0">
                <a:cs typeface="Arial" panose="020B0604020202020204" pitchFamily="34" charset="0"/>
              </a:rPr>
              <a:t>                              "value": "worker"</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"name": "DMLC_PS_ROOT_URI",</a:t>
            </a:r>
          </a:p>
          <a:p>
            <a:pPr lvl="0" indent="0" defTabSz="914400"/>
            <a:r>
              <a:rPr lang="en-US" altLang="zh-CN" sz="1000" dirty="0">
                <a:cs typeface="Arial" panose="020B0604020202020204" pitchFamily="34" charset="0"/>
              </a:rPr>
              <a:t>                              "value": "</a:t>
            </a:r>
            <a:r>
              <a:rPr lang="en-US" altLang="zh-CN" sz="1000" dirty="0" err="1">
                <a:cs typeface="Arial" panose="020B0604020202020204" pitchFamily="34" charset="0"/>
              </a:rPr>
              <a:t>zya</a:t>
            </a:r>
            <a:r>
              <a:rPr lang="en-US" altLang="zh-CN" sz="1000" dirty="0">
                <a:cs typeface="Arial" panose="020B0604020202020204" pitchFamily="34" charset="0"/>
              </a:rPr>
              <a:t>-mx-dis-scheduler"</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"name": "DMLC_PS_ROOT_PORT",</a:t>
            </a:r>
          </a:p>
          <a:p>
            <a:pPr lvl="0" indent="0" defTabSz="914400"/>
            <a:r>
              <a:rPr lang="en-US" altLang="zh-CN" sz="1000" dirty="0">
                <a:cs typeface="Arial" panose="020B0604020202020204" pitchFamily="34" charset="0"/>
              </a:rPr>
              <a:t>                              "value": "9000"</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"name": "DMLC_NUM_SERVER",</a:t>
            </a:r>
          </a:p>
          <a:p>
            <a:pPr lvl="0" indent="0" defTabSz="914400"/>
            <a:r>
              <a:rPr lang="en-US" altLang="zh-CN" sz="1000" dirty="0">
                <a:cs typeface="Arial" panose="020B0604020202020204" pitchFamily="34" charset="0"/>
              </a:rPr>
              <a:t>                              "value": "1"</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a:t>
            </a:r>
          </a:p>
          <a:p>
            <a:pPr lvl="0" indent="0" defTabSz="914400"/>
            <a:r>
              <a:rPr lang="en-US" altLang="zh-CN" sz="1000" dirty="0">
                <a:cs typeface="Arial" panose="020B0604020202020204" pitchFamily="34" charset="0"/>
              </a:rPr>
              <a:t>                        "image": "ihub.helium.io:29006/</a:t>
            </a:r>
            <a:r>
              <a:rPr lang="en-US" altLang="zh-CN" sz="1000" dirty="0" err="1">
                <a:cs typeface="Arial" panose="020B0604020202020204" pitchFamily="34" charset="0"/>
              </a:rPr>
              <a:t>tf</a:t>
            </a:r>
            <a:r>
              <a:rPr lang="en-US" altLang="zh-CN" sz="1000" dirty="0">
                <a:cs typeface="Arial" panose="020B0604020202020204" pitchFamily="34" charset="0"/>
              </a:rPr>
              <a:t>/mxnet-gpu:2.0",</a:t>
            </a:r>
          </a:p>
          <a:p>
            <a:pPr lvl="0" indent="0" defTabSz="914400"/>
            <a:r>
              <a:rPr kumimoji="0" lang="en-US" altLang="zh-CN"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03585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运行节点展示</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58" y="989274"/>
            <a:ext cx="6889517" cy="2169326"/>
          </a:xfrm>
          <a:prstGeom prst="rect">
            <a:avLst/>
          </a:prstGeom>
        </p:spPr>
      </p:pic>
    </p:spTree>
    <p:extLst>
      <p:ext uri="{BB962C8B-B14F-4D97-AF65-F5344CB8AC3E}">
        <p14:creationId xmlns:p14="http://schemas.microsoft.com/office/powerpoint/2010/main" val="1515553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614271" cy="553998"/>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总结</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展望</a:t>
            </a:r>
          </a:p>
        </p:txBody>
      </p:sp>
      <p:sp>
        <p:nvSpPr>
          <p:cNvPr id="3" name="矩形 2"/>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总结与展望</a:t>
            </a:r>
          </a:p>
        </p:txBody>
      </p:sp>
      <p:sp>
        <p:nvSpPr>
          <p:cNvPr id="4" name="矩形 3"/>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5" name="组合 4"/>
          <p:cNvGrpSpPr/>
          <p:nvPr/>
        </p:nvGrpSpPr>
        <p:grpSpPr>
          <a:xfrm>
            <a:off x="0" y="2517744"/>
            <a:ext cx="9144000" cy="54006"/>
            <a:chOff x="2190216" y="0"/>
            <a:chExt cx="7128792" cy="108012"/>
          </a:xfrm>
        </p:grpSpPr>
        <p:sp>
          <p:nvSpPr>
            <p:cNvPr id="6" name="矩形 5"/>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22282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总结与展望</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Rectangle 9">
            <a:extLst>
              <a:ext uri="{FF2B5EF4-FFF2-40B4-BE49-F238E27FC236}">
                <a16:creationId xmlns:a16="http://schemas.microsoft.com/office/drawing/2014/main" id="{FBDCC511-3342-4CBE-A8A7-95EF58BFA2E7}"/>
              </a:ext>
            </a:extLst>
          </p:cNvPr>
          <p:cNvSpPr>
            <a:spLocks noChangeArrowheads="1"/>
          </p:cNvSpPr>
          <p:nvPr/>
        </p:nvSpPr>
        <p:spPr bwMode="auto">
          <a:xfrm>
            <a:off x="416157" y="1070002"/>
            <a:ext cx="8309553" cy="1996607"/>
          </a:xfrm>
          <a:prstGeom prst="rect">
            <a:avLst/>
          </a:prstGeom>
          <a:solidFill>
            <a:schemeClr val="bg2">
              <a:lumMod val="90000"/>
            </a:schemeClr>
          </a:solidFill>
          <a:ln w="9">
            <a:solidFill>
              <a:schemeClr val="bg2"/>
            </a:solidFill>
            <a:miter lim="800000"/>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圆角矩形 13"/>
          <p:cNvSpPr>
            <a:spLocks noChangeArrowheads="1"/>
          </p:cNvSpPr>
          <p:nvPr/>
        </p:nvSpPr>
        <p:spPr bwMode="auto">
          <a:xfrm>
            <a:off x="432122" y="900597"/>
            <a:ext cx="2065849" cy="483142"/>
          </a:xfrm>
          <a:prstGeom prst="roundRect">
            <a:avLst>
              <a:gd name="adj" fmla="val 50000"/>
            </a:avLst>
          </a:prstGeom>
          <a:solidFill>
            <a:schemeClr val="accent1"/>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30" name="文本框 29"/>
          <p:cNvSpPr txBox="1"/>
          <p:nvPr/>
        </p:nvSpPr>
        <p:spPr>
          <a:xfrm>
            <a:off x="499026" y="918524"/>
            <a:ext cx="1772758"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总结</a:t>
            </a:r>
          </a:p>
        </p:txBody>
      </p:sp>
      <p:sp>
        <p:nvSpPr>
          <p:cNvPr id="36" name="文本框 35"/>
          <p:cNvSpPr txBox="1"/>
          <p:nvPr/>
        </p:nvSpPr>
        <p:spPr>
          <a:xfrm>
            <a:off x="621056" y="1384431"/>
            <a:ext cx="8056534" cy="16504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本文立足于企业内部需求，系统主要解决算法工程师在开发过程中团队协作性不强、集群硬件资源使用率不高、模型开发环境搭建复杂、模型训练过程难以统一管理等问题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对系统进行需求分析，对系统进行了架构设计、功能组成设计、部署设计、数据库设计，详细设计并实现了用户认证、项目管理、模型管理等六个功能模块</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本系统经过测试之后运行状态良好，在开发环境和生产环境进行了部署，提高了工作效率</a:t>
            </a:r>
          </a:p>
        </p:txBody>
      </p:sp>
      <p:sp>
        <p:nvSpPr>
          <p:cNvPr id="16" name="Rectangle 9">
            <a:extLst>
              <a:ext uri="{FF2B5EF4-FFF2-40B4-BE49-F238E27FC236}">
                <a16:creationId xmlns:a16="http://schemas.microsoft.com/office/drawing/2014/main" id="{FBDCC511-3342-4CBE-A8A7-95EF58BFA2E7}"/>
              </a:ext>
            </a:extLst>
          </p:cNvPr>
          <p:cNvSpPr>
            <a:spLocks noChangeArrowheads="1"/>
          </p:cNvSpPr>
          <p:nvPr/>
        </p:nvSpPr>
        <p:spPr bwMode="auto">
          <a:xfrm>
            <a:off x="432121" y="3345456"/>
            <a:ext cx="8293589" cy="1601033"/>
          </a:xfrm>
          <a:prstGeom prst="rect">
            <a:avLst/>
          </a:prstGeom>
          <a:solidFill>
            <a:schemeClr val="bg2">
              <a:lumMod val="90000"/>
            </a:schemeClr>
          </a:solidFill>
          <a:ln w="9">
            <a:solidFill>
              <a:schemeClr val="bg2"/>
            </a:solidFill>
            <a:miter lim="800000"/>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圆角矩形 13"/>
          <p:cNvSpPr>
            <a:spLocks noChangeArrowheads="1"/>
          </p:cNvSpPr>
          <p:nvPr/>
        </p:nvSpPr>
        <p:spPr bwMode="auto">
          <a:xfrm>
            <a:off x="532241" y="3131714"/>
            <a:ext cx="2065849" cy="483142"/>
          </a:xfrm>
          <a:prstGeom prst="roundRect">
            <a:avLst>
              <a:gd name="adj" fmla="val 50000"/>
            </a:avLst>
          </a:prstGeom>
          <a:solidFill>
            <a:schemeClr val="accent1"/>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18" name="文本框 17"/>
          <p:cNvSpPr txBox="1"/>
          <p:nvPr/>
        </p:nvSpPr>
        <p:spPr>
          <a:xfrm>
            <a:off x="572936" y="3192590"/>
            <a:ext cx="1772758"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展望</a:t>
            </a:r>
          </a:p>
        </p:txBody>
      </p:sp>
      <p:sp>
        <p:nvSpPr>
          <p:cNvPr id="19" name="文本框 18"/>
          <p:cNvSpPr txBox="1"/>
          <p:nvPr/>
        </p:nvSpPr>
        <p:spPr>
          <a:xfrm>
            <a:off x="572936" y="3607661"/>
            <a:ext cx="8152774"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随着业务增长，项目与模型规模逐步增加，需要对系统数据库进行读写分离来实现系统吞吐量的提升。</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在模型开发完毕之后默认通过访问同一文件夹的形式来共享模型，可以针对这种情况进行改良，新增模型分享功能，针对神经网络模型，参考</a:t>
            </a:r>
            <a:r>
              <a:rPr lang="en-US" altLang="zh-CN" dirty="0" err="1">
                <a:latin typeface="微软雅黑" panose="020B0503020204020204" pitchFamily="34" charset="-122"/>
                <a:ea typeface="微软雅黑" panose="020B0503020204020204" pitchFamily="34" charset="-122"/>
              </a:rPr>
              <a:t>TensorFlow</a:t>
            </a:r>
            <a:r>
              <a:rPr lang="en-US" altLang="zh-CN" dirty="0">
                <a:latin typeface="微软雅黑" panose="020B0503020204020204" pitchFamily="34" charset="-122"/>
                <a:ea typeface="微软雅黑" panose="020B0503020204020204" pitchFamily="34" charset="-122"/>
              </a:rPr>
              <a:t> Hub</a:t>
            </a:r>
            <a:r>
              <a:rPr lang="zh-CN" altLang="zh-CN" dirty="0">
                <a:latin typeface="微软雅黑" panose="020B0503020204020204" pitchFamily="34" charset="-122"/>
                <a:ea typeface="微软雅黑" panose="020B0503020204020204" pitchFamily="34" charset="-122"/>
              </a:rPr>
              <a:t>的功能，将发布、发现和使用</a:t>
            </a:r>
            <a:r>
              <a:rPr lang="en-US" altLang="zh-CN" dirty="0" err="1">
                <a:latin typeface="微软雅黑" panose="020B0503020204020204" pitchFamily="34" charset="-122"/>
                <a:ea typeface="微软雅黑" panose="020B0503020204020204" pitchFamily="34" charset="-122"/>
              </a:rPr>
              <a:t>TensorFlow</a:t>
            </a:r>
            <a:r>
              <a:rPr lang="zh-CN" altLang="zh-CN" dirty="0">
                <a:latin typeface="微软雅黑" panose="020B0503020204020204" pitchFamily="34" charset="-122"/>
                <a:ea typeface="微软雅黑" panose="020B0503020204020204" pitchFamily="34" charset="-122"/>
              </a:rPr>
              <a:t>模型的片段及其权重的功能融合到本系统之中</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0871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演示完毕，谢谢</a:t>
            </a:r>
          </a:p>
        </p:txBody>
      </p:sp>
      <p:grpSp>
        <p:nvGrpSpPr>
          <p:cNvPr id="19" name="组合 18"/>
          <p:cNvGrpSpPr/>
          <p:nvPr/>
        </p:nvGrpSpPr>
        <p:grpSpPr>
          <a:xfrm>
            <a:off x="0" y="2946544"/>
            <a:ext cx="9144000" cy="54006"/>
            <a:chOff x="2190216" y="0"/>
            <a:chExt cx="7128792" cy="108012"/>
          </a:xfrm>
        </p:grpSpPr>
        <p:sp>
          <p:nvSpPr>
            <p:cNvPr id="20" name="矩形 1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2138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3570" y="2676794"/>
            <a:ext cx="1255472" cy="553998"/>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项目背景与问题</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研究意义</a:t>
            </a:r>
          </a:p>
        </p:txBody>
      </p:sp>
      <p:sp>
        <p:nvSpPr>
          <p:cNvPr id="5" name="矩形 4"/>
          <p:cNvSpPr/>
          <p:nvPr/>
        </p:nvSpPr>
        <p:spPr>
          <a:xfrm>
            <a:off x="5364088" y="2070506"/>
            <a:ext cx="113817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绪论</a:t>
            </a:r>
          </a:p>
        </p:txBody>
      </p:sp>
      <p:sp>
        <p:nvSpPr>
          <p:cNvPr id="6" name="矩形 5"/>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7" name="组合 6"/>
          <p:cNvGrpSpPr/>
          <p:nvPr/>
        </p:nvGrpSpPr>
        <p:grpSpPr>
          <a:xfrm>
            <a:off x="0" y="2517744"/>
            <a:ext cx="9144000" cy="54006"/>
            <a:chOff x="2190216" y="0"/>
            <a:chExt cx="7128792" cy="108012"/>
          </a:xfrm>
        </p:grpSpPr>
        <p:sp>
          <p:nvSpPr>
            <p:cNvPr id="8" name="矩形 7"/>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442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06431" y="278281"/>
            <a:ext cx="20845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项目背景与问题</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Rectangle 9">
            <a:extLst>
              <a:ext uri="{FF2B5EF4-FFF2-40B4-BE49-F238E27FC236}">
                <a16:creationId xmlns:a16="http://schemas.microsoft.com/office/drawing/2014/main" id="{FBDCC511-3342-4CBE-A8A7-95EF58BFA2E7}"/>
              </a:ext>
            </a:extLst>
          </p:cNvPr>
          <p:cNvSpPr>
            <a:spLocks noChangeArrowheads="1"/>
          </p:cNvSpPr>
          <p:nvPr/>
        </p:nvSpPr>
        <p:spPr bwMode="auto">
          <a:xfrm>
            <a:off x="406431" y="1833213"/>
            <a:ext cx="3513816" cy="1620106"/>
          </a:xfrm>
          <a:prstGeom prst="rect">
            <a:avLst/>
          </a:prstGeom>
          <a:solidFill>
            <a:schemeClr val="bg2">
              <a:lumMod val="90000"/>
            </a:schemeClr>
          </a:solidFill>
          <a:ln w="9">
            <a:solidFill>
              <a:schemeClr val="bg2"/>
            </a:solidFill>
            <a:miter lim="800000"/>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9" name="圆角矩形 13"/>
          <p:cNvSpPr>
            <a:spLocks noChangeArrowheads="1"/>
          </p:cNvSpPr>
          <p:nvPr/>
        </p:nvSpPr>
        <p:spPr bwMode="auto">
          <a:xfrm>
            <a:off x="506550" y="1619471"/>
            <a:ext cx="2065849" cy="483142"/>
          </a:xfrm>
          <a:prstGeom prst="roundRect">
            <a:avLst>
              <a:gd name="adj" fmla="val 50000"/>
            </a:avLst>
          </a:prstGeom>
          <a:solidFill>
            <a:schemeClr val="accent1"/>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51" name="文本框 50"/>
          <p:cNvSpPr txBox="1"/>
          <p:nvPr/>
        </p:nvSpPr>
        <p:spPr>
          <a:xfrm>
            <a:off x="718214" y="1660987"/>
            <a:ext cx="1772758"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云平台发展</a:t>
            </a:r>
          </a:p>
        </p:txBody>
      </p:sp>
      <p:sp>
        <p:nvSpPr>
          <p:cNvPr id="53" name="文本框 52"/>
          <p:cNvSpPr txBox="1"/>
          <p:nvPr/>
        </p:nvSpPr>
        <p:spPr>
          <a:xfrm>
            <a:off x="726116" y="2008065"/>
            <a:ext cx="2499816" cy="13469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计算需求的提高</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大数据和云计算的发展</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云业务场景增加</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从业人员增多</a:t>
            </a:r>
            <a:endParaRPr lang="en-US" altLang="zh-CN" sz="1400" dirty="0">
              <a:latin typeface="微软雅黑" panose="020B0503020204020204" pitchFamily="34" charset="-122"/>
              <a:ea typeface="微软雅黑" panose="020B0503020204020204" pitchFamily="34" charset="-122"/>
            </a:endParaRPr>
          </a:p>
        </p:txBody>
      </p:sp>
      <p:sp>
        <p:nvSpPr>
          <p:cNvPr id="55" name="Rectangle 9">
            <a:extLst>
              <a:ext uri="{FF2B5EF4-FFF2-40B4-BE49-F238E27FC236}">
                <a16:creationId xmlns:a16="http://schemas.microsoft.com/office/drawing/2014/main" id="{FBDCC511-3342-4CBE-A8A7-95EF58BFA2E7}"/>
              </a:ext>
            </a:extLst>
          </p:cNvPr>
          <p:cNvSpPr>
            <a:spLocks noChangeArrowheads="1"/>
          </p:cNvSpPr>
          <p:nvPr/>
        </p:nvSpPr>
        <p:spPr bwMode="auto">
          <a:xfrm>
            <a:off x="416158" y="943659"/>
            <a:ext cx="6220863" cy="417924"/>
          </a:xfrm>
          <a:prstGeom prst="rect">
            <a:avLst/>
          </a:prstGeom>
          <a:solidFill>
            <a:schemeClr val="bg2">
              <a:lumMod val="90000"/>
            </a:schemeClr>
          </a:solidFill>
          <a:ln w="9">
            <a:solidFill>
              <a:schemeClr val="tx2">
                <a:lumMod val="60000"/>
                <a:lumOff val="40000"/>
              </a:schemeClr>
            </a:solidFill>
            <a:miter lim="800000"/>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dirty="0">
              <a:solidFill>
                <a:schemeClr val="tx1"/>
              </a:solidFill>
              <a:ea typeface="宋体" panose="02010600030101010101" pitchFamily="2" charset="-122"/>
            </a:endParaRPr>
          </a:p>
        </p:txBody>
      </p:sp>
      <p:sp>
        <p:nvSpPr>
          <p:cNvPr id="62" name="文本框 61"/>
          <p:cNvSpPr txBox="1"/>
          <p:nvPr/>
        </p:nvSpPr>
        <p:spPr>
          <a:xfrm>
            <a:off x="637647" y="1019106"/>
            <a:ext cx="6220863" cy="30008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项目来自于本人在中科曙光信息产业股份有限公司实习所参与的项目内容。</a:t>
            </a:r>
          </a:p>
        </p:txBody>
      </p:sp>
      <p:sp>
        <p:nvSpPr>
          <p:cNvPr id="63" name="Rectangle 9">
            <a:extLst>
              <a:ext uri="{FF2B5EF4-FFF2-40B4-BE49-F238E27FC236}">
                <a16:creationId xmlns:a16="http://schemas.microsoft.com/office/drawing/2014/main" id="{FBDCC511-3342-4CBE-A8A7-95EF58BFA2E7}"/>
              </a:ext>
            </a:extLst>
          </p:cNvPr>
          <p:cNvSpPr>
            <a:spLocks noChangeArrowheads="1"/>
          </p:cNvSpPr>
          <p:nvPr/>
        </p:nvSpPr>
        <p:spPr bwMode="auto">
          <a:xfrm>
            <a:off x="4800090" y="1833213"/>
            <a:ext cx="3513816" cy="1620105"/>
          </a:xfrm>
          <a:prstGeom prst="rect">
            <a:avLst/>
          </a:prstGeom>
          <a:solidFill>
            <a:schemeClr val="bg2">
              <a:lumMod val="90000"/>
            </a:schemeClr>
          </a:solidFill>
          <a:ln w="9">
            <a:solidFill>
              <a:schemeClr val="bg2"/>
            </a:solidFill>
            <a:miter lim="800000"/>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4" name="圆角矩形 13"/>
          <p:cNvSpPr>
            <a:spLocks noChangeArrowheads="1"/>
          </p:cNvSpPr>
          <p:nvPr/>
        </p:nvSpPr>
        <p:spPr bwMode="auto">
          <a:xfrm>
            <a:off x="4900209" y="1619471"/>
            <a:ext cx="2065849" cy="483142"/>
          </a:xfrm>
          <a:prstGeom prst="roundRect">
            <a:avLst>
              <a:gd name="adj" fmla="val 50000"/>
            </a:avLst>
          </a:prstGeom>
          <a:solidFill>
            <a:schemeClr val="accent1"/>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65" name="文本框 64"/>
          <p:cNvSpPr txBox="1"/>
          <p:nvPr/>
        </p:nvSpPr>
        <p:spPr>
          <a:xfrm>
            <a:off x="5111873" y="1660987"/>
            <a:ext cx="1772758"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政企合作</a:t>
            </a:r>
          </a:p>
        </p:txBody>
      </p:sp>
      <p:sp>
        <p:nvSpPr>
          <p:cNvPr id="66" name="文本框 65"/>
          <p:cNvSpPr txBox="1"/>
          <p:nvPr/>
        </p:nvSpPr>
        <p:spPr>
          <a:xfrm>
            <a:off x="5111873" y="2034805"/>
            <a:ext cx="2942629" cy="13469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云平台适用场景：交通管控、消防管控、嫌犯追踪</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特点：数据敏感，驻地云为主导，从业人员非专业化</a:t>
            </a:r>
            <a:endParaRPr lang="en-US" altLang="zh-CN" sz="1400" dirty="0">
              <a:latin typeface="微软雅黑" panose="020B0503020204020204" pitchFamily="34" charset="-122"/>
              <a:ea typeface="微软雅黑" panose="020B0503020204020204" pitchFamily="34" charset="-122"/>
            </a:endParaRPr>
          </a:p>
        </p:txBody>
      </p:sp>
      <p:sp>
        <p:nvSpPr>
          <p:cNvPr id="18" name="圆角矩形 17"/>
          <p:cNvSpPr>
            <a:spLocks noChangeArrowheads="1"/>
          </p:cNvSpPr>
          <p:nvPr/>
        </p:nvSpPr>
        <p:spPr bwMode="auto">
          <a:xfrm>
            <a:off x="1315750" y="3637552"/>
            <a:ext cx="2065849" cy="485522"/>
          </a:xfrm>
          <a:prstGeom prst="roundRect">
            <a:avLst>
              <a:gd name="adj" fmla="val 50000"/>
            </a:avLst>
          </a:prstGeom>
          <a:solidFill>
            <a:srgbClr val="1D69A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19" name="文本框 12"/>
          <p:cNvSpPr>
            <a:spLocks noChangeArrowheads="1"/>
          </p:cNvSpPr>
          <p:nvPr/>
        </p:nvSpPr>
        <p:spPr bwMode="auto">
          <a:xfrm>
            <a:off x="1524218" y="3733316"/>
            <a:ext cx="1396536"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服务资源繁杂</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12"/>
          <p:cNvSpPr>
            <a:spLocks noEditPoints="1" noChangeArrowheads="1"/>
          </p:cNvSpPr>
          <p:nvPr/>
        </p:nvSpPr>
        <p:spPr bwMode="auto">
          <a:xfrm>
            <a:off x="726697" y="3637552"/>
            <a:ext cx="418882" cy="421262"/>
          </a:xfrm>
          <a:custGeom>
            <a:avLst/>
            <a:gdLst>
              <a:gd name="T0" fmla="*/ 2147483647 w 85"/>
              <a:gd name="T1" fmla="*/ 2147483647 h 85"/>
              <a:gd name="T2" fmla="*/ 2147483647 w 85"/>
              <a:gd name="T3" fmla="*/ 2147483647 h 85"/>
              <a:gd name="T4" fmla="*/ 2147483647 w 85"/>
              <a:gd name="T5" fmla="*/ 2147483647 h 85"/>
              <a:gd name="T6" fmla="*/ 2147483647 w 85"/>
              <a:gd name="T7" fmla="*/ 2147483647 h 85"/>
              <a:gd name="T8" fmla="*/ 2147483647 w 85"/>
              <a:gd name="T9" fmla="*/ 2147483647 h 85"/>
              <a:gd name="T10" fmla="*/ 2147483647 w 85"/>
              <a:gd name="T11" fmla="*/ 2147483647 h 85"/>
              <a:gd name="T12" fmla="*/ 2147483647 w 85"/>
              <a:gd name="T13" fmla="*/ 2147483647 h 85"/>
              <a:gd name="T14" fmla="*/ 2147483647 w 85"/>
              <a:gd name="T15" fmla="*/ 2147483647 h 85"/>
              <a:gd name="T16" fmla="*/ 2147483647 w 85"/>
              <a:gd name="T17" fmla="*/ 2147483647 h 85"/>
              <a:gd name="T18" fmla="*/ 2147483647 w 85"/>
              <a:gd name="T19" fmla="*/ 2147483647 h 85"/>
              <a:gd name="T20" fmla="*/ 2147483647 w 85"/>
              <a:gd name="T21" fmla="*/ 2147483647 h 85"/>
              <a:gd name="T22" fmla="*/ 2147483647 w 85"/>
              <a:gd name="T23" fmla="*/ 2147483647 h 85"/>
              <a:gd name="T24" fmla="*/ 2147483647 w 85"/>
              <a:gd name="T25" fmla="*/ 2147483647 h 85"/>
              <a:gd name="T26" fmla="*/ 2147483647 w 85"/>
              <a:gd name="T27" fmla="*/ 2147483647 h 85"/>
              <a:gd name="T28" fmla="*/ 2147483647 w 85"/>
              <a:gd name="T29" fmla="*/ 2147483647 h 85"/>
              <a:gd name="T30" fmla="*/ 2147483647 w 85"/>
              <a:gd name="T31" fmla="*/ 2147483647 h 85"/>
              <a:gd name="T32" fmla="*/ 2147483647 w 85"/>
              <a:gd name="T33" fmla="*/ 2147483647 h 85"/>
              <a:gd name="T34" fmla="*/ 2147483647 w 85"/>
              <a:gd name="T35" fmla="*/ 2147483647 h 85"/>
              <a:gd name="T36" fmla="*/ 2147483647 w 85"/>
              <a:gd name="T37" fmla="*/ 2147483647 h 85"/>
              <a:gd name="T38" fmla="*/ 2147483647 w 85"/>
              <a:gd name="T39" fmla="*/ 2147483647 h 85"/>
              <a:gd name="T40" fmla="*/ 2147483647 w 85"/>
              <a:gd name="T41" fmla="*/ 2147483647 h 85"/>
              <a:gd name="T42" fmla="*/ 2147483647 w 85"/>
              <a:gd name="T43" fmla="*/ 2147483647 h 85"/>
              <a:gd name="T44" fmla="*/ 2147483647 w 85"/>
              <a:gd name="T45" fmla="*/ 2147483647 h 85"/>
              <a:gd name="T46" fmla="*/ 2147483647 w 85"/>
              <a:gd name="T47" fmla="*/ 0 h 85"/>
              <a:gd name="T48" fmla="*/ 2147483647 w 85"/>
              <a:gd name="T49" fmla="*/ 0 h 85"/>
              <a:gd name="T50" fmla="*/ 2147483647 w 85"/>
              <a:gd name="T51" fmla="*/ 2147483647 h 85"/>
              <a:gd name="T52" fmla="*/ 2147483647 w 85"/>
              <a:gd name="T53" fmla="*/ 2147483647 h 85"/>
              <a:gd name="T54" fmla="*/ 2147483647 w 85"/>
              <a:gd name="T55" fmla="*/ 2147483647 h 85"/>
              <a:gd name="T56" fmla="*/ 2147483647 w 85"/>
              <a:gd name="T57" fmla="*/ 2147483647 h 85"/>
              <a:gd name="T58" fmla="*/ 2147483647 w 85"/>
              <a:gd name="T59" fmla="*/ 2147483647 h 85"/>
              <a:gd name="T60" fmla="*/ 2147483647 w 85"/>
              <a:gd name="T61" fmla="*/ 2147483647 h 85"/>
              <a:gd name="T62" fmla="*/ 2147483647 w 85"/>
              <a:gd name="T63" fmla="*/ 2147483647 h 85"/>
              <a:gd name="T64" fmla="*/ 2147483647 w 85"/>
              <a:gd name="T65" fmla="*/ 2147483647 h 85"/>
              <a:gd name="T66" fmla="*/ 2147483647 w 85"/>
              <a:gd name="T67" fmla="*/ 0 h 85"/>
              <a:gd name="T68" fmla="*/ 0 w 85"/>
              <a:gd name="T69" fmla="*/ 2147483647 h 85"/>
              <a:gd name="T70" fmla="*/ 0 w 85"/>
              <a:gd name="T71" fmla="*/ 2147483647 h 85"/>
              <a:gd name="T72" fmla="*/ 2147483647 w 85"/>
              <a:gd name="T73" fmla="*/ 2147483647 h 85"/>
              <a:gd name="T74" fmla="*/ 2147483647 w 85"/>
              <a:gd name="T75" fmla="*/ 2147483647 h 85"/>
              <a:gd name="T76" fmla="*/ 0 w 85"/>
              <a:gd name="T77" fmla="*/ 2147483647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
              <a:gd name="T118" fmla="*/ 0 h 85"/>
              <a:gd name="T119" fmla="*/ 85 w 85"/>
              <a:gd name="T120" fmla="*/ 85 h 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1D69A3"/>
          </a:solidFill>
          <a:ln>
            <a:noFill/>
          </a:ln>
        </p:spPr>
        <p:txBody>
          <a:bodyPr anchor="ctr"/>
          <a:lstStyle/>
          <a:p>
            <a:endParaRPr lang="zh-CN" altLang="en-US" sz="1180"/>
          </a:p>
        </p:txBody>
      </p:sp>
      <p:sp>
        <p:nvSpPr>
          <p:cNvPr id="21" name="圆角矩形 13"/>
          <p:cNvSpPr>
            <a:spLocks noChangeArrowheads="1"/>
          </p:cNvSpPr>
          <p:nvPr/>
        </p:nvSpPr>
        <p:spPr bwMode="auto">
          <a:xfrm>
            <a:off x="1362769" y="4499356"/>
            <a:ext cx="2065849" cy="483142"/>
          </a:xfrm>
          <a:prstGeom prst="roundRect">
            <a:avLst>
              <a:gd name="adj" fmla="val 50000"/>
            </a:avLst>
          </a:prstGeom>
          <a:solidFill>
            <a:srgbClr val="84CBC3"/>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22" name="Freeform 5"/>
          <p:cNvSpPr>
            <a:spLocks noEditPoints="1" noChangeArrowheads="1"/>
          </p:cNvSpPr>
          <p:nvPr/>
        </p:nvSpPr>
        <p:spPr bwMode="auto">
          <a:xfrm>
            <a:off x="726116" y="4492216"/>
            <a:ext cx="443872" cy="446252"/>
          </a:xfrm>
          <a:custGeom>
            <a:avLst/>
            <a:gdLst>
              <a:gd name="T0" fmla="*/ 2147483647 w 104"/>
              <a:gd name="T1" fmla="*/ 2147483647 h 104"/>
              <a:gd name="T2" fmla="*/ 2147483647 w 104"/>
              <a:gd name="T3" fmla="*/ 2147483647 h 104"/>
              <a:gd name="T4" fmla="*/ 2147483647 w 104"/>
              <a:gd name="T5" fmla="*/ 2147483647 h 104"/>
              <a:gd name="T6" fmla="*/ 2147483647 w 104"/>
              <a:gd name="T7" fmla="*/ 0 h 104"/>
              <a:gd name="T8" fmla="*/ 0 w 104"/>
              <a:gd name="T9" fmla="*/ 2147483647 h 104"/>
              <a:gd name="T10" fmla="*/ 2147483647 w 104"/>
              <a:gd name="T11" fmla="*/ 2147483647 h 104"/>
              <a:gd name="T12" fmla="*/ 2147483647 w 104"/>
              <a:gd name="T13" fmla="*/ 2147483647 h 104"/>
              <a:gd name="T14" fmla="*/ 2147483647 w 104"/>
              <a:gd name="T15" fmla="*/ 0 h 104"/>
              <a:gd name="T16" fmla="*/ 2147483647 w 104"/>
              <a:gd name="T17" fmla="*/ 2147483647 h 104"/>
              <a:gd name="T18" fmla="*/ 2147483647 w 104"/>
              <a:gd name="T19" fmla="*/ 2147483647 h 104"/>
              <a:gd name="T20" fmla="*/ 2147483647 w 104"/>
              <a:gd name="T21" fmla="*/ 2147483647 h 104"/>
              <a:gd name="T22" fmla="*/ 2147483647 w 104"/>
              <a:gd name="T23" fmla="*/ 2147483647 h 104"/>
              <a:gd name="T24" fmla="*/ 2147483647 w 104"/>
              <a:gd name="T25" fmla="*/ 2147483647 h 104"/>
              <a:gd name="T26" fmla="*/ 2147483647 w 104"/>
              <a:gd name="T27" fmla="*/ 2147483647 h 104"/>
              <a:gd name="T28" fmla="*/ 2147483647 w 104"/>
              <a:gd name="T29" fmla="*/ 2147483647 h 104"/>
              <a:gd name="T30" fmla="*/ 2147483647 w 104"/>
              <a:gd name="T31" fmla="*/ 2147483647 h 104"/>
              <a:gd name="T32" fmla="*/ 2147483647 w 104"/>
              <a:gd name="T33" fmla="*/ 2147483647 h 104"/>
              <a:gd name="T34" fmla="*/ 2147483647 w 104"/>
              <a:gd name="T35" fmla="*/ 2147483647 h 104"/>
              <a:gd name="T36" fmla="*/ 2147483647 w 104"/>
              <a:gd name="T37" fmla="*/ 2147483647 h 104"/>
              <a:gd name="T38" fmla="*/ 2147483647 w 104"/>
              <a:gd name="T39" fmla="*/ 2147483647 h 104"/>
              <a:gd name="T40" fmla="*/ 2147483647 w 104"/>
              <a:gd name="T41" fmla="*/ 2147483647 h 104"/>
              <a:gd name="T42" fmla="*/ 2147483647 w 104"/>
              <a:gd name="T43" fmla="*/ 2147483647 h 104"/>
              <a:gd name="T44" fmla="*/ 2147483647 w 104"/>
              <a:gd name="T45" fmla="*/ 2147483647 h 104"/>
              <a:gd name="T46" fmla="*/ 2147483647 w 104"/>
              <a:gd name="T47" fmla="*/ 2147483647 h 104"/>
              <a:gd name="T48" fmla="*/ 2147483647 w 104"/>
              <a:gd name="T49" fmla="*/ 2147483647 h 104"/>
              <a:gd name="T50" fmla="*/ 2147483647 w 104"/>
              <a:gd name="T51" fmla="*/ 2147483647 h 104"/>
              <a:gd name="T52" fmla="*/ 2147483647 w 104"/>
              <a:gd name="T53" fmla="*/ 2147483647 h 104"/>
              <a:gd name="T54" fmla="*/ 2147483647 w 104"/>
              <a:gd name="T55" fmla="*/ 2147483647 h 104"/>
              <a:gd name="T56" fmla="*/ 2147483647 w 104"/>
              <a:gd name="T57" fmla="*/ 2147483647 h 104"/>
              <a:gd name="T58" fmla="*/ 2147483647 w 104"/>
              <a:gd name="T59" fmla="*/ 2147483647 h 104"/>
              <a:gd name="T60" fmla="*/ 2147483647 w 104"/>
              <a:gd name="T61" fmla="*/ 2147483647 h 104"/>
              <a:gd name="T62" fmla="*/ 2147483647 w 104"/>
              <a:gd name="T63" fmla="*/ 2147483647 h 104"/>
              <a:gd name="T64" fmla="*/ 2147483647 w 104"/>
              <a:gd name="T65" fmla="*/ 2147483647 h 104"/>
              <a:gd name="T66" fmla="*/ 2147483647 w 104"/>
              <a:gd name="T67" fmla="*/ 2147483647 h 104"/>
              <a:gd name="T68" fmla="*/ 2147483647 w 104"/>
              <a:gd name="T69" fmla="*/ 2147483647 h 104"/>
              <a:gd name="T70" fmla="*/ 2147483647 w 104"/>
              <a:gd name="T71" fmla="*/ 2147483647 h 104"/>
              <a:gd name="T72" fmla="*/ 2147483647 w 104"/>
              <a:gd name="T73" fmla="*/ 2147483647 h 104"/>
              <a:gd name="T74" fmla="*/ 2147483647 w 104"/>
              <a:gd name="T75" fmla="*/ 2147483647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4"/>
              <a:gd name="T115" fmla="*/ 0 h 104"/>
              <a:gd name="T116" fmla="*/ 104 w 104"/>
              <a:gd name="T117" fmla="*/ 104 h 1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84CBC3"/>
          </a:solidFill>
          <a:ln>
            <a:noFill/>
          </a:ln>
        </p:spPr>
        <p:txBody>
          <a:bodyPr anchor="ctr"/>
          <a:lstStyle/>
          <a:p>
            <a:endParaRPr lang="zh-CN" altLang="en-US" sz="1180"/>
          </a:p>
        </p:txBody>
      </p:sp>
      <p:sp>
        <p:nvSpPr>
          <p:cNvPr id="23" name="圆角矩形 18"/>
          <p:cNvSpPr>
            <a:spLocks noChangeArrowheads="1"/>
          </p:cNvSpPr>
          <p:nvPr/>
        </p:nvSpPr>
        <p:spPr bwMode="auto">
          <a:xfrm>
            <a:off x="5852301" y="3670746"/>
            <a:ext cx="2064659" cy="483142"/>
          </a:xfrm>
          <a:prstGeom prst="roundRect">
            <a:avLst>
              <a:gd name="adj" fmla="val 50000"/>
            </a:avLst>
          </a:prstGeom>
          <a:solidFill>
            <a:schemeClr val="accent2">
              <a:lumMod val="75000"/>
            </a:schemeClr>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24" name="Freeform 22"/>
          <p:cNvSpPr>
            <a:spLocks noEditPoints="1" noChangeArrowheads="1"/>
          </p:cNvSpPr>
          <p:nvPr/>
        </p:nvSpPr>
        <p:spPr bwMode="auto">
          <a:xfrm>
            <a:off x="5198988" y="3711206"/>
            <a:ext cx="483142" cy="390322"/>
          </a:xfrm>
          <a:custGeom>
            <a:avLst/>
            <a:gdLst>
              <a:gd name="T0" fmla="*/ 2147483647 w 109"/>
              <a:gd name="T1" fmla="*/ 2147483647 h 88"/>
              <a:gd name="T2" fmla="*/ 2147483647 w 109"/>
              <a:gd name="T3" fmla="*/ 2147483647 h 88"/>
              <a:gd name="T4" fmla="*/ 2147483647 w 109"/>
              <a:gd name="T5" fmla="*/ 2147483647 h 88"/>
              <a:gd name="T6" fmla="*/ 2147483647 w 109"/>
              <a:gd name="T7" fmla="*/ 0 h 88"/>
              <a:gd name="T8" fmla="*/ 2147483647 w 109"/>
              <a:gd name="T9" fmla="*/ 2147483647 h 88"/>
              <a:gd name="T10" fmla="*/ 2147483647 w 109"/>
              <a:gd name="T11" fmla="*/ 2147483647 h 88"/>
              <a:gd name="T12" fmla="*/ 2147483647 w 109"/>
              <a:gd name="T13" fmla="*/ 2147483647 h 88"/>
              <a:gd name="T14" fmla="*/ 2147483647 w 109"/>
              <a:gd name="T15" fmla="*/ 2147483647 h 88"/>
              <a:gd name="T16" fmla="*/ 2147483647 w 109"/>
              <a:gd name="T17" fmla="*/ 2147483647 h 88"/>
              <a:gd name="T18" fmla="*/ 0 w 109"/>
              <a:gd name="T19" fmla="*/ 2147483647 h 88"/>
              <a:gd name="T20" fmla="*/ 2147483647 w 109"/>
              <a:gd name="T21" fmla="*/ 2147483647 h 88"/>
              <a:gd name="T22" fmla="*/ 2147483647 w 109"/>
              <a:gd name="T23" fmla="*/ 2147483647 h 88"/>
              <a:gd name="T24" fmla="*/ 2147483647 w 109"/>
              <a:gd name="T25" fmla="*/ 2147483647 h 88"/>
              <a:gd name="T26" fmla="*/ 2147483647 w 109"/>
              <a:gd name="T27" fmla="*/ 2147483647 h 88"/>
              <a:gd name="T28" fmla="*/ 2147483647 w 109"/>
              <a:gd name="T29" fmla="*/ 2147483647 h 88"/>
              <a:gd name="T30" fmla="*/ 2147483647 w 109"/>
              <a:gd name="T31" fmla="*/ 2147483647 h 88"/>
              <a:gd name="T32" fmla="*/ 2147483647 w 109"/>
              <a:gd name="T33" fmla="*/ 2147483647 h 88"/>
              <a:gd name="T34" fmla="*/ 2147483647 w 109"/>
              <a:gd name="T35" fmla="*/ 2147483647 h 88"/>
              <a:gd name="T36" fmla="*/ 2147483647 w 109"/>
              <a:gd name="T37" fmla="*/ 2147483647 h 88"/>
              <a:gd name="T38" fmla="*/ 2147483647 w 109"/>
              <a:gd name="T39" fmla="*/ 2147483647 h 88"/>
              <a:gd name="T40" fmla="*/ 2147483647 w 109"/>
              <a:gd name="T41" fmla="*/ 2147483647 h 88"/>
              <a:gd name="T42" fmla="*/ 2147483647 w 109"/>
              <a:gd name="T43" fmla="*/ 2147483647 h 88"/>
              <a:gd name="T44" fmla="*/ 2147483647 w 109"/>
              <a:gd name="T45" fmla="*/ 2147483647 h 88"/>
              <a:gd name="T46" fmla="*/ 2147483647 w 109"/>
              <a:gd name="T47" fmla="*/ 2147483647 h 88"/>
              <a:gd name="T48" fmla="*/ 2147483647 w 109"/>
              <a:gd name="T49" fmla="*/ 2147483647 h 88"/>
              <a:gd name="T50" fmla="*/ 2147483647 w 109"/>
              <a:gd name="T51" fmla="*/ 2147483647 h 88"/>
              <a:gd name="T52" fmla="*/ 2147483647 w 109"/>
              <a:gd name="T53" fmla="*/ 2147483647 h 88"/>
              <a:gd name="T54" fmla="*/ 2147483647 w 109"/>
              <a:gd name="T55" fmla="*/ 2147483647 h 88"/>
              <a:gd name="T56" fmla="*/ 2147483647 w 109"/>
              <a:gd name="T57" fmla="*/ 2147483647 h 88"/>
              <a:gd name="T58" fmla="*/ 2147483647 w 109"/>
              <a:gd name="T59" fmla="*/ 2147483647 h 88"/>
              <a:gd name="T60" fmla="*/ 2147483647 w 109"/>
              <a:gd name="T61" fmla="*/ 2147483647 h 88"/>
              <a:gd name="T62" fmla="*/ 2147483647 w 109"/>
              <a:gd name="T63" fmla="*/ 2147483647 h 88"/>
              <a:gd name="T64" fmla="*/ 2147483647 w 109"/>
              <a:gd name="T65" fmla="*/ 2147483647 h 88"/>
              <a:gd name="T66" fmla="*/ 2147483647 w 109"/>
              <a:gd name="T67" fmla="*/ 2147483647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88"/>
              <a:gd name="T104" fmla="*/ 109 w 109"/>
              <a:gd name="T105" fmla="*/ 88 h 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2">
              <a:lumMod val="75000"/>
            </a:schemeClr>
          </a:solidFill>
          <a:ln>
            <a:noFill/>
          </a:ln>
        </p:spPr>
        <p:txBody>
          <a:bodyPr anchor="ctr"/>
          <a:lstStyle/>
          <a:p>
            <a:endParaRPr lang="zh-CN" altLang="en-US" sz="1180"/>
          </a:p>
        </p:txBody>
      </p:sp>
      <p:sp>
        <p:nvSpPr>
          <p:cNvPr id="25" name="圆角矩形 23"/>
          <p:cNvSpPr>
            <a:spLocks noChangeArrowheads="1"/>
          </p:cNvSpPr>
          <p:nvPr/>
        </p:nvSpPr>
        <p:spPr bwMode="auto">
          <a:xfrm>
            <a:off x="5851706" y="4498166"/>
            <a:ext cx="2065849" cy="484332"/>
          </a:xfrm>
          <a:prstGeom prst="roundRect">
            <a:avLst>
              <a:gd name="adj" fmla="val 50000"/>
            </a:avLst>
          </a:prstGeom>
          <a:solidFill>
            <a:srgbClr val="F5736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26" name="Freeform 24"/>
          <p:cNvSpPr>
            <a:spLocks noEditPoints="1" noChangeArrowheads="1"/>
          </p:cNvSpPr>
          <p:nvPr/>
        </p:nvSpPr>
        <p:spPr bwMode="auto">
          <a:xfrm>
            <a:off x="5219813" y="4499357"/>
            <a:ext cx="471242" cy="487902"/>
          </a:xfrm>
          <a:custGeom>
            <a:avLst/>
            <a:gdLst>
              <a:gd name="T0" fmla="*/ 2147483647 w 89"/>
              <a:gd name="T1" fmla="*/ 2147483647 h 92"/>
              <a:gd name="T2" fmla="*/ 2147483647 w 89"/>
              <a:gd name="T3" fmla="*/ 2147483647 h 92"/>
              <a:gd name="T4" fmla="*/ 2147483647 w 89"/>
              <a:gd name="T5" fmla="*/ 2147483647 h 92"/>
              <a:gd name="T6" fmla="*/ 2147483647 w 89"/>
              <a:gd name="T7" fmla="*/ 2147483647 h 92"/>
              <a:gd name="T8" fmla="*/ 2147483647 w 89"/>
              <a:gd name="T9" fmla="*/ 2147483647 h 92"/>
              <a:gd name="T10" fmla="*/ 2147483647 w 89"/>
              <a:gd name="T11" fmla="*/ 2147483647 h 92"/>
              <a:gd name="T12" fmla="*/ 2147483647 w 89"/>
              <a:gd name="T13" fmla="*/ 2147483647 h 92"/>
              <a:gd name="T14" fmla="*/ 2147483647 w 89"/>
              <a:gd name="T15" fmla="*/ 2147483647 h 92"/>
              <a:gd name="T16" fmla="*/ 2147483647 w 89"/>
              <a:gd name="T17" fmla="*/ 2147483647 h 92"/>
              <a:gd name="T18" fmla="*/ 2147483647 w 89"/>
              <a:gd name="T19" fmla="*/ 2147483647 h 92"/>
              <a:gd name="T20" fmla="*/ 2147483647 w 89"/>
              <a:gd name="T21" fmla="*/ 2147483647 h 92"/>
              <a:gd name="T22" fmla="*/ 2147483647 w 89"/>
              <a:gd name="T23" fmla="*/ 2147483647 h 92"/>
              <a:gd name="T24" fmla="*/ 2147483647 w 89"/>
              <a:gd name="T25" fmla="*/ 2147483647 h 92"/>
              <a:gd name="T26" fmla="*/ 2147483647 w 89"/>
              <a:gd name="T27" fmla="*/ 2147483647 h 92"/>
              <a:gd name="T28" fmla="*/ 2147483647 w 89"/>
              <a:gd name="T29" fmla="*/ 2147483647 h 92"/>
              <a:gd name="T30" fmla="*/ 2147483647 w 89"/>
              <a:gd name="T31" fmla="*/ 2147483647 h 92"/>
              <a:gd name="T32" fmla="*/ 2147483647 w 89"/>
              <a:gd name="T33" fmla="*/ 2147483647 h 92"/>
              <a:gd name="T34" fmla="*/ 2147483647 w 89"/>
              <a:gd name="T35" fmla="*/ 2147483647 h 92"/>
              <a:gd name="T36" fmla="*/ 2147483647 w 89"/>
              <a:gd name="T37" fmla="*/ 2147483647 h 92"/>
              <a:gd name="T38" fmla="*/ 2147483647 w 89"/>
              <a:gd name="T39" fmla="*/ 2147483647 h 92"/>
              <a:gd name="T40" fmla="*/ 2147483647 w 89"/>
              <a:gd name="T41" fmla="*/ 2147483647 h 92"/>
              <a:gd name="T42" fmla="*/ 2147483647 w 89"/>
              <a:gd name="T43" fmla="*/ 2147483647 h 92"/>
              <a:gd name="T44" fmla="*/ 2147483647 w 89"/>
              <a:gd name="T45" fmla="*/ 2147483647 h 92"/>
              <a:gd name="T46" fmla="*/ 2147483647 w 89"/>
              <a:gd name="T47" fmla="*/ 2147483647 h 92"/>
              <a:gd name="T48" fmla="*/ 2147483647 w 89"/>
              <a:gd name="T49" fmla="*/ 2147483647 h 92"/>
              <a:gd name="T50" fmla="*/ 2147483647 w 89"/>
              <a:gd name="T51" fmla="*/ 2147483647 h 92"/>
              <a:gd name="T52" fmla="*/ 2147483647 w 89"/>
              <a:gd name="T53" fmla="*/ 2147483647 h 92"/>
              <a:gd name="T54" fmla="*/ 2147483647 w 89"/>
              <a:gd name="T55" fmla="*/ 2147483647 h 92"/>
              <a:gd name="T56" fmla="*/ 2147483647 w 89"/>
              <a:gd name="T57" fmla="*/ 2147483647 h 92"/>
              <a:gd name="T58" fmla="*/ 2147483647 w 89"/>
              <a:gd name="T59" fmla="*/ 2147483647 h 92"/>
              <a:gd name="T60" fmla="*/ 2147483647 w 89"/>
              <a:gd name="T61" fmla="*/ 2147483647 h 92"/>
              <a:gd name="T62" fmla="*/ 2147483647 w 89"/>
              <a:gd name="T63" fmla="*/ 2147483647 h 92"/>
              <a:gd name="T64" fmla="*/ 2147483647 w 89"/>
              <a:gd name="T65" fmla="*/ 2147483647 h 92"/>
              <a:gd name="T66" fmla="*/ 2147483647 w 89"/>
              <a:gd name="T67" fmla="*/ 2147483647 h 92"/>
              <a:gd name="T68" fmla="*/ 2147483647 w 89"/>
              <a:gd name="T69" fmla="*/ 2147483647 h 92"/>
              <a:gd name="T70" fmla="*/ 2147483647 w 89"/>
              <a:gd name="T71" fmla="*/ 2147483647 h 92"/>
              <a:gd name="T72" fmla="*/ 2147483647 w 89"/>
              <a:gd name="T73" fmla="*/ 2147483647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F57365"/>
          </a:solidFill>
          <a:ln>
            <a:noFill/>
          </a:ln>
        </p:spPr>
        <p:txBody>
          <a:bodyPr anchor="ctr"/>
          <a:lstStyle/>
          <a:p>
            <a:endParaRPr lang="zh-CN" altLang="en-US" sz="1180"/>
          </a:p>
        </p:txBody>
      </p:sp>
      <p:sp>
        <p:nvSpPr>
          <p:cNvPr id="27" name="文本框 12"/>
          <p:cNvSpPr>
            <a:spLocks noChangeArrowheads="1"/>
          </p:cNvSpPr>
          <p:nvPr/>
        </p:nvSpPr>
        <p:spPr bwMode="auto">
          <a:xfrm>
            <a:off x="1468742" y="4573042"/>
            <a:ext cx="1598515"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数据审核要求多</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12"/>
          <p:cNvSpPr>
            <a:spLocks noChangeArrowheads="1"/>
          </p:cNvSpPr>
          <p:nvPr/>
        </p:nvSpPr>
        <p:spPr bwMode="auto">
          <a:xfrm>
            <a:off x="5989318" y="3757658"/>
            <a:ext cx="1598515" cy="334579"/>
          </a:xfrm>
          <a:prstGeom prst="rect">
            <a:avLst/>
          </a:prstGeom>
          <a:solidFill>
            <a:schemeClr val="accent2">
              <a:lumMod val="75000"/>
            </a:schemeClr>
          </a:solidFill>
          <a:ln>
            <a:noFill/>
          </a:ln>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服务请求多样化</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12"/>
          <p:cNvSpPr>
            <a:spLocks noChangeArrowheads="1"/>
          </p:cNvSpPr>
          <p:nvPr/>
        </p:nvSpPr>
        <p:spPr bwMode="auto">
          <a:xfrm>
            <a:off x="5998252" y="4606098"/>
            <a:ext cx="1396536"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运维工作不便</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1641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797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研究意义</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3"/>
          <p:cNvSpPr>
            <a:spLocks noChangeArrowheads="1"/>
          </p:cNvSpPr>
          <p:nvPr/>
        </p:nvSpPr>
        <p:spPr bwMode="auto">
          <a:xfrm>
            <a:off x="993942" y="1265516"/>
            <a:ext cx="3330824" cy="3329635"/>
          </a:xfrm>
          <a:prstGeom prst="ellipse">
            <a:avLst/>
          </a:prstGeom>
          <a:noFill/>
          <a:ln w="9525">
            <a:solidFill>
              <a:srgbClr val="1C4885"/>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9" name="Oval 13"/>
          <p:cNvSpPr>
            <a:spLocks noChangeArrowheads="1"/>
          </p:cNvSpPr>
          <p:nvPr/>
        </p:nvSpPr>
        <p:spPr bwMode="auto">
          <a:xfrm>
            <a:off x="1474704" y="2817283"/>
            <a:ext cx="1263786" cy="1262595"/>
          </a:xfrm>
          <a:prstGeom prst="ellipse">
            <a:avLst/>
          </a:prstGeom>
          <a:solidFill>
            <a:srgbClr val="DCDADA"/>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0" name="Oval 14"/>
          <p:cNvSpPr>
            <a:spLocks noChangeArrowheads="1"/>
          </p:cNvSpPr>
          <p:nvPr/>
        </p:nvSpPr>
        <p:spPr bwMode="auto">
          <a:xfrm>
            <a:off x="1580614" y="2923193"/>
            <a:ext cx="1040065" cy="1040065"/>
          </a:xfrm>
          <a:prstGeom prst="ellipse">
            <a:avLst/>
          </a:prstGeom>
          <a:solidFill>
            <a:srgbClr val="84CBC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1" name="Oval 18"/>
          <p:cNvSpPr>
            <a:spLocks noChangeArrowheads="1"/>
          </p:cNvSpPr>
          <p:nvPr/>
        </p:nvSpPr>
        <p:spPr bwMode="auto">
          <a:xfrm>
            <a:off x="2730159" y="2610222"/>
            <a:ext cx="126378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2" name="Oval 19"/>
          <p:cNvSpPr>
            <a:spLocks noChangeArrowheads="1"/>
          </p:cNvSpPr>
          <p:nvPr/>
        </p:nvSpPr>
        <p:spPr bwMode="auto">
          <a:xfrm>
            <a:off x="2836070" y="2716132"/>
            <a:ext cx="1040065" cy="1040065"/>
          </a:xfrm>
          <a:prstGeom prst="ellipse">
            <a:avLst/>
          </a:prstGeom>
          <a:solidFill>
            <a:srgbClr val="1D69A3"/>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3" name="Oval 23"/>
          <p:cNvSpPr>
            <a:spLocks noChangeArrowheads="1"/>
          </p:cNvSpPr>
          <p:nvPr/>
        </p:nvSpPr>
        <p:spPr bwMode="auto">
          <a:xfrm>
            <a:off x="1890015" y="1652267"/>
            <a:ext cx="1262596" cy="1263786"/>
          </a:xfrm>
          <a:prstGeom prst="ellipse">
            <a:avLst/>
          </a:prstGeom>
          <a:solidFill>
            <a:srgbClr val="DCDADA"/>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4" name="Oval 24"/>
          <p:cNvSpPr>
            <a:spLocks noChangeArrowheads="1"/>
          </p:cNvSpPr>
          <p:nvPr/>
        </p:nvSpPr>
        <p:spPr bwMode="auto">
          <a:xfrm>
            <a:off x="1995926" y="1758178"/>
            <a:ext cx="1040065" cy="1040065"/>
          </a:xfrm>
          <a:prstGeom prst="ellipse">
            <a:avLst/>
          </a:prstGeom>
          <a:solidFill>
            <a:srgbClr val="F5736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15" name="TextBox 10"/>
          <p:cNvSpPr>
            <a:spLocks noChangeArrowheads="1"/>
          </p:cNvSpPr>
          <p:nvPr/>
        </p:nvSpPr>
        <p:spPr bwMode="auto">
          <a:xfrm>
            <a:off x="4693668" y="1291696"/>
            <a:ext cx="191590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499" b="1" dirty="0">
                <a:latin typeface="微软雅黑" panose="020B0503020204020204" pitchFamily="34" charset="-122"/>
                <a:ea typeface="微软雅黑" panose="020B0503020204020204" pitchFamily="34" charset="-122"/>
                <a:sym typeface="微软雅黑" panose="020B0503020204020204" pitchFamily="34" charset="-122"/>
              </a:rPr>
              <a:t>整合与管理服务资源</a:t>
            </a:r>
            <a:endParaRPr lang="zh-CN" altLang="en-US" sz="1574" dirty="0"/>
          </a:p>
        </p:txBody>
      </p:sp>
      <p:sp>
        <p:nvSpPr>
          <p:cNvPr id="16" name="TextBox 11"/>
          <p:cNvSpPr>
            <a:spLocks noChangeArrowheads="1"/>
          </p:cNvSpPr>
          <p:nvPr/>
        </p:nvSpPr>
        <p:spPr bwMode="auto">
          <a:xfrm>
            <a:off x="4693667" y="1566586"/>
            <a:ext cx="3820745"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49" dirty="0">
                <a:latin typeface="微软雅黑" panose="020B0503020204020204" pitchFamily="34" charset="-122"/>
                <a:ea typeface="微软雅黑" panose="020B0503020204020204" pitchFamily="34" charset="-122"/>
                <a:sym typeface="微软雅黑" panose="020B0503020204020204" pitchFamily="34" charset="-122"/>
              </a:rPr>
              <a:t>将政务云平台的服务资源数据进行划分和构建体系，按照资源属性分层存储和管理。</a:t>
            </a:r>
            <a:endParaRPr lang="en-US" altLang="zh-CN" sz="1349"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2"/>
          <p:cNvSpPr>
            <a:spLocks noChangeArrowheads="1"/>
          </p:cNvSpPr>
          <p:nvPr/>
        </p:nvSpPr>
        <p:spPr bwMode="auto">
          <a:xfrm>
            <a:off x="2179187" y="2012839"/>
            <a:ext cx="689013"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49" b="1" dirty="0">
                <a:solidFill>
                  <a:srgbClr val="F8F8F8"/>
                </a:solidFill>
                <a:latin typeface="微软雅黑" panose="020B0503020204020204" pitchFamily="34" charset="-122"/>
                <a:ea typeface="微软雅黑" panose="020B0503020204020204" pitchFamily="34" charset="-122"/>
                <a:sym typeface="微软雅黑" panose="020B0503020204020204" pitchFamily="34" charset="-122"/>
              </a:rPr>
              <a:t>资源整合</a:t>
            </a:r>
            <a:endParaRPr lang="zh-CN" altLang="en-US" sz="1574" dirty="0"/>
          </a:p>
        </p:txBody>
      </p:sp>
      <p:sp>
        <p:nvSpPr>
          <p:cNvPr id="18" name="TextBox 14"/>
          <p:cNvSpPr>
            <a:spLocks noChangeArrowheads="1"/>
          </p:cNvSpPr>
          <p:nvPr/>
        </p:nvSpPr>
        <p:spPr bwMode="auto">
          <a:xfrm>
            <a:off x="1738885" y="3209985"/>
            <a:ext cx="728283"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49" b="1" dirty="0">
                <a:solidFill>
                  <a:srgbClr val="F8F8F8"/>
                </a:solidFill>
                <a:latin typeface="微软雅黑" panose="020B0503020204020204" pitchFamily="34" charset="-122"/>
                <a:ea typeface="微软雅黑" panose="020B0503020204020204" pitchFamily="34" charset="-122"/>
                <a:sym typeface="微软雅黑" panose="020B0503020204020204" pitchFamily="34" charset="-122"/>
              </a:rPr>
              <a:t>计费</a:t>
            </a:r>
            <a:endParaRPr lang="en-US" altLang="zh-CN" sz="1349" b="1" dirty="0">
              <a:solidFill>
                <a:srgbClr val="F8F8F8"/>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349" b="1" dirty="0">
                <a:solidFill>
                  <a:srgbClr val="F8F8F8"/>
                </a:solidFill>
                <a:latin typeface="微软雅黑" panose="020B0503020204020204" pitchFamily="34" charset="-122"/>
                <a:ea typeface="微软雅黑" panose="020B0503020204020204" pitchFamily="34" charset="-122"/>
                <a:sym typeface="微软雅黑" panose="020B0503020204020204" pitchFamily="34" charset="-122"/>
              </a:rPr>
              <a:t>统计</a:t>
            </a:r>
            <a:endParaRPr lang="en-US" altLang="zh-CN" sz="1349" b="1" dirty="0">
              <a:solidFill>
                <a:srgbClr val="F8F8F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5"/>
          <p:cNvSpPr>
            <a:spLocks noChangeArrowheads="1"/>
          </p:cNvSpPr>
          <p:nvPr/>
        </p:nvSpPr>
        <p:spPr bwMode="auto">
          <a:xfrm>
            <a:off x="3038370" y="2954133"/>
            <a:ext cx="689013"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349" b="1" dirty="0">
                <a:solidFill>
                  <a:srgbClr val="F8F8F8"/>
                </a:solidFill>
                <a:latin typeface="微软雅黑" panose="020B0503020204020204" pitchFamily="34" charset="-122"/>
                <a:ea typeface="微软雅黑" panose="020B0503020204020204" pitchFamily="34" charset="-122"/>
                <a:sym typeface="微软雅黑" panose="020B0503020204020204" pitchFamily="34" charset="-122"/>
              </a:rPr>
              <a:t>安全监控</a:t>
            </a:r>
            <a:endParaRPr lang="zh-CN" altLang="en-US" sz="1574" dirty="0"/>
          </a:p>
        </p:txBody>
      </p:sp>
      <p:sp>
        <p:nvSpPr>
          <p:cNvPr id="20" name="TextBox 16"/>
          <p:cNvSpPr>
            <a:spLocks noChangeArrowheads="1"/>
          </p:cNvSpPr>
          <p:nvPr/>
        </p:nvSpPr>
        <p:spPr bwMode="auto">
          <a:xfrm>
            <a:off x="4693668" y="2467421"/>
            <a:ext cx="191590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499" b="1" dirty="0">
                <a:latin typeface="微软雅黑" panose="020B0503020204020204" pitchFamily="34" charset="-122"/>
                <a:ea typeface="微软雅黑" panose="020B0503020204020204" pitchFamily="34" charset="-122"/>
                <a:sym typeface="微软雅黑" panose="020B0503020204020204" pitchFamily="34" charset="-122"/>
              </a:rPr>
              <a:t>提供全面的计费统计</a:t>
            </a:r>
            <a:endParaRPr lang="zh-CN" altLang="en-US" sz="1574" dirty="0"/>
          </a:p>
        </p:txBody>
      </p:sp>
      <p:sp>
        <p:nvSpPr>
          <p:cNvPr id="21" name="TextBox 17"/>
          <p:cNvSpPr>
            <a:spLocks noChangeArrowheads="1"/>
          </p:cNvSpPr>
          <p:nvPr/>
        </p:nvSpPr>
        <p:spPr bwMode="auto">
          <a:xfrm>
            <a:off x="4693668" y="2742312"/>
            <a:ext cx="3820744"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49" dirty="0">
                <a:latin typeface="微软雅黑" panose="020B0503020204020204" pitchFamily="34" charset="-122"/>
                <a:ea typeface="微软雅黑" panose="020B0503020204020204" pitchFamily="34" charset="-122"/>
                <a:sym typeface="微软雅黑" panose="020B0503020204020204" pitchFamily="34" charset="-122"/>
              </a:rPr>
              <a:t>在统一服务资源管理的基础上，配置相应的计量计费功能，协助用户核算与业务决策。</a:t>
            </a:r>
          </a:p>
        </p:txBody>
      </p:sp>
      <p:sp>
        <p:nvSpPr>
          <p:cNvPr id="22" name="TextBox 18"/>
          <p:cNvSpPr>
            <a:spLocks noChangeArrowheads="1"/>
          </p:cNvSpPr>
          <p:nvPr/>
        </p:nvSpPr>
        <p:spPr bwMode="auto">
          <a:xfrm>
            <a:off x="4693668" y="3633626"/>
            <a:ext cx="1338828"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499" b="1" dirty="0">
                <a:latin typeface="微软雅黑" panose="020B0503020204020204" pitchFamily="34" charset="-122"/>
                <a:ea typeface="微软雅黑" panose="020B0503020204020204" pitchFamily="34" charset="-122"/>
                <a:sym typeface="微软雅黑" panose="020B0503020204020204" pitchFamily="34" charset="-122"/>
              </a:rPr>
              <a:t>安全状态监控</a:t>
            </a:r>
            <a:endParaRPr lang="zh-CN" altLang="en-US" sz="1574" dirty="0"/>
          </a:p>
        </p:txBody>
      </p:sp>
      <p:sp>
        <p:nvSpPr>
          <p:cNvPr id="23" name="TextBox 19"/>
          <p:cNvSpPr>
            <a:spLocks noChangeArrowheads="1"/>
          </p:cNvSpPr>
          <p:nvPr/>
        </p:nvSpPr>
        <p:spPr bwMode="auto">
          <a:xfrm>
            <a:off x="4693668" y="3908517"/>
            <a:ext cx="3820744" cy="29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49" dirty="0">
                <a:latin typeface="微软雅黑" panose="020B0503020204020204" pitchFamily="34" charset="-122"/>
                <a:ea typeface="微软雅黑" panose="020B0503020204020204" pitchFamily="34" charset="-122"/>
                <a:sym typeface="微软雅黑" panose="020B0503020204020204" pitchFamily="34" charset="-122"/>
              </a:rPr>
              <a:t>对政务云平台安全状况进行监控，提高运维水平。</a:t>
            </a:r>
            <a:endParaRPr lang="en-US" sz="1349"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12641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相关技术</a:t>
            </a:r>
          </a:p>
        </p:txBody>
      </p:sp>
      <p:sp>
        <p:nvSpPr>
          <p:cNvPr id="4" name="矩形 3"/>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5" name="组合 4"/>
          <p:cNvGrpSpPr/>
          <p:nvPr/>
        </p:nvGrpSpPr>
        <p:grpSpPr>
          <a:xfrm>
            <a:off x="0" y="2517744"/>
            <a:ext cx="9144000" cy="54006"/>
            <a:chOff x="2190216" y="0"/>
            <a:chExt cx="7128792" cy="108012"/>
          </a:xfrm>
        </p:grpSpPr>
        <p:sp>
          <p:nvSpPr>
            <p:cNvPr id="6" name="矩形 5"/>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73CD4C2B-044E-4CBB-B852-76553032CC92}"/>
              </a:ext>
            </a:extLst>
          </p:cNvPr>
          <p:cNvSpPr/>
          <p:nvPr/>
        </p:nvSpPr>
        <p:spPr>
          <a:xfrm>
            <a:off x="4573570" y="2676794"/>
            <a:ext cx="1127232" cy="295209"/>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相关涉及技术</a:t>
            </a:r>
            <a:endParaRPr lang="en-US" altLang="zh-CN" sz="1000" dirty="0">
              <a:ln w="6350">
                <a:noFill/>
              </a:ln>
              <a:solidFill>
                <a:schemeClr val="bg1">
                  <a:lumMod val="50000"/>
                </a:schemeClr>
              </a:solidFill>
              <a:latin typeface="Impact" pitchFamily="34" charset="0"/>
              <a:ea typeface="微软雅黑" pitchFamily="34" charset="-122"/>
            </a:endParaRPr>
          </a:p>
        </p:txBody>
      </p:sp>
    </p:spTree>
    <p:extLst>
      <p:ext uri="{BB962C8B-B14F-4D97-AF65-F5344CB8AC3E}">
        <p14:creationId xmlns:p14="http://schemas.microsoft.com/office/powerpoint/2010/main" val="671892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相关技术</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Rectangle 4"/>
          <p:cNvSpPr>
            <a:spLocks noChangeArrowheads="1"/>
          </p:cNvSpPr>
          <p:nvPr/>
        </p:nvSpPr>
        <p:spPr bwMode="auto">
          <a:xfrm>
            <a:off x="4678326" y="7555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p:cNvSpPr txBox="1"/>
          <p:nvPr/>
        </p:nvSpPr>
        <p:spPr>
          <a:xfrm>
            <a:off x="1090852" y="1222742"/>
            <a:ext cx="5397635" cy="1546577"/>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Spring Cloud </a:t>
            </a:r>
            <a:r>
              <a:rPr lang="zh-CN" altLang="en-US" dirty="0">
                <a:latin typeface="微软雅黑" panose="020B0503020204020204" pitchFamily="34" charset="-122"/>
                <a:ea typeface="微软雅黑" panose="020B0503020204020204" pitchFamily="34" charset="-122"/>
              </a:rPr>
              <a:t>框架</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持久层框架</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Eureka</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Zuul</a:t>
            </a:r>
            <a:r>
              <a:rPr lang="zh-CN" altLang="en-US" dirty="0">
                <a:latin typeface="微软雅黑" panose="020B0503020204020204" pitchFamily="34" charset="-122"/>
                <a:ea typeface="微软雅黑" panose="020B0503020204020204" pitchFamily="34" charset="-122"/>
              </a:rPr>
              <a:t>等组件</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Layui</a:t>
            </a:r>
            <a:r>
              <a:rPr lang="zh-CN" altLang="en-US" dirty="0">
                <a:latin typeface="微软雅黑" panose="020B0503020204020204" pitchFamily="34" charset="-122"/>
                <a:ea typeface="微软雅黑" panose="020B0503020204020204" pitchFamily="34" charset="-122"/>
              </a:rPr>
              <a:t>框架</a:t>
            </a:r>
            <a:endParaRPr lang="en-US" altLang="zh-CN"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1230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570" y="2676794"/>
            <a:ext cx="1127232"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需求分析</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系统概要设计</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数据库设计</a:t>
            </a:r>
          </a:p>
        </p:txBody>
      </p:sp>
      <p:sp>
        <p:nvSpPr>
          <p:cNvPr id="3" name="矩形 2"/>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系统分析与概要设计</a:t>
            </a:r>
          </a:p>
        </p:txBody>
      </p:sp>
      <p:sp>
        <p:nvSpPr>
          <p:cNvPr id="4" name="矩形 3"/>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5" name="组合 4"/>
          <p:cNvGrpSpPr/>
          <p:nvPr/>
        </p:nvGrpSpPr>
        <p:grpSpPr>
          <a:xfrm>
            <a:off x="0" y="2517744"/>
            <a:ext cx="9144000" cy="54006"/>
            <a:chOff x="2190216" y="0"/>
            <a:chExt cx="7128792" cy="108012"/>
          </a:xfrm>
        </p:grpSpPr>
        <p:sp>
          <p:nvSpPr>
            <p:cNvPr id="6" name="矩形 5"/>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12092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416159" y="278281"/>
            <a:ext cx="15488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需求分析</a:t>
            </a:r>
            <a:endParaRPr lang="en-US" altLang="zh-CN" sz="2000" dirty="0">
              <a:solidFill>
                <a:schemeClr val="accent1"/>
              </a:solidFill>
              <a:latin typeface="微软雅黑" pitchFamily="34" charset="-122"/>
              <a:ea typeface="微软雅黑" pitchFamily="34" charset="-122"/>
            </a:endParaRPr>
          </a:p>
        </p:txBody>
      </p:sp>
      <p:grpSp>
        <p:nvGrpSpPr>
          <p:cNvPr id="3" name="组合 2"/>
          <p:cNvGrpSpPr/>
          <p:nvPr/>
        </p:nvGrpSpPr>
        <p:grpSpPr>
          <a:xfrm>
            <a:off x="416158" y="699542"/>
            <a:ext cx="899592" cy="56017"/>
            <a:chOff x="0" y="2842590"/>
            <a:chExt cx="7054752" cy="89199"/>
          </a:xfrm>
        </p:grpSpPr>
        <p:sp>
          <p:nvSpPr>
            <p:cNvPr id="4" name="矩形 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Rectangle 4"/>
          <p:cNvSpPr>
            <a:spLocks noChangeArrowheads="1"/>
          </p:cNvSpPr>
          <p:nvPr/>
        </p:nvSpPr>
        <p:spPr bwMode="auto">
          <a:xfrm>
            <a:off x="4678326" y="7555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4401879"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416158" y="12227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5"/>
          <p:cNvSpPr txBox="1"/>
          <p:nvPr/>
        </p:nvSpPr>
        <p:spPr>
          <a:xfrm>
            <a:off x="626657" y="1072243"/>
            <a:ext cx="7550444" cy="3208571"/>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云平台用户</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获取当前自身可用服务目录，并从中选用自身所需服务内容；查看所在机构下的计量计费数据。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云平台运维人员</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可以配置服务目录，为各机构配置子服务目录，配置云平台用户所在机构组；查看当前所有的计量计费数据；查看当前云平台安全状态。</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云管系统管理员</a:t>
            </a:r>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平台最高权限所有者，拥有所有功能性操作的权限，同时可以对其他用户进行管理和权限配置。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94861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2795</TotalTime>
  <Words>2829</Words>
  <Application>Microsoft Office PowerPoint</Application>
  <PresentationFormat>全屏显示(16:9)</PresentationFormat>
  <Paragraphs>304</Paragraphs>
  <Slides>26</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Microsoft YaHei</vt:lpstr>
      <vt:lpstr>Arial</vt:lpstr>
      <vt:lpstr>Calibri</vt:lpstr>
      <vt:lpstr>Calibri Light</vt:lpstr>
      <vt:lpstr>Impact</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CHANG cheng</cp:lastModifiedBy>
  <cp:revision>363</cp:revision>
  <dcterms:created xsi:type="dcterms:W3CDTF">2016-11-23T11:08:16Z</dcterms:created>
  <dcterms:modified xsi:type="dcterms:W3CDTF">2019-05-15T03:49:07Z</dcterms:modified>
</cp:coreProperties>
</file>