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7" r:id="rId11"/>
    <p:sldId id="339" r:id="rId12"/>
    <p:sldId id="386" r:id="rId13"/>
    <p:sldId id="385" r:id="rId14"/>
    <p:sldId id="384" r:id="rId15"/>
    <p:sldId id="340" r:id="rId16"/>
    <p:sldId id="341" r:id="rId17"/>
    <p:sldId id="342" r:id="rId18"/>
    <p:sldId id="343" r:id="rId19"/>
    <p:sldId id="344" r:id="rId20"/>
    <p:sldId id="345" r:id="rId21"/>
    <p:sldId id="388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87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6452" autoAdjust="0"/>
  </p:normalViewPr>
  <p:slideViewPr>
    <p:cSldViewPr>
      <p:cViewPr varScale="1">
        <p:scale>
          <a:sx n="98" d="100"/>
          <a:sy n="98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3881"/>
              </p:ext>
            </p:extLst>
          </p:nvPr>
        </p:nvGraphicFramePr>
        <p:xfrm>
          <a:off x="914400" y="1606550"/>
          <a:ext cx="727075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7313400" imgH="2308371" progId="Word.Document.12">
                  <p:embed/>
                </p:oleObj>
              </mc:Choice>
              <mc:Fallback>
                <p:oleObj name="Document" r:id="rId3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6550"/>
                        <a:ext cx="7270750" cy="229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download page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18269"/>
              </p:ext>
            </p:extLst>
          </p:nvPr>
        </p:nvGraphicFramePr>
        <p:xfrm>
          <a:off x="914400" y="1066800"/>
          <a:ext cx="7313400" cy="440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Document" r:id="rId3" imgW="7313400" imgH="4406988" progId="Word.Document.12">
                  <p:embed/>
                </p:oleObj>
              </mc:Choice>
              <mc:Fallback>
                <p:oleObj name="Document" r:id="rId3" imgW="7313400" imgH="44069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40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64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include jQuery 3.1.1 </a:t>
            </a:r>
            <a:br>
              <a:rPr lang="en-US" dirty="0"/>
            </a:br>
            <a:r>
              <a:rPr lang="en-US" dirty="0"/>
              <a:t>after you’ve downloaded it to your computer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49740"/>
              </p:ext>
            </p:extLst>
          </p:nvPr>
        </p:nvGraphicFramePr>
        <p:xfrm>
          <a:off x="914400" y="1295400"/>
          <a:ext cx="7313400" cy="35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Document" r:id="rId3" imgW="7313400" imgH="3544587" progId="Word.Document.12">
                  <p:embed/>
                </p:oleObj>
              </mc:Choice>
              <mc:Fallback>
                <p:oleObj name="Document" r:id="rId3" imgW="7313400" imgH="354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5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9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most important releases of jQuery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04987"/>
              </p:ext>
            </p:extLst>
          </p:nvPr>
        </p:nvGraphicFramePr>
        <p:xfrm>
          <a:off x="914400" y="1120638"/>
          <a:ext cx="7389702" cy="45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Document" r:id="rId3" imgW="7389702" imgH="4518162" progId="Word.Document.12">
                  <p:embed/>
                </p:oleObj>
              </mc:Choice>
              <mc:Fallback>
                <p:oleObj name="Document" r:id="rId3" imgW="7389702" imgH="4518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638"/>
                        <a:ext cx="7389702" cy="451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6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jQuery migrate plugins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4089"/>
              </p:ext>
            </p:extLst>
          </p:nvPr>
        </p:nvGraphicFramePr>
        <p:xfrm>
          <a:off x="914400" y="1066800"/>
          <a:ext cx="7313400" cy="1218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Document" r:id="rId3" imgW="7313400" imgH="1218227" progId="Word.Document.12">
                  <p:embed/>
                </p:oleObj>
              </mc:Choice>
              <mc:Fallback>
                <p:oleObj name="Document" r:id="rId3" imgW="7313400" imgH="12182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218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81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include SRI checking with the jQuery CDN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27176"/>
              </p:ext>
            </p:extLst>
          </p:nvPr>
        </p:nvGraphicFramePr>
        <p:xfrm>
          <a:off x="914400" y="1143000"/>
          <a:ext cx="73136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Document" r:id="rId3" imgW="7313400" imgH="639335" progId="Word.Document.12">
                  <p:embed/>
                </p:oleObj>
              </mc:Choice>
              <mc:Fallback>
                <p:oleObj name="Document" r:id="rId3" imgW="7313400" imgH="639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64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43245"/>
              </p:ext>
            </p:extLst>
          </p:nvPr>
        </p:nvGraphicFramePr>
        <p:xfrm>
          <a:off x="990600" y="11350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Document" r:id="rId3" imgW="7301323" imgH="236563" progId="Word.Document.12">
                  <p:embed/>
                </p:oleObj>
              </mc:Choice>
              <mc:Fallback>
                <p:oleObj name="Document" r:id="rId3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50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jQuery selector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4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24333"/>
              </p:ext>
            </p:extLst>
          </p:nvPr>
        </p:nvGraphicFramePr>
        <p:xfrm>
          <a:off x="914400" y="1066800"/>
          <a:ext cx="7313400" cy="406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Document" r:id="rId3" imgW="7313400" imgH="4061236" progId="Word.Document.12">
                  <p:embed/>
                </p:oleObj>
              </mc:Choice>
              <mc:Fallback>
                <p:oleObj name="Document" r:id="rId3" imgW="7313400" imgH="4061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06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selected elements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6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select elements by element, id, and class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5649"/>
              </p:ext>
            </p:extLst>
          </p:nvPr>
        </p:nvGraphicFramePr>
        <p:xfrm>
          <a:off x="914400" y="1066800"/>
          <a:ext cx="7313400" cy="21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Document" r:id="rId3" imgW="7313400" imgH="2137114" progId="Word.Document.12">
                  <p:embed/>
                </p:oleObj>
              </mc:Choice>
              <mc:Fallback>
                <p:oleObj name="Document" r:id="rId3" imgW="7313400" imgH="2137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3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26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select elements by relationship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89649"/>
              </p:ext>
            </p:extLst>
          </p:nvPr>
        </p:nvGraphicFramePr>
        <p:xfrm>
          <a:off x="914400" y="1066800"/>
          <a:ext cx="7313400" cy="372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Document" r:id="rId3" imgW="7313400" imgH="3725199" progId="Word.Document.12">
                  <p:embed/>
                </p:oleObj>
              </mc:Choice>
              <mc:Fallback>
                <p:oleObj name="Document" r:id="rId3" imgW="7313400" imgH="37251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2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24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88065"/>
              </p:ext>
            </p:extLst>
          </p:nvPr>
        </p:nvGraphicFramePr>
        <p:xfrm>
          <a:off x="914400" y="11334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Document" r:id="rId3" imgW="7301323" imgH="466645" progId="Word.Document.12">
                  <p:embed/>
                </p:oleObj>
              </mc:Choice>
              <mc:Fallback>
                <p:oleObj name="Document" r:id="rId3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34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multiple selectors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02881"/>
              </p:ext>
            </p:extLst>
          </p:nvPr>
        </p:nvGraphicFramePr>
        <p:xfrm>
          <a:off x="914400" y="1066800"/>
          <a:ext cx="7313400" cy="478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7313400" imgH="4784761" progId="Word.Document.12">
                  <p:embed/>
                </p:oleObj>
              </mc:Choice>
              <mc:Fallback>
                <p:oleObj name="Document" r:id="rId3" imgW="7313400" imgH="4784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8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83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calling a jQuery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060877"/>
              </p:ext>
            </p:extLst>
          </p:nvPr>
        </p:nvGraphicFramePr>
        <p:xfrm>
          <a:off x="914400" y="1068388"/>
          <a:ext cx="86709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Document" r:id="rId3" imgW="7301323" imgH="3610209" progId="Word.Document.12">
                  <p:embed/>
                </p:oleObj>
              </mc:Choice>
              <mc:Fallback>
                <p:oleObj name="Document" r:id="rId3" imgW="7301323" imgH="36102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8670925" cy="427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30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CD70-7CD3-46BD-8496-FE999A11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.val()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38514-5F61-4C05-B262-5F83BA2C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1BF83-4AEF-4DED-9839-9AE4ABDB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FBAB8-510C-4E18-86BA-8206942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EFBDC-787D-4FAE-B7CE-639695D23EFC}"/>
              </a:ext>
            </a:extLst>
          </p:cNvPr>
          <p:cNvSpPr/>
          <p:nvPr/>
        </p:nvSpPr>
        <p:spPr>
          <a:xfrm>
            <a:off x="914400" y="1682368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const input = $('#input').val();</a:t>
            </a:r>
          </a:p>
          <a:p>
            <a:r>
              <a:rPr lang="en-US" sz="2000">
                <a:latin typeface="Consolas" panose="020B0609020204030204" pitchFamily="49" charset="0"/>
              </a:rPr>
              <a:t>$('#output').val(input + 32);    // correct</a:t>
            </a:r>
          </a:p>
          <a:p>
            <a:r>
              <a:rPr lang="en-US" sz="2000">
                <a:latin typeface="Consolas" panose="020B0609020204030204" pitchFamily="49" charset="0"/>
              </a:rPr>
              <a:t>$('#output').val() = input + 32; // wrong</a:t>
            </a:r>
          </a:p>
        </p:txBody>
      </p:sp>
    </p:spTree>
    <p:extLst>
      <p:ext uri="{BB962C8B-B14F-4D97-AF65-F5344CB8AC3E}">
        <p14:creationId xmlns:p14="http://schemas.microsoft.com/office/powerpoint/2010/main" val="339945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call jQuery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79415"/>
              </p:ext>
            </p:extLst>
          </p:nvPr>
        </p:nvGraphicFramePr>
        <p:xfrm>
          <a:off x="914400" y="990600"/>
          <a:ext cx="7313400" cy="479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Document" r:id="rId3" imgW="7313400" imgH="4795914" progId="Word.Document.12">
                  <p:embed/>
                </p:oleObj>
              </mc:Choice>
              <mc:Fallback>
                <p:oleObj name="Document" r:id="rId3" imgW="7313400" imgH="4795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795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32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a jQuery event method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94263"/>
              </p:ext>
            </p:extLst>
          </p:nvPr>
        </p:nvGraphicFramePr>
        <p:xfrm>
          <a:off x="914400" y="1066800"/>
          <a:ext cx="7313400" cy="304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Document" r:id="rId3" imgW="7313400" imgH="3045208" progId="Word.Document.12">
                  <p:embed/>
                </p:oleObj>
              </mc:Choice>
              <mc:Fallback>
                <p:oleObj name="Document" r:id="rId3" imgW="7313400" imgH="3045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45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99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event handler for the ready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74072"/>
              </p:ext>
            </p:extLst>
          </p:nvPr>
        </p:nvGraphicFramePr>
        <p:xfrm>
          <a:off x="914400" y="1068388"/>
          <a:ext cx="7253288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Document" r:id="rId3" imgW="7301323" imgH="2349484" progId="Word.Document.12">
                  <p:embed/>
                </p:oleObj>
              </mc:Choice>
              <mc:Fallback>
                <p:oleObj name="Document" r:id="rId3" imgW="7301323" imgH="2349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53288" cy="23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42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event handler for the click event </a:t>
            </a:r>
            <a:br>
              <a:rPr lang="en-US" dirty="0"/>
            </a:br>
            <a:r>
              <a:rPr lang="en-US" dirty="0"/>
              <a:t>of all h2 elements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39873"/>
              </p:ext>
            </p:extLst>
          </p:nvPr>
        </p:nvGraphicFramePr>
        <p:xfrm>
          <a:off x="914400" y="1295400"/>
          <a:ext cx="7313400" cy="280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Document" r:id="rId3" imgW="7313400" imgH="2807391" progId="Word.Document.12">
                  <p:embed/>
                </p:oleObj>
              </mc:Choice>
              <mc:Fallback>
                <p:oleObj name="Document" r:id="rId3" imgW="7313400" imgH="2807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807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44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731852"/>
              </p:ext>
            </p:extLst>
          </p:nvPr>
        </p:nvGraphicFramePr>
        <p:xfrm>
          <a:off x="914400" y="1066800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Document" r:id="rId3" imgW="7301323" imgH="1932834" progId="Word.Document.12">
                  <p:embed/>
                </p:oleObj>
              </mc:Choice>
              <mc:Fallback>
                <p:oleObj name="Document" r:id="rId3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6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12395" cy="2057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Email List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6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14603"/>
              </p:ext>
            </p:extLst>
          </p:nvPr>
        </p:nvGraphicFramePr>
        <p:xfrm>
          <a:off x="914400" y="1066800"/>
          <a:ext cx="7313400" cy="386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Document" r:id="rId3" imgW="7313400" imgH="3860117" progId="Word.Document.12">
                  <p:embed/>
                </p:oleObj>
              </mc:Choice>
              <mc:Fallback>
                <p:oleObj name="Document" r:id="rId3" imgW="7313400" imgH="386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Email List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44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27013"/>
              </p:ext>
            </p:extLst>
          </p:nvPr>
        </p:nvGraphicFramePr>
        <p:xfrm>
          <a:off x="914400" y="114300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67447"/>
              </p:ext>
            </p:extLst>
          </p:nvPr>
        </p:nvGraphicFramePr>
        <p:xfrm>
          <a:off x="914400" y="1219200"/>
          <a:ext cx="7313400" cy="263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7313400" imgH="2639732" progId="Word.Document.12">
                  <p:embed/>
                </p:oleObj>
              </mc:Choice>
              <mc:Fallback>
                <p:oleObj name="Document" r:id="rId3" imgW="7313400" imgH="2639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639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78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254"/>
              </p:ext>
            </p:extLst>
          </p:nvPr>
        </p:nvGraphicFramePr>
        <p:xfrm>
          <a:off x="914400" y="1023938"/>
          <a:ext cx="6935788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Document" r:id="rId3" imgW="7301323" imgH="5287690" progId="Word.Document.12">
                  <p:embed/>
                </p:oleObj>
              </mc:Choice>
              <mc:Fallback>
                <p:oleObj name="Document" r:id="rId3" imgW="7301323" imgH="5287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23938"/>
                        <a:ext cx="6935788" cy="501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Email List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3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12772"/>
              </p:ext>
            </p:extLst>
          </p:nvPr>
        </p:nvGraphicFramePr>
        <p:xfrm>
          <a:off x="914400" y="1139825"/>
          <a:ext cx="7170738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Document" r:id="rId3" imgW="7301323" imgH="4480134" progId="Word.Document.12">
                  <p:embed/>
                </p:oleObj>
              </mc:Choice>
              <mc:Fallback>
                <p:oleObj name="Document" r:id="rId3" imgW="7301323" imgH="4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170738" cy="438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41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997149"/>
              </p:ext>
            </p:extLst>
          </p:nvPr>
        </p:nvGraphicFramePr>
        <p:xfrm>
          <a:off x="914400" y="1143000"/>
          <a:ext cx="7300912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Document" r:id="rId3" imgW="7301323" imgH="3608941" progId="Word.Document.12">
                  <p:embed/>
                </p:oleObj>
              </mc:Choice>
              <mc:Fallback>
                <p:oleObj name="Document" r:id="rId3" imgW="7301323" imgH="3608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0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most useful jQuery selectors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7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jQuery selectors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5025"/>
              </p:ext>
            </p:extLst>
          </p:nvPr>
        </p:nvGraphicFramePr>
        <p:xfrm>
          <a:off x="914400" y="1066800"/>
          <a:ext cx="7313400" cy="337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Document" r:id="rId3" imgW="7313400" imgH="3371172" progId="Word.Document.12">
                  <p:embed/>
                </p:oleObj>
              </mc:Choice>
              <mc:Fallback>
                <p:oleObj name="Document" r:id="rId3" imgW="7313400" imgH="3371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7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85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most useful jQuery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44106"/>
              </p:ext>
            </p:extLst>
          </p:nvPr>
        </p:nvGraphicFramePr>
        <p:xfrm>
          <a:off x="914400" y="1119188"/>
          <a:ext cx="7170738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Document" r:id="rId3" imgW="7301323" imgH="4302039" progId="Word.Document.12">
                  <p:embed/>
                </p:oleObj>
              </mc:Choice>
              <mc:Fallback>
                <p:oleObj name="Document" r:id="rId3" imgW="7301323" imgH="4302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9188"/>
                        <a:ext cx="7170738" cy="421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5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jQuery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584436"/>
              </p:ext>
            </p:extLst>
          </p:nvPr>
        </p:nvGraphicFramePr>
        <p:xfrm>
          <a:off x="914400" y="1066800"/>
          <a:ext cx="7313400" cy="31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Document" r:id="rId3" imgW="7313400" imgH="3141270" progId="Word.Document.12">
                  <p:embed/>
                </p:oleObj>
              </mc:Choice>
              <mc:Fallback>
                <p:oleObj name="Document" r:id="rId3" imgW="7313400" imgH="3141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99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jQuery methods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78062"/>
              </p:ext>
            </p:extLst>
          </p:nvPr>
        </p:nvGraphicFramePr>
        <p:xfrm>
          <a:off x="914400" y="1066800"/>
          <a:ext cx="7313400" cy="217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Document" r:id="rId3" imgW="7313400" imgH="2176690" progId="Word.Document.12">
                  <p:embed/>
                </p:oleObj>
              </mc:Choice>
              <mc:Fallback>
                <p:oleObj name="Document" r:id="rId3" imgW="7313400" imgH="2176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17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62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most useful jQuery event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91951"/>
              </p:ext>
            </p:extLst>
          </p:nvPr>
        </p:nvGraphicFramePr>
        <p:xfrm>
          <a:off x="914400" y="1131634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1634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786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jQuery event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96096"/>
              </p:ext>
            </p:extLst>
          </p:nvPr>
        </p:nvGraphicFramePr>
        <p:xfrm>
          <a:off x="914400" y="1066800"/>
          <a:ext cx="7313612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Document" r:id="rId3" imgW="7313400" imgH="3996475" progId="Word.Document.12">
                  <p:embed/>
                </p:oleObj>
              </mc:Choice>
              <mc:Fallback>
                <p:oleObj name="Document" r:id="rId3" imgW="7313400" imgH="39964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99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54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75438"/>
              </p:ext>
            </p:extLst>
          </p:nvPr>
        </p:nvGraphicFramePr>
        <p:xfrm>
          <a:off x="914400" y="1371600"/>
          <a:ext cx="73009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ocument" r:id="rId3" imgW="7301323" imgH="1068676" progId="Word.Document.12">
                  <p:embed/>
                </p:oleObj>
              </mc:Choice>
              <mc:Fallback>
                <p:oleObj name="Document" r:id="rId3" imgW="7301323" imgH="10686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106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preventDefault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that stops the default action of an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4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website at </a:t>
            </a:r>
            <a:r>
              <a:rPr lang="en-US" u="sng" dirty="0">
                <a:solidFill>
                  <a:srgbClr val="0033CC"/>
                </a:solidFill>
              </a:rPr>
              <a:t>www.jQuery.com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 descr="M:\Current projects\jQuery revision\Manuscript\ch05\5-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43000"/>
            <a:ext cx="5924550" cy="47618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51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Other event methods that you should be aware of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13375"/>
              </p:ext>
            </p:extLst>
          </p:nvPr>
        </p:nvGraphicFramePr>
        <p:xfrm>
          <a:off x="914400" y="1149350"/>
          <a:ext cx="7313400" cy="314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Document" r:id="rId3" imgW="7313400" imgH="3146307" progId="Word.Document.12">
                  <p:embed/>
                </p:oleObj>
              </mc:Choice>
              <mc:Fallback>
                <p:oleObj name="Document" r:id="rId3" imgW="7313400" imgH="3146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13400" cy="3146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11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attach an event handler to an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23889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Document" r:id="rId3" imgW="7313400" imgH="1424743" progId="Word.Document.12">
                  <p:embed/>
                </p:oleObj>
              </mc:Choice>
              <mc:Fallback>
                <p:oleObj name="Document" r:id="rId3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219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attach an event handler </a:t>
            </a:r>
            <a:br>
              <a:rPr lang="en-US" dirty="0"/>
            </a:br>
            <a:r>
              <a:rPr lang="en-US" dirty="0"/>
              <a:t>to two different events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22224"/>
              </p:ext>
            </p:extLst>
          </p:nvPr>
        </p:nvGraphicFramePr>
        <p:xfrm>
          <a:off x="914400" y="1219200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Document" r:id="rId3" imgW="7313400" imgH="2344709" progId="Word.Document.12">
                  <p:embed/>
                </p:oleObj>
              </mc:Choice>
              <mc:Fallback>
                <p:oleObj name="Document" r:id="rId3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057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remove an event handler from an event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02608"/>
              </p:ext>
            </p:extLst>
          </p:nvPr>
        </p:nvGraphicFramePr>
        <p:xfrm>
          <a:off x="914400" y="1066800"/>
          <a:ext cx="7313400" cy="142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Document" r:id="rId3" imgW="7313400" imgH="1427261" progId="Word.Document.12">
                  <p:embed/>
                </p:oleObj>
              </mc:Choice>
              <mc:Fallback>
                <p:oleObj name="Document" r:id="rId3" imgW="7313400" imgH="14272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41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trigger an event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426545"/>
              </p:ext>
            </p:extLst>
          </p:nvPr>
        </p:nvGraphicFramePr>
        <p:xfrm>
          <a:off x="914400" y="1066800"/>
          <a:ext cx="7313400" cy="331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Document" r:id="rId3" imgW="7313400" imgH="3311807" progId="Word.Document.12">
                  <p:embed/>
                </p:oleObj>
              </mc:Choice>
              <mc:Fallback>
                <p:oleObj name="Document" r:id="rId3" imgW="7313400" imgH="3311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1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7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7\7-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86" y="1196340"/>
            <a:ext cx="6772814" cy="2461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FAQs application in a browser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9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58941"/>
              </p:ext>
            </p:extLst>
          </p:nvPr>
        </p:nvGraphicFramePr>
        <p:xfrm>
          <a:off x="914400" y="11176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Document" r:id="rId3" imgW="7313400" imgH="4463834" progId="Word.Document.12">
                  <p:embed/>
                </p:oleObj>
              </mc:Choice>
              <mc:Fallback>
                <p:oleObj name="Document" r:id="rId3" imgW="7313400" imgH="4463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77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70577"/>
              </p:ext>
            </p:extLst>
          </p:nvPr>
        </p:nvGraphicFramePr>
        <p:xfrm>
          <a:off x="914400" y="1119187"/>
          <a:ext cx="7313400" cy="164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Document" r:id="rId3" imgW="7313400" imgH="1645650" progId="Word.Document.12">
                  <p:embed/>
                </p:oleObj>
              </mc:Choice>
              <mc:Fallback>
                <p:oleObj name="Document" r:id="rId3" imgW="7313400" imgH="16456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13400" cy="164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3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58300"/>
              </p:ext>
            </p:extLst>
          </p:nvPr>
        </p:nvGraphicFramePr>
        <p:xfrm>
          <a:off x="914400" y="1119187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19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Image Swap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100455"/>
            <a:ext cx="4695825" cy="4843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5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55070"/>
              </p:ext>
            </p:extLst>
          </p:nvPr>
        </p:nvGraphicFramePr>
        <p:xfrm>
          <a:off x="914400" y="114609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3" imgW="7301323" imgH="2130510" progId="Word.Document.12">
                  <p:embed/>
                </p:oleObj>
              </mc:Choice>
              <mc:Fallback>
                <p:oleObj name="Document" r:id="rId3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609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What jQuery offers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6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57195"/>
              </p:ext>
            </p:extLst>
          </p:nvPr>
        </p:nvGraphicFramePr>
        <p:xfrm>
          <a:off x="914400" y="1139825"/>
          <a:ext cx="73009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Document" r:id="rId3" imgW="7313400" imgH="3887101" progId="Word.Document.12">
                  <p:embed/>
                </p:oleObj>
              </mc:Choice>
              <mc:Fallback>
                <p:oleObj name="Document" r:id="rId3" imgW="7313400" imgH="38871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300912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image swap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95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73488"/>
              </p:ext>
            </p:extLst>
          </p:nvPr>
        </p:nvGraphicFramePr>
        <p:xfrm>
          <a:off x="914400" y="1149350"/>
          <a:ext cx="7313400" cy="92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Document" r:id="rId3" imgW="7313400" imgH="926802" progId="Word.Document.12">
                  <p:embed/>
                </p:oleObj>
              </mc:Choice>
              <mc:Fallback>
                <p:oleObj name="Document" r:id="rId3" imgW="7313400" imgH="926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13400" cy="92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CSS for the li elements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92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11072"/>
              </p:ext>
            </p:extLst>
          </p:nvPr>
        </p:nvGraphicFramePr>
        <p:xfrm>
          <a:off x="914400" y="1109663"/>
          <a:ext cx="7253288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Document" r:id="rId3" imgW="7301323" imgH="5077870" progId="Word.Document.12">
                  <p:embed/>
                </p:oleObj>
              </mc:Choice>
              <mc:Fallback>
                <p:oleObj name="Document" r:id="rId3" imgW="7301323" imgH="50778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253288" cy="502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Image Swap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98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images with the second image rolled over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629400" cy="3370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66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96702"/>
              </p:ext>
            </p:extLst>
          </p:nvPr>
        </p:nvGraphicFramePr>
        <p:xfrm>
          <a:off x="914400" y="1066800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Image Rollover application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18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37844"/>
              </p:ext>
            </p:extLst>
          </p:nvPr>
        </p:nvGraphicFramePr>
        <p:xfrm>
          <a:off x="914400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Document" r:id="rId3" imgW="7301323" imgH="4847500" progId="Word.Document.12">
                  <p:embed/>
                </p:oleObj>
              </mc:Choice>
              <mc:Fallback>
                <p:oleObj name="Document" r:id="rId3" imgW="7301323" imgH="484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Image Rollover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6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8-3	Develop a Book List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13474"/>
              </p:ext>
            </p:extLst>
          </p:nvPr>
        </p:nvGraphicFramePr>
        <p:xfrm>
          <a:off x="914400" y="1094544"/>
          <a:ext cx="7313400" cy="362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Document" r:id="rId3" imgW="7313400" imgH="3629856" progId="Word.Document.12">
                  <p:embed/>
                </p:oleObj>
              </mc:Choice>
              <mc:Fallback>
                <p:oleObj name="Document" r:id="rId3" imgW="7313400" imgH="36298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4544"/>
                        <a:ext cx="7313400" cy="3629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29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8-1  Develop an Expand/Collapse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7150"/>
              </p:ext>
            </p:extLst>
          </p:nvPr>
        </p:nvGraphicFramePr>
        <p:xfrm>
          <a:off x="916200" y="1066800"/>
          <a:ext cx="7313400" cy="499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Document" r:id="rId3" imgW="7313400" imgH="4994515" progId="Word.Document.12">
                  <p:embed/>
                </p:oleObj>
              </mc:Choice>
              <mc:Fallback>
                <p:oleObj name="Document" r:id="rId3" imgW="7313400" imgH="49945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066800"/>
                        <a:ext cx="7313400" cy="499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02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8-2	Develop an Image Gallery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890"/>
              </p:ext>
            </p:extLst>
          </p:nvPr>
        </p:nvGraphicFramePr>
        <p:xfrm>
          <a:off x="915988" y="1139411"/>
          <a:ext cx="7313400" cy="480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Document" r:id="rId3" imgW="7313400" imgH="4804189" progId="Word.Document.12">
                  <p:embed/>
                </p:oleObj>
              </mc:Choice>
              <mc:Fallback>
                <p:oleObj name="Document" r:id="rId3" imgW="7313400" imgH="4804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139411"/>
                        <a:ext cx="7313400" cy="4804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430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8-1	Modify the Future Value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77162"/>
              </p:ext>
            </p:extLst>
          </p:nvPr>
        </p:nvGraphicFramePr>
        <p:xfrm>
          <a:off x="914400" y="1066800"/>
          <a:ext cx="7313400" cy="313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Document" r:id="rId3" imgW="7313400" imgH="3134794" progId="Word.Document.12">
                  <p:embed/>
                </p:oleObj>
              </mc:Choice>
              <mc:Fallback>
                <p:oleObj name="Document" r:id="rId3" imgW="7313400" imgH="3134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34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5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6\6-0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143000"/>
            <a:ext cx="629106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FAQs application in a browser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16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8-2	Create a FAQs Rollover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657175"/>
              </p:ext>
            </p:extLst>
          </p:nvPr>
        </p:nvGraphicFramePr>
        <p:xfrm>
          <a:off x="914400" y="1066800"/>
          <a:ext cx="7313612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Document" r:id="rId3" imgW="7313400" imgH="4221700" progId="Word.Document.12">
                  <p:embed/>
                </p:oleObj>
              </mc:Choice>
              <mc:Fallback>
                <p:oleObj name="Document" r:id="rId3" imgW="7313400" imgH="422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55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72334"/>
              </p:ext>
            </p:extLst>
          </p:nvPr>
        </p:nvGraphicFramePr>
        <p:xfrm>
          <a:off x="914400" y="114300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96327"/>
              </p:ext>
            </p:extLst>
          </p:nvPr>
        </p:nvGraphicFramePr>
        <p:xfrm>
          <a:off x="914400" y="1143000"/>
          <a:ext cx="7313400" cy="164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Document" r:id="rId3" imgW="7313400" imgH="1645650" progId="Word.Document.12">
                  <p:embed/>
                </p:oleObj>
              </mc:Choice>
              <mc:Fallback>
                <p:oleObj name="Document" r:id="rId3" imgW="7313400" imgH="16456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critical CSS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4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3966"/>
              </p:ext>
            </p:extLst>
          </p:nvPr>
        </p:nvGraphicFramePr>
        <p:xfrm>
          <a:off x="914400" y="1068388"/>
          <a:ext cx="10253663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Document" r:id="rId3" imgW="7301323" imgH="3007786" progId="Word.Document.12">
                  <p:embed/>
                </p:oleObj>
              </mc:Choice>
              <mc:Fallback>
                <p:oleObj name="Document" r:id="rId3" imgW="7301323" imgH="3007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10253663" cy="420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FAQs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401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833</TotalTime>
  <Words>1751</Words>
  <Application>Microsoft Office PowerPoint</Application>
  <PresentationFormat>On-screen Show (4:3)</PresentationFormat>
  <Paragraphs>303</Paragraphs>
  <Slides>60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Consolas</vt:lpstr>
      <vt:lpstr>Times New Roman</vt:lpstr>
      <vt:lpstr>Master slides_with_titles_logo</vt:lpstr>
      <vt:lpstr>Document</vt:lpstr>
      <vt:lpstr>Chapter 8</vt:lpstr>
      <vt:lpstr>Objectives</vt:lpstr>
      <vt:lpstr>Objectives (continued)</vt:lpstr>
      <vt:lpstr>The jQuery website at www.jQuery.com</vt:lpstr>
      <vt:lpstr>What jQuery offers</vt:lpstr>
      <vt:lpstr>The FAQs application in a browser</vt:lpstr>
      <vt:lpstr>The HTML</vt:lpstr>
      <vt:lpstr>The critical CSS</vt:lpstr>
      <vt:lpstr>The jQuery for the FAQs application</vt:lpstr>
      <vt:lpstr>The jQuery download page</vt:lpstr>
      <vt:lpstr>How to include jQuery 3.1.1  after you’ve downloaded it to your computer</vt:lpstr>
      <vt:lpstr>The most important releases of jQuery</vt:lpstr>
      <vt:lpstr>Two jQuery migrate plugins</vt:lpstr>
      <vt:lpstr>How to include SRI checking with the jQuery CDN</vt:lpstr>
      <vt:lpstr>The syntax for a jQuery selector</vt:lpstr>
      <vt:lpstr>The HTML for the selected elements</vt:lpstr>
      <vt:lpstr>How to select elements by element, id, and class</vt:lpstr>
      <vt:lpstr>How to select elements by relationship</vt:lpstr>
      <vt:lpstr>How to code multiple selectors</vt:lpstr>
      <vt:lpstr>The syntax for calling a jQuery method</vt:lpstr>
      <vt:lpstr>using .val()</vt:lpstr>
      <vt:lpstr>Examples that call jQuery methods</vt:lpstr>
      <vt:lpstr>The syntax for a jQuery event method</vt:lpstr>
      <vt:lpstr>How to code an event handler for the ready event</vt:lpstr>
      <vt:lpstr>An event handler for the click event  of all h2 elements</vt:lpstr>
      <vt:lpstr>Terms</vt:lpstr>
      <vt:lpstr>The user interface for the Email List application</vt:lpstr>
      <vt:lpstr>The HTML for the Email List application</vt:lpstr>
      <vt:lpstr>The HTML (continued)</vt:lpstr>
      <vt:lpstr>The jQuery for the Email List application</vt:lpstr>
      <vt:lpstr>The jQuery (continued)</vt:lpstr>
      <vt:lpstr>Some of the most useful jQuery selectors</vt:lpstr>
      <vt:lpstr>Examples that use jQuery selectors</vt:lpstr>
      <vt:lpstr>Some of the most useful jQuery methods</vt:lpstr>
      <vt:lpstr>Examples that use jQuery methods</vt:lpstr>
      <vt:lpstr>Examples that use jQuery methods (continued)</vt:lpstr>
      <vt:lpstr>Some of the most useful jQuery event methods</vt:lpstr>
      <vt:lpstr>Examples that use jQuery event methods</vt:lpstr>
      <vt:lpstr>A preventDefault method  that stops the default action of an event</vt:lpstr>
      <vt:lpstr>Other event methods that you should be aware of</vt:lpstr>
      <vt:lpstr>How to attach an event handler to an event</vt:lpstr>
      <vt:lpstr>How to attach an event handler  to two different events</vt:lpstr>
      <vt:lpstr>How to remove an event handler from an event</vt:lpstr>
      <vt:lpstr>How to trigger an event</vt:lpstr>
      <vt:lpstr>The FAQs application in a browser</vt:lpstr>
      <vt:lpstr>The HTML for the FAQs application</vt:lpstr>
      <vt:lpstr>The critical CSS for the FAQs application</vt:lpstr>
      <vt:lpstr>The jQuery for the FAQs application</vt:lpstr>
      <vt:lpstr>The user interface for the Image Swap application</vt:lpstr>
      <vt:lpstr>The HTML for the image swap application</vt:lpstr>
      <vt:lpstr>The CSS for the li elements</vt:lpstr>
      <vt:lpstr>The JavaScript for the Image Swap application</vt:lpstr>
      <vt:lpstr>Two images with the second image rolled over</vt:lpstr>
      <vt:lpstr>The HTML for the Image Rollover application</vt:lpstr>
      <vt:lpstr>The JavaScript for the Image Rollover application</vt:lpstr>
      <vt:lpstr>Exercise 8-3 Develop a Book List application</vt:lpstr>
      <vt:lpstr>Extra 8-1  Develop an Expand/Collapse application</vt:lpstr>
      <vt:lpstr>Extra 8-2 Develop an Image Gallery application</vt:lpstr>
      <vt:lpstr>Short 8-1 Modify the Future Value application</vt:lpstr>
      <vt:lpstr>Short 8-2 Create a FAQs Rollover application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80</cp:revision>
  <dcterms:created xsi:type="dcterms:W3CDTF">2010-11-30T18:46:51Z</dcterms:created>
  <dcterms:modified xsi:type="dcterms:W3CDTF">2020-07-28T16:14:41Z</dcterms:modified>
</cp:coreProperties>
</file>