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4859"/>
  </p:normalViewPr>
  <p:slideViewPr>
    <p:cSldViewPr snapToGrid="0">
      <p:cViewPr varScale="1">
        <p:scale>
          <a:sx n="90" d="100"/>
          <a:sy n="90" d="100"/>
        </p:scale>
        <p:origin x="232"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519B15-B9CA-4EEC-88A4-518B7EF54A1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31A6E64-168B-45D8-9DCE-A5319D8B4DD2}">
      <dgm:prSet/>
      <dgm:spPr/>
      <dgm:t>
        <a:bodyPr/>
        <a:lstStyle/>
        <a:p>
          <a:pPr>
            <a:lnSpc>
              <a:spcPct val="100000"/>
            </a:lnSpc>
          </a:pPr>
          <a:r>
            <a:rPr lang="en-US" b="0" i="0" dirty="0"/>
            <a:t>This project investigates late-stage clinical trials for central nervous system (CNS) drugs, focusing on key performance indicators such as adverse events, retention rate, and enrollment progress.</a:t>
          </a:r>
          <a:endParaRPr lang="en-US" dirty="0"/>
        </a:p>
      </dgm:t>
    </dgm:pt>
    <dgm:pt modelId="{082663DB-5CCD-4584-8547-AC6196F36DDB}" type="parTrans" cxnId="{7823074D-B016-4CBC-8C02-ECB8630AFDA8}">
      <dgm:prSet/>
      <dgm:spPr/>
      <dgm:t>
        <a:bodyPr/>
        <a:lstStyle/>
        <a:p>
          <a:endParaRPr lang="en-US"/>
        </a:p>
      </dgm:t>
    </dgm:pt>
    <dgm:pt modelId="{C1AA42F4-88FB-4B68-BF76-5A175BADF708}" type="sibTrans" cxnId="{7823074D-B016-4CBC-8C02-ECB8630AFDA8}">
      <dgm:prSet/>
      <dgm:spPr/>
      <dgm:t>
        <a:bodyPr/>
        <a:lstStyle/>
        <a:p>
          <a:endParaRPr lang="en-US"/>
        </a:p>
      </dgm:t>
    </dgm:pt>
    <dgm:pt modelId="{1587137D-D563-4274-A8E9-BD64FB82148C}">
      <dgm:prSet/>
      <dgm:spPr/>
      <dgm:t>
        <a:bodyPr/>
        <a:lstStyle/>
        <a:p>
          <a:pPr>
            <a:lnSpc>
              <a:spcPct val="100000"/>
            </a:lnSpc>
          </a:pPr>
          <a:r>
            <a:rPr lang="en-US" b="0" i="0" dirty="0"/>
            <a:t>The goal is to identify high-risk trials and provide data-driven guidance for resource allocation and FDA approval readiness.</a:t>
          </a:r>
        </a:p>
        <a:p>
          <a:pPr>
            <a:lnSpc>
              <a:spcPct val="100000"/>
            </a:lnSpc>
          </a:pPr>
          <a:r>
            <a:rPr lang="en-US" altLang="zh-CN" dirty="0"/>
            <a:t>Tools</a:t>
          </a:r>
          <a:r>
            <a:rPr lang="zh-CN" altLang="en-US" dirty="0"/>
            <a:t> </a:t>
          </a:r>
          <a:r>
            <a:rPr lang="en-US" altLang="zh-CN" dirty="0"/>
            <a:t>Used:</a:t>
          </a:r>
          <a:r>
            <a:rPr lang="zh-CN" altLang="en-US" dirty="0"/>
            <a:t> </a:t>
          </a:r>
          <a:r>
            <a:rPr lang="en-US" dirty="0"/>
            <a:t>SQL</a:t>
          </a:r>
          <a:r>
            <a:rPr lang="en-US" altLang="zh-CN" dirty="0"/>
            <a:t>,</a:t>
          </a:r>
          <a:r>
            <a:rPr lang="zh-CN" altLang="en-US" dirty="0"/>
            <a:t> </a:t>
          </a:r>
          <a:r>
            <a:rPr lang="en-US" altLang="zh-CN" dirty="0"/>
            <a:t>Python,</a:t>
          </a:r>
          <a:r>
            <a:rPr lang="zh-CN" altLang="en-US" dirty="0"/>
            <a:t> </a:t>
          </a:r>
          <a:r>
            <a:rPr lang="en-US" altLang="zh-CN" dirty="0"/>
            <a:t>Tableau,</a:t>
          </a:r>
          <a:r>
            <a:rPr lang="zh-CN" altLang="en-US" dirty="0"/>
            <a:t> </a:t>
          </a:r>
          <a:r>
            <a:rPr lang="en-US" altLang="zh-CN" dirty="0"/>
            <a:t>Google</a:t>
          </a:r>
          <a:r>
            <a:rPr lang="zh-CN" altLang="en-US" dirty="0"/>
            <a:t> </a:t>
          </a:r>
          <a:r>
            <a:rPr lang="en-US" altLang="zh-CN" dirty="0"/>
            <a:t>sheet</a:t>
          </a:r>
          <a:br>
            <a:rPr lang="en-US" dirty="0"/>
          </a:br>
          <a:endParaRPr lang="en-US" dirty="0"/>
        </a:p>
      </dgm:t>
    </dgm:pt>
    <dgm:pt modelId="{463AD6B0-D077-400E-87DC-3FC4A1DDE9C0}" type="parTrans" cxnId="{4A370C4E-66A0-4856-B63D-37B1AF039CEF}">
      <dgm:prSet/>
      <dgm:spPr/>
      <dgm:t>
        <a:bodyPr/>
        <a:lstStyle/>
        <a:p>
          <a:endParaRPr lang="en-US"/>
        </a:p>
      </dgm:t>
    </dgm:pt>
    <dgm:pt modelId="{AA29F066-8B6F-4CD4-B23A-28046D5E0681}" type="sibTrans" cxnId="{4A370C4E-66A0-4856-B63D-37B1AF039CEF}">
      <dgm:prSet/>
      <dgm:spPr/>
      <dgm:t>
        <a:bodyPr/>
        <a:lstStyle/>
        <a:p>
          <a:endParaRPr lang="en-US"/>
        </a:p>
      </dgm:t>
    </dgm:pt>
    <dgm:pt modelId="{31A29FA4-66BF-4981-990E-4D0B108D3A29}" type="pres">
      <dgm:prSet presAssocID="{69519B15-B9CA-4EEC-88A4-518B7EF54A15}" presName="root" presStyleCnt="0">
        <dgm:presLayoutVars>
          <dgm:dir/>
          <dgm:resizeHandles val="exact"/>
        </dgm:presLayoutVars>
      </dgm:prSet>
      <dgm:spPr/>
    </dgm:pt>
    <dgm:pt modelId="{9327FFA1-63C6-47E7-B35A-0913027190F6}" type="pres">
      <dgm:prSet presAssocID="{F31A6E64-168B-45D8-9DCE-A5319D8B4DD2}" presName="compNode" presStyleCnt="0"/>
      <dgm:spPr/>
    </dgm:pt>
    <dgm:pt modelId="{C68747C9-9B69-4198-ADE8-7A3194A7926E}" type="pres">
      <dgm:prSet presAssocID="{F31A6E64-168B-45D8-9DCE-A5319D8B4DD2}" presName="bgRect" presStyleLbl="bgShp" presStyleIdx="0" presStyleCnt="2"/>
      <dgm:spPr/>
    </dgm:pt>
    <dgm:pt modelId="{7CDC6EAE-DECE-444C-8D22-FA6BD27221CE}" type="pres">
      <dgm:prSet presAssocID="{F31A6E64-168B-45D8-9DCE-A5319D8B4DD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591A2564-83EB-4B4D-AA8D-3E828819CCBD}" type="pres">
      <dgm:prSet presAssocID="{F31A6E64-168B-45D8-9DCE-A5319D8B4DD2}" presName="spaceRect" presStyleCnt="0"/>
      <dgm:spPr/>
    </dgm:pt>
    <dgm:pt modelId="{1CEA148B-CEA2-413D-9D01-7201ACB4092A}" type="pres">
      <dgm:prSet presAssocID="{F31A6E64-168B-45D8-9DCE-A5319D8B4DD2}" presName="parTx" presStyleLbl="revTx" presStyleIdx="0" presStyleCnt="2">
        <dgm:presLayoutVars>
          <dgm:chMax val="0"/>
          <dgm:chPref val="0"/>
        </dgm:presLayoutVars>
      </dgm:prSet>
      <dgm:spPr/>
    </dgm:pt>
    <dgm:pt modelId="{92F91994-6D59-4285-90B6-892A8FE05D87}" type="pres">
      <dgm:prSet presAssocID="{C1AA42F4-88FB-4B68-BF76-5A175BADF708}" presName="sibTrans" presStyleCnt="0"/>
      <dgm:spPr/>
    </dgm:pt>
    <dgm:pt modelId="{B6E27807-0A64-4A17-9126-C6AB070EF1E5}" type="pres">
      <dgm:prSet presAssocID="{1587137D-D563-4274-A8E9-BD64FB82148C}" presName="compNode" presStyleCnt="0"/>
      <dgm:spPr/>
    </dgm:pt>
    <dgm:pt modelId="{FAA35ADD-23DB-4B04-9D25-AB81D03D603A}" type="pres">
      <dgm:prSet presAssocID="{1587137D-D563-4274-A8E9-BD64FB82148C}" presName="bgRect" presStyleLbl="bgShp" presStyleIdx="1" presStyleCnt="2"/>
      <dgm:spPr/>
    </dgm:pt>
    <dgm:pt modelId="{F30DD03E-1B28-486D-A029-CF23C0C9A4AE}" type="pres">
      <dgm:prSet presAssocID="{1587137D-D563-4274-A8E9-BD64FB82148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4575620B-E505-4936-AD9F-6C851FBA4CFC}" type="pres">
      <dgm:prSet presAssocID="{1587137D-D563-4274-A8E9-BD64FB82148C}" presName="spaceRect" presStyleCnt="0"/>
      <dgm:spPr/>
    </dgm:pt>
    <dgm:pt modelId="{E094AAC7-474F-4F50-9F33-88620C18C012}" type="pres">
      <dgm:prSet presAssocID="{1587137D-D563-4274-A8E9-BD64FB82148C}" presName="parTx" presStyleLbl="revTx" presStyleIdx="1" presStyleCnt="2">
        <dgm:presLayoutVars>
          <dgm:chMax val="0"/>
          <dgm:chPref val="0"/>
        </dgm:presLayoutVars>
      </dgm:prSet>
      <dgm:spPr/>
    </dgm:pt>
  </dgm:ptLst>
  <dgm:cxnLst>
    <dgm:cxn modelId="{7823074D-B016-4CBC-8C02-ECB8630AFDA8}" srcId="{69519B15-B9CA-4EEC-88A4-518B7EF54A15}" destId="{F31A6E64-168B-45D8-9DCE-A5319D8B4DD2}" srcOrd="0" destOrd="0" parTransId="{082663DB-5CCD-4584-8547-AC6196F36DDB}" sibTransId="{C1AA42F4-88FB-4B68-BF76-5A175BADF708}"/>
    <dgm:cxn modelId="{4A370C4E-66A0-4856-B63D-37B1AF039CEF}" srcId="{69519B15-B9CA-4EEC-88A4-518B7EF54A15}" destId="{1587137D-D563-4274-A8E9-BD64FB82148C}" srcOrd="1" destOrd="0" parTransId="{463AD6B0-D077-400E-87DC-3FC4A1DDE9C0}" sibTransId="{AA29F066-8B6F-4CD4-B23A-28046D5E0681}"/>
    <dgm:cxn modelId="{8800BBC4-4226-46F3-85C7-7EADD0FC9771}" type="presOf" srcId="{1587137D-D563-4274-A8E9-BD64FB82148C}" destId="{E094AAC7-474F-4F50-9F33-88620C18C012}" srcOrd="0" destOrd="0" presId="urn:microsoft.com/office/officeart/2018/2/layout/IconVerticalSolidList"/>
    <dgm:cxn modelId="{F1A5B4C5-E297-492A-A564-368150CE8DAE}" type="presOf" srcId="{F31A6E64-168B-45D8-9DCE-A5319D8B4DD2}" destId="{1CEA148B-CEA2-413D-9D01-7201ACB4092A}" srcOrd="0" destOrd="0" presId="urn:microsoft.com/office/officeart/2018/2/layout/IconVerticalSolidList"/>
    <dgm:cxn modelId="{20D6CCEC-84C6-4899-A34D-59D800DBF5A6}" type="presOf" srcId="{69519B15-B9CA-4EEC-88A4-518B7EF54A15}" destId="{31A29FA4-66BF-4981-990E-4D0B108D3A29}" srcOrd="0" destOrd="0" presId="urn:microsoft.com/office/officeart/2018/2/layout/IconVerticalSolidList"/>
    <dgm:cxn modelId="{A483417F-68A3-4744-9D05-ADC93C4A09BC}" type="presParOf" srcId="{31A29FA4-66BF-4981-990E-4D0B108D3A29}" destId="{9327FFA1-63C6-47E7-B35A-0913027190F6}" srcOrd="0" destOrd="0" presId="urn:microsoft.com/office/officeart/2018/2/layout/IconVerticalSolidList"/>
    <dgm:cxn modelId="{B0A23A09-F47E-4184-B9D1-2A0019CCD213}" type="presParOf" srcId="{9327FFA1-63C6-47E7-B35A-0913027190F6}" destId="{C68747C9-9B69-4198-ADE8-7A3194A7926E}" srcOrd="0" destOrd="0" presId="urn:microsoft.com/office/officeart/2018/2/layout/IconVerticalSolidList"/>
    <dgm:cxn modelId="{2AF7566B-9EAA-45CD-A1A8-BBD2629F5F43}" type="presParOf" srcId="{9327FFA1-63C6-47E7-B35A-0913027190F6}" destId="{7CDC6EAE-DECE-444C-8D22-FA6BD27221CE}" srcOrd="1" destOrd="0" presId="urn:microsoft.com/office/officeart/2018/2/layout/IconVerticalSolidList"/>
    <dgm:cxn modelId="{CDDC5A3A-544C-487A-AFEA-F80920FCF597}" type="presParOf" srcId="{9327FFA1-63C6-47E7-B35A-0913027190F6}" destId="{591A2564-83EB-4B4D-AA8D-3E828819CCBD}" srcOrd="2" destOrd="0" presId="urn:microsoft.com/office/officeart/2018/2/layout/IconVerticalSolidList"/>
    <dgm:cxn modelId="{4D3B7BA5-6FD7-47E5-80F0-FF095FCB457F}" type="presParOf" srcId="{9327FFA1-63C6-47E7-B35A-0913027190F6}" destId="{1CEA148B-CEA2-413D-9D01-7201ACB4092A}" srcOrd="3" destOrd="0" presId="urn:microsoft.com/office/officeart/2018/2/layout/IconVerticalSolidList"/>
    <dgm:cxn modelId="{8DA3B72A-89F7-4293-9C7B-A3E2C6990A00}" type="presParOf" srcId="{31A29FA4-66BF-4981-990E-4D0B108D3A29}" destId="{92F91994-6D59-4285-90B6-892A8FE05D87}" srcOrd="1" destOrd="0" presId="urn:microsoft.com/office/officeart/2018/2/layout/IconVerticalSolidList"/>
    <dgm:cxn modelId="{0D24A939-D455-4659-832C-4581DD1C225C}" type="presParOf" srcId="{31A29FA4-66BF-4981-990E-4D0B108D3A29}" destId="{B6E27807-0A64-4A17-9126-C6AB070EF1E5}" srcOrd="2" destOrd="0" presId="urn:microsoft.com/office/officeart/2018/2/layout/IconVerticalSolidList"/>
    <dgm:cxn modelId="{BD551226-A8F1-4C74-8192-993BE03CDE21}" type="presParOf" srcId="{B6E27807-0A64-4A17-9126-C6AB070EF1E5}" destId="{FAA35ADD-23DB-4B04-9D25-AB81D03D603A}" srcOrd="0" destOrd="0" presId="urn:microsoft.com/office/officeart/2018/2/layout/IconVerticalSolidList"/>
    <dgm:cxn modelId="{91C2AC29-F742-404E-A606-19091D81D1CB}" type="presParOf" srcId="{B6E27807-0A64-4A17-9126-C6AB070EF1E5}" destId="{F30DD03E-1B28-486D-A029-CF23C0C9A4AE}" srcOrd="1" destOrd="0" presId="urn:microsoft.com/office/officeart/2018/2/layout/IconVerticalSolidList"/>
    <dgm:cxn modelId="{BB9D0571-D3B0-4862-A94B-E0B13D73AAD9}" type="presParOf" srcId="{B6E27807-0A64-4A17-9126-C6AB070EF1E5}" destId="{4575620B-E505-4936-AD9F-6C851FBA4CFC}" srcOrd="2" destOrd="0" presId="urn:microsoft.com/office/officeart/2018/2/layout/IconVerticalSolidList"/>
    <dgm:cxn modelId="{8E64353D-A14E-43D1-8759-CE9B3E981FA6}" type="presParOf" srcId="{B6E27807-0A64-4A17-9126-C6AB070EF1E5}" destId="{E094AAC7-474F-4F50-9F33-88620C18C01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747C9-9B69-4198-ADE8-7A3194A7926E}">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DC6EAE-DECE-444C-8D22-FA6BD27221CE}">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EA148B-CEA2-413D-9D01-7201ACB4092A}">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b="0" i="0" kern="1200" dirty="0"/>
            <a:t>This project investigates late-stage clinical trials for central nervous system (CNS) drugs, focusing on key performance indicators such as adverse events, retention rate, and enrollment progress.</a:t>
          </a:r>
          <a:endParaRPr lang="en-US" sz="1500" kern="1200" dirty="0"/>
        </a:p>
      </dsp:txBody>
      <dsp:txXfrm>
        <a:off x="1507738" y="707092"/>
        <a:ext cx="9007861" cy="1305401"/>
      </dsp:txXfrm>
    </dsp:sp>
    <dsp:sp modelId="{FAA35ADD-23DB-4B04-9D25-AB81D03D603A}">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0DD03E-1B28-486D-A029-CF23C0C9A4AE}">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94AAC7-474F-4F50-9F33-88620C18C012}">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b="0" i="0" kern="1200" dirty="0"/>
            <a:t>The goal is to identify high-risk trials and provide data-driven guidance for resource allocation and FDA approval readiness.</a:t>
          </a:r>
        </a:p>
        <a:p>
          <a:pPr marL="0" lvl="0" indent="0" algn="l" defTabSz="666750">
            <a:lnSpc>
              <a:spcPct val="100000"/>
            </a:lnSpc>
            <a:spcBef>
              <a:spcPct val="0"/>
            </a:spcBef>
            <a:spcAft>
              <a:spcPct val="35000"/>
            </a:spcAft>
            <a:buNone/>
          </a:pPr>
          <a:r>
            <a:rPr lang="en-US" altLang="zh-CN" sz="1500" kern="1200" dirty="0"/>
            <a:t>Tools</a:t>
          </a:r>
          <a:r>
            <a:rPr lang="zh-CN" altLang="en-US" sz="1500" kern="1200" dirty="0"/>
            <a:t> </a:t>
          </a:r>
          <a:r>
            <a:rPr lang="en-US" altLang="zh-CN" sz="1500" kern="1200" dirty="0"/>
            <a:t>Used:</a:t>
          </a:r>
          <a:r>
            <a:rPr lang="zh-CN" altLang="en-US" sz="1500" kern="1200" dirty="0"/>
            <a:t> </a:t>
          </a:r>
          <a:r>
            <a:rPr lang="en-US" sz="1500" kern="1200" dirty="0"/>
            <a:t>SQL</a:t>
          </a:r>
          <a:r>
            <a:rPr lang="en-US" altLang="zh-CN" sz="1500" kern="1200" dirty="0"/>
            <a:t>,</a:t>
          </a:r>
          <a:r>
            <a:rPr lang="zh-CN" altLang="en-US" sz="1500" kern="1200" dirty="0"/>
            <a:t> </a:t>
          </a:r>
          <a:r>
            <a:rPr lang="en-US" altLang="zh-CN" sz="1500" kern="1200" dirty="0"/>
            <a:t>Python,</a:t>
          </a:r>
          <a:r>
            <a:rPr lang="zh-CN" altLang="en-US" sz="1500" kern="1200" dirty="0"/>
            <a:t> </a:t>
          </a:r>
          <a:r>
            <a:rPr lang="en-US" altLang="zh-CN" sz="1500" kern="1200" dirty="0"/>
            <a:t>Tableau,</a:t>
          </a:r>
          <a:r>
            <a:rPr lang="zh-CN" altLang="en-US" sz="1500" kern="1200" dirty="0"/>
            <a:t> </a:t>
          </a:r>
          <a:r>
            <a:rPr lang="en-US" altLang="zh-CN" sz="1500" kern="1200" dirty="0"/>
            <a:t>Google</a:t>
          </a:r>
          <a:r>
            <a:rPr lang="zh-CN" altLang="en-US" sz="1500" kern="1200" dirty="0"/>
            <a:t> </a:t>
          </a:r>
          <a:r>
            <a:rPr lang="en-US" altLang="zh-CN" sz="1500" kern="1200" dirty="0"/>
            <a:t>sheet</a:t>
          </a:r>
          <a:br>
            <a:rPr lang="en-US" sz="1500" kern="1200" dirty="0"/>
          </a:br>
          <a:endParaRPr lang="en-US" sz="1500" kern="1200" dirty="0"/>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25256B-C2FA-6948-984F-59F0CE91B94F}" type="datetimeFigureOut">
              <a:rPr lang="en-US" smtClean="0"/>
              <a:t>4/2/25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F1975-868D-CB4A-A098-7D05F883C500}" type="slidenum">
              <a:rPr lang="en-US" smtClean="0"/>
              <a:t>‹#›</a:t>
            </a:fld>
            <a:endParaRPr lang="en-US"/>
          </a:p>
        </p:txBody>
      </p:sp>
    </p:spTree>
    <p:extLst>
      <p:ext uri="{BB962C8B-B14F-4D97-AF65-F5344CB8AC3E}">
        <p14:creationId xmlns:p14="http://schemas.microsoft.com/office/powerpoint/2010/main" val="846545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F1975-868D-CB4A-A098-7D05F883C500}" type="slidenum">
              <a:rPr lang="en-US" smtClean="0"/>
              <a:t>1</a:t>
            </a:fld>
            <a:endParaRPr lang="en-US"/>
          </a:p>
        </p:txBody>
      </p:sp>
    </p:spTree>
    <p:extLst>
      <p:ext uri="{BB962C8B-B14F-4D97-AF65-F5344CB8AC3E}">
        <p14:creationId xmlns:p14="http://schemas.microsoft.com/office/powerpoint/2010/main" val="3969566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F1975-868D-CB4A-A098-7D05F883C500}" type="slidenum">
              <a:rPr lang="en-US" smtClean="0"/>
              <a:t>2</a:t>
            </a:fld>
            <a:endParaRPr lang="en-US"/>
          </a:p>
        </p:txBody>
      </p:sp>
    </p:spTree>
    <p:extLst>
      <p:ext uri="{BB962C8B-B14F-4D97-AF65-F5344CB8AC3E}">
        <p14:creationId xmlns:p14="http://schemas.microsoft.com/office/powerpoint/2010/main" val="1737374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Europe shows excellent trial engagement but lags behind in recruitment, which may impact timeline feasibility.</a:t>
            </a:r>
          </a:p>
        </p:txBody>
      </p:sp>
      <p:sp>
        <p:nvSpPr>
          <p:cNvPr id="4" name="Slide Number Placeholder 3"/>
          <p:cNvSpPr>
            <a:spLocks noGrp="1"/>
          </p:cNvSpPr>
          <p:nvPr>
            <p:ph type="sldNum" sz="quarter" idx="5"/>
          </p:nvPr>
        </p:nvSpPr>
        <p:spPr/>
        <p:txBody>
          <a:bodyPr/>
          <a:lstStyle/>
          <a:p>
            <a:fld id="{A4CF1975-868D-CB4A-A098-7D05F883C500}" type="slidenum">
              <a:rPr lang="en-US" smtClean="0"/>
              <a:t>4</a:t>
            </a:fld>
            <a:endParaRPr lang="en-US"/>
          </a:p>
        </p:txBody>
      </p:sp>
    </p:spTree>
    <p:extLst>
      <p:ext uri="{BB962C8B-B14F-4D97-AF65-F5344CB8AC3E}">
        <p14:creationId xmlns:p14="http://schemas.microsoft.com/office/powerpoint/2010/main" val="431648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Pending trials with both high AE and low retention warrant close monitoring, while low-retention denied trials reveal risks beyond safety concerns.</a:t>
            </a:r>
          </a:p>
        </p:txBody>
      </p:sp>
      <p:sp>
        <p:nvSpPr>
          <p:cNvPr id="4" name="Slide Number Placeholder 3"/>
          <p:cNvSpPr>
            <a:spLocks noGrp="1"/>
          </p:cNvSpPr>
          <p:nvPr>
            <p:ph type="sldNum" sz="quarter" idx="5"/>
          </p:nvPr>
        </p:nvSpPr>
        <p:spPr/>
        <p:txBody>
          <a:bodyPr/>
          <a:lstStyle/>
          <a:p>
            <a:fld id="{A4CF1975-868D-CB4A-A098-7D05F883C500}" type="slidenum">
              <a:rPr lang="en-US" smtClean="0"/>
              <a:t>5</a:t>
            </a:fld>
            <a:endParaRPr lang="en-US"/>
          </a:p>
        </p:txBody>
      </p:sp>
    </p:spTree>
    <p:extLst>
      <p:ext uri="{BB962C8B-B14F-4D97-AF65-F5344CB8AC3E}">
        <p14:creationId xmlns:p14="http://schemas.microsoft.com/office/powerpoint/2010/main" val="2560726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K</a:t>
            </a:r>
            <a:r>
              <a:rPr lang="en-US" altLang="zh-CN" dirty="0"/>
              <a:t>-</a:t>
            </a:r>
            <a:r>
              <a:rPr lang="en-US" dirty="0"/>
              <a:t>Means clustering on adverse events and retention rates to segment all Phase 3 CNS drug trials into three groups. One of them showed both low safety issues and high patient retention — ideal for prioritizing and pushing forward. This allowed the team to focus budget and operational resources where the probability of success was higher.”</a:t>
            </a:r>
          </a:p>
          <a:p>
            <a:endParaRPr lang="en-US" dirty="0"/>
          </a:p>
          <a:p>
            <a:r>
              <a:rPr lang="en-US" dirty="0"/>
              <a:t>- **Cluster 0**: Low AE + High Retention → best candidates for acceleration  </a:t>
            </a:r>
          </a:p>
          <a:p>
            <a:r>
              <a:rPr lang="en-US" dirty="0"/>
              <a:t>- **Cluster 1**: High risk of dropout → requires review or redesign  </a:t>
            </a:r>
          </a:p>
          <a:p>
            <a:r>
              <a:rPr lang="en-US" dirty="0"/>
              <a:t>- **Cluster 2**: Mid-risk group, needs further investigation  </a:t>
            </a:r>
          </a:p>
          <a:p>
            <a:endParaRPr lang="en-US" dirty="0"/>
          </a:p>
          <a:p>
            <a:r>
              <a:rPr lang="en-US" dirty="0"/>
              <a:t>💡 **Impact**  </a:t>
            </a:r>
          </a:p>
          <a:p>
            <a:r>
              <a:rPr lang="en-US" dirty="0"/>
              <a:t>Enables data-driven decisions on trial prioritization and budget planning.</a:t>
            </a:r>
          </a:p>
        </p:txBody>
      </p:sp>
      <p:sp>
        <p:nvSpPr>
          <p:cNvPr id="4" name="Slide Number Placeholder 3"/>
          <p:cNvSpPr>
            <a:spLocks noGrp="1"/>
          </p:cNvSpPr>
          <p:nvPr>
            <p:ph type="sldNum" sz="quarter" idx="5"/>
          </p:nvPr>
        </p:nvSpPr>
        <p:spPr/>
        <p:txBody>
          <a:bodyPr/>
          <a:lstStyle/>
          <a:p>
            <a:fld id="{A4CF1975-868D-CB4A-A098-7D05F883C500}" type="slidenum">
              <a:rPr lang="en-US" smtClean="0"/>
              <a:t>6</a:t>
            </a:fld>
            <a:endParaRPr lang="en-US"/>
          </a:p>
        </p:txBody>
      </p:sp>
    </p:spTree>
    <p:extLst>
      <p:ext uri="{BB962C8B-B14F-4D97-AF65-F5344CB8AC3E}">
        <p14:creationId xmlns:p14="http://schemas.microsoft.com/office/powerpoint/2010/main" val="36638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dashboard pulls together retention, safety, and regional performance into one interactive view. The scatterplot helps us visually spot at-risk trials, and the stacked bars show where approvals are more likely. Heatmaps let stakeholders quickly compare which regions are outperforming. It’s designed to support go/no-go decisions and help strategy teams align faster.”</a:t>
            </a:r>
          </a:p>
          <a:p>
            <a:endParaRPr lang="en-US" dirty="0"/>
          </a:p>
          <a:p>
            <a:r>
              <a:rPr lang="en-US" dirty="0"/>
              <a:t>Designed and implemented the dashboard using Tableau, based on SQL-cleaned and Python-processed data.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Visualize risk and progress across late-stage CNS drug trials, using real-time insights to support decision-making.</a:t>
            </a:r>
          </a:p>
          <a:p>
            <a:endParaRPr lang="en-US" dirty="0"/>
          </a:p>
        </p:txBody>
      </p:sp>
      <p:sp>
        <p:nvSpPr>
          <p:cNvPr id="4" name="Slide Number Placeholder 3"/>
          <p:cNvSpPr>
            <a:spLocks noGrp="1"/>
          </p:cNvSpPr>
          <p:nvPr>
            <p:ph type="sldNum" sz="quarter" idx="5"/>
          </p:nvPr>
        </p:nvSpPr>
        <p:spPr/>
        <p:txBody>
          <a:bodyPr/>
          <a:lstStyle/>
          <a:p>
            <a:fld id="{A4CF1975-868D-CB4A-A098-7D05F883C500}" type="slidenum">
              <a:rPr lang="en-US" smtClean="0"/>
              <a:t>7</a:t>
            </a:fld>
            <a:endParaRPr lang="en-US"/>
          </a:p>
        </p:txBody>
      </p:sp>
    </p:spTree>
    <p:extLst>
      <p:ext uri="{BB962C8B-B14F-4D97-AF65-F5344CB8AC3E}">
        <p14:creationId xmlns:p14="http://schemas.microsoft.com/office/powerpoint/2010/main" val="650115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F1975-868D-CB4A-A098-7D05F883C500}" type="slidenum">
              <a:rPr lang="en-US" smtClean="0"/>
              <a:t>9</a:t>
            </a:fld>
            <a:endParaRPr lang="en-US"/>
          </a:p>
        </p:txBody>
      </p:sp>
    </p:spTree>
    <p:extLst>
      <p:ext uri="{BB962C8B-B14F-4D97-AF65-F5344CB8AC3E}">
        <p14:creationId xmlns:p14="http://schemas.microsoft.com/office/powerpoint/2010/main" val="1140059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BCA1-0193-EC44-A3B1-D4AD37270A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DF5614-CACB-62FB-5290-0737F8108F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5BBBB1-59E3-9A22-1186-4DFBDD75820A}"/>
              </a:ext>
            </a:extLst>
          </p:cNvPr>
          <p:cNvSpPr>
            <a:spLocks noGrp="1"/>
          </p:cNvSpPr>
          <p:nvPr>
            <p:ph type="dt" sz="half" idx="10"/>
          </p:nvPr>
        </p:nvSpPr>
        <p:spPr/>
        <p:txBody>
          <a:bodyPr/>
          <a:lstStyle/>
          <a:p>
            <a:fld id="{88DF5E24-4C34-3A48-A059-E2AAEB0F8D12}" type="datetimeFigureOut">
              <a:rPr lang="en-US" smtClean="0"/>
              <a:t>4/2/25</a:t>
            </a:fld>
            <a:endParaRPr lang="en-US"/>
          </a:p>
        </p:txBody>
      </p:sp>
      <p:sp>
        <p:nvSpPr>
          <p:cNvPr id="5" name="Footer Placeholder 4">
            <a:extLst>
              <a:ext uri="{FF2B5EF4-FFF2-40B4-BE49-F238E27FC236}">
                <a16:creationId xmlns:a16="http://schemas.microsoft.com/office/drawing/2014/main" id="{987D2EA7-FF5D-2EDE-468E-9C9C37A9AD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228EC-A833-76AB-5CB3-F8819D8116DA}"/>
              </a:ext>
            </a:extLst>
          </p:cNvPr>
          <p:cNvSpPr>
            <a:spLocks noGrp="1"/>
          </p:cNvSpPr>
          <p:nvPr>
            <p:ph type="sldNum" sz="quarter" idx="12"/>
          </p:nvPr>
        </p:nvSpPr>
        <p:spPr/>
        <p:txBody>
          <a:bodyPr/>
          <a:lstStyle/>
          <a:p>
            <a:fld id="{A9727817-5D71-D341-A99F-BCBA9245A8B2}" type="slidenum">
              <a:rPr lang="en-US" smtClean="0"/>
              <a:t>‹#›</a:t>
            </a:fld>
            <a:endParaRPr lang="en-US"/>
          </a:p>
        </p:txBody>
      </p:sp>
    </p:spTree>
    <p:extLst>
      <p:ext uri="{BB962C8B-B14F-4D97-AF65-F5344CB8AC3E}">
        <p14:creationId xmlns:p14="http://schemas.microsoft.com/office/powerpoint/2010/main" val="3346540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F0F1-5BC0-1410-FD7C-29AAACB067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048DF1-3772-275F-26F6-425C9AFA4A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5F09DF-F952-AF71-96C4-26425D942CB8}"/>
              </a:ext>
            </a:extLst>
          </p:cNvPr>
          <p:cNvSpPr>
            <a:spLocks noGrp="1"/>
          </p:cNvSpPr>
          <p:nvPr>
            <p:ph type="dt" sz="half" idx="10"/>
          </p:nvPr>
        </p:nvSpPr>
        <p:spPr/>
        <p:txBody>
          <a:bodyPr/>
          <a:lstStyle/>
          <a:p>
            <a:fld id="{88DF5E24-4C34-3A48-A059-E2AAEB0F8D12}" type="datetimeFigureOut">
              <a:rPr lang="en-US" smtClean="0"/>
              <a:t>4/2/25</a:t>
            </a:fld>
            <a:endParaRPr lang="en-US"/>
          </a:p>
        </p:txBody>
      </p:sp>
      <p:sp>
        <p:nvSpPr>
          <p:cNvPr id="5" name="Footer Placeholder 4">
            <a:extLst>
              <a:ext uri="{FF2B5EF4-FFF2-40B4-BE49-F238E27FC236}">
                <a16:creationId xmlns:a16="http://schemas.microsoft.com/office/drawing/2014/main" id="{B19E8255-E9AE-AC19-959A-7CD925AFD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25AD2-D000-B147-C115-B0E0586AD007}"/>
              </a:ext>
            </a:extLst>
          </p:cNvPr>
          <p:cNvSpPr>
            <a:spLocks noGrp="1"/>
          </p:cNvSpPr>
          <p:nvPr>
            <p:ph type="sldNum" sz="quarter" idx="12"/>
          </p:nvPr>
        </p:nvSpPr>
        <p:spPr/>
        <p:txBody>
          <a:bodyPr/>
          <a:lstStyle/>
          <a:p>
            <a:fld id="{A9727817-5D71-D341-A99F-BCBA9245A8B2}" type="slidenum">
              <a:rPr lang="en-US" smtClean="0"/>
              <a:t>‹#›</a:t>
            </a:fld>
            <a:endParaRPr lang="en-US"/>
          </a:p>
        </p:txBody>
      </p:sp>
    </p:spTree>
    <p:extLst>
      <p:ext uri="{BB962C8B-B14F-4D97-AF65-F5344CB8AC3E}">
        <p14:creationId xmlns:p14="http://schemas.microsoft.com/office/powerpoint/2010/main" val="436440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162452-5A56-DFA8-EF18-4040774DDA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851636-A680-5AD9-77E7-DA37BDD496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0D593-CFB3-DC9D-2449-047F9EECE301}"/>
              </a:ext>
            </a:extLst>
          </p:cNvPr>
          <p:cNvSpPr>
            <a:spLocks noGrp="1"/>
          </p:cNvSpPr>
          <p:nvPr>
            <p:ph type="dt" sz="half" idx="10"/>
          </p:nvPr>
        </p:nvSpPr>
        <p:spPr/>
        <p:txBody>
          <a:bodyPr/>
          <a:lstStyle/>
          <a:p>
            <a:fld id="{88DF5E24-4C34-3A48-A059-E2AAEB0F8D12}" type="datetimeFigureOut">
              <a:rPr lang="en-US" smtClean="0"/>
              <a:t>4/2/25</a:t>
            </a:fld>
            <a:endParaRPr lang="en-US"/>
          </a:p>
        </p:txBody>
      </p:sp>
      <p:sp>
        <p:nvSpPr>
          <p:cNvPr id="5" name="Footer Placeholder 4">
            <a:extLst>
              <a:ext uri="{FF2B5EF4-FFF2-40B4-BE49-F238E27FC236}">
                <a16:creationId xmlns:a16="http://schemas.microsoft.com/office/drawing/2014/main" id="{53A50823-562C-A1F6-457F-028653352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501F1-77D2-024F-FF9F-B38C2C9A043D}"/>
              </a:ext>
            </a:extLst>
          </p:cNvPr>
          <p:cNvSpPr>
            <a:spLocks noGrp="1"/>
          </p:cNvSpPr>
          <p:nvPr>
            <p:ph type="sldNum" sz="quarter" idx="12"/>
          </p:nvPr>
        </p:nvSpPr>
        <p:spPr/>
        <p:txBody>
          <a:bodyPr/>
          <a:lstStyle/>
          <a:p>
            <a:fld id="{A9727817-5D71-D341-A99F-BCBA9245A8B2}" type="slidenum">
              <a:rPr lang="en-US" smtClean="0"/>
              <a:t>‹#›</a:t>
            </a:fld>
            <a:endParaRPr lang="en-US"/>
          </a:p>
        </p:txBody>
      </p:sp>
    </p:spTree>
    <p:extLst>
      <p:ext uri="{BB962C8B-B14F-4D97-AF65-F5344CB8AC3E}">
        <p14:creationId xmlns:p14="http://schemas.microsoft.com/office/powerpoint/2010/main" val="3607624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11681-9F62-1B3F-D105-BB2D52D20D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89C64F-05FC-DDFA-8959-1F0747FFE7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026342-EF88-8C57-F2EC-1BDCB1A9A614}"/>
              </a:ext>
            </a:extLst>
          </p:cNvPr>
          <p:cNvSpPr>
            <a:spLocks noGrp="1"/>
          </p:cNvSpPr>
          <p:nvPr>
            <p:ph type="dt" sz="half" idx="10"/>
          </p:nvPr>
        </p:nvSpPr>
        <p:spPr/>
        <p:txBody>
          <a:bodyPr/>
          <a:lstStyle/>
          <a:p>
            <a:fld id="{88DF5E24-4C34-3A48-A059-E2AAEB0F8D12}" type="datetimeFigureOut">
              <a:rPr lang="en-US" smtClean="0"/>
              <a:t>4/2/25</a:t>
            </a:fld>
            <a:endParaRPr lang="en-US"/>
          </a:p>
        </p:txBody>
      </p:sp>
      <p:sp>
        <p:nvSpPr>
          <p:cNvPr id="5" name="Footer Placeholder 4">
            <a:extLst>
              <a:ext uri="{FF2B5EF4-FFF2-40B4-BE49-F238E27FC236}">
                <a16:creationId xmlns:a16="http://schemas.microsoft.com/office/drawing/2014/main" id="{08173516-D76A-BF5C-7B1D-CD2FD6B60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2B936-3781-7EC0-0B36-6E610516864A}"/>
              </a:ext>
            </a:extLst>
          </p:cNvPr>
          <p:cNvSpPr>
            <a:spLocks noGrp="1"/>
          </p:cNvSpPr>
          <p:nvPr>
            <p:ph type="sldNum" sz="quarter" idx="12"/>
          </p:nvPr>
        </p:nvSpPr>
        <p:spPr/>
        <p:txBody>
          <a:bodyPr/>
          <a:lstStyle/>
          <a:p>
            <a:fld id="{A9727817-5D71-D341-A99F-BCBA9245A8B2}" type="slidenum">
              <a:rPr lang="en-US" smtClean="0"/>
              <a:t>‹#›</a:t>
            </a:fld>
            <a:endParaRPr lang="en-US"/>
          </a:p>
        </p:txBody>
      </p:sp>
    </p:spTree>
    <p:extLst>
      <p:ext uri="{BB962C8B-B14F-4D97-AF65-F5344CB8AC3E}">
        <p14:creationId xmlns:p14="http://schemas.microsoft.com/office/powerpoint/2010/main" val="397582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B60B-9191-6DC6-92D4-E3B21ED850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439335-8D98-512A-6608-02AFEC8483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2ADABD-AFC7-E1E3-B53D-207CF25B9E97}"/>
              </a:ext>
            </a:extLst>
          </p:cNvPr>
          <p:cNvSpPr>
            <a:spLocks noGrp="1"/>
          </p:cNvSpPr>
          <p:nvPr>
            <p:ph type="dt" sz="half" idx="10"/>
          </p:nvPr>
        </p:nvSpPr>
        <p:spPr/>
        <p:txBody>
          <a:bodyPr/>
          <a:lstStyle/>
          <a:p>
            <a:fld id="{88DF5E24-4C34-3A48-A059-E2AAEB0F8D12}" type="datetimeFigureOut">
              <a:rPr lang="en-US" smtClean="0"/>
              <a:t>4/2/25</a:t>
            </a:fld>
            <a:endParaRPr lang="en-US"/>
          </a:p>
        </p:txBody>
      </p:sp>
      <p:sp>
        <p:nvSpPr>
          <p:cNvPr id="5" name="Footer Placeholder 4">
            <a:extLst>
              <a:ext uri="{FF2B5EF4-FFF2-40B4-BE49-F238E27FC236}">
                <a16:creationId xmlns:a16="http://schemas.microsoft.com/office/drawing/2014/main" id="{8F65C6AA-A2AC-6F8E-7F59-C7DDD0E70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FA18C5-F6AB-3FEC-B564-452378A46BE9}"/>
              </a:ext>
            </a:extLst>
          </p:cNvPr>
          <p:cNvSpPr>
            <a:spLocks noGrp="1"/>
          </p:cNvSpPr>
          <p:nvPr>
            <p:ph type="sldNum" sz="quarter" idx="12"/>
          </p:nvPr>
        </p:nvSpPr>
        <p:spPr/>
        <p:txBody>
          <a:bodyPr/>
          <a:lstStyle/>
          <a:p>
            <a:fld id="{A9727817-5D71-D341-A99F-BCBA9245A8B2}" type="slidenum">
              <a:rPr lang="en-US" smtClean="0"/>
              <a:t>‹#›</a:t>
            </a:fld>
            <a:endParaRPr lang="en-US"/>
          </a:p>
        </p:txBody>
      </p:sp>
    </p:spTree>
    <p:extLst>
      <p:ext uri="{BB962C8B-B14F-4D97-AF65-F5344CB8AC3E}">
        <p14:creationId xmlns:p14="http://schemas.microsoft.com/office/powerpoint/2010/main" val="3525009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E1E8-7B6D-1C6B-D5B2-D7E07448C5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032A93-936C-30F3-39D2-F61BBF1129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3605E0-A45E-C854-9C0D-B331DCEA61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D9E0D2-EA12-F88B-2A30-CABDA875B756}"/>
              </a:ext>
            </a:extLst>
          </p:cNvPr>
          <p:cNvSpPr>
            <a:spLocks noGrp="1"/>
          </p:cNvSpPr>
          <p:nvPr>
            <p:ph type="dt" sz="half" idx="10"/>
          </p:nvPr>
        </p:nvSpPr>
        <p:spPr/>
        <p:txBody>
          <a:bodyPr/>
          <a:lstStyle/>
          <a:p>
            <a:fld id="{88DF5E24-4C34-3A48-A059-E2AAEB0F8D12}" type="datetimeFigureOut">
              <a:rPr lang="en-US" smtClean="0"/>
              <a:t>4/2/25</a:t>
            </a:fld>
            <a:endParaRPr lang="en-US"/>
          </a:p>
        </p:txBody>
      </p:sp>
      <p:sp>
        <p:nvSpPr>
          <p:cNvPr id="6" name="Footer Placeholder 5">
            <a:extLst>
              <a:ext uri="{FF2B5EF4-FFF2-40B4-BE49-F238E27FC236}">
                <a16:creationId xmlns:a16="http://schemas.microsoft.com/office/drawing/2014/main" id="{8E247243-D263-9614-3B21-65A40CDC76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5C4E12-34B5-4DD0-BE95-A177A9871BB2}"/>
              </a:ext>
            </a:extLst>
          </p:cNvPr>
          <p:cNvSpPr>
            <a:spLocks noGrp="1"/>
          </p:cNvSpPr>
          <p:nvPr>
            <p:ph type="sldNum" sz="quarter" idx="12"/>
          </p:nvPr>
        </p:nvSpPr>
        <p:spPr/>
        <p:txBody>
          <a:bodyPr/>
          <a:lstStyle/>
          <a:p>
            <a:fld id="{A9727817-5D71-D341-A99F-BCBA9245A8B2}" type="slidenum">
              <a:rPr lang="en-US" smtClean="0"/>
              <a:t>‹#›</a:t>
            </a:fld>
            <a:endParaRPr lang="en-US"/>
          </a:p>
        </p:txBody>
      </p:sp>
    </p:spTree>
    <p:extLst>
      <p:ext uri="{BB962C8B-B14F-4D97-AF65-F5344CB8AC3E}">
        <p14:creationId xmlns:p14="http://schemas.microsoft.com/office/powerpoint/2010/main" val="337743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EF23A-CD15-437C-7A96-7973B58B7F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8BEB63-C4AD-6EB9-DC19-DA9A8C8137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C39C6F-CD0A-A32C-5428-B9F44C5C56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7B0636-8746-6C26-0508-A401F0527F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684332-00FE-E7CD-3D98-AF94731AB3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A2F09F-E263-E106-740D-AF40D295C986}"/>
              </a:ext>
            </a:extLst>
          </p:cNvPr>
          <p:cNvSpPr>
            <a:spLocks noGrp="1"/>
          </p:cNvSpPr>
          <p:nvPr>
            <p:ph type="dt" sz="half" idx="10"/>
          </p:nvPr>
        </p:nvSpPr>
        <p:spPr/>
        <p:txBody>
          <a:bodyPr/>
          <a:lstStyle/>
          <a:p>
            <a:fld id="{88DF5E24-4C34-3A48-A059-E2AAEB0F8D12}" type="datetimeFigureOut">
              <a:rPr lang="en-US" smtClean="0"/>
              <a:t>4/2/25</a:t>
            </a:fld>
            <a:endParaRPr lang="en-US"/>
          </a:p>
        </p:txBody>
      </p:sp>
      <p:sp>
        <p:nvSpPr>
          <p:cNvPr id="8" name="Footer Placeholder 7">
            <a:extLst>
              <a:ext uri="{FF2B5EF4-FFF2-40B4-BE49-F238E27FC236}">
                <a16:creationId xmlns:a16="http://schemas.microsoft.com/office/drawing/2014/main" id="{3585F864-89EF-AB2D-2264-9BFEF7DCF0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EAD70C-413F-70AD-4CBF-72FDB7688061}"/>
              </a:ext>
            </a:extLst>
          </p:cNvPr>
          <p:cNvSpPr>
            <a:spLocks noGrp="1"/>
          </p:cNvSpPr>
          <p:nvPr>
            <p:ph type="sldNum" sz="quarter" idx="12"/>
          </p:nvPr>
        </p:nvSpPr>
        <p:spPr/>
        <p:txBody>
          <a:bodyPr/>
          <a:lstStyle/>
          <a:p>
            <a:fld id="{A9727817-5D71-D341-A99F-BCBA9245A8B2}" type="slidenum">
              <a:rPr lang="en-US" smtClean="0"/>
              <a:t>‹#›</a:t>
            </a:fld>
            <a:endParaRPr lang="en-US"/>
          </a:p>
        </p:txBody>
      </p:sp>
    </p:spTree>
    <p:extLst>
      <p:ext uri="{BB962C8B-B14F-4D97-AF65-F5344CB8AC3E}">
        <p14:creationId xmlns:p14="http://schemas.microsoft.com/office/powerpoint/2010/main" val="4060772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8966-3090-B714-3947-E97CFB29D0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E8334C-F86A-11A1-DC49-4F4BB452BCAB}"/>
              </a:ext>
            </a:extLst>
          </p:cNvPr>
          <p:cNvSpPr>
            <a:spLocks noGrp="1"/>
          </p:cNvSpPr>
          <p:nvPr>
            <p:ph type="dt" sz="half" idx="10"/>
          </p:nvPr>
        </p:nvSpPr>
        <p:spPr/>
        <p:txBody>
          <a:bodyPr/>
          <a:lstStyle/>
          <a:p>
            <a:fld id="{88DF5E24-4C34-3A48-A059-E2AAEB0F8D12}" type="datetimeFigureOut">
              <a:rPr lang="en-US" smtClean="0"/>
              <a:t>4/2/25</a:t>
            </a:fld>
            <a:endParaRPr lang="en-US"/>
          </a:p>
        </p:txBody>
      </p:sp>
      <p:sp>
        <p:nvSpPr>
          <p:cNvPr id="4" name="Footer Placeholder 3">
            <a:extLst>
              <a:ext uri="{FF2B5EF4-FFF2-40B4-BE49-F238E27FC236}">
                <a16:creationId xmlns:a16="http://schemas.microsoft.com/office/drawing/2014/main" id="{49F17EC2-B397-5B98-D29C-8D8769B5C5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A191C7-986D-8434-3CFF-36658D6E34CD}"/>
              </a:ext>
            </a:extLst>
          </p:cNvPr>
          <p:cNvSpPr>
            <a:spLocks noGrp="1"/>
          </p:cNvSpPr>
          <p:nvPr>
            <p:ph type="sldNum" sz="quarter" idx="12"/>
          </p:nvPr>
        </p:nvSpPr>
        <p:spPr/>
        <p:txBody>
          <a:bodyPr/>
          <a:lstStyle/>
          <a:p>
            <a:fld id="{A9727817-5D71-D341-A99F-BCBA9245A8B2}" type="slidenum">
              <a:rPr lang="en-US" smtClean="0"/>
              <a:t>‹#›</a:t>
            </a:fld>
            <a:endParaRPr lang="en-US"/>
          </a:p>
        </p:txBody>
      </p:sp>
    </p:spTree>
    <p:extLst>
      <p:ext uri="{BB962C8B-B14F-4D97-AF65-F5344CB8AC3E}">
        <p14:creationId xmlns:p14="http://schemas.microsoft.com/office/powerpoint/2010/main" val="2097120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FD9BB-BE3D-5454-B916-543DDAB06646}"/>
              </a:ext>
            </a:extLst>
          </p:cNvPr>
          <p:cNvSpPr>
            <a:spLocks noGrp="1"/>
          </p:cNvSpPr>
          <p:nvPr>
            <p:ph type="dt" sz="half" idx="10"/>
          </p:nvPr>
        </p:nvSpPr>
        <p:spPr/>
        <p:txBody>
          <a:bodyPr/>
          <a:lstStyle/>
          <a:p>
            <a:fld id="{88DF5E24-4C34-3A48-A059-E2AAEB0F8D12}" type="datetimeFigureOut">
              <a:rPr lang="en-US" smtClean="0"/>
              <a:t>4/2/25</a:t>
            </a:fld>
            <a:endParaRPr lang="en-US"/>
          </a:p>
        </p:txBody>
      </p:sp>
      <p:sp>
        <p:nvSpPr>
          <p:cNvPr id="3" name="Footer Placeholder 2">
            <a:extLst>
              <a:ext uri="{FF2B5EF4-FFF2-40B4-BE49-F238E27FC236}">
                <a16:creationId xmlns:a16="http://schemas.microsoft.com/office/drawing/2014/main" id="{F67B0CC9-8667-E69D-64F1-9F1B5A83FB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57F388-0F66-8CBA-DED7-5DEB30AC3B31}"/>
              </a:ext>
            </a:extLst>
          </p:cNvPr>
          <p:cNvSpPr>
            <a:spLocks noGrp="1"/>
          </p:cNvSpPr>
          <p:nvPr>
            <p:ph type="sldNum" sz="quarter" idx="12"/>
          </p:nvPr>
        </p:nvSpPr>
        <p:spPr/>
        <p:txBody>
          <a:bodyPr/>
          <a:lstStyle/>
          <a:p>
            <a:fld id="{A9727817-5D71-D341-A99F-BCBA9245A8B2}" type="slidenum">
              <a:rPr lang="en-US" smtClean="0"/>
              <a:t>‹#›</a:t>
            </a:fld>
            <a:endParaRPr lang="en-US"/>
          </a:p>
        </p:txBody>
      </p:sp>
    </p:spTree>
    <p:extLst>
      <p:ext uri="{BB962C8B-B14F-4D97-AF65-F5344CB8AC3E}">
        <p14:creationId xmlns:p14="http://schemas.microsoft.com/office/powerpoint/2010/main" val="1975014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3FFF4-5D2C-FDC3-DE96-AB87DE4E2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E34EC9-F9B5-131F-9710-9A06BA84BD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C44BA6-27BF-A157-E7E5-3C9B78CDF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31A351-8B7E-254A-53DE-1DC5DB63004E}"/>
              </a:ext>
            </a:extLst>
          </p:cNvPr>
          <p:cNvSpPr>
            <a:spLocks noGrp="1"/>
          </p:cNvSpPr>
          <p:nvPr>
            <p:ph type="dt" sz="half" idx="10"/>
          </p:nvPr>
        </p:nvSpPr>
        <p:spPr/>
        <p:txBody>
          <a:bodyPr/>
          <a:lstStyle/>
          <a:p>
            <a:fld id="{88DF5E24-4C34-3A48-A059-E2AAEB0F8D12}" type="datetimeFigureOut">
              <a:rPr lang="en-US" smtClean="0"/>
              <a:t>4/2/25</a:t>
            </a:fld>
            <a:endParaRPr lang="en-US"/>
          </a:p>
        </p:txBody>
      </p:sp>
      <p:sp>
        <p:nvSpPr>
          <p:cNvPr id="6" name="Footer Placeholder 5">
            <a:extLst>
              <a:ext uri="{FF2B5EF4-FFF2-40B4-BE49-F238E27FC236}">
                <a16:creationId xmlns:a16="http://schemas.microsoft.com/office/drawing/2014/main" id="{261DF51D-B38D-E826-5C9C-C45E00AF59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04FD3D-90B7-3FA2-BA0E-152881C0E597}"/>
              </a:ext>
            </a:extLst>
          </p:cNvPr>
          <p:cNvSpPr>
            <a:spLocks noGrp="1"/>
          </p:cNvSpPr>
          <p:nvPr>
            <p:ph type="sldNum" sz="quarter" idx="12"/>
          </p:nvPr>
        </p:nvSpPr>
        <p:spPr/>
        <p:txBody>
          <a:bodyPr/>
          <a:lstStyle/>
          <a:p>
            <a:fld id="{A9727817-5D71-D341-A99F-BCBA9245A8B2}" type="slidenum">
              <a:rPr lang="en-US" smtClean="0"/>
              <a:t>‹#›</a:t>
            </a:fld>
            <a:endParaRPr lang="en-US"/>
          </a:p>
        </p:txBody>
      </p:sp>
    </p:spTree>
    <p:extLst>
      <p:ext uri="{BB962C8B-B14F-4D97-AF65-F5344CB8AC3E}">
        <p14:creationId xmlns:p14="http://schemas.microsoft.com/office/powerpoint/2010/main" val="1832685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383C-7933-14BA-7459-0ABC6CAD7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E4BA04-538C-4525-B620-FC8806C360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9EE575-2413-F616-3E10-363AB02F8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3A3293-9B43-2A83-A5E5-2CDECDEC1BED}"/>
              </a:ext>
            </a:extLst>
          </p:cNvPr>
          <p:cNvSpPr>
            <a:spLocks noGrp="1"/>
          </p:cNvSpPr>
          <p:nvPr>
            <p:ph type="dt" sz="half" idx="10"/>
          </p:nvPr>
        </p:nvSpPr>
        <p:spPr/>
        <p:txBody>
          <a:bodyPr/>
          <a:lstStyle/>
          <a:p>
            <a:fld id="{88DF5E24-4C34-3A48-A059-E2AAEB0F8D12}" type="datetimeFigureOut">
              <a:rPr lang="en-US" smtClean="0"/>
              <a:t>4/2/25</a:t>
            </a:fld>
            <a:endParaRPr lang="en-US"/>
          </a:p>
        </p:txBody>
      </p:sp>
      <p:sp>
        <p:nvSpPr>
          <p:cNvPr id="6" name="Footer Placeholder 5">
            <a:extLst>
              <a:ext uri="{FF2B5EF4-FFF2-40B4-BE49-F238E27FC236}">
                <a16:creationId xmlns:a16="http://schemas.microsoft.com/office/drawing/2014/main" id="{680C14EC-3BB3-9231-AFA4-E824CCCBD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C67288-D857-07FE-A701-7E4365C9CA6C}"/>
              </a:ext>
            </a:extLst>
          </p:cNvPr>
          <p:cNvSpPr>
            <a:spLocks noGrp="1"/>
          </p:cNvSpPr>
          <p:nvPr>
            <p:ph type="sldNum" sz="quarter" idx="12"/>
          </p:nvPr>
        </p:nvSpPr>
        <p:spPr/>
        <p:txBody>
          <a:bodyPr/>
          <a:lstStyle/>
          <a:p>
            <a:fld id="{A9727817-5D71-D341-A99F-BCBA9245A8B2}" type="slidenum">
              <a:rPr lang="en-US" smtClean="0"/>
              <a:t>‹#›</a:t>
            </a:fld>
            <a:endParaRPr lang="en-US"/>
          </a:p>
        </p:txBody>
      </p:sp>
    </p:spTree>
    <p:extLst>
      <p:ext uri="{BB962C8B-B14F-4D97-AF65-F5344CB8AC3E}">
        <p14:creationId xmlns:p14="http://schemas.microsoft.com/office/powerpoint/2010/main" val="310894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DF8E97-8E3A-4DE3-11FA-8E4CF3C675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55CEC0-AEE3-7519-D1E9-645AC27564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040EF-7772-7A38-522E-2BF55A8DF9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DF5E24-4C34-3A48-A059-E2AAEB0F8D12}" type="datetimeFigureOut">
              <a:rPr lang="en-US" smtClean="0"/>
              <a:t>4/2/25</a:t>
            </a:fld>
            <a:endParaRPr lang="en-US"/>
          </a:p>
        </p:txBody>
      </p:sp>
      <p:sp>
        <p:nvSpPr>
          <p:cNvPr id="5" name="Footer Placeholder 4">
            <a:extLst>
              <a:ext uri="{FF2B5EF4-FFF2-40B4-BE49-F238E27FC236}">
                <a16:creationId xmlns:a16="http://schemas.microsoft.com/office/drawing/2014/main" id="{B1EAD5A3-4022-A6CC-94C2-3E2175ADC1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43D927-30BD-055F-AB5C-782D412895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727817-5D71-D341-A99F-BCBA9245A8B2}" type="slidenum">
              <a:rPr lang="en-US" smtClean="0"/>
              <a:t>‹#›</a:t>
            </a:fld>
            <a:endParaRPr lang="en-US"/>
          </a:p>
        </p:txBody>
      </p:sp>
    </p:spTree>
    <p:extLst>
      <p:ext uri="{BB962C8B-B14F-4D97-AF65-F5344CB8AC3E}">
        <p14:creationId xmlns:p14="http://schemas.microsoft.com/office/powerpoint/2010/main" val="1270829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ssorted pills and tablets">
            <a:extLst>
              <a:ext uri="{FF2B5EF4-FFF2-40B4-BE49-F238E27FC236}">
                <a16:creationId xmlns:a16="http://schemas.microsoft.com/office/drawing/2014/main" id="{CDB06458-4F50-47C5-5F49-2D5798A909CB}"/>
              </a:ext>
            </a:extLst>
          </p:cNvPr>
          <p:cNvPicPr>
            <a:picLocks noChangeAspect="1"/>
          </p:cNvPicPr>
          <p:nvPr/>
        </p:nvPicPr>
        <p:blipFill>
          <a:blip r:embed="rId3">
            <a:alphaModFix amt="50000"/>
          </a:blip>
          <a:srcRect t="4514" r="-1" b="11195"/>
          <a:stretch/>
        </p:blipFill>
        <p:spPr>
          <a:xfrm>
            <a:off x="20" y="10"/>
            <a:ext cx="12188930" cy="6857990"/>
          </a:xfrm>
          <a:prstGeom prst="rect">
            <a:avLst/>
          </a:prstGeom>
        </p:spPr>
      </p:pic>
      <p:sp>
        <p:nvSpPr>
          <p:cNvPr id="2" name="Title 1">
            <a:extLst>
              <a:ext uri="{FF2B5EF4-FFF2-40B4-BE49-F238E27FC236}">
                <a16:creationId xmlns:a16="http://schemas.microsoft.com/office/drawing/2014/main" id="{8893D7AF-DE24-354A-E3DC-0AFFF6D07C04}"/>
              </a:ext>
            </a:extLst>
          </p:cNvPr>
          <p:cNvSpPr>
            <a:spLocks noGrp="1"/>
          </p:cNvSpPr>
          <p:nvPr>
            <p:ph type="ctrTitle"/>
          </p:nvPr>
        </p:nvSpPr>
        <p:spPr>
          <a:xfrm>
            <a:off x="1524000" y="1122363"/>
            <a:ext cx="9144000" cy="3063240"/>
          </a:xfrm>
        </p:spPr>
        <p:txBody>
          <a:bodyPr>
            <a:normAutofit/>
          </a:bodyPr>
          <a:lstStyle/>
          <a:p>
            <a:pPr rtl="0">
              <a:spcBef>
                <a:spcPts val="0"/>
              </a:spcBef>
              <a:spcAft>
                <a:spcPts val="0"/>
              </a:spcAft>
            </a:pPr>
            <a:br>
              <a:rPr lang="en-US" sz="4100" b="0" dirty="0">
                <a:solidFill>
                  <a:schemeClr val="bg1"/>
                </a:solidFill>
                <a:effectLst/>
              </a:rPr>
            </a:br>
            <a:r>
              <a:rPr lang="en-US" sz="4100" b="1" i="0" u="none" strike="noStrike" dirty="0">
                <a:solidFill>
                  <a:schemeClr val="bg1"/>
                </a:solidFill>
                <a:effectLst/>
                <a:latin typeface="Arial" panose="020B0604020202020204" pitchFamily="34" charset="0"/>
              </a:rPr>
              <a:t>Clinical Trial Analysis </a:t>
            </a:r>
            <a:br>
              <a:rPr lang="en-US" sz="4100" b="0" dirty="0">
                <a:solidFill>
                  <a:schemeClr val="bg1"/>
                </a:solidFill>
                <a:effectLst/>
              </a:rPr>
            </a:br>
            <a:r>
              <a:rPr lang="zh-CN" altLang="en-US" sz="4100" b="1" dirty="0">
                <a:solidFill>
                  <a:schemeClr val="bg1"/>
                </a:solidFill>
                <a:latin typeface="Arial" panose="020B0604020202020204" pitchFamily="34" charset="0"/>
              </a:rPr>
              <a:t> </a:t>
            </a:r>
            <a:r>
              <a:rPr lang="en-US" sz="4100" b="1" i="0" u="none" strike="noStrike" dirty="0">
                <a:solidFill>
                  <a:schemeClr val="bg1"/>
                </a:solidFill>
                <a:effectLst/>
                <a:latin typeface="Arial" panose="020B0604020202020204" pitchFamily="34" charset="0"/>
              </a:rPr>
              <a:t>Data-Driven Insights for CNS Drug Trials</a:t>
            </a:r>
            <a:br>
              <a:rPr lang="en-US" sz="4100" b="0" dirty="0">
                <a:solidFill>
                  <a:schemeClr val="bg1"/>
                </a:solidFill>
                <a:effectLst/>
              </a:rPr>
            </a:br>
            <a:endParaRPr lang="en-US" sz="4100" dirty="0">
              <a:solidFill>
                <a:schemeClr val="bg1"/>
              </a:solidFill>
            </a:endParaRPr>
          </a:p>
        </p:txBody>
      </p:sp>
      <p:sp>
        <p:nvSpPr>
          <p:cNvPr id="3" name="Subtitle 2">
            <a:extLst>
              <a:ext uri="{FF2B5EF4-FFF2-40B4-BE49-F238E27FC236}">
                <a16:creationId xmlns:a16="http://schemas.microsoft.com/office/drawing/2014/main" id="{175ACFB4-102B-9B13-C0F0-115AEF498ECB}"/>
              </a:ext>
            </a:extLst>
          </p:cNvPr>
          <p:cNvSpPr>
            <a:spLocks noGrp="1"/>
          </p:cNvSpPr>
          <p:nvPr>
            <p:ph type="subTitle" idx="1"/>
          </p:nvPr>
        </p:nvSpPr>
        <p:spPr>
          <a:xfrm>
            <a:off x="1527048" y="4599432"/>
            <a:ext cx="9144000" cy="1536192"/>
          </a:xfrm>
        </p:spPr>
        <p:txBody>
          <a:bodyPr>
            <a:normAutofit/>
          </a:bodyPr>
          <a:lstStyle/>
          <a:p>
            <a:r>
              <a:rPr lang="en-US" sz="2000" i="1" dirty="0">
                <a:solidFill>
                  <a:schemeClr val="bg1"/>
                </a:solidFill>
              </a:rPr>
              <a:t>This project explores how data-driven methods can help identify high-risk trials and guide smarter resource allocation across CNS drug development pipelines.</a:t>
            </a:r>
          </a:p>
        </p:txBody>
      </p:sp>
      <p:sp>
        <p:nvSpPr>
          <p:cNvPr id="2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789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669F-3AEF-6DFC-FD7D-5C3968DAA1E2}"/>
              </a:ext>
            </a:extLst>
          </p:cNvPr>
          <p:cNvSpPr>
            <a:spLocks noGrp="1"/>
          </p:cNvSpPr>
          <p:nvPr>
            <p:ph type="title"/>
          </p:nvPr>
        </p:nvSpPr>
        <p:spPr/>
        <p:txBody>
          <a:bodyPr/>
          <a:lstStyle/>
          <a:p>
            <a:r>
              <a:rPr lang="en-US" altLang="zh-CN"/>
              <a:t>Overview</a:t>
            </a:r>
            <a:endParaRPr lang="en-US" dirty="0"/>
          </a:p>
        </p:txBody>
      </p:sp>
      <p:graphicFrame>
        <p:nvGraphicFramePr>
          <p:cNvPr id="17" name="Content Placeholder 2">
            <a:extLst>
              <a:ext uri="{FF2B5EF4-FFF2-40B4-BE49-F238E27FC236}">
                <a16:creationId xmlns:a16="http://schemas.microsoft.com/office/drawing/2014/main" id="{4ADF537E-C2F9-029E-07D2-CBE8BE5AD296}"/>
              </a:ext>
            </a:extLst>
          </p:cNvPr>
          <p:cNvGraphicFramePr>
            <a:graphicFrameLocks noGrp="1"/>
          </p:cNvGraphicFramePr>
          <p:nvPr>
            <p:ph idx="1"/>
            <p:extLst>
              <p:ext uri="{D42A27DB-BD31-4B8C-83A1-F6EECF244321}">
                <p14:modId xmlns:p14="http://schemas.microsoft.com/office/powerpoint/2010/main" val="28428870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177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3" name="Rectangle 108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5" name="Rectangle 108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3" name="Rectangle 109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4" name="Rectangle 109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5" name="Freeform: Shape 109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FBD0AC8-3F98-5DBD-6389-4E54331EFB32}"/>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spcAft>
                <a:spcPts val="0"/>
              </a:spcAft>
            </a:pPr>
            <a:r>
              <a:rPr lang="en-US" sz="2000" b="1" i="0" u="none" strike="noStrike" kern="1200" dirty="0">
                <a:solidFill>
                  <a:srgbClr val="FFFFFF"/>
                </a:solidFill>
                <a:effectLst/>
                <a:latin typeface="+mj-lt"/>
                <a:ea typeface="+mj-ea"/>
                <a:cs typeface="+mj-cs"/>
              </a:rPr>
              <a:t>Dataset Overview</a:t>
            </a:r>
            <a:br>
              <a:rPr lang="en-US" sz="1900" b="0" kern="1200" dirty="0">
                <a:solidFill>
                  <a:srgbClr val="FFFFFF"/>
                </a:solidFill>
                <a:effectLst/>
                <a:latin typeface="+mj-lt"/>
                <a:ea typeface="+mj-ea"/>
                <a:cs typeface="+mj-cs"/>
              </a:rPr>
            </a:br>
            <a:br>
              <a:rPr lang="en-US" sz="1900" b="0" kern="1200" dirty="0">
                <a:solidFill>
                  <a:srgbClr val="FFFFFF"/>
                </a:solidFill>
                <a:effectLst/>
                <a:latin typeface="+mj-lt"/>
                <a:ea typeface="+mj-ea"/>
                <a:cs typeface="+mj-cs"/>
              </a:rPr>
            </a:br>
            <a:r>
              <a:rPr lang="en-US" sz="1900" b="0" i="0" u="none" strike="noStrike" kern="1200" dirty="0">
                <a:solidFill>
                  <a:srgbClr val="FFFFFF"/>
                </a:solidFill>
                <a:effectLst/>
                <a:latin typeface="+mj-lt"/>
                <a:ea typeface="+mj-ea"/>
                <a:cs typeface="+mj-cs"/>
              </a:rPr>
              <a:t>The dataset simulates Phase 3 clinical trials of CNS drugs across different regions. </a:t>
            </a:r>
            <a:br>
              <a:rPr lang="en-US" sz="1900" b="0" i="0" u="none" strike="noStrike" kern="1200" dirty="0">
                <a:solidFill>
                  <a:srgbClr val="FFFFFF"/>
                </a:solidFill>
                <a:effectLst/>
                <a:latin typeface="+mj-lt"/>
                <a:ea typeface="+mj-ea"/>
                <a:cs typeface="+mj-cs"/>
              </a:rPr>
            </a:br>
            <a:r>
              <a:rPr lang="en-US" sz="1900" b="0" i="0" u="none" strike="noStrike" kern="1200" dirty="0">
                <a:solidFill>
                  <a:srgbClr val="FFFFFF"/>
                </a:solidFill>
                <a:effectLst/>
                <a:latin typeface="+mj-lt"/>
                <a:ea typeface="+mj-ea"/>
                <a:cs typeface="+mj-cs"/>
              </a:rPr>
              <a:t>It was custom-built to reflect real-world variables such as adverse events, retention rate, and FDA status.</a:t>
            </a:r>
            <a:endParaRPr lang="en-US" sz="1900" kern="1200" dirty="0">
              <a:solidFill>
                <a:srgbClr val="FFFFFF"/>
              </a:solidFill>
              <a:latin typeface="+mj-lt"/>
              <a:ea typeface="+mj-ea"/>
              <a:cs typeface="+mj-cs"/>
            </a:endParaRPr>
          </a:p>
        </p:txBody>
      </p:sp>
      <p:pic>
        <p:nvPicPr>
          <p:cNvPr id="1026" name="Picture 2">
            <a:extLst>
              <a:ext uri="{FF2B5EF4-FFF2-40B4-BE49-F238E27FC236}">
                <a16:creationId xmlns:a16="http://schemas.microsoft.com/office/drawing/2014/main" id="{6AA3824F-4CB6-2D1A-BDC9-C9B534FE636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02428" y="1568371"/>
            <a:ext cx="7225748" cy="3721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675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6" name="Rectangle 1085">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1303FA-6CFA-84F3-8800-538D08EED368}"/>
              </a:ext>
            </a:extLst>
          </p:cNvPr>
          <p:cNvSpPr>
            <a:spLocks noGrp="1"/>
          </p:cNvSpPr>
          <p:nvPr>
            <p:ph type="title"/>
          </p:nvPr>
        </p:nvSpPr>
        <p:spPr>
          <a:xfrm>
            <a:off x="532015" y="4495568"/>
            <a:ext cx="3861960" cy="1905232"/>
          </a:xfrm>
        </p:spPr>
        <p:txBody>
          <a:bodyPr vert="horz" lIns="91440" tIns="45720" rIns="91440" bIns="45720" rtlCol="0" anchor="ctr">
            <a:normAutofit/>
          </a:bodyPr>
          <a:lstStyle/>
          <a:p>
            <a:r>
              <a:rPr lang="en-US" sz="3200"/>
              <a:t>Regional</a:t>
            </a:r>
            <a:r>
              <a:rPr lang="en-US" altLang="zh-CN" sz="3200"/>
              <a:t> Trials Summary via SQL </a:t>
            </a:r>
            <a:endParaRPr lang="en-US" sz="3200"/>
          </a:p>
        </p:txBody>
      </p:sp>
      <p:sp>
        <p:nvSpPr>
          <p:cNvPr id="1088" name="Rectangle 1087">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 name="Rectangle 108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A screenshot of a phone&#10;&#10;Description automatically generated">
            <a:extLst>
              <a:ext uri="{FF2B5EF4-FFF2-40B4-BE49-F238E27FC236}">
                <a16:creationId xmlns:a16="http://schemas.microsoft.com/office/drawing/2014/main" id="{79C14A47-FFE0-41B7-7932-C3D8C0EBA4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1" y="1383908"/>
            <a:ext cx="4558176" cy="12307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screen shot of a computer&#10;&#10;Description automatically generated">
            <a:extLst>
              <a:ext uri="{FF2B5EF4-FFF2-40B4-BE49-F238E27FC236}">
                <a16:creationId xmlns:a16="http://schemas.microsoft.com/office/drawing/2014/main" id="{BEDBB551-3705-C62B-9142-EBB411E7305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460379" y="1273461"/>
            <a:ext cx="6213732" cy="1584499"/>
          </a:xfrm>
          <a:prstGeom prst="rect">
            <a:avLst/>
          </a:prstGeom>
          <a:noFill/>
          <a:extLst>
            <a:ext uri="{909E8E84-426E-40DD-AFC4-6F175D3DCCD1}">
              <a14:hiddenFill xmlns:a14="http://schemas.microsoft.com/office/drawing/2010/main">
                <a:solidFill>
                  <a:srgbClr val="FFFFFF"/>
                </a:solidFill>
              </a14:hiddenFill>
            </a:ext>
          </a:extLst>
        </p:spPr>
      </p:pic>
      <p:sp>
        <p:nvSpPr>
          <p:cNvPr id="1092" name="Rectangle 1091">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AED013B1-2C3E-78A6-AA7F-044BEFE3EAF4}"/>
              </a:ext>
            </a:extLst>
          </p:cNvPr>
          <p:cNvSpPr>
            <a:spLocks noGrp="1"/>
          </p:cNvSpPr>
          <p:nvPr>
            <p:ph idx="1"/>
          </p:nvPr>
        </p:nvSpPr>
        <p:spPr>
          <a:xfrm>
            <a:off x="5162719" y="4495568"/>
            <a:ext cx="6586915" cy="1905232"/>
          </a:xfrm>
        </p:spPr>
        <p:txBody>
          <a:bodyPr vert="horz" lIns="91440" tIns="45720" rIns="91440" bIns="45720" rtlCol="0" anchor="ctr">
            <a:normAutofit/>
          </a:bodyPr>
          <a:lstStyle/>
          <a:p>
            <a:r>
              <a:rPr lang="en-US" sz="1200" dirty="0"/>
              <a:t>📍 </a:t>
            </a:r>
            <a:r>
              <a:rPr lang="en-US" sz="1200" b="1" dirty="0"/>
              <a:t>North America</a:t>
            </a:r>
            <a:r>
              <a:rPr lang="en-US" sz="1200" dirty="0"/>
              <a:t> has the </a:t>
            </a:r>
            <a:r>
              <a:rPr lang="en-US" sz="1200" b="1" dirty="0"/>
              <a:t>largest number of trials</a:t>
            </a:r>
            <a:r>
              <a:rPr lang="en-US" sz="1200" dirty="0"/>
              <a:t> (39), with a balanced profile: retention rate at 0.73 and progress at 0.55</a:t>
            </a:r>
          </a:p>
          <a:p>
            <a:r>
              <a:rPr lang="en-US" sz="1200" dirty="0"/>
              <a:t>📍 </a:t>
            </a:r>
            <a:r>
              <a:rPr lang="en-US" sz="1200" b="1" dirty="0"/>
              <a:t>Asia</a:t>
            </a:r>
            <a:r>
              <a:rPr lang="en-US" sz="1200" dirty="0"/>
              <a:t> shows the </a:t>
            </a:r>
            <a:r>
              <a:rPr lang="en-US" sz="1200" b="1" dirty="0"/>
              <a:t>highest enrollment progress</a:t>
            </a:r>
            <a:r>
              <a:rPr lang="en-US" sz="1200" dirty="0"/>
              <a:t> (0.57)</a:t>
            </a:r>
          </a:p>
          <a:p>
            <a:r>
              <a:rPr lang="en-US" sz="1200" dirty="0"/>
              <a:t>📍 </a:t>
            </a:r>
            <a:r>
              <a:rPr lang="en-US" sz="1200" b="1" dirty="0"/>
              <a:t>Europe</a:t>
            </a:r>
            <a:r>
              <a:rPr lang="en-US" sz="1200" dirty="0"/>
              <a:t> leads in </a:t>
            </a:r>
            <a:r>
              <a:rPr lang="en-US" sz="1200" b="1" dirty="0"/>
              <a:t>average retention rate</a:t>
            </a:r>
            <a:r>
              <a:rPr lang="en-US" sz="1200" dirty="0"/>
              <a:t> (0.75), but has the </a:t>
            </a:r>
            <a:r>
              <a:rPr lang="en-US" sz="1200" b="1" dirty="0"/>
              <a:t>lowest enrollment progress</a:t>
            </a:r>
            <a:r>
              <a:rPr lang="en-US" sz="1200" dirty="0"/>
              <a:t> (0.46)</a:t>
            </a:r>
          </a:p>
        </p:txBody>
      </p:sp>
      <p:sp>
        <p:nvSpPr>
          <p:cNvPr id="4" name="TextBox 3">
            <a:extLst>
              <a:ext uri="{FF2B5EF4-FFF2-40B4-BE49-F238E27FC236}">
                <a16:creationId xmlns:a16="http://schemas.microsoft.com/office/drawing/2014/main" id="{C570E328-D8B6-A30F-B945-A020495CD020}"/>
              </a:ext>
            </a:extLst>
          </p:cNvPr>
          <p:cNvSpPr txBox="1"/>
          <p:nvPr/>
        </p:nvSpPr>
        <p:spPr>
          <a:xfrm>
            <a:off x="5029200" y="141446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9502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34621"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30" y="0"/>
            <a:ext cx="465736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444E6-1B1C-9484-31E8-8E7A6B17D9F8}"/>
              </a:ext>
            </a:extLst>
          </p:cNvPr>
          <p:cNvSpPr>
            <a:spLocks noGrp="1"/>
          </p:cNvSpPr>
          <p:nvPr>
            <p:ph type="title"/>
          </p:nvPr>
        </p:nvSpPr>
        <p:spPr>
          <a:xfrm>
            <a:off x="8128990" y="637763"/>
            <a:ext cx="2916358" cy="1483190"/>
          </a:xfrm>
        </p:spPr>
        <p:txBody>
          <a:bodyPr vert="horz" lIns="91440" tIns="45720" rIns="91440" bIns="45720" rtlCol="0" anchor="t">
            <a:normAutofit/>
          </a:bodyPr>
          <a:lstStyle/>
          <a:p>
            <a:r>
              <a:rPr lang="en-US" sz="3100" dirty="0"/>
              <a:t>Identifying High-Risk Trials Using SQL + Python</a:t>
            </a:r>
          </a:p>
        </p:txBody>
      </p:sp>
      <p:sp>
        <p:nvSpPr>
          <p:cNvPr id="85" name="Rectangle 8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990" y="2375763"/>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3" descr="A screenshot of a data&#10;&#10;Description automatically generated">
            <a:extLst>
              <a:ext uri="{FF2B5EF4-FFF2-40B4-BE49-F238E27FC236}">
                <a16:creationId xmlns:a16="http://schemas.microsoft.com/office/drawing/2014/main" id="{9EBFCD50-BF6A-690B-D818-B0469CA8F91F}"/>
              </a:ext>
            </a:extLst>
          </p:cNvPr>
          <p:cNvPicPr>
            <a:picLocks noChangeAspect="1"/>
          </p:cNvPicPr>
          <p:nvPr/>
        </p:nvPicPr>
        <p:blipFill>
          <a:blip r:embed="rId3"/>
          <a:srcRect t="6405" r="-3" b="24078"/>
          <a:stretch/>
        </p:blipFill>
        <p:spPr>
          <a:xfrm>
            <a:off x="1146654" y="3498951"/>
            <a:ext cx="5724144" cy="2715768"/>
          </a:xfrm>
          <a:prstGeom prst="rect">
            <a:avLst/>
          </a:prstGeom>
        </p:spPr>
      </p:pic>
      <p:sp>
        <p:nvSpPr>
          <p:cNvPr id="13" name="Content Placeholder 12">
            <a:extLst>
              <a:ext uri="{FF2B5EF4-FFF2-40B4-BE49-F238E27FC236}">
                <a16:creationId xmlns:a16="http://schemas.microsoft.com/office/drawing/2014/main" id="{0E3FE235-E973-1659-39FA-7F143EA48D70}"/>
              </a:ext>
            </a:extLst>
          </p:cNvPr>
          <p:cNvSpPr>
            <a:spLocks noGrp="1"/>
          </p:cNvSpPr>
          <p:nvPr>
            <p:ph idx="1"/>
          </p:nvPr>
        </p:nvSpPr>
        <p:spPr>
          <a:xfrm>
            <a:off x="7940635" y="2576833"/>
            <a:ext cx="3845350" cy="3763960"/>
          </a:xfrm>
        </p:spPr>
        <p:txBody>
          <a:bodyPr>
            <a:noAutofit/>
          </a:bodyPr>
          <a:lstStyle/>
          <a:p>
            <a:pPr>
              <a:lnSpc>
                <a:spcPct val="170000"/>
              </a:lnSpc>
            </a:pPr>
            <a:r>
              <a:rPr lang="en-US" sz="1100"/>
              <a:t>Most trials with both high adverse event rates (&gt;0.25) and low retention rates (&lt;0.65) remain in the pending stage, rather than being directly denied by the FDA.</a:t>
            </a:r>
          </a:p>
          <a:p>
            <a:pPr>
              <a:lnSpc>
                <a:spcPct val="170000"/>
              </a:lnSpc>
            </a:pPr>
            <a:r>
              <a:rPr lang="en-US" sz="1100"/>
              <a:t>Among the denied trials, a few exhibited relatively low adverse event rates but still failed to meet retention benchmarks. This suggests that while safety concerns may influence FDA outcomes, low retention rates may play a stronger role in denial decisions.</a:t>
            </a:r>
          </a:p>
          <a:p>
            <a:pPr>
              <a:lnSpc>
                <a:spcPct val="170000"/>
              </a:lnSpc>
            </a:pPr>
            <a:r>
              <a:rPr lang="en-US" sz="1100"/>
              <a:t>Overall, FDA denials tend to align more closely with poor retention than with adverse event rates alone, indicating that participant engagement and trial execution quality could be critical factors in final approval outcomes.</a:t>
            </a:r>
            <a:endParaRPr lang="en-US" sz="1100" dirty="0"/>
          </a:p>
        </p:txBody>
      </p:sp>
      <p:pic>
        <p:nvPicPr>
          <p:cNvPr id="19" name="Picture 18" descr="A screen shot of a computer program&#10;&#10;Description automatically generated">
            <a:extLst>
              <a:ext uri="{FF2B5EF4-FFF2-40B4-BE49-F238E27FC236}">
                <a16:creationId xmlns:a16="http://schemas.microsoft.com/office/drawing/2014/main" id="{5D627599-2B24-FD4A-1DD5-EAE9D96FFE1C}"/>
              </a:ext>
            </a:extLst>
          </p:cNvPr>
          <p:cNvPicPr>
            <a:picLocks noChangeAspect="1"/>
          </p:cNvPicPr>
          <p:nvPr/>
        </p:nvPicPr>
        <p:blipFill>
          <a:blip r:embed="rId4"/>
          <a:stretch>
            <a:fillRect/>
          </a:stretch>
        </p:blipFill>
        <p:spPr>
          <a:xfrm>
            <a:off x="648392" y="713232"/>
            <a:ext cx="6720667" cy="2715768"/>
          </a:xfrm>
          <a:prstGeom prst="rect">
            <a:avLst/>
          </a:prstGeom>
        </p:spPr>
      </p:pic>
    </p:spTree>
    <p:extLst>
      <p:ext uri="{BB962C8B-B14F-4D97-AF65-F5344CB8AC3E}">
        <p14:creationId xmlns:p14="http://schemas.microsoft.com/office/powerpoint/2010/main" val="1674062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34621"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30" y="0"/>
            <a:ext cx="465736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DF03A-211F-978D-1373-9CFF39DD7ABC}"/>
              </a:ext>
            </a:extLst>
          </p:cNvPr>
          <p:cNvSpPr>
            <a:spLocks noGrp="1"/>
          </p:cNvSpPr>
          <p:nvPr>
            <p:ph type="title"/>
          </p:nvPr>
        </p:nvSpPr>
        <p:spPr>
          <a:xfrm>
            <a:off x="8128990" y="637763"/>
            <a:ext cx="3696426" cy="1415666"/>
          </a:xfrm>
        </p:spPr>
        <p:txBody>
          <a:bodyPr anchor="t">
            <a:normAutofit/>
          </a:bodyPr>
          <a:lstStyle/>
          <a:p>
            <a:r>
              <a:rPr lang="en-US" sz="2300" dirty="0"/>
              <a:t>K-means</a:t>
            </a:r>
            <a:r>
              <a:rPr lang="zh-CN" altLang="en-US" sz="2300" dirty="0"/>
              <a:t> </a:t>
            </a:r>
            <a:r>
              <a:rPr lang="en-US" sz="2300" dirty="0"/>
              <a:t>Clustering CNS Drug Trials to Identify High-Potential Candidates</a:t>
            </a:r>
          </a:p>
        </p:txBody>
      </p:sp>
      <p:sp>
        <p:nvSpPr>
          <p:cNvPr id="137" name="Rectangle 136">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990" y="226898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screen shot of a computer program&#10;&#10;Description automatically generated">
            <a:extLst>
              <a:ext uri="{FF2B5EF4-FFF2-40B4-BE49-F238E27FC236}">
                <a16:creationId xmlns:a16="http://schemas.microsoft.com/office/drawing/2014/main" id="{DA95791C-A160-C27C-5D54-215F601CE1DD}"/>
              </a:ext>
            </a:extLst>
          </p:cNvPr>
          <p:cNvPicPr>
            <a:picLocks noChangeAspect="1"/>
          </p:cNvPicPr>
          <p:nvPr/>
        </p:nvPicPr>
        <p:blipFill>
          <a:blip r:embed="rId3"/>
          <a:stretch>
            <a:fillRect/>
          </a:stretch>
        </p:blipFill>
        <p:spPr>
          <a:xfrm>
            <a:off x="1178453" y="640891"/>
            <a:ext cx="5687474" cy="2715768"/>
          </a:xfrm>
          <a:prstGeom prst="rect">
            <a:avLst/>
          </a:prstGeom>
        </p:spPr>
      </p:pic>
      <p:pic>
        <p:nvPicPr>
          <p:cNvPr id="10" name="Picture 9" descr="A graph with colored dots and numbers&#10;&#10;Description automatically generated">
            <a:extLst>
              <a:ext uri="{FF2B5EF4-FFF2-40B4-BE49-F238E27FC236}">
                <a16:creationId xmlns:a16="http://schemas.microsoft.com/office/drawing/2014/main" id="{5F858542-2F35-ED88-A344-30361FAD5AFB}"/>
              </a:ext>
            </a:extLst>
          </p:cNvPr>
          <p:cNvPicPr>
            <a:picLocks noChangeAspect="1"/>
          </p:cNvPicPr>
          <p:nvPr/>
        </p:nvPicPr>
        <p:blipFill>
          <a:blip r:embed="rId4"/>
          <a:srcRect r="742" b="-3"/>
          <a:stretch/>
        </p:blipFill>
        <p:spPr>
          <a:xfrm>
            <a:off x="2241593" y="3498764"/>
            <a:ext cx="3558464" cy="2715768"/>
          </a:xfrm>
          <a:prstGeom prst="rect">
            <a:avLst/>
          </a:prstGeom>
        </p:spPr>
      </p:pic>
      <p:sp>
        <p:nvSpPr>
          <p:cNvPr id="6" name="Content Placeholder 5">
            <a:extLst>
              <a:ext uri="{FF2B5EF4-FFF2-40B4-BE49-F238E27FC236}">
                <a16:creationId xmlns:a16="http://schemas.microsoft.com/office/drawing/2014/main" id="{41C408D7-9649-0E6B-2543-57301A45DE12}"/>
              </a:ext>
            </a:extLst>
          </p:cNvPr>
          <p:cNvSpPr>
            <a:spLocks noGrp="1"/>
          </p:cNvSpPr>
          <p:nvPr>
            <p:ph idx="1"/>
          </p:nvPr>
        </p:nvSpPr>
        <p:spPr>
          <a:xfrm>
            <a:off x="8128938" y="2474868"/>
            <a:ext cx="3424630" cy="3739664"/>
          </a:xfrm>
        </p:spPr>
        <p:txBody>
          <a:bodyPr>
            <a:normAutofit fontScale="92500" lnSpcReduction="20000"/>
          </a:bodyPr>
          <a:lstStyle/>
          <a:p>
            <a:pPr marL="0" indent="0">
              <a:buNone/>
            </a:pPr>
            <a:r>
              <a:rPr lang="en-US" sz="1800" dirty="0"/>
              <a:t>🎯 Goal  </a:t>
            </a:r>
          </a:p>
          <a:p>
            <a:pPr marL="0" indent="0">
              <a:buNone/>
            </a:pPr>
            <a:r>
              <a:rPr lang="en-US" sz="1800" dirty="0"/>
              <a:t>Segment trials to guide prioritization and reduce risk.</a:t>
            </a:r>
          </a:p>
          <a:p>
            <a:pPr marL="0" indent="0">
              <a:buNone/>
            </a:pPr>
            <a:endParaRPr lang="en-US" sz="1800" dirty="0"/>
          </a:p>
          <a:p>
            <a:pPr marL="0" indent="0">
              <a:buNone/>
            </a:pPr>
            <a:r>
              <a:rPr lang="en-US" sz="1800" dirty="0"/>
              <a:t>🔍 Method  </a:t>
            </a:r>
          </a:p>
          <a:p>
            <a:pPr marL="0" indent="0">
              <a:buNone/>
            </a:pPr>
            <a:r>
              <a:rPr lang="en-US" sz="1800" dirty="0"/>
              <a:t>K-Means (k=3) on Retention Rate + AE Rate</a:t>
            </a:r>
          </a:p>
          <a:p>
            <a:pPr marL="0" indent="0">
              <a:buNone/>
            </a:pPr>
            <a:endParaRPr lang="en-US" sz="1800" dirty="0"/>
          </a:p>
          <a:p>
            <a:pPr marL="0" indent="0">
              <a:buNone/>
            </a:pPr>
            <a:r>
              <a:rPr lang="en-US" sz="1800" dirty="0"/>
              <a:t>🧠 Key Finding  </a:t>
            </a:r>
          </a:p>
          <a:p>
            <a:pPr marL="0" indent="0">
              <a:buNone/>
            </a:pPr>
            <a:r>
              <a:rPr lang="en-US" sz="1800" dirty="0"/>
              <a:t>- Cluster 0: High-retention, low-AE → prioritize  </a:t>
            </a:r>
          </a:p>
          <a:p>
            <a:pPr marL="0" indent="0">
              <a:buNone/>
            </a:pPr>
            <a:r>
              <a:rPr lang="en-US" sz="1800" dirty="0"/>
              <a:t>- Cluster 1: Low-retention → high-risk </a:t>
            </a:r>
          </a:p>
        </p:txBody>
      </p:sp>
    </p:spTree>
    <p:extLst>
      <p:ext uri="{BB962C8B-B14F-4D97-AF65-F5344CB8AC3E}">
        <p14:creationId xmlns:p14="http://schemas.microsoft.com/office/powerpoint/2010/main" val="124060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9F9C2A-139D-B1D1-0DAB-17AD75975284}"/>
              </a:ext>
            </a:extLst>
          </p:cNvPr>
          <p:cNvSpPr>
            <a:spLocks noGrp="1"/>
          </p:cNvSpPr>
          <p:nvPr>
            <p:ph type="title"/>
          </p:nvPr>
        </p:nvSpPr>
        <p:spPr>
          <a:xfrm>
            <a:off x="7390833" y="681037"/>
            <a:ext cx="4682105" cy="1788811"/>
          </a:xfrm>
        </p:spPr>
        <p:txBody>
          <a:bodyPr>
            <a:normAutofit/>
          </a:bodyPr>
          <a:lstStyle/>
          <a:p>
            <a:r>
              <a:rPr lang="en-US" sz="3000" dirty="0"/>
              <a:t>Phase 3 CNS Drug Trials</a:t>
            </a:r>
            <a:br>
              <a:rPr lang="en-US" sz="3000" dirty="0"/>
            </a:br>
            <a:r>
              <a:rPr lang="en-US" sz="3000" dirty="0"/>
              <a:t>Interactive Risk &amp; Performance Dashboard</a:t>
            </a:r>
          </a:p>
        </p:txBody>
      </p:sp>
      <p:sp>
        <p:nvSpPr>
          <p:cNvPr id="29" name="Rounded Rectangle 28">
            <a:extLst>
              <a:ext uri="{FF2B5EF4-FFF2-40B4-BE49-F238E27FC236}">
                <a16:creationId xmlns:a16="http://schemas.microsoft.com/office/drawing/2014/main" id="{E4D63AEB-01ED-4B67-A163-4F509656D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1" y="640091"/>
            <a:ext cx="6266120" cy="5577818"/>
          </a:xfrm>
          <a:prstGeom prst="roundRect">
            <a:avLst>
              <a:gd name="adj" fmla="val 0"/>
            </a:avLst>
          </a:prstGeom>
          <a:solidFill>
            <a:srgbClr val="FFFFFF"/>
          </a:solidFill>
          <a:ln w="9525">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data analysis&#10;&#10;Description automatically generated">
            <a:extLst>
              <a:ext uri="{FF2B5EF4-FFF2-40B4-BE49-F238E27FC236}">
                <a16:creationId xmlns:a16="http://schemas.microsoft.com/office/drawing/2014/main" id="{7A654643-7B1C-CB92-54F0-007D7C5795E4}"/>
              </a:ext>
            </a:extLst>
          </p:cNvPr>
          <p:cNvPicPr>
            <a:picLocks noChangeAspect="1"/>
          </p:cNvPicPr>
          <p:nvPr/>
        </p:nvPicPr>
        <p:blipFill>
          <a:blip r:embed="rId3"/>
          <a:srcRect t="345" r="-1" b="-1"/>
          <a:stretch/>
        </p:blipFill>
        <p:spPr>
          <a:xfrm>
            <a:off x="815807" y="804672"/>
            <a:ext cx="5934456" cy="5248656"/>
          </a:xfrm>
          <a:prstGeom prst="rect">
            <a:avLst/>
          </a:prstGeom>
          <a:effectLst/>
        </p:spPr>
      </p:pic>
      <p:sp>
        <p:nvSpPr>
          <p:cNvPr id="3" name="Content Placeholder 2">
            <a:extLst>
              <a:ext uri="{FF2B5EF4-FFF2-40B4-BE49-F238E27FC236}">
                <a16:creationId xmlns:a16="http://schemas.microsoft.com/office/drawing/2014/main" id="{D79A8F2D-46F5-28F9-2E96-65D4779F5C33}"/>
              </a:ext>
            </a:extLst>
          </p:cNvPr>
          <p:cNvSpPr>
            <a:spLocks noGrp="1"/>
          </p:cNvSpPr>
          <p:nvPr>
            <p:ph idx="1"/>
          </p:nvPr>
        </p:nvSpPr>
        <p:spPr>
          <a:xfrm>
            <a:off x="7390833" y="2630161"/>
            <a:ext cx="4090778" cy="3546801"/>
          </a:xfrm>
        </p:spPr>
        <p:txBody>
          <a:bodyPr>
            <a:normAutofit/>
          </a:bodyPr>
          <a:lstStyle/>
          <a:p>
            <a:pPr marL="0" indent="0">
              <a:buNone/>
            </a:pPr>
            <a:r>
              <a:rPr lang="en-US" sz="1600" dirty="0"/>
              <a:t>Dashboard Features</a:t>
            </a:r>
            <a:r>
              <a:rPr lang="en-US" altLang="zh-CN" sz="1600" dirty="0"/>
              <a:t>:</a:t>
            </a:r>
            <a:endParaRPr lang="en-US" sz="1600" dirty="0"/>
          </a:p>
          <a:p>
            <a:pPr marL="0" indent="0">
              <a:buNone/>
            </a:pPr>
            <a:r>
              <a:rPr lang="en-US" sz="1600" dirty="0"/>
              <a:t>- Scatterplot of Retention vs. Adverse Events, colored by FDA status</a:t>
            </a:r>
          </a:p>
          <a:p>
            <a:pPr marL="0" indent="0">
              <a:buNone/>
            </a:pPr>
            <a:r>
              <a:rPr lang="en-US" sz="1600" dirty="0"/>
              <a:t>- Region-wise stacked bar chart of FDA approvals and denials</a:t>
            </a:r>
          </a:p>
          <a:p>
            <a:pPr marL="0" indent="0">
              <a:buNone/>
            </a:pPr>
            <a:r>
              <a:rPr lang="en-US" sz="1600" dirty="0"/>
              <a:t>- Heatmaps showing average progress and retention by region</a:t>
            </a:r>
          </a:p>
        </p:txBody>
      </p:sp>
    </p:spTree>
    <p:extLst>
      <p:ext uri="{BB962C8B-B14F-4D97-AF65-F5344CB8AC3E}">
        <p14:creationId xmlns:p14="http://schemas.microsoft.com/office/powerpoint/2010/main" val="3586106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9E09F-E03A-932D-5BA8-A9708684B82F}"/>
              </a:ext>
            </a:extLst>
          </p:cNvPr>
          <p:cNvSpPr>
            <a:spLocks noGrp="1"/>
          </p:cNvSpPr>
          <p:nvPr>
            <p:ph type="title"/>
          </p:nvPr>
        </p:nvSpPr>
        <p:spPr>
          <a:xfrm>
            <a:off x="1156851" y="637762"/>
            <a:ext cx="9888496" cy="900131"/>
          </a:xfrm>
        </p:spPr>
        <p:txBody>
          <a:bodyPr anchor="t">
            <a:normAutofit/>
          </a:bodyPr>
          <a:lstStyle/>
          <a:p>
            <a:r>
              <a:rPr lang="en-US" altLang="zh-CN" sz="4000" dirty="0">
                <a:solidFill>
                  <a:schemeClr val="bg1"/>
                </a:solidFill>
              </a:rPr>
              <a:t>Conclusion</a:t>
            </a:r>
            <a:r>
              <a:rPr lang="zh-CN" altLang="en-US" sz="4000" dirty="0">
                <a:solidFill>
                  <a:schemeClr val="bg1"/>
                </a:solidFill>
              </a:rPr>
              <a:t> </a:t>
            </a:r>
            <a:r>
              <a:rPr lang="en-US" altLang="zh-CN" sz="4000" dirty="0">
                <a:solidFill>
                  <a:schemeClr val="bg1"/>
                </a:solidFill>
              </a:rPr>
              <a:t>&amp;</a:t>
            </a:r>
            <a:r>
              <a:rPr lang="zh-CN" altLang="en-US" sz="4000" dirty="0">
                <a:solidFill>
                  <a:schemeClr val="bg1"/>
                </a:solidFill>
              </a:rPr>
              <a:t> </a:t>
            </a:r>
            <a:r>
              <a:rPr lang="en-US" altLang="zh-CN" sz="4000" dirty="0">
                <a:solidFill>
                  <a:schemeClr val="bg1"/>
                </a:solidFill>
              </a:rPr>
              <a:t>Reflection</a:t>
            </a:r>
            <a:endParaRPr lang="en-US" sz="4000"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3B6262-B11A-D448-7260-1ABF4453B5B4}"/>
              </a:ext>
            </a:extLst>
          </p:cNvPr>
          <p:cNvSpPr>
            <a:spLocks noGrp="1"/>
          </p:cNvSpPr>
          <p:nvPr>
            <p:ph idx="1"/>
          </p:nvPr>
        </p:nvSpPr>
        <p:spPr>
          <a:xfrm>
            <a:off x="1155548" y="2217343"/>
            <a:ext cx="9880893" cy="3959619"/>
          </a:xfrm>
        </p:spPr>
        <p:txBody>
          <a:bodyPr>
            <a:normAutofit/>
          </a:bodyPr>
          <a:lstStyle/>
          <a:p>
            <a:pPr marL="0" indent="0">
              <a:buNone/>
            </a:pPr>
            <a:r>
              <a:rPr lang="en-US" sz="2000"/>
              <a:t>Key Takeaways  </a:t>
            </a:r>
          </a:p>
          <a:p>
            <a:r>
              <a:rPr lang="en-US" sz="2000"/>
              <a:t>- Low retention is a stronger predictor of FDA denial than adverse event rate alone  </a:t>
            </a:r>
          </a:p>
          <a:p>
            <a:r>
              <a:rPr lang="en-US" sz="2000"/>
              <a:t>- Region-level data reveals execution strengths and weaknesses  </a:t>
            </a:r>
          </a:p>
          <a:p>
            <a:r>
              <a:rPr lang="en-US" sz="2000"/>
              <a:t>- Clustering adds value in prioritizing trial investment</a:t>
            </a:r>
          </a:p>
          <a:p>
            <a:endParaRPr lang="en-US" sz="2000"/>
          </a:p>
          <a:p>
            <a:pPr marL="0" indent="0">
              <a:buNone/>
            </a:pPr>
            <a:r>
              <a:rPr lang="en-US" sz="2000"/>
              <a:t>What I Learned  </a:t>
            </a:r>
          </a:p>
          <a:p>
            <a:r>
              <a:rPr lang="en-US" sz="2000"/>
              <a:t>- How to structure a real-world analytics pipeline: from SQL → Python → Tableau  </a:t>
            </a:r>
          </a:p>
          <a:p>
            <a:r>
              <a:rPr lang="en-US" sz="2000"/>
              <a:t>- How to turn raw data into stakeholder-ready insights  </a:t>
            </a:r>
          </a:p>
          <a:p>
            <a:r>
              <a:rPr lang="en-US" sz="2000"/>
              <a:t>- The importance of testing assumptions before drawing conclusions</a:t>
            </a:r>
          </a:p>
          <a:p>
            <a:endParaRPr lang="en-US" sz="2000"/>
          </a:p>
        </p:txBody>
      </p:sp>
    </p:spTree>
    <p:extLst>
      <p:ext uri="{BB962C8B-B14F-4D97-AF65-F5344CB8AC3E}">
        <p14:creationId xmlns:p14="http://schemas.microsoft.com/office/powerpoint/2010/main" val="2864042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F1C638-407E-386A-9EFD-C725FBDEC14B}"/>
              </a:ext>
            </a:extLst>
          </p:cNvPr>
          <p:cNvSpPr>
            <a:spLocks noGrp="1"/>
          </p:cNvSpPr>
          <p:nvPr>
            <p:ph type="title"/>
          </p:nvPr>
        </p:nvSpPr>
        <p:spPr>
          <a:xfrm>
            <a:off x="638882" y="3577456"/>
            <a:ext cx="10909640" cy="1687814"/>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Thank</a:t>
            </a:r>
            <a:r>
              <a:rPr lang="en-US" altLang="zh-CN" sz="3600" kern="1200" dirty="0">
                <a:solidFill>
                  <a:schemeClr val="tx1"/>
                </a:solidFill>
                <a:latin typeface="+mj-lt"/>
                <a:ea typeface="+mj-ea"/>
                <a:cs typeface="+mj-cs"/>
              </a:rPr>
              <a:t> you</a:t>
            </a:r>
            <a:r>
              <a:rPr lang="zh-CN" altLang="en-US" sz="3600" kern="1200" dirty="0">
                <a:solidFill>
                  <a:schemeClr val="tx1"/>
                </a:solidFill>
                <a:latin typeface="+mj-lt"/>
                <a:ea typeface="+mj-ea"/>
                <a:cs typeface="+mj-cs"/>
              </a:rPr>
              <a:t> </a:t>
            </a:r>
            <a:r>
              <a:rPr lang="en-US" altLang="zh-CN" sz="3600" kern="1200" dirty="0">
                <a:solidFill>
                  <a:schemeClr val="tx1"/>
                </a:solidFill>
                <a:latin typeface="+mj-lt"/>
                <a:ea typeface="+mj-ea"/>
                <a:cs typeface="+mj-cs"/>
              </a:rPr>
              <a:t>for</a:t>
            </a:r>
            <a:r>
              <a:rPr lang="zh-CN" altLang="en-US" sz="3600" kern="1200" dirty="0">
                <a:solidFill>
                  <a:schemeClr val="tx1"/>
                </a:solidFill>
                <a:latin typeface="+mj-lt"/>
                <a:ea typeface="+mj-ea"/>
                <a:cs typeface="+mj-cs"/>
              </a:rPr>
              <a:t> </a:t>
            </a:r>
            <a:r>
              <a:rPr lang="en-US" altLang="zh-CN" sz="3600" kern="1200" dirty="0">
                <a:solidFill>
                  <a:schemeClr val="tx1"/>
                </a:solidFill>
                <a:latin typeface="+mj-lt"/>
                <a:ea typeface="+mj-ea"/>
                <a:cs typeface="+mj-cs"/>
              </a:rPr>
              <a:t>checking</a:t>
            </a:r>
            <a:r>
              <a:rPr lang="zh-CN" altLang="en-US" sz="3600" kern="1200" dirty="0">
                <a:solidFill>
                  <a:schemeClr val="tx1"/>
                </a:solidFill>
                <a:latin typeface="+mj-lt"/>
                <a:ea typeface="+mj-ea"/>
                <a:cs typeface="+mj-cs"/>
              </a:rPr>
              <a:t> </a:t>
            </a:r>
            <a:r>
              <a:rPr lang="en-US" altLang="zh-CN" sz="3600" kern="1200" dirty="0">
                <a:solidFill>
                  <a:schemeClr val="tx1"/>
                </a:solidFill>
                <a:latin typeface="+mj-lt"/>
                <a:ea typeface="+mj-ea"/>
                <a:cs typeface="+mj-cs"/>
              </a:rPr>
              <a:t>out</a:t>
            </a:r>
            <a:r>
              <a:rPr lang="zh-CN" altLang="en-US" sz="3600" kern="1200" dirty="0">
                <a:solidFill>
                  <a:schemeClr val="tx1"/>
                </a:solidFill>
                <a:latin typeface="+mj-lt"/>
                <a:ea typeface="+mj-ea"/>
                <a:cs typeface="+mj-cs"/>
              </a:rPr>
              <a:t> </a:t>
            </a:r>
            <a:r>
              <a:rPr lang="en-US" altLang="zh-CN" sz="3600" kern="1200" dirty="0">
                <a:solidFill>
                  <a:schemeClr val="tx1"/>
                </a:solidFill>
                <a:latin typeface="+mj-lt"/>
                <a:ea typeface="+mj-ea"/>
                <a:cs typeface="+mj-cs"/>
              </a:rPr>
              <a:t>my</a:t>
            </a:r>
            <a:r>
              <a:rPr lang="zh-CN" altLang="en-US" sz="3600" kern="1200" dirty="0">
                <a:solidFill>
                  <a:schemeClr val="tx1"/>
                </a:solidFill>
                <a:latin typeface="+mj-lt"/>
                <a:ea typeface="+mj-ea"/>
                <a:cs typeface="+mj-cs"/>
              </a:rPr>
              <a:t> </a:t>
            </a:r>
            <a:r>
              <a:rPr lang="en-US" altLang="zh-CN" sz="3600" kern="1200" dirty="0">
                <a:solidFill>
                  <a:schemeClr val="tx1"/>
                </a:solidFill>
                <a:latin typeface="+mj-lt"/>
                <a:ea typeface="+mj-ea"/>
                <a:cs typeface="+mj-cs"/>
              </a:rPr>
              <a:t>project!</a:t>
            </a:r>
            <a:br>
              <a:rPr lang="en-US" altLang="zh-CN" sz="3600" kern="1200" dirty="0">
                <a:solidFill>
                  <a:schemeClr val="tx1"/>
                </a:solidFill>
                <a:latin typeface="+mj-lt"/>
                <a:ea typeface="+mj-ea"/>
                <a:cs typeface="+mj-cs"/>
              </a:rPr>
            </a:br>
            <a:br>
              <a:rPr lang="en-US" altLang="zh-CN" sz="3600" kern="1200" dirty="0">
                <a:solidFill>
                  <a:schemeClr val="tx1"/>
                </a:solidFill>
                <a:latin typeface="+mj-lt"/>
                <a:ea typeface="+mj-ea"/>
                <a:cs typeface="+mj-cs"/>
              </a:rPr>
            </a:br>
            <a:r>
              <a:rPr lang="en-US" altLang="zh-CN" sz="2000" kern="1200" dirty="0">
                <a:solidFill>
                  <a:schemeClr val="tx1"/>
                </a:solidFill>
                <a:latin typeface="+mj-lt"/>
                <a:ea typeface="+mj-ea"/>
                <a:cs typeface="+mj-cs"/>
              </a:rPr>
              <a:t>-</a:t>
            </a:r>
            <a:r>
              <a:rPr lang="en-US" altLang="zh-CN" sz="2000" kern="1200" dirty="0" err="1">
                <a:solidFill>
                  <a:schemeClr val="tx1"/>
                </a:solidFill>
                <a:latin typeface="+mj-lt"/>
                <a:ea typeface="+mj-ea"/>
                <a:cs typeface="+mj-cs"/>
              </a:rPr>
              <a:t>Minfei</a:t>
            </a:r>
            <a:r>
              <a:rPr lang="en-US" altLang="zh-CN" sz="2000" kern="1200" dirty="0">
                <a:solidFill>
                  <a:schemeClr val="tx1"/>
                </a:solidFill>
                <a:latin typeface="+mj-lt"/>
                <a:ea typeface="+mj-ea"/>
                <a:cs typeface="+mj-cs"/>
              </a:rPr>
              <a:t> He</a:t>
            </a:r>
            <a:endParaRPr lang="en-US" sz="2000" kern="1200" dirty="0">
              <a:solidFill>
                <a:schemeClr val="tx1"/>
              </a:solidFill>
              <a:latin typeface="+mj-lt"/>
              <a:ea typeface="+mj-ea"/>
              <a:cs typeface="+mj-cs"/>
            </a:endParaRPr>
          </a:p>
        </p:txBody>
      </p:sp>
      <p:pic>
        <p:nvPicPr>
          <p:cNvPr id="7" name="Graphic 6" descr="Handshake">
            <a:extLst>
              <a:ext uri="{FF2B5EF4-FFF2-40B4-BE49-F238E27FC236}">
                <a16:creationId xmlns:a16="http://schemas.microsoft.com/office/drawing/2014/main" id="{218F4F71-071B-AEAF-1174-2D9B00167A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2700" y="591670"/>
            <a:ext cx="2742004" cy="2742004"/>
          </a:xfrm>
          <a:prstGeom prst="rect">
            <a:avLst/>
          </a:prstGeom>
        </p:spPr>
      </p:pic>
      <p:sp>
        <p:nvSpPr>
          <p:cNvPr id="32"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252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337</TotalTime>
  <Words>756</Words>
  <Application>Microsoft Macintosh PowerPoint</Application>
  <PresentationFormat>Widescreen</PresentationFormat>
  <Paragraphs>63</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 Clinical Trial Analysis   Data-Driven Insights for CNS Drug Trials </vt:lpstr>
      <vt:lpstr>Overview</vt:lpstr>
      <vt:lpstr>Dataset Overview  The dataset simulates Phase 3 clinical trials of CNS drugs across different regions.  It was custom-built to reflect real-world variables such as adverse events, retention rate, and FDA status.</vt:lpstr>
      <vt:lpstr>Regional Trials Summary via SQL </vt:lpstr>
      <vt:lpstr>Identifying High-Risk Trials Using SQL + Python</vt:lpstr>
      <vt:lpstr>K-means Clustering CNS Drug Trials to Identify High-Potential Candidates</vt:lpstr>
      <vt:lpstr>Phase 3 CNS Drug Trials Interactive Risk &amp; Performance Dashboard</vt:lpstr>
      <vt:lpstr>Conclusion &amp; Reflection</vt:lpstr>
      <vt:lpstr>Thank you for checking out my project!  -Minfei 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e17375</dc:creator>
  <cp:lastModifiedBy>e17375</cp:lastModifiedBy>
  <cp:revision>4</cp:revision>
  <dcterms:created xsi:type="dcterms:W3CDTF">2025-04-02T01:55:33Z</dcterms:created>
  <dcterms:modified xsi:type="dcterms:W3CDTF">2025-04-02T21:46:47Z</dcterms:modified>
</cp:coreProperties>
</file>