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A3A5E9-26C6-47E9-ADD6-DAFD2A50C543}" type="doc">
      <dgm:prSet loTypeId="urn:microsoft.com/office/officeart/2018/5/layout/IconLeaf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857B28-15A8-4BD0-821A-417A650A88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 used PySpark’s SparkSession to load the original dataset, which includes over </a:t>
          </a:r>
          <a:r>
            <a:rPr lang="en-US" b="1"/>
            <a:t>5,900 rows</a:t>
          </a:r>
          <a:r>
            <a:rPr lang="en-US"/>
            <a:t> and </a:t>
          </a:r>
          <a:r>
            <a:rPr lang="en-US" b="1"/>
            <a:t>33 columns</a:t>
          </a:r>
          <a:r>
            <a:rPr lang="en-US"/>
            <a:t>. The data was loaded from a CSV file hosted on Databricks' DBFS.</a:t>
          </a:r>
        </a:p>
      </dgm:t>
    </dgm:pt>
    <dgm:pt modelId="{F0E5FB6E-880C-42F2-8EC5-B193B740077C}" type="parTrans" cxnId="{02BA9258-D158-4396-AC29-DB288B6FCA2B}">
      <dgm:prSet/>
      <dgm:spPr/>
      <dgm:t>
        <a:bodyPr/>
        <a:lstStyle/>
        <a:p>
          <a:endParaRPr lang="en-US"/>
        </a:p>
      </dgm:t>
    </dgm:pt>
    <dgm:pt modelId="{918BD716-DE25-47B7-90F5-A85923D3EFAF}" type="sibTrans" cxnId="{02BA9258-D158-4396-AC29-DB288B6FCA2B}">
      <dgm:prSet/>
      <dgm:spPr/>
      <dgm:t>
        <a:bodyPr/>
        <a:lstStyle/>
        <a:p>
          <a:endParaRPr lang="en-US"/>
        </a:p>
      </dgm:t>
    </dgm:pt>
    <dgm:pt modelId="{DF6D7CD1-9AEC-4612-A7F3-6D44EC7D6A8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This project uses a cleaned dataset of San Francisco crime records. The data was structured into a </a:t>
          </a:r>
          <a:r>
            <a:rPr lang="en-US" b="1" dirty="0"/>
            <a:t>relational schema</a:t>
          </a:r>
          <a:r>
            <a:rPr lang="en-US" dirty="0"/>
            <a:t> with two main tables: a </a:t>
          </a:r>
          <a:r>
            <a:rPr lang="en-US" b="1" dirty="0"/>
            <a:t>fact table</a:t>
          </a:r>
          <a:r>
            <a:rPr lang="en-US" dirty="0"/>
            <a:t> </a:t>
          </a:r>
          <a:r>
            <a:rPr lang="en-US" dirty="0" err="1"/>
            <a:t>sf_crime</a:t>
          </a:r>
          <a:r>
            <a:rPr lang="en-US" dirty="0"/>
            <a:t> and a </a:t>
          </a:r>
          <a:r>
            <a:rPr lang="en-US" b="1" dirty="0"/>
            <a:t>dimension table</a:t>
          </a:r>
          <a:r>
            <a:rPr lang="en-US" dirty="0"/>
            <a:t> </a:t>
          </a:r>
          <a:r>
            <a:rPr lang="en-US" dirty="0" err="1"/>
            <a:t>crime_category</a:t>
          </a:r>
          <a:r>
            <a:rPr lang="en-US" dirty="0"/>
            <a:t>.</a:t>
          </a:r>
        </a:p>
      </dgm:t>
    </dgm:pt>
    <dgm:pt modelId="{8D53CBA8-111E-45B5-B863-2D6B8FBCB3DB}" type="parTrans" cxnId="{0F7EAA49-9DE4-4C14-BF77-74C6595D0151}">
      <dgm:prSet/>
      <dgm:spPr/>
      <dgm:t>
        <a:bodyPr/>
        <a:lstStyle/>
        <a:p>
          <a:endParaRPr lang="en-US"/>
        </a:p>
      </dgm:t>
    </dgm:pt>
    <dgm:pt modelId="{463DF3BA-3A11-45C1-A919-F4633BF41DC7}" type="sibTrans" cxnId="{0F7EAA49-9DE4-4C14-BF77-74C6595D0151}">
      <dgm:prSet/>
      <dgm:spPr/>
      <dgm:t>
        <a:bodyPr/>
        <a:lstStyle/>
        <a:p>
          <a:endParaRPr lang="en-US"/>
        </a:p>
      </dgm:t>
    </dgm:pt>
    <dgm:pt modelId="{6CB49D0C-E0D6-40A1-8040-7A6A4E85AFB3}" type="pres">
      <dgm:prSet presAssocID="{F3A3A5E9-26C6-47E9-ADD6-DAFD2A50C543}" presName="root" presStyleCnt="0">
        <dgm:presLayoutVars>
          <dgm:dir/>
          <dgm:resizeHandles val="exact"/>
        </dgm:presLayoutVars>
      </dgm:prSet>
      <dgm:spPr/>
    </dgm:pt>
    <dgm:pt modelId="{4E81C86F-A0E1-467B-B0AA-A23FF3745D32}" type="pres">
      <dgm:prSet presAssocID="{55857B28-15A8-4BD0-821A-417A650A88CC}" presName="compNode" presStyleCnt="0"/>
      <dgm:spPr/>
    </dgm:pt>
    <dgm:pt modelId="{7B0CEE2A-730E-453F-BF1E-99F7516A8E65}" type="pres">
      <dgm:prSet presAssocID="{55857B28-15A8-4BD0-821A-417A650A88CC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1DE7846C-78C9-433E-92C7-FAB63CB382A8}" type="pres">
      <dgm:prSet presAssocID="{55857B28-15A8-4BD0-821A-417A650A88C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2174F65D-FE10-4874-9999-54F6B117FF5B}" type="pres">
      <dgm:prSet presAssocID="{55857B28-15A8-4BD0-821A-417A650A88CC}" presName="spaceRect" presStyleCnt="0"/>
      <dgm:spPr/>
    </dgm:pt>
    <dgm:pt modelId="{1B0A74B8-5B9F-4A8C-A705-5AB97E499382}" type="pres">
      <dgm:prSet presAssocID="{55857B28-15A8-4BD0-821A-417A650A88CC}" presName="textRect" presStyleLbl="revTx" presStyleIdx="0" presStyleCnt="2">
        <dgm:presLayoutVars>
          <dgm:chMax val="1"/>
          <dgm:chPref val="1"/>
        </dgm:presLayoutVars>
      </dgm:prSet>
      <dgm:spPr/>
    </dgm:pt>
    <dgm:pt modelId="{191DD230-9F57-4A38-BC10-E011F5DE8E9D}" type="pres">
      <dgm:prSet presAssocID="{918BD716-DE25-47B7-90F5-A85923D3EFAF}" presName="sibTrans" presStyleCnt="0"/>
      <dgm:spPr/>
    </dgm:pt>
    <dgm:pt modelId="{160972D1-33B2-4D25-8B23-254DE25B8DEE}" type="pres">
      <dgm:prSet presAssocID="{DF6D7CD1-9AEC-4612-A7F3-6D44EC7D6A86}" presName="compNode" presStyleCnt="0"/>
      <dgm:spPr/>
    </dgm:pt>
    <dgm:pt modelId="{7DBFD053-F5E0-4B04-B559-31B7A3B78BC5}" type="pres">
      <dgm:prSet presAssocID="{DF6D7CD1-9AEC-4612-A7F3-6D44EC7D6A8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2A6C1E66-2DC0-4E29-AAE5-C12C3AF57832}" type="pres">
      <dgm:prSet presAssocID="{DF6D7CD1-9AEC-4612-A7F3-6D44EC7D6A8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FA72BBC-EA0A-4FDB-820D-CA462E6D847B}" type="pres">
      <dgm:prSet presAssocID="{DF6D7CD1-9AEC-4612-A7F3-6D44EC7D6A86}" presName="spaceRect" presStyleCnt="0"/>
      <dgm:spPr/>
    </dgm:pt>
    <dgm:pt modelId="{BD44369F-5370-4CCB-9339-EAAB319525B2}" type="pres">
      <dgm:prSet presAssocID="{DF6D7CD1-9AEC-4612-A7F3-6D44EC7D6A8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F7EAA49-9DE4-4C14-BF77-74C6595D0151}" srcId="{F3A3A5E9-26C6-47E9-ADD6-DAFD2A50C543}" destId="{DF6D7CD1-9AEC-4612-A7F3-6D44EC7D6A86}" srcOrd="1" destOrd="0" parTransId="{8D53CBA8-111E-45B5-B863-2D6B8FBCB3DB}" sibTransId="{463DF3BA-3A11-45C1-A919-F4633BF41DC7}"/>
    <dgm:cxn modelId="{D4710353-9DF3-B140-B187-F518557B2D68}" type="presOf" srcId="{F3A3A5E9-26C6-47E9-ADD6-DAFD2A50C543}" destId="{6CB49D0C-E0D6-40A1-8040-7A6A4E85AFB3}" srcOrd="0" destOrd="0" presId="urn:microsoft.com/office/officeart/2018/5/layout/IconLeafLabelList"/>
    <dgm:cxn modelId="{02BA9258-D158-4396-AC29-DB288B6FCA2B}" srcId="{F3A3A5E9-26C6-47E9-ADD6-DAFD2A50C543}" destId="{55857B28-15A8-4BD0-821A-417A650A88CC}" srcOrd="0" destOrd="0" parTransId="{F0E5FB6E-880C-42F2-8EC5-B193B740077C}" sibTransId="{918BD716-DE25-47B7-90F5-A85923D3EFAF}"/>
    <dgm:cxn modelId="{C154D871-85EB-F94D-8A7B-B811E6FA2F0C}" type="presOf" srcId="{55857B28-15A8-4BD0-821A-417A650A88CC}" destId="{1B0A74B8-5B9F-4A8C-A705-5AB97E499382}" srcOrd="0" destOrd="0" presId="urn:microsoft.com/office/officeart/2018/5/layout/IconLeafLabelList"/>
    <dgm:cxn modelId="{37B4FAF6-EA0E-C046-BB60-7409BFA22858}" type="presOf" srcId="{DF6D7CD1-9AEC-4612-A7F3-6D44EC7D6A86}" destId="{BD44369F-5370-4CCB-9339-EAAB319525B2}" srcOrd="0" destOrd="0" presId="urn:microsoft.com/office/officeart/2018/5/layout/IconLeafLabelList"/>
    <dgm:cxn modelId="{26DA741B-8457-594E-971B-5336A358BE3C}" type="presParOf" srcId="{6CB49D0C-E0D6-40A1-8040-7A6A4E85AFB3}" destId="{4E81C86F-A0E1-467B-B0AA-A23FF3745D32}" srcOrd="0" destOrd="0" presId="urn:microsoft.com/office/officeart/2018/5/layout/IconLeafLabelList"/>
    <dgm:cxn modelId="{F167A54C-4105-8641-A26B-7F9AE36D14F7}" type="presParOf" srcId="{4E81C86F-A0E1-467B-B0AA-A23FF3745D32}" destId="{7B0CEE2A-730E-453F-BF1E-99F7516A8E65}" srcOrd="0" destOrd="0" presId="urn:microsoft.com/office/officeart/2018/5/layout/IconLeafLabelList"/>
    <dgm:cxn modelId="{B711BA66-D4E8-E74E-B837-88A8C379718D}" type="presParOf" srcId="{4E81C86F-A0E1-467B-B0AA-A23FF3745D32}" destId="{1DE7846C-78C9-433E-92C7-FAB63CB382A8}" srcOrd="1" destOrd="0" presId="urn:microsoft.com/office/officeart/2018/5/layout/IconLeafLabelList"/>
    <dgm:cxn modelId="{2F16BFED-F987-7843-80C7-DFD3FD686FC2}" type="presParOf" srcId="{4E81C86F-A0E1-467B-B0AA-A23FF3745D32}" destId="{2174F65D-FE10-4874-9999-54F6B117FF5B}" srcOrd="2" destOrd="0" presId="urn:microsoft.com/office/officeart/2018/5/layout/IconLeafLabelList"/>
    <dgm:cxn modelId="{BFA9E527-C56B-FA45-9974-DB62D3B885CD}" type="presParOf" srcId="{4E81C86F-A0E1-467B-B0AA-A23FF3745D32}" destId="{1B0A74B8-5B9F-4A8C-A705-5AB97E499382}" srcOrd="3" destOrd="0" presId="urn:microsoft.com/office/officeart/2018/5/layout/IconLeafLabelList"/>
    <dgm:cxn modelId="{6AF0BDDC-29C8-B74D-AB97-638427D072BD}" type="presParOf" srcId="{6CB49D0C-E0D6-40A1-8040-7A6A4E85AFB3}" destId="{191DD230-9F57-4A38-BC10-E011F5DE8E9D}" srcOrd="1" destOrd="0" presId="urn:microsoft.com/office/officeart/2018/5/layout/IconLeafLabelList"/>
    <dgm:cxn modelId="{9E44C048-A455-4249-9280-FFDDEC9AE4C7}" type="presParOf" srcId="{6CB49D0C-E0D6-40A1-8040-7A6A4E85AFB3}" destId="{160972D1-33B2-4D25-8B23-254DE25B8DEE}" srcOrd="2" destOrd="0" presId="urn:microsoft.com/office/officeart/2018/5/layout/IconLeafLabelList"/>
    <dgm:cxn modelId="{392C371B-2690-AE44-85E2-CCB64CF25194}" type="presParOf" srcId="{160972D1-33B2-4D25-8B23-254DE25B8DEE}" destId="{7DBFD053-F5E0-4B04-B559-31B7A3B78BC5}" srcOrd="0" destOrd="0" presId="urn:microsoft.com/office/officeart/2018/5/layout/IconLeafLabelList"/>
    <dgm:cxn modelId="{65D34E5E-A30F-3240-AB44-3F467A0DCDDB}" type="presParOf" srcId="{160972D1-33B2-4D25-8B23-254DE25B8DEE}" destId="{2A6C1E66-2DC0-4E29-AAE5-C12C3AF57832}" srcOrd="1" destOrd="0" presId="urn:microsoft.com/office/officeart/2018/5/layout/IconLeafLabelList"/>
    <dgm:cxn modelId="{E54AE789-1937-FC42-A14E-6A8DDE696A55}" type="presParOf" srcId="{160972D1-33B2-4D25-8B23-254DE25B8DEE}" destId="{0FA72BBC-EA0A-4FDB-820D-CA462E6D847B}" srcOrd="2" destOrd="0" presId="urn:microsoft.com/office/officeart/2018/5/layout/IconLeafLabelList"/>
    <dgm:cxn modelId="{1E6ECC1F-10C7-9743-BF4C-1906BC836028}" type="presParOf" srcId="{160972D1-33B2-4D25-8B23-254DE25B8DEE}" destId="{BD44369F-5370-4CCB-9339-EAAB319525B2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0CEE2A-730E-453F-BF1E-99F7516A8E65}">
      <dsp:nvSpPr>
        <dsp:cNvPr id="0" name=""/>
        <dsp:cNvSpPr/>
      </dsp:nvSpPr>
      <dsp:spPr>
        <a:xfrm>
          <a:off x="423645" y="540886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E7846C-78C9-433E-92C7-FAB63CB382A8}">
      <dsp:nvSpPr>
        <dsp:cNvPr id="0" name=""/>
        <dsp:cNvSpPr/>
      </dsp:nvSpPr>
      <dsp:spPr>
        <a:xfrm>
          <a:off x="672270" y="789511"/>
          <a:ext cx="669375" cy="669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0A74B8-5B9F-4A8C-A705-5AB97E499382}">
      <dsp:nvSpPr>
        <dsp:cNvPr id="0" name=""/>
        <dsp:cNvSpPr/>
      </dsp:nvSpPr>
      <dsp:spPr>
        <a:xfrm>
          <a:off x="50708" y="2070886"/>
          <a:ext cx="1912500" cy="1510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 used PySpark’s SparkSession to load the original dataset, which includes over </a:t>
          </a:r>
          <a:r>
            <a:rPr lang="en-US" sz="1100" b="1" kern="1200"/>
            <a:t>5,900 rows</a:t>
          </a:r>
          <a:r>
            <a:rPr lang="en-US" sz="1100" kern="1200"/>
            <a:t> and </a:t>
          </a:r>
          <a:r>
            <a:rPr lang="en-US" sz="1100" b="1" kern="1200"/>
            <a:t>33 columns</a:t>
          </a:r>
          <a:r>
            <a:rPr lang="en-US" sz="1100" kern="1200"/>
            <a:t>. The data was loaded from a CSV file hosted on Databricks' DBFS.</a:t>
          </a:r>
        </a:p>
      </dsp:txBody>
      <dsp:txXfrm>
        <a:off x="50708" y="2070886"/>
        <a:ext cx="1912500" cy="1510114"/>
      </dsp:txXfrm>
    </dsp:sp>
    <dsp:sp modelId="{7DBFD053-F5E0-4B04-B559-31B7A3B78BC5}">
      <dsp:nvSpPr>
        <dsp:cNvPr id="0" name=""/>
        <dsp:cNvSpPr/>
      </dsp:nvSpPr>
      <dsp:spPr>
        <a:xfrm>
          <a:off x="2670833" y="540886"/>
          <a:ext cx="1166625" cy="11666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6C1E66-2DC0-4E29-AAE5-C12C3AF57832}">
      <dsp:nvSpPr>
        <dsp:cNvPr id="0" name=""/>
        <dsp:cNvSpPr/>
      </dsp:nvSpPr>
      <dsp:spPr>
        <a:xfrm>
          <a:off x="2919458" y="789511"/>
          <a:ext cx="669375" cy="669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4369F-5370-4CCB-9339-EAAB319525B2}">
      <dsp:nvSpPr>
        <dsp:cNvPr id="0" name=""/>
        <dsp:cNvSpPr/>
      </dsp:nvSpPr>
      <dsp:spPr>
        <a:xfrm>
          <a:off x="2297895" y="2070886"/>
          <a:ext cx="1912500" cy="15101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This project uses a cleaned dataset of San Francisco crime records. The data was structured into a </a:t>
          </a:r>
          <a:r>
            <a:rPr lang="en-US" sz="1100" b="1" kern="1200" dirty="0"/>
            <a:t>relational schema</a:t>
          </a:r>
          <a:r>
            <a:rPr lang="en-US" sz="1100" kern="1200" dirty="0"/>
            <a:t> with two main tables: a </a:t>
          </a:r>
          <a:r>
            <a:rPr lang="en-US" sz="1100" b="1" kern="1200" dirty="0"/>
            <a:t>fact table</a:t>
          </a:r>
          <a:r>
            <a:rPr lang="en-US" sz="1100" kern="1200" dirty="0"/>
            <a:t> </a:t>
          </a:r>
          <a:r>
            <a:rPr lang="en-US" sz="1100" kern="1200" dirty="0" err="1"/>
            <a:t>sf_crime</a:t>
          </a:r>
          <a:r>
            <a:rPr lang="en-US" sz="1100" kern="1200" dirty="0"/>
            <a:t> and a </a:t>
          </a:r>
          <a:r>
            <a:rPr lang="en-US" sz="1100" b="1" kern="1200" dirty="0"/>
            <a:t>dimension table</a:t>
          </a:r>
          <a:r>
            <a:rPr lang="en-US" sz="1100" kern="1200" dirty="0"/>
            <a:t> </a:t>
          </a:r>
          <a:r>
            <a:rPr lang="en-US" sz="1100" kern="1200" dirty="0" err="1"/>
            <a:t>crime_category</a:t>
          </a:r>
          <a:r>
            <a:rPr lang="en-US" sz="1100" kern="1200" dirty="0"/>
            <a:t>.</a:t>
          </a:r>
        </a:p>
      </dsp:txBody>
      <dsp:txXfrm>
        <a:off x="2297895" y="2070886"/>
        <a:ext cx="1912500" cy="1510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11556-4E58-7646-9D0B-106C7BEE4CFC}" type="datetimeFigureOut">
              <a:rPr lang="en-US" smtClean="0"/>
              <a:t>4/6/25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CA7980-6BD7-534B-A2D0-E6C257D414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12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CA7980-6BD7-534B-A2D0-E6C257D414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79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3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53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4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0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8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0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4/6/25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8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4/6/25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1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4/6/25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7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322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4/6/25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8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4/6/25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207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B8BCA-B8C6-6595-21F1-60CE248F1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4670661" cy="3030842"/>
          </a:xfrm>
        </p:spPr>
        <p:txBody>
          <a:bodyPr>
            <a:normAutofit/>
          </a:bodyPr>
          <a:lstStyle/>
          <a:p>
            <a:r>
              <a:rPr lang="en-US"/>
              <a:t>San Francisco Crime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D0DFE-5C17-AFA2-97C2-A3F550F78B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4670660" cy="128788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100" dirty="0"/>
              <a:t>The goal is to uncover crime patterns by </a:t>
            </a:r>
            <a:r>
              <a:rPr lang="en-US" sz="1100" b="1" dirty="0"/>
              <a:t>time</a:t>
            </a:r>
            <a:r>
              <a:rPr lang="en-US" sz="1100" dirty="0"/>
              <a:t>, </a:t>
            </a:r>
            <a:r>
              <a:rPr lang="en-US" sz="1100" b="1" dirty="0"/>
              <a:t>type</a:t>
            </a:r>
            <a:r>
              <a:rPr lang="en-US" sz="1100" dirty="0"/>
              <a:t>, and </a:t>
            </a:r>
            <a:r>
              <a:rPr lang="en-US" sz="1100" b="1" dirty="0"/>
              <a:t>location</a:t>
            </a:r>
            <a:r>
              <a:rPr lang="en-US" sz="1100" dirty="0"/>
              <a:t> to support data-informed public safety decisions.</a:t>
            </a:r>
          </a:p>
          <a:p>
            <a:pPr>
              <a:lnSpc>
                <a:spcPct val="120000"/>
              </a:lnSpc>
            </a:pPr>
            <a:r>
              <a:rPr lang="en-US" sz="1100" b="1" dirty="0"/>
              <a:t>Tools Used</a:t>
            </a:r>
            <a:r>
              <a:rPr lang="en-US" sz="1100" dirty="0"/>
              <a:t>: </a:t>
            </a:r>
            <a:r>
              <a:rPr lang="en-US" sz="1100" dirty="0" err="1"/>
              <a:t>PySpark</a:t>
            </a:r>
            <a:r>
              <a:rPr lang="en-US" sz="1100" dirty="0"/>
              <a:t>, SQL, Tableau, Pandas, matplotlib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32AEA7-A24A-45A9-BF8F-D0AFF34DF6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08172DA6-0CF2-0748-8D96-317C6054F7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29" r="22916" b="-1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49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344E4-80B2-4F9E-9EAD-CC9613737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980274" cy="29966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Thank</a:t>
            </a:r>
            <a:r>
              <a:rPr lang="en-US" altLang="zh-CN" sz="6600"/>
              <a:t> you</a:t>
            </a:r>
            <a:endParaRPr lang="en-US" sz="6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2B7AA-C177-77B9-3418-F8A853E20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5248504"/>
            <a:ext cx="6980274" cy="9502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altLang="zh-CN" sz="1800" b="1" cap="all" spc="300"/>
              <a:t>-Minfei He</a:t>
            </a:r>
            <a:endParaRPr lang="en-US" sz="1800" b="1" cap="all" spc="3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954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D5409-6AE9-3DDE-3B71-282E98990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altLang="zh-CN" dirty="0"/>
              <a:t>Overview</a:t>
            </a:r>
            <a:endParaRPr lang="en-US" dirty="0"/>
          </a:p>
        </p:txBody>
      </p:sp>
      <p:pic>
        <p:nvPicPr>
          <p:cNvPr id="5" name="Picture 4" descr="Person pointing on a map">
            <a:extLst>
              <a:ext uri="{FF2B5EF4-FFF2-40B4-BE49-F238E27FC236}">
                <a16:creationId xmlns:a16="http://schemas.microsoft.com/office/drawing/2014/main" id="{09CA2C9F-2E05-4C76-7492-B13CF88C6D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553" r="32164" b="-1"/>
          <a:stretch/>
        </p:blipFill>
        <p:spPr>
          <a:xfrm>
            <a:off x="20" y="10"/>
            <a:ext cx="4857871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B7A30-9112-D772-1CB2-26DEEFF676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/>
          </a:bodyPr>
          <a:lstStyle/>
          <a:p>
            <a:r>
              <a:rPr lang="en-US" dirty="0"/>
              <a:t>This project analyzes San Francisco’s public crime data using </a:t>
            </a:r>
            <a:r>
              <a:rPr lang="en-US" dirty="0" err="1"/>
              <a:t>PySpark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SQL</a:t>
            </a:r>
            <a:r>
              <a:rPr lang="en-US" dirty="0"/>
              <a:t> for large-scale processing and Tableau for interactive visualization. The goal is to uncover patterns in crime distribution by time, type, and location to help inform public safety initiatives.</a:t>
            </a:r>
          </a:p>
          <a:p>
            <a:r>
              <a:rPr lang="en-US" dirty="0"/>
              <a:t>Tools used: </a:t>
            </a:r>
            <a:r>
              <a:rPr lang="en-US" dirty="0" err="1"/>
              <a:t>PySpark</a:t>
            </a:r>
            <a:r>
              <a:rPr lang="en-US" dirty="0"/>
              <a:t>, Pandas, Tableau, SQL, matplotlib</a:t>
            </a:r>
          </a:p>
        </p:txBody>
      </p:sp>
    </p:spTree>
    <p:extLst>
      <p:ext uri="{BB962C8B-B14F-4D97-AF65-F5344CB8AC3E}">
        <p14:creationId xmlns:p14="http://schemas.microsoft.com/office/powerpoint/2010/main" val="129499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B125A0-8C90-20EF-55F1-E9EA89587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r>
              <a:rPr lang="en-US" altLang="zh-CN" sz="3600"/>
              <a:t>Data</a:t>
            </a:r>
            <a:r>
              <a:rPr lang="zh-CN" altLang="en-US" sz="3600"/>
              <a:t> </a:t>
            </a:r>
            <a:r>
              <a:rPr lang="en-US" altLang="zh-CN" sz="3600"/>
              <a:t>Schema</a:t>
            </a:r>
            <a:endParaRPr lang="en-US" sz="3600"/>
          </a:p>
        </p:txBody>
      </p:sp>
      <p:graphicFrame>
        <p:nvGraphicFramePr>
          <p:cNvPr id="87" name="Content Placeholder 15">
            <a:extLst>
              <a:ext uri="{FF2B5EF4-FFF2-40B4-BE49-F238E27FC236}">
                <a16:creationId xmlns:a16="http://schemas.microsoft.com/office/drawing/2014/main" id="{01F85AC5-5306-5287-1620-F7285A4FB8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9754062"/>
              </p:ext>
            </p:extLst>
          </p:nvPr>
        </p:nvGraphicFramePr>
        <p:xfrm>
          <a:off x="640079" y="2176036"/>
          <a:ext cx="4261104" cy="4121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2244D471-A6C0-B69D-613D-B74B4064DEC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-1" b="5633"/>
          <a:stretch/>
        </p:blipFill>
        <p:spPr>
          <a:xfrm>
            <a:off x="5671128" y="914399"/>
            <a:ext cx="6520872" cy="5353521"/>
          </a:xfrm>
          <a:prstGeom prst="rect">
            <a:avLst/>
          </a:prstGeom>
        </p:spPr>
      </p:pic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721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26F17D-5247-140D-C60E-FC9475630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4494" y="1249060"/>
            <a:ext cx="5732441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Crime Categories – Frequency Analysis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FBBFA55-AE69-5E0A-67A6-E4DEA1EEA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4332" y="334481"/>
            <a:ext cx="4264867" cy="382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86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13CE7B71-974C-4F52-5C8D-EC89D2096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9" y="4185387"/>
            <a:ext cx="5664569" cy="19684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EC79E-B971-2CC1-AEF1-60D714D85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7003" y="2564398"/>
            <a:ext cx="5732441" cy="3661713"/>
          </a:xfrm>
        </p:spPr>
        <p:txBody>
          <a:bodyPr>
            <a:normAutofit/>
          </a:bodyPr>
          <a:lstStyle/>
          <a:p>
            <a:r>
              <a:rPr lang="en-US" dirty="0"/>
              <a:t>This step helps identify which crime types are the most frequent in San Francisco. The results reveal that certain categories such as </a:t>
            </a:r>
            <a:r>
              <a:rPr lang="en-US" b="1" dirty="0"/>
              <a:t>LARCENY/THEFT</a:t>
            </a:r>
            <a:r>
              <a:rPr lang="en-US" dirty="0"/>
              <a:t>, </a:t>
            </a:r>
            <a:r>
              <a:rPr lang="en-US" b="1" dirty="0"/>
              <a:t>VEHICLE THEFT</a:t>
            </a:r>
            <a:r>
              <a:rPr lang="en-US" dirty="0"/>
              <a:t>, and </a:t>
            </a:r>
            <a:r>
              <a:rPr lang="en-US" b="1" dirty="0"/>
              <a:t>ASSAULT</a:t>
            </a:r>
            <a:r>
              <a:rPr lang="en-US" dirty="0"/>
              <a:t> occur more frequently than others, indicating potential areas for increased law enforcement or preventive measures.</a:t>
            </a:r>
          </a:p>
        </p:txBody>
      </p:sp>
    </p:spTree>
    <p:extLst>
      <p:ext uri="{BB962C8B-B14F-4D97-AF65-F5344CB8AC3E}">
        <p14:creationId xmlns:p14="http://schemas.microsoft.com/office/powerpoint/2010/main" val="3125390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5" name="Rectangle 2064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1D93C7-122C-6C1B-8CEB-5FF43C02A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Crime Distribution by District</a:t>
            </a:r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78E7-CEE6-624A-F7D7-4562FBEE9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6205"/>
            <a:ext cx="5752095" cy="3661713"/>
          </a:xfrm>
        </p:spPr>
        <p:txBody>
          <a:bodyPr>
            <a:normAutofit/>
          </a:bodyPr>
          <a:lstStyle/>
          <a:p>
            <a:r>
              <a:rPr lang="en-US"/>
              <a:t>The chart shows that </a:t>
            </a:r>
            <a:r>
              <a:rPr lang="en-US" b="1"/>
              <a:t>Southern</a:t>
            </a:r>
            <a:r>
              <a:rPr lang="en-US"/>
              <a:t>, </a:t>
            </a:r>
            <a:r>
              <a:rPr lang="en-US" b="1"/>
              <a:t>Mission</a:t>
            </a:r>
            <a:r>
              <a:rPr lang="en-US"/>
              <a:t>, and </a:t>
            </a:r>
            <a:r>
              <a:rPr lang="en-US" b="1"/>
              <a:t>Northern</a:t>
            </a:r>
            <a:r>
              <a:rPr lang="en-US"/>
              <a:t> districts experience the </a:t>
            </a:r>
            <a:r>
              <a:rPr lang="en-US" b="1"/>
              <a:t>highest crime volumes</a:t>
            </a:r>
            <a:r>
              <a:rPr lang="en-US"/>
              <a:t>.</a:t>
            </a:r>
            <a:br>
              <a:rPr lang="en-US"/>
            </a:br>
            <a:r>
              <a:rPr lang="en-US"/>
              <a:t>This insight helps target resources to the areas with the greatest need for policing and crime prevention.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6C3755-D2EE-0426-5CB0-667583446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608249"/>
            <a:ext cx="6080414" cy="2249751"/>
          </a:xfrm>
          <a:prstGeom prst="rect">
            <a:avLst/>
          </a:prstGeom>
        </p:spPr>
      </p:pic>
      <p:pic>
        <p:nvPicPr>
          <p:cNvPr id="2050" name="Picture 2" descr="A pink and white striped background&#10;&#10;Description automatically generated">
            <a:extLst>
              <a:ext uri="{FF2B5EF4-FFF2-40B4-BE49-F238E27FC236}">
                <a16:creationId xmlns:a16="http://schemas.microsoft.com/office/drawing/2014/main" id="{DEAEA7BA-E965-2668-20B6-9E351D763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0481" y="1081364"/>
            <a:ext cx="4351452" cy="3385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629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F84B4-6BF1-64C8-EEB1-1F96DF0F4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90986"/>
            <a:ext cx="6017896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300" dirty="0"/>
              <a:t>Spatiotemporal Analysis: Sunday Crimes in Downtown SF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67828-662F-F7CD-01BD-E749BA906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9607" y="956304"/>
            <a:ext cx="6002528" cy="94157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000" dirty="0"/>
              <a:t>This query performs a </a:t>
            </a:r>
            <a:r>
              <a:rPr lang="en-US" sz="1000" b="1" dirty="0"/>
              <a:t>spatiotemporal analysis</a:t>
            </a:r>
            <a:r>
              <a:rPr lang="en-US" sz="1000" dirty="0"/>
              <a:t>, focusing on crimes that occurred on </a:t>
            </a:r>
            <a:r>
              <a:rPr lang="en-US" sz="1000" b="1" dirty="0"/>
              <a:t>Sundays</a:t>
            </a:r>
            <a:r>
              <a:rPr lang="en-US" sz="1000" dirty="0"/>
              <a:t> within the defined </a:t>
            </a:r>
            <a:r>
              <a:rPr lang="en-US" sz="1000" b="1" dirty="0"/>
              <a:t>downtown San Francisco</a:t>
            </a:r>
            <a:r>
              <a:rPr lang="en-US" sz="1000" dirty="0"/>
              <a:t> area.</a:t>
            </a:r>
            <a:r>
              <a:rPr lang="zh-CN" altLang="en-US" sz="1000" dirty="0"/>
              <a:t> </a:t>
            </a:r>
            <a:endParaRPr lang="en-US" altLang="zh-CN" sz="1000" dirty="0"/>
          </a:p>
          <a:p>
            <a:pPr>
              <a:lnSpc>
                <a:spcPct val="110000"/>
              </a:lnSpc>
            </a:pPr>
            <a:r>
              <a:rPr lang="en-US" sz="1000" dirty="0"/>
              <a:t>I focused on </a:t>
            </a:r>
            <a:r>
              <a:rPr lang="en-US" sz="1000" b="1" dirty="0"/>
              <a:t>Sunday incidents</a:t>
            </a:r>
            <a:r>
              <a:rPr lang="en-US" sz="1000" dirty="0"/>
              <a:t> in </a:t>
            </a:r>
            <a:r>
              <a:rPr lang="en-US" sz="1000" b="1" dirty="0"/>
              <a:t>downtown San Francisco</a:t>
            </a:r>
            <a:r>
              <a:rPr lang="en-US" sz="1000" dirty="0"/>
              <a:t>, defined by bounding box coordinates, to investigate potential weekend-related crime spikes in high-foot-traffic areas.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table&#10;&#10;Description automatically generated">
            <a:extLst>
              <a:ext uri="{FF2B5EF4-FFF2-40B4-BE49-F238E27FC236}">
                <a16:creationId xmlns:a16="http://schemas.microsoft.com/office/drawing/2014/main" id="{470FBD55-C17D-0601-91FC-D081790FC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593" y="1269044"/>
            <a:ext cx="4508500" cy="5118100"/>
          </a:xfrm>
          <a:prstGeom prst="rect">
            <a:avLst/>
          </a:prstGeom>
        </p:spPr>
      </p:pic>
      <p:pic>
        <p:nvPicPr>
          <p:cNvPr id="12" name="Picture 11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AF034615-A9B8-AAC1-07E7-BF9110FFE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07" y="1897883"/>
            <a:ext cx="6002528" cy="419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5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513BC-5D8E-8BB6-F466-17B09B8E1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8568" y="1371600"/>
            <a:ext cx="5732441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Monthly Crime Trends (2015–2018)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CDF97D-CCCB-EC07-79DB-3EFCEF570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1189601"/>
            <a:ext cx="4235624" cy="211781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D00D77-D299-4699-8F8E-BD436FF715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86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of green bars&#10;&#10;Description automatically generated with medium confidence">
            <a:extLst>
              <a:ext uri="{FF2B5EF4-FFF2-40B4-BE49-F238E27FC236}">
                <a16:creationId xmlns:a16="http://schemas.microsoft.com/office/drawing/2014/main" id="{4DCDCA62-F862-7660-9E7D-57ED18857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3633965"/>
            <a:ext cx="4235624" cy="175778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9CED-5302-BF70-5665-5F4F1AF20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8568" y="2636205"/>
            <a:ext cx="5732441" cy="366171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The data shows a consistent rise in crime in </a:t>
            </a:r>
            <a:r>
              <a:rPr lang="en-US" b="1" dirty="0"/>
              <a:t>January and March</a:t>
            </a:r>
            <a:r>
              <a:rPr lang="en-US" dirty="0"/>
              <a:t> across multiple years, possibly linked to post-holiday activity or seasonal social patterns.</a:t>
            </a:r>
            <a:br>
              <a:rPr lang="en-US" dirty="0"/>
            </a:br>
            <a:r>
              <a:rPr lang="en-US" dirty="0"/>
              <a:t>This trend could support </a:t>
            </a:r>
            <a:r>
              <a:rPr lang="en-US" b="1" dirty="0"/>
              <a:t>seasonal policing strategies</a:t>
            </a:r>
            <a:r>
              <a:rPr lang="en-US" dirty="0"/>
              <a:t> or further correlation with public events.</a:t>
            </a:r>
          </a:p>
        </p:txBody>
      </p:sp>
    </p:spTree>
    <p:extLst>
      <p:ext uri="{BB962C8B-B14F-4D97-AF65-F5344CB8AC3E}">
        <p14:creationId xmlns:p14="http://schemas.microsoft.com/office/powerpoint/2010/main" val="1143917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8DB1052-EA7E-238C-63E2-426294C05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9148" y="237043"/>
            <a:ext cx="6077493" cy="10972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/>
              <a:t>Top Crime Districts &amp; Strategic Police Allocation</a:t>
            </a:r>
          </a:p>
        </p:txBody>
      </p:sp>
      <p:pic>
        <p:nvPicPr>
          <p:cNvPr id="10" name="Picture 9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0E805277-48D8-8DA9-0439-C35353087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40" y="1255480"/>
            <a:ext cx="6386485" cy="2554592"/>
          </a:xfrm>
          <a:prstGeom prst="rect">
            <a:avLst/>
          </a:prstGeom>
        </p:spPr>
      </p:pic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278A7C4-2603-476E-44E8-48F89C492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66" y="3928591"/>
            <a:ext cx="5835534" cy="18381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4715B-1F49-3221-2372-E2219F38B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5225" y="1653500"/>
            <a:ext cx="5166685" cy="388933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stacked bar chart displays the </a:t>
            </a:r>
            <a:r>
              <a:rPr lang="en-US" b="1" dirty="0"/>
              <a:t>distribution of crime categories across each hour of the day</a:t>
            </a:r>
            <a:r>
              <a:rPr lang="en-US" dirty="0"/>
              <a:t> within the three most dangerous police districts: </a:t>
            </a:r>
            <a:r>
              <a:rPr lang="en-US" b="1" dirty="0"/>
              <a:t>SOUTHERN</a:t>
            </a:r>
            <a:r>
              <a:rPr lang="en-US" dirty="0"/>
              <a:t>, </a:t>
            </a:r>
            <a:r>
              <a:rPr lang="en-US" b="1" dirty="0"/>
              <a:t>MISSION</a:t>
            </a:r>
            <a:r>
              <a:rPr lang="en-US" dirty="0"/>
              <a:t>, and </a:t>
            </a:r>
            <a:r>
              <a:rPr lang="en-US" b="1" dirty="0"/>
              <a:t>NORTHERN</a:t>
            </a:r>
            <a:r>
              <a:rPr lang="en-US" dirty="0"/>
              <a:t>.</a:t>
            </a:r>
          </a:p>
          <a:p>
            <a:r>
              <a:rPr lang="en-US" b="1" dirty="0"/>
              <a:t>Midday to early evening (12 PM to 6 PM)</a:t>
            </a:r>
            <a:r>
              <a:rPr lang="en-US" dirty="0"/>
              <a:t> is the </a:t>
            </a:r>
            <a:r>
              <a:rPr lang="en-US" b="1" dirty="0"/>
              <a:t>highest-risk window</a:t>
            </a:r>
            <a:r>
              <a:rPr lang="en-US" dirty="0"/>
              <a:t> for criminal activity in SF’s most dangerous districts.</a:t>
            </a:r>
          </a:p>
          <a:p>
            <a:r>
              <a:rPr lang="en-US" b="1" dirty="0"/>
              <a:t>Theft-related crimes</a:t>
            </a:r>
            <a:r>
              <a:rPr lang="en-US" dirty="0"/>
              <a:t> (Larceny, Vehicle Theft) are the </a:t>
            </a:r>
            <a:r>
              <a:rPr lang="en-US" b="1" dirty="0"/>
              <a:t>most prevalent</a:t>
            </a:r>
            <a:r>
              <a:rPr lang="en-US" dirty="0"/>
              <a:t> during peak hours.</a:t>
            </a:r>
          </a:p>
          <a:p>
            <a:r>
              <a:rPr lang="en-US" b="1" dirty="0"/>
              <a:t>Police patrols and resources</a:t>
            </a:r>
            <a:r>
              <a:rPr lang="en-US" dirty="0"/>
              <a:t> should be </a:t>
            </a:r>
            <a:r>
              <a:rPr lang="en-US" b="1" dirty="0"/>
              <a:t>concentrated in these time slots</a:t>
            </a:r>
            <a:r>
              <a:rPr lang="en-US" dirty="0"/>
              <a:t>, particularly in districts like Southern and Mission.</a:t>
            </a:r>
          </a:p>
          <a:p>
            <a:r>
              <a:rPr lang="en-US" b="1" dirty="0"/>
              <a:t>Early morning hours</a:t>
            </a:r>
            <a:r>
              <a:rPr lang="en-US" dirty="0"/>
              <a:t> present an </a:t>
            </a:r>
            <a:r>
              <a:rPr lang="en-US" b="1" dirty="0"/>
              <a:t>opportunity for resource reallocation</a:t>
            </a:r>
            <a:r>
              <a:rPr lang="en-US" dirty="0"/>
              <a:t>, as crime rates are minimal.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7954F0-D631-DEC5-9F93-EF2A782E0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476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3090" name="Rectangle 3089">
            <a:extLst>
              <a:ext uri="{FF2B5EF4-FFF2-40B4-BE49-F238E27FC236}">
                <a16:creationId xmlns:a16="http://schemas.microsoft.com/office/drawing/2014/main" id="{18EE42F0-2470-417A-8666-6E3266FEB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569671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3074" name="Picture 2" descr="韌性成事好城市@舊金山(San Francisco, US) 明日，更強壯的城市– 眼底城事">
            <a:extLst>
              <a:ext uri="{FF2B5EF4-FFF2-40B4-BE49-F238E27FC236}">
                <a16:creationId xmlns:a16="http://schemas.microsoft.com/office/drawing/2014/main" id="{FFED34C0-6164-1467-9ABE-4F2C5BD73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4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46" r="14339"/>
          <a:stretch/>
        </p:blipFill>
        <p:spPr bwMode="auto">
          <a:xfrm>
            <a:off x="2553" y="10"/>
            <a:ext cx="569416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058646-86E8-F03B-5B79-161DCA909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20" y="1583827"/>
            <a:ext cx="4023360" cy="411131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Key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Takeaways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&amp;</a:t>
            </a:r>
            <a:r>
              <a:rPr lang="zh-CN" altLang="en-US">
                <a:solidFill>
                  <a:srgbClr val="FFFFFF"/>
                </a:solidFill>
              </a:rPr>
              <a:t> </a:t>
            </a:r>
            <a:r>
              <a:rPr lang="en-US" altLang="zh-CN">
                <a:solidFill>
                  <a:srgbClr val="FFFFFF"/>
                </a:solidFill>
              </a:rPr>
              <a:t>Insights</a:t>
            </a:r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3092" name="Straight Connector 3091">
            <a:extLst>
              <a:ext uri="{FF2B5EF4-FFF2-40B4-BE49-F238E27FC236}">
                <a16:creationId xmlns:a16="http://schemas.microsoft.com/office/drawing/2014/main" id="{B90DD1AA-9FC9-0AF2-B563-CA13C179F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20" y="604092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B43C5-CEC6-F89C-3679-B3CD2057B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5353" y="667512"/>
            <a:ext cx="5285656" cy="5630412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1100" b="1"/>
              <a:t>1. Crime Hotspots Identified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The top three most dangerous districts are </a:t>
            </a:r>
            <a:r>
              <a:rPr lang="en-US" sz="1100" b="1"/>
              <a:t>Southern</a:t>
            </a:r>
            <a:r>
              <a:rPr lang="en-US" sz="1100"/>
              <a:t>, </a:t>
            </a:r>
            <a:r>
              <a:rPr lang="en-US" sz="1100" b="1"/>
              <a:t>Mission</a:t>
            </a:r>
            <a:r>
              <a:rPr lang="en-US" sz="1100"/>
              <a:t>, and </a:t>
            </a:r>
            <a:r>
              <a:rPr lang="en-US" sz="1100" b="1"/>
              <a:t>Northern</a:t>
            </a:r>
            <a:r>
              <a:rPr lang="en-US" sz="1100"/>
              <a:t>, each reporting significantly higher incident counts.</a:t>
            </a:r>
            <a:r>
              <a:rPr lang="zh-CN" altLang="en-US" sz="1100"/>
              <a:t> </a:t>
            </a:r>
            <a:r>
              <a:rPr lang="en-US" sz="1100"/>
              <a:t>These findings highlight the importance of localized policing strategies and targeted resource deployment.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100" b="1"/>
              <a:t>2. Peak Crime Times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Crime frequency is </a:t>
            </a:r>
            <a:r>
              <a:rPr lang="en-US" sz="1100" b="1"/>
              <a:t>lowest between 3 AM and 6 AM</a:t>
            </a:r>
            <a:r>
              <a:rPr lang="en-US" sz="1100"/>
              <a:t> and </a:t>
            </a:r>
            <a:r>
              <a:rPr lang="en-US" sz="1100" b="1"/>
              <a:t>peaks from 12 PM to 6 PM</a:t>
            </a:r>
            <a:r>
              <a:rPr lang="en-US" sz="1100"/>
              <a:t>.</a:t>
            </a:r>
            <a:r>
              <a:rPr lang="zh-CN" altLang="en-US" sz="1100"/>
              <a:t> </a:t>
            </a:r>
            <a:r>
              <a:rPr lang="en-US" sz="1100"/>
              <a:t>Theft-related crimes such as </a:t>
            </a:r>
            <a:r>
              <a:rPr lang="en-US" sz="1100" b="1"/>
              <a:t>Larceny/Theft</a:t>
            </a:r>
            <a:r>
              <a:rPr lang="en-US" sz="1100"/>
              <a:t>, </a:t>
            </a:r>
            <a:r>
              <a:rPr lang="en-US" sz="1100" b="1"/>
              <a:t>Vehicle Theft</a:t>
            </a:r>
            <a:r>
              <a:rPr lang="en-US" sz="1100"/>
              <a:t>, and </a:t>
            </a:r>
            <a:r>
              <a:rPr lang="en-US" sz="1100" b="1"/>
              <a:t>Robbery</a:t>
            </a:r>
            <a:r>
              <a:rPr lang="en-US" sz="1100"/>
              <a:t> dominate during peak hours, suggesting a higher need for daytime patrolling.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100" b="1"/>
              <a:t>3</a:t>
            </a:r>
            <a:r>
              <a:rPr lang="en-US" sz="1100" b="1"/>
              <a:t>. Spatiotemporal Risk Zones</a:t>
            </a:r>
          </a:p>
          <a:p>
            <a:pPr lvl="1">
              <a:lnSpc>
                <a:spcPct val="110000"/>
              </a:lnSpc>
            </a:pPr>
            <a:r>
              <a:rPr lang="en-US" sz="1100"/>
              <a:t>Sunday crimes in </a:t>
            </a:r>
            <a:r>
              <a:rPr lang="en-US" sz="1100" b="1"/>
              <a:t>downtown SF</a:t>
            </a:r>
            <a:r>
              <a:rPr lang="en-US" sz="1100"/>
              <a:t> (as defined by spatial coordinates) show consistent patterns by year and date.</a:t>
            </a:r>
            <a:r>
              <a:rPr lang="zh-CN" altLang="en-US" sz="1100"/>
              <a:t> </a:t>
            </a:r>
            <a:r>
              <a:rPr lang="en-US" sz="1100"/>
              <a:t>This demonstrates how spatial filtering combined with temporal segmentation can inform targeted prevention strategies.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100" b="1"/>
              <a:t>4</a:t>
            </a:r>
            <a:r>
              <a:rPr lang="en-US" sz="1100" b="1"/>
              <a:t>. Actionable Recommendations</a:t>
            </a:r>
          </a:p>
          <a:p>
            <a:pPr lvl="1">
              <a:lnSpc>
                <a:spcPct val="110000"/>
              </a:lnSpc>
            </a:pPr>
            <a:r>
              <a:rPr lang="en-US" sz="1100" b="1"/>
              <a:t>Increase police patrols</a:t>
            </a:r>
            <a:r>
              <a:rPr lang="en-US" sz="1100"/>
              <a:t> in the top 3 districts during </a:t>
            </a:r>
            <a:r>
              <a:rPr lang="en-US" sz="1100" b="1"/>
              <a:t>12 PM–6 PM</a:t>
            </a:r>
            <a:r>
              <a:rPr lang="en-US" sz="1100"/>
              <a:t>, especially focusing on theft-related crimes.</a:t>
            </a:r>
          </a:p>
          <a:p>
            <a:pPr lvl="1">
              <a:lnSpc>
                <a:spcPct val="110000"/>
              </a:lnSpc>
            </a:pPr>
            <a:r>
              <a:rPr lang="en-US" sz="1100" b="1"/>
              <a:t>Reduce night shift deployments</a:t>
            </a:r>
            <a:r>
              <a:rPr lang="en-US" sz="1100"/>
              <a:t> in low-crime early morning hours (e.g., 4–6 AM) to optimize resources.</a:t>
            </a:r>
          </a:p>
          <a:p>
            <a:pPr lvl="1">
              <a:lnSpc>
                <a:spcPct val="110000"/>
              </a:lnSpc>
            </a:pPr>
            <a:r>
              <a:rPr lang="en-US" sz="1100" b="1"/>
              <a:t>Use data-driven insights</a:t>
            </a:r>
            <a:r>
              <a:rPr lang="en-US" sz="1100"/>
              <a:t> to implement predictive patrol schedules based on location and hour-specific risk.</a:t>
            </a:r>
          </a:p>
          <a:p>
            <a:pPr lvl="1">
              <a:lnSpc>
                <a:spcPct val="110000"/>
              </a:lnSpc>
            </a:pPr>
            <a:endParaRPr lang="en-US" sz="1100"/>
          </a:p>
          <a:p>
            <a:pPr lvl="1">
              <a:lnSpc>
                <a:spcPct val="110000"/>
              </a:lnSpc>
            </a:pPr>
            <a:endParaRPr lang="en-US" sz="1100"/>
          </a:p>
          <a:p>
            <a:pPr marL="265176" lvl="1" indent="0">
              <a:lnSpc>
                <a:spcPct val="110000"/>
              </a:lnSpc>
              <a:buNone/>
            </a:pPr>
            <a:endParaRPr lang="en-US" sz="1100"/>
          </a:p>
          <a:p>
            <a:pPr>
              <a:lnSpc>
                <a:spcPct val="110000"/>
              </a:lnSpc>
            </a:pPr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01600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680</Words>
  <Application>Microsoft Macintosh PowerPoint</Application>
  <PresentationFormat>Widescreen</PresentationFormat>
  <Paragraphs>40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Grandview Display</vt:lpstr>
      <vt:lpstr>DashVTI</vt:lpstr>
      <vt:lpstr>San Francisco Crime Analysis</vt:lpstr>
      <vt:lpstr>Overview</vt:lpstr>
      <vt:lpstr>Data Schema</vt:lpstr>
      <vt:lpstr>Crime Categories – Frequency Analysis</vt:lpstr>
      <vt:lpstr>Crime Distribution by District</vt:lpstr>
      <vt:lpstr>Spatiotemporal Analysis: Sunday Crimes in Downtown SF</vt:lpstr>
      <vt:lpstr>Monthly Crime Trends (2015–2018)</vt:lpstr>
      <vt:lpstr>Top Crime Districts &amp; Strategic Police Allocation</vt:lpstr>
      <vt:lpstr>Key Takeaways &amp; Insights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e17375</dc:creator>
  <cp:lastModifiedBy>e17375</cp:lastModifiedBy>
  <cp:revision>2</cp:revision>
  <dcterms:created xsi:type="dcterms:W3CDTF">2025-04-06T16:16:43Z</dcterms:created>
  <dcterms:modified xsi:type="dcterms:W3CDTF">2025-04-06T21:50:03Z</dcterms:modified>
</cp:coreProperties>
</file>