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13"/>
  </p:notesMasterIdLst>
  <p:sldIdLst>
    <p:sldId id="438" r:id="rId8"/>
    <p:sldId id="413" r:id="rId9"/>
    <p:sldId id="481" r:id="rId10"/>
    <p:sldId id="538" r:id="rId11"/>
    <p:sldId id="571" r:id="rId12"/>
    <p:sldId id="572" r:id="rId14"/>
    <p:sldId id="576" r:id="rId15"/>
    <p:sldId id="577" r:id="rId16"/>
    <p:sldId id="578" r:id="rId17"/>
    <p:sldId id="580" r:id="rId18"/>
    <p:sldId id="582" r:id="rId19"/>
    <p:sldId id="581" r:id="rId20"/>
    <p:sldId id="615" r:id="rId21"/>
    <p:sldId id="616" r:id="rId22"/>
    <p:sldId id="617" r:id="rId23"/>
    <p:sldId id="618" r:id="rId24"/>
    <p:sldId id="619" r:id="rId25"/>
    <p:sldId id="620" r:id="rId26"/>
    <p:sldId id="621" r:id="rId27"/>
    <p:sldId id="622" r:id="rId28"/>
    <p:sldId id="624" r:id="rId29"/>
    <p:sldId id="626" r:id="rId30"/>
    <p:sldId id="566" r:id="rId31"/>
  </p:sldIdLst>
  <p:sldSz cx="1219708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9FBFA"/>
    <a:srgbClr val="F8F8F8"/>
    <a:srgbClr val="C2D414"/>
    <a:srgbClr val="781E19"/>
    <a:srgbClr val="DDDDDD"/>
    <a:srgbClr val="A9BECB"/>
    <a:srgbClr val="21A3D0"/>
    <a:srgbClr val="AF1D5C"/>
    <a:srgbClr val="D01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07"/>
        <p:guide pos="386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512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BB962C8B-B14F-4D97-AF65-F5344CB8AC3E}" type="datetimeFigureOut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124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altLang="x-none" sz="1200" dirty="0"/>
          </a:p>
        </p:txBody>
      </p:sp>
      <p:sp>
        <p:nvSpPr>
          <p:cNvPr id="512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635" y="1122363"/>
            <a:ext cx="9147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3602038"/>
            <a:ext cx="9147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772" y="908050"/>
            <a:ext cx="2744391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74077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635" y="1122363"/>
            <a:ext cx="9147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3602038"/>
            <a:ext cx="9147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7" y="1709738"/>
            <a:ext cx="1051998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197" y="4589463"/>
            <a:ext cx="105199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8157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365125"/>
            <a:ext cx="1051998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268" y="1778438"/>
            <a:ext cx="487560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268" y="2665379"/>
            <a:ext cx="487560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9545" y="1778438"/>
            <a:ext cx="4899617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9545" y="2665379"/>
            <a:ext cx="4899617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39338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5348" y="987425"/>
            <a:ext cx="61747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39338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41670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5348" y="457201"/>
            <a:ext cx="617477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4167085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772" y="908050"/>
            <a:ext cx="2744391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74077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635" y="1122363"/>
            <a:ext cx="9147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3602038"/>
            <a:ext cx="9147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7" y="1709738"/>
            <a:ext cx="1051998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197" y="4589463"/>
            <a:ext cx="105199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8157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365125"/>
            <a:ext cx="1051998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268" y="1778438"/>
            <a:ext cx="487560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268" y="2665379"/>
            <a:ext cx="487560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9545" y="1778438"/>
            <a:ext cx="4899617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9545" y="2665379"/>
            <a:ext cx="4899617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7" y="1709738"/>
            <a:ext cx="1051998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197" y="4589463"/>
            <a:ext cx="105199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39338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5348" y="987425"/>
            <a:ext cx="61747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39338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41670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5348" y="457201"/>
            <a:ext cx="617477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4167085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772" y="908050"/>
            <a:ext cx="2744391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74077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635" y="1122363"/>
            <a:ext cx="9147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3602038"/>
            <a:ext cx="9147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7" y="1709738"/>
            <a:ext cx="1051998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197" y="4589463"/>
            <a:ext cx="105199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8157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365125"/>
            <a:ext cx="1051998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268" y="1778438"/>
            <a:ext cx="487560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268" y="2665379"/>
            <a:ext cx="487560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9545" y="1778438"/>
            <a:ext cx="4899617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9545" y="2665379"/>
            <a:ext cx="4899617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8157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39338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5348" y="987425"/>
            <a:ext cx="61747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39338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41670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5348" y="457201"/>
            <a:ext cx="617477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4167085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772" y="908050"/>
            <a:ext cx="2744391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74077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635" y="1122363"/>
            <a:ext cx="9147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3602038"/>
            <a:ext cx="9147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7" y="1709738"/>
            <a:ext cx="1051998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197" y="4589463"/>
            <a:ext cx="105199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8157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365125"/>
            <a:ext cx="1051998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268" y="1778438"/>
            <a:ext cx="487560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268" y="2665379"/>
            <a:ext cx="487560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9545" y="1778438"/>
            <a:ext cx="4899617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9545" y="2665379"/>
            <a:ext cx="4899617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365125"/>
            <a:ext cx="1051998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268" y="1778438"/>
            <a:ext cx="487560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268" y="2665379"/>
            <a:ext cx="487560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9545" y="1778438"/>
            <a:ext cx="4899617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9545" y="2665379"/>
            <a:ext cx="4899617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39338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5348" y="987425"/>
            <a:ext cx="61747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39338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41670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5348" y="457201"/>
            <a:ext cx="617477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4167085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772" y="908050"/>
            <a:ext cx="2744391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74077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635" y="1122363"/>
            <a:ext cx="9147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3602038"/>
            <a:ext cx="9147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7" y="1709738"/>
            <a:ext cx="1051998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197" y="4589463"/>
            <a:ext cx="105199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8157" y="1600200"/>
            <a:ext cx="5379006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365125"/>
            <a:ext cx="1051998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268" y="1778438"/>
            <a:ext cx="487560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268" y="2665379"/>
            <a:ext cx="487560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9545" y="1778438"/>
            <a:ext cx="4899617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9545" y="2665379"/>
            <a:ext cx="4899617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39338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5348" y="987425"/>
            <a:ext cx="61747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39338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41670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5348" y="457201"/>
            <a:ext cx="617477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4167085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772" y="908050"/>
            <a:ext cx="2744391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74077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39338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5348" y="987425"/>
            <a:ext cx="61747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39338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38" y="457200"/>
            <a:ext cx="41670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5348" y="457201"/>
            <a:ext cx="617477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38" y="2057400"/>
            <a:ext cx="4167085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accent2"/>
          </a:solidFill>
          <a:latin typeface="+mn-lt"/>
          <a:ea typeface="仿宋_GB2312" pitchFamily="1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accent2"/>
          </a:solidFill>
          <a:latin typeface="+mn-lt"/>
          <a:ea typeface="仿宋_GB2312" pitchFamily="1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Freeform 5"/>
          <p:cNvSpPr/>
          <p:nvPr userDrawn="1"/>
        </p:nvSpPr>
        <p:spPr>
          <a:xfrm>
            <a:off x="63500" y="73025"/>
            <a:ext cx="1227138" cy="487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6000" y="0"/>
              </a:cxn>
              <a:cxn ang="0">
                <a:pos x="1227152" y="242839"/>
              </a:cxn>
              <a:cxn ang="0">
                <a:pos x="1096000" y="486466"/>
              </a:cxn>
              <a:cxn ang="0">
                <a:pos x="0" y="486466"/>
              </a:cxn>
              <a:cxn ang="0">
                <a:pos x="0" y="0"/>
              </a:cxn>
            </a:cxnLst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5" name="Freeform 6"/>
          <p:cNvSpPr/>
          <p:nvPr userDrawn="1"/>
        </p:nvSpPr>
        <p:spPr>
          <a:xfrm>
            <a:off x="1196975" y="73025"/>
            <a:ext cx="10215563" cy="487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3962" y="0"/>
              </a:cxn>
              <a:cxn ang="0">
                <a:pos x="10215809" y="242839"/>
              </a:cxn>
              <a:cxn ang="0">
                <a:pos x="10083962" y="486466"/>
              </a:cxn>
              <a:cxn ang="0">
                <a:pos x="0" y="486466"/>
              </a:cxn>
              <a:cxn ang="0">
                <a:pos x="131080" y="242839"/>
              </a:cxn>
              <a:cxn ang="0">
                <a:pos x="0" y="0"/>
              </a:cxn>
            </a:cxnLst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6" name="Freeform 7"/>
          <p:cNvSpPr/>
          <p:nvPr userDrawn="1"/>
        </p:nvSpPr>
        <p:spPr>
          <a:xfrm>
            <a:off x="11320463" y="73025"/>
            <a:ext cx="812800" cy="487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2871" y="0"/>
              </a:cxn>
              <a:cxn ang="0">
                <a:pos x="812871" y="486466"/>
              </a:cxn>
              <a:cxn ang="0">
                <a:pos x="0" y="486466"/>
              </a:cxn>
              <a:cxn ang="0">
                <a:pos x="131900" y="242839"/>
              </a:cxn>
              <a:cxn ang="0">
                <a:pos x="0" y="0"/>
              </a:cxn>
            </a:cxnLst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7" name="TextBox 6"/>
          <p:cNvSpPr txBox="1"/>
          <p:nvPr userDrawn="1"/>
        </p:nvSpPr>
        <p:spPr>
          <a:xfrm>
            <a:off x="11528425" y="115888"/>
            <a:ext cx="4921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ctr" eaLnBrk="1" hangingPunct="1"/>
            <a:fld id="{9A0DB2DC-4C9A-4742-B13C-FB6460FD3503}" type="slidenum">
              <a: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</a:fld>
            <a:endParaRPr lang="zh-CN" altLang="en-US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078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9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accent2"/>
          </a:solidFill>
          <a:latin typeface="+mn-lt"/>
          <a:ea typeface="仿宋_GB2312" pitchFamily="1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accent2"/>
          </a:solidFill>
          <a:latin typeface="+mn-lt"/>
          <a:ea typeface="仿宋_GB2312" pitchFamily="1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Freeform 5"/>
          <p:cNvSpPr/>
          <p:nvPr userDrawn="1"/>
        </p:nvSpPr>
        <p:spPr>
          <a:xfrm>
            <a:off x="63500" y="73025"/>
            <a:ext cx="1227138" cy="487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96000" y="0"/>
              </a:cxn>
              <a:cxn ang="0">
                <a:pos x="1227152" y="242839"/>
              </a:cxn>
              <a:cxn ang="0">
                <a:pos x="1096000" y="486466"/>
              </a:cxn>
              <a:cxn ang="0">
                <a:pos x="0" y="486466"/>
              </a:cxn>
              <a:cxn ang="0">
                <a:pos x="0" y="0"/>
              </a:cxn>
            </a:cxnLst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5" name="Freeform 6"/>
          <p:cNvSpPr/>
          <p:nvPr userDrawn="1"/>
        </p:nvSpPr>
        <p:spPr>
          <a:xfrm>
            <a:off x="1196975" y="73025"/>
            <a:ext cx="10215563" cy="487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3962" y="0"/>
              </a:cxn>
              <a:cxn ang="0">
                <a:pos x="10215809" y="242839"/>
              </a:cxn>
              <a:cxn ang="0">
                <a:pos x="10083962" y="486466"/>
              </a:cxn>
              <a:cxn ang="0">
                <a:pos x="0" y="486466"/>
              </a:cxn>
              <a:cxn ang="0">
                <a:pos x="131080" y="242839"/>
              </a:cxn>
              <a:cxn ang="0">
                <a:pos x="0" y="0"/>
              </a:cxn>
            </a:cxnLst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6" name="Freeform 7"/>
          <p:cNvSpPr/>
          <p:nvPr userDrawn="1"/>
        </p:nvSpPr>
        <p:spPr>
          <a:xfrm>
            <a:off x="11320463" y="73025"/>
            <a:ext cx="812800" cy="487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2871" y="0"/>
              </a:cxn>
              <a:cxn ang="0">
                <a:pos x="812871" y="486466"/>
              </a:cxn>
              <a:cxn ang="0">
                <a:pos x="0" y="486466"/>
              </a:cxn>
              <a:cxn ang="0">
                <a:pos x="131900" y="242839"/>
              </a:cxn>
              <a:cxn ang="0">
                <a:pos x="0" y="0"/>
              </a:cxn>
            </a:cxnLst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7" name="TextBox 6"/>
          <p:cNvSpPr txBox="1"/>
          <p:nvPr userDrawn="1"/>
        </p:nvSpPr>
        <p:spPr>
          <a:xfrm>
            <a:off x="11528425" y="115888"/>
            <a:ext cx="4921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ctr" eaLnBrk="1" hangingPunct="1"/>
            <a:fld id="{9A0DB2DC-4C9A-4742-B13C-FB6460FD3503}" type="slidenum">
              <a: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</a:fld>
            <a:endParaRPr lang="zh-CN" altLang="en-US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078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9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accent2"/>
          </a:solidFill>
          <a:latin typeface="+mn-lt"/>
          <a:ea typeface="仿宋_GB2312" pitchFamily="1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accent2"/>
          </a:solidFill>
          <a:latin typeface="+mn-lt"/>
          <a:ea typeface="仿宋_GB2312" pitchFamily="1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18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5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9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18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146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13" y="2725738"/>
            <a:ext cx="5695950" cy="35512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" y="2762250"/>
            <a:ext cx="2465387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75" y="4749800"/>
            <a:ext cx="1697038" cy="1527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513" y="4940300"/>
            <a:ext cx="668337" cy="1677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3138" y="2293938"/>
            <a:ext cx="3041650" cy="512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3" name="Freeform 10"/>
          <p:cNvSpPr>
            <a:spLocks noEditPoints="1"/>
          </p:cNvSpPr>
          <p:nvPr/>
        </p:nvSpPr>
        <p:spPr>
          <a:xfrm>
            <a:off x="5756275" y="6213475"/>
            <a:ext cx="373063" cy="374650"/>
          </a:xfrm>
          <a:custGeom>
            <a:avLst/>
            <a:gdLst/>
            <a:ahLst/>
            <a:cxnLst>
              <a:cxn ang="0">
                <a:pos x="186558" y="0"/>
              </a:cxn>
              <a:cxn ang="0">
                <a:pos x="373115" y="187342"/>
              </a:cxn>
              <a:cxn ang="0">
                <a:pos x="186558" y="374683"/>
              </a:cxn>
              <a:cxn ang="0">
                <a:pos x="0" y="187342"/>
              </a:cxn>
              <a:cxn ang="0">
                <a:pos x="186558" y="0"/>
              </a:cxn>
              <a:cxn ang="0">
                <a:pos x="331996" y="191165"/>
              </a:cxn>
              <a:cxn ang="0">
                <a:pos x="325143" y="195753"/>
              </a:cxn>
              <a:cxn ang="0">
                <a:pos x="300015" y="195753"/>
              </a:cxn>
              <a:cxn ang="0">
                <a:pos x="293923" y="193459"/>
              </a:cxn>
              <a:cxn ang="0">
                <a:pos x="186558" y="80289"/>
              </a:cxn>
              <a:cxn ang="0">
                <a:pos x="79192" y="193459"/>
              </a:cxn>
              <a:cxn ang="0">
                <a:pos x="73100" y="195753"/>
              </a:cxn>
              <a:cxn ang="0">
                <a:pos x="47972" y="195753"/>
              </a:cxn>
              <a:cxn ang="0">
                <a:pos x="41119" y="191165"/>
              </a:cxn>
              <a:cxn ang="0">
                <a:pos x="42642" y="182754"/>
              </a:cxn>
              <a:cxn ang="0">
                <a:pos x="179704" y="39762"/>
              </a:cxn>
              <a:cxn ang="0">
                <a:pos x="186558" y="36704"/>
              </a:cxn>
              <a:cxn ang="0">
                <a:pos x="193411" y="39762"/>
              </a:cxn>
              <a:cxn ang="0">
                <a:pos x="330473" y="182754"/>
              </a:cxn>
              <a:cxn ang="0">
                <a:pos x="331996" y="191165"/>
              </a:cxn>
              <a:cxn ang="0">
                <a:pos x="86045" y="204164"/>
              </a:cxn>
              <a:cxn ang="0">
                <a:pos x="86045" y="204164"/>
              </a:cxn>
              <a:cxn ang="0">
                <a:pos x="86045" y="289806"/>
              </a:cxn>
              <a:cxn ang="0">
                <a:pos x="98228" y="304334"/>
              </a:cxn>
              <a:cxn ang="0">
                <a:pos x="153815" y="304334"/>
              </a:cxn>
              <a:cxn ang="0">
                <a:pos x="153815" y="211046"/>
              </a:cxn>
              <a:cxn ang="0">
                <a:pos x="168282" y="196517"/>
              </a:cxn>
              <a:cxn ang="0">
                <a:pos x="204833" y="196517"/>
              </a:cxn>
              <a:cxn ang="0">
                <a:pos x="219300" y="211046"/>
              </a:cxn>
              <a:cxn ang="0">
                <a:pos x="219300" y="304334"/>
              </a:cxn>
              <a:cxn ang="0">
                <a:pos x="274887" y="304334"/>
              </a:cxn>
              <a:cxn ang="0">
                <a:pos x="287070" y="289806"/>
              </a:cxn>
              <a:cxn ang="0">
                <a:pos x="287070" y="204929"/>
              </a:cxn>
              <a:cxn ang="0">
                <a:pos x="186558" y="99406"/>
              </a:cxn>
              <a:cxn ang="0">
                <a:pos x="86045" y="204164"/>
              </a:cxn>
            </a:cxnLst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55" name="Rectangle 4"/>
          <p:cNvSpPr txBox="1"/>
          <p:nvPr/>
        </p:nvSpPr>
        <p:spPr>
          <a:xfrm>
            <a:off x="8918893" y="5604510"/>
            <a:ext cx="2751137" cy="349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崔恩博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6156" name="Rectangle 3"/>
          <p:cNvSpPr txBox="1"/>
          <p:nvPr/>
        </p:nvSpPr>
        <p:spPr>
          <a:xfrm>
            <a:off x="3736975" y="1862455"/>
            <a:ext cx="7933055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/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IPTABLES </a:t>
            </a:r>
            <a:r>
              <a:rPr lang="zh-CN" altLang="en-US" sz="60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综合实验</a:t>
            </a:r>
            <a:endParaRPr lang="zh-CN" altLang="en-US" sz="60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6159" name="组合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8688" y="420688"/>
            <a:ext cx="463550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60" name="组合 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0038" y="420688"/>
            <a:ext cx="469900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61" name="组合 10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0675" y="420688"/>
            <a:ext cx="469900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62" name="组合 1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9963" y="420688"/>
            <a:ext cx="468312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63" name="组合 10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9325" y="420688"/>
            <a:ext cx="463550" cy="46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64" name="Freeform 5"/>
          <p:cNvSpPr/>
          <p:nvPr/>
        </p:nvSpPr>
        <p:spPr>
          <a:xfrm>
            <a:off x="10960100" y="5618163"/>
            <a:ext cx="1236663" cy="1239837"/>
          </a:xfrm>
          <a:custGeom>
            <a:avLst/>
            <a:gdLst/>
            <a:ahLst/>
            <a:cxnLst>
              <a:cxn ang="0">
                <a:pos x="1236662" y="0"/>
              </a:cxn>
              <a:cxn ang="0">
                <a:pos x="1236662" y="1239838"/>
              </a:cxn>
              <a:cxn ang="0">
                <a:pos x="0" y="1239838"/>
              </a:cxn>
              <a:cxn ang="0">
                <a:pos x="1236662" y="0"/>
              </a:cxn>
            </a:cxnLst>
            <a:pathLst>
              <a:path w="1545" h="1545">
                <a:moveTo>
                  <a:pt x="1545" y="0"/>
                </a:moveTo>
                <a:lnTo>
                  <a:pt x="1545" y="1545"/>
                </a:lnTo>
                <a:lnTo>
                  <a:pt x="0" y="1545"/>
                </a:lnTo>
                <a:lnTo>
                  <a:pt x="1545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65" name="Freeform 6"/>
          <p:cNvSpPr>
            <a:spLocks noEditPoints="1"/>
          </p:cNvSpPr>
          <p:nvPr/>
        </p:nvSpPr>
        <p:spPr>
          <a:xfrm>
            <a:off x="11669713" y="6259513"/>
            <a:ext cx="398462" cy="401637"/>
          </a:xfrm>
          <a:custGeom>
            <a:avLst/>
            <a:gdLst/>
            <a:ahLst/>
            <a:cxnLst>
              <a:cxn ang="0">
                <a:pos x="199630" y="0"/>
              </a:cxn>
              <a:cxn ang="0">
                <a:pos x="398462" y="200417"/>
              </a:cxn>
              <a:cxn ang="0">
                <a:pos x="199630" y="401638"/>
              </a:cxn>
              <a:cxn ang="0">
                <a:pos x="0" y="200417"/>
              </a:cxn>
              <a:cxn ang="0">
                <a:pos x="199630" y="0"/>
              </a:cxn>
              <a:cxn ang="0">
                <a:pos x="199630" y="35415"/>
              </a:cxn>
              <a:cxn ang="0">
                <a:pos x="363327" y="200417"/>
              </a:cxn>
              <a:cxn ang="0">
                <a:pos x="199630" y="366223"/>
              </a:cxn>
              <a:cxn ang="0">
                <a:pos x="35135" y="200417"/>
              </a:cxn>
              <a:cxn ang="0">
                <a:pos x="199630" y="35415"/>
              </a:cxn>
              <a:cxn ang="0">
                <a:pos x="327394" y="198002"/>
              </a:cxn>
              <a:cxn ang="0">
                <a:pos x="233168" y="252734"/>
              </a:cxn>
              <a:cxn ang="0">
                <a:pos x="139741" y="306661"/>
              </a:cxn>
              <a:cxn ang="0">
                <a:pos x="139741" y="198002"/>
              </a:cxn>
              <a:cxn ang="0">
                <a:pos x="139741" y="89342"/>
              </a:cxn>
              <a:cxn ang="0">
                <a:pos x="233168" y="143270"/>
              </a:cxn>
              <a:cxn ang="0">
                <a:pos x="327394" y="198002"/>
              </a:cxn>
            </a:cxnLst>
            <a:pathLst>
              <a:path w="499" h="499">
                <a:moveTo>
                  <a:pt x="250" y="0"/>
                </a:moveTo>
                <a:cubicBezTo>
                  <a:pt x="387" y="0"/>
                  <a:pt x="499" y="112"/>
                  <a:pt x="499" y="249"/>
                </a:cubicBezTo>
                <a:cubicBezTo>
                  <a:pt x="499" y="387"/>
                  <a:pt x="387" y="499"/>
                  <a:pt x="250" y="499"/>
                </a:cubicBez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lose/>
                <a:moveTo>
                  <a:pt x="250" y="44"/>
                </a:moveTo>
                <a:cubicBezTo>
                  <a:pt x="363" y="44"/>
                  <a:pt x="455" y="136"/>
                  <a:pt x="455" y="249"/>
                </a:cubicBezTo>
                <a:cubicBezTo>
                  <a:pt x="455" y="363"/>
                  <a:pt x="363" y="455"/>
                  <a:pt x="250" y="455"/>
                </a:cubicBezTo>
                <a:cubicBezTo>
                  <a:pt x="136" y="455"/>
                  <a:pt x="44" y="363"/>
                  <a:pt x="44" y="249"/>
                </a:cubicBezTo>
                <a:cubicBezTo>
                  <a:pt x="44" y="136"/>
                  <a:pt x="136" y="44"/>
                  <a:pt x="250" y="44"/>
                </a:cubicBezTo>
                <a:close/>
                <a:moveTo>
                  <a:pt x="410" y="246"/>
                </a:moveTo>
                <a:lnTo>
                  <a:pt x="292" y="314"/>
                </a:lnTo>
                <a:lnTo>
                  <a:pt x="175" y="381"/>
                </a:lnTo>
                <a:lnTo>
                  <a:pt x="175" y="246"/>
                </a:lnTo>
                <a:lnTo>
                  <a:pt x="175" y="111"/>
                </a:lnTo>
                <a:lnTo>
                  <a:pt x="292" y="178"/>
                </a:lnTo>
                <a:lnTo>
                  <a:pt x="410" y="24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199"/>
                            </p:stCondLst>
                            <p:childTnLst>
                              <p:par>
                                <p:cTn id="4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699"/>
                            </p:stCondLst>
                            <p:childTnLst>
                              <p:par>
                                <p:cTn id="7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99"/>
                            </p:stCondLst>
                            <p:childTnLst>
                              <p:par>
                                <p:cTn id="7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4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4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/>
      <p:bldP spid="61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8434" name="组合 16"/>
          <p:cNvGrpSpPr/>
          <p:nvPr/>
        </p:nvGrpSpPr>
        <p:grpSpPr>
          <a:xfrm>
            <a:off x="0" y="1726565"/>
            <a:ext cx="12196763" cy="5121275"/>
            <a:chOff x="0" y="0"/>
            <a:chExt cx="12199937" cy="5122863"/>
          </a:xfrm>
        </p:grpSpPr>
        <p:sp>
          <p:nvSpPr>
            <p:cNvPr id="18435" name="Freeform 5"/>
            <p:cNvSpPr/>
            <p:nvPr/>
          </p:nvSpPr>
          <p:spPr>
            <a:xfrm>
              <a:off x="0" y="0"/>
              <a:ext cx="12199937" cy="5122863"/>
            </a:xfrm>
            <a:custGeom>
              <a:avLst/>
              <a:gdLst/>
              <a:ahLst/>
              <a:cxnLst>
                <a:cxn ang="0">
                  <a:pos x="12199937" y="0"/>
                </a:cxn>
                <a:cxn ang="0">
                  <a:pos x="12199937" y="5122863"/>
                </a:cxn>
                <a:cxn ang="0">
                  <a:pos x="0" y="5122863"/>
                </a:cxn>
                <a:cxn ang="0">
                  <a:pos x="0" y="0"/>
                </a:cxn>
                <a:cxn ang="0">
                  <a:pos x="6087006" y="1188621"/>
                </a:cxn>
                <a:cxn ang="0">
                  <a:pos x="12199937" y="0"/>
                </a:cxn>
              </a:cxnLst>
              <a:pathLst>
                <a:path w="16000" h="6689">
                  <a:moveTo>
                    <a:pt x="16000" y="0"/>
                  </a:moveTo>
                  <a:lnTo>
                    <a:pt x="16000" y="6689"/>
                  </a:lnTo>
                  <a:lnTo>
                    <a:pt x="0" y="6689"/>
                  </a:lnTo>
                  <a:lnTo>
                    <a:pt x="0" y="0"/>
                  </a:lnTo>
                  <a:cubicBezTo>
                    <a:pt x="2493" y="1216"/>
                    <a:pt x="5170" y="1552"/>
                    <a:pt x="7983" y="1552"/>
                  </a:cubicBezTo>
                  <a:cubicBezTo>
                    <a:pt x="10795" y="1552"/>
                    <a:pt x="13507" y="1216"/>
                    <a:pt x="16000" y="0"/>
                  </a:cubicBezTo>
                  <a:close/>
                </a:path>
              </a:pathLst>
            </a:custGeom>
            <a:solidFill>
              <a:srgbClr val="ADADA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36" name="Freeform 6"/>
            <p:cNvSpPr/>
            <p:nvPr/>
          </p:nvSpPr>
          <p:spPr>
            <a:xfrm>
              <a:off x="0" y="523875"/>
              <a:ext cx="12199937" cy="4598988"/>
            </a:xfrm>
            <a:custGeom>
              <a:avLst/>
              <a:gdLst/>
              <a:ahLst/>
              <a:cxnLst>
                <a:cxn ang="0">
                  <a:pos x="12199937" y="0"/>
                </a:cxn>
                <a:cxn ang="0">
                  <a:pos x="12199937" y="4598988"/>
                </a:cxn>
                <a:cxn ang="0">
                  <a:pos x="0" y="4598988"/>
                </a:cxn>
                <a:cxn ang="0">
                  <a:pos x="0" y="0"/>
                </a:cxn>
                <a:cxn ang="0">
                  <a:pos x="6099969" y="691456"/>
                </a:cxn>
                <a:cxn ang="0">
                  <a:pos x="12199937" y="0"/>
                </a:cxn>
              </a:cxnLst>
              <a:pathLst>
                <a:path w="16000" h="6006">
                  <a:moveTo>
                    <a:pt x="16000" y="0"/>
                  </a:moveTo>
                  <a:lnTo>
                    <a:pt x="16000" y="6006"/>
                  </a:lnTo>
                  <a:lnTo>
                    <a:pt x="0" y="6006"/>
                  </a:lnTo>
                  <a:lnTo>
                    <a:pt x="0" y="0"/>
                  </a:lnTo>
                  <a:cubicBezTo>
                    <a:pt x="2566" y="588"/>
                    <a:pt x="5244" y="903"/>
                    <a:pt x="8000" y="903"/>
                  </a:cubicBezTo>
                  <a:cubicBezTo>
                    <a:pt x="10756" y="903"/>
                    <a:pt x="13434" y="588"/>
                    <a:pt x="16000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8437" name="TextBox 26"/>
          <p:cNvSpPr txBox="1"/>
          <p:nvPr/>
        </p:nvSpPr>
        <p:spPr>
          <a:xfrm>
            <a:off x="2962275" y="4000500"/>
            <a:ext cx="625792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48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NAT </a:t>
            </a:r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动作</a:t>
            </a:r>
            <a:endParaRPr lang="zh-CN" altLang="en-US" sz="48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cxnSp>
        <p:nvCxnSpPr>
          <p:cNvPr id="18438" name="直接连接符 27"/>
          <p:cNvCxnSpPr/>
          <p:nvPr/>
        </p:nvCxnSpPr>
        <p:spPr>
          <a:xfrm>
            <a:off x="2635250" y="4816475"/>
            <a:ext cx="6913563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439" name="Oval 39"/>
          <p:cNvSpPr>
            <a:spLocks noChangeAspect="1"/>
          </p:cNvSpPr>
          <p:nvPr/>
        </p:nvSpPr>
        <p:spPr>
          <a:xfrm>
            <a:off x="3398838" y="5000625"/>
            <a:ext cx="215900" cy="217488"/>
          </a:xfrm>
          <a:prstGeom prst="ellipse">
            <a:avLst/>
          </a:prstGeom>
          <a:solidFill>
            <a:schemeClr val="tx2"/>
          </a:solidFill>
          <a:ln w="2857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40" name="Oval 40"/>
          <p:cNvSpPr>
            <a:spLocks noChangeAspect="1"/>
          </p:cNvSpPr>
          <p:nvPr/>
        </p:nvSpPr>
        <p:spPr>
          <a:xfrm>
            <a:off x="3398838" y="5437188"/>
            <a:ext cx="215900" cy="217487"/>
          </a:xfrm>
          <a:prstGeom prst="ellipse">
            <a:avLst/>
          </a:prstGeom>
          <a:solidFill>
            <a:schemeClr val="tx2"/>
          </a:solidFill>
          <a:ln w="2857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43" name="TextBox 32"/>
          <p:cNvSpPr txBox="1"/>
          <p:nvPr/>
        </p:nvSpPr>
        <p:spPr>
          <a:xfrm>
            <a:off x="3762375" y="4908550"/>
            <a:ext cx="46107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配置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nat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表，实现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SNAT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和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DNAT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8444" name="TextBox 33"/>
          <p:cNvSpPr txBox="1"/>
          <p:nvPr/>
        </p:nvSpPr>
        <p:spPr>
          <a:xfrm>
            <a:off x="3762375" y="5345430"/>
            <a:ext cx="68776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模拟公司工作环境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18451" name="组合 40"/>
          <p:cNvGrpSpPr/>
          <p:nvPr/>
        </p:nvGrpSpPr>
        <p:grpSpPr>
          <a:xfrm>
            <a:off x="4948238" y="1458913"/>
            <a:ext cx="2301875" cy="2308225"/>
            <a:chOff x="0" y="0"/>
            <a:chExt cx="2301875" cy="2308226"/>
          </a:xfrm>
        </p:grpSpPr>
        <p:sp>
          <p:nvSpPr>
            <p:cNvPr id="18452" name="Oval 5"/>
            <p:cNvSpPr/>
            <p:nvPr/>
          </p:nvSpPr>
          <p:spPr>
            <a:xfrm>
              <a:off x="0" y="0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solidFill>
                  <a:srgbClr val="006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3" name="Freeform 6"/>
            <p:cNvSpPr>
              <a:spLocks noEditPoints="1"/>
            </p:cNvSpPr>
            <p:nvPr/>
          </p:nvSpPr>
          <p:spPr>
            <a:xfrm>
              <a:off x="123825" y="123825"/>
              <a:ext cx="2054225" cy="2058988"/>
            </a:xfrm>
            <a:custGeom>
              <a:avLst/>
              <a:gdLst/>
              <a:ahLst/>
              <a:cxnLst>
                <a:cxn ang="0">
                  <a:pos x="1027113" y="0"/>
                </a:cxn>
                <a:cxn ang="0">
                  <a:pos x="2054225" y="1029494"/>
                </a:cxn>
                <a:cxn ang="0">
                  <a:pos x="1027113" y="2058988"/>
                </a:cxn>
                <a:cxn ang="0">
                  <a:pos x="0" y="1029494"/>
                </a:cxn>
                <a:cxn ang="0">
                  <a:pos x="1027113" y="0"/>
                </a:cxn>
                <a:cxn ang="0">
                  <a:pos x="1027113" y="69754"/>
                </a:cxn>
                <a:cxn ang="0">
                  <a:pos x="1984011" y="1029494"/>
                </a:cxn>
                <a:cxn ang="0">
                  <a:pos x="1027113" y="1988611"/>
                </a:cxn>
                <a:cxn ang="0">
                  <a:pos x="69593" y="1029494"/>
                </a:cxn>
                <a:cxn ang="0">
                  <a:pos x="1027113" y="69754"/>
                </a:cxn>
              </a:cxnLst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8454" name="Freeform 40"/>
          <p:cNvSpPr>
            <a:spLocks noEditPoints="1"/>
          </p:cNvSpPr>
          <p:nvPr/>
        </p:nvSpPr>
        <p:spPr>
          <a:xfrm>
            <a:off x="5407025" y="1987550"/>
            <a:ext cx="1525588" cy="1404938"/>
          </a:xfrm>
          <a:custGeom>
            <a:avLst/>
            <a:gdLst/>
            <a:ahLst/>
            <a:cxnLst>
              <a:cxn ang="0">
                <a:pos x="0" y="830670"/>
              </a:cxn>
              <a:cxn ang="0">
                <a:pos x="586782" y="1405186"/>
              </a:cxn>
              <a:cxn ang="0">
                <a:pos x="1030535" y="1331999"/>
              </a:cxn>
              <a:cxn ang="0">
                <a:pos x="927848" y="622088"/>
              </a:cxn>
              <a:cxn ang="0">
                <a:pos x="905844" y="1306384"/>
              </a:cxn>
              <a:cxn ang="0">
                <a:pos x="601451" y="1178307"/>
              </a:cxn>
              <a:cxn ang="0">
                <a:pos x="517101" y="819692"/>
              </a:cxn>
              <a:cxn ang="0">
                <a:pos x="106354" y="808714"/>
              </a:cxn>
              <a:cxn ang="0">
                <a:pos x="117356" y="256154"/>
              </a:cxn>
              <a:cxn ang="0">
                <a:pos x="601451" y="146374"/>
              </a:cxn>
              <a:cxn ang="0">
                <a:pos x="0" y="245176"/>
              </a:cxn>
              <a:cxn ang="0">
                <a:pos x="858168" y="289088"/>
              </a:cxn>
              <a:cxn ang="0">
                <a:pos x="806825" y="230538"/>
              </a:cxn>
              <a:cxn ang="0">
                <a:pos x="847166" y="193945"/>
              </a:cxn>
              <a:cxn ang="0">
                <a:pos x="953520" y="193945"/>
              </a:cxn>
              <a:cxn ang="0">
                <a:pos x="997529" y="230538"/>
              </a:cxn>
              <a:cxn ang="0">
                <a:pos x="942518" y="289088"/>
              </a:cxn>
              <a:cxn ang="0">
                <a:pos x="997529" y="347637"/>
              </a:cxn>
              <a:cxn ang="0">
                <a:pos x="953520" y="384231"/>
              </a:cxn>
              <a:cxn ang="0">
                <a:pos x="847166" y="384231"/>
              </a:cxn>
              <a:cxn ang="0">
                <a:pos x="806825" y="347637"/>
              </a:cxn>
              <a:cxn ang="0">
                <a:pos x="1246911" y="526945"/>
              </a:cxn>
              <a:cxn ang="0">
                <a:pos x="1507295" y="863604"/>
              </a:cxn>
              <a:cxn ang="0">
                <a:pos x="1400941" y="892879"/>
              </a:cxn>
              <a:cxn ang="0">
                <a:pos x="1246911" y="526945"/>
              </a:cxn>
              <a:cxn ang="0">
                <a:pos x="1089213" y="102461"/>
              </a:cxn>
              <a:cxn ang="0">
                <a:pos x="1202902" y="526945"/>
              </a:cxn>
              <a:cxn ang="0">
                <a:pos x="1151559" y="589154"/>
              </a:cxn>
              <a:cxn ang="0">
                <a:pos x="1052539" y="504989"/>
              </a:cxn>
              <a:cxn ang="0">
                <a:pos x="715140" y="102461"/>
              </a:cxn>
              <a:cxn ang="0">
                <a:pos x="1026868" y="164670"/>
              </a:cxn>
              <a:cxn ang="0">
                <a:pos x="777486" y="413505"/>
              </a:cxn>
              <a:cxn ang="0">
                <a:pos x="487762" y="1225878"/>
              </a:cxn>
              <a:cxn ang="0">
                <a:pos x="190704" y="918494"/>
              </a:cxn>
              <a:cxn ang="0">
                <a:pos x="487762" y="1225878"/>
              </a:cxn>
              <a:cxn ang="0">
                <a:pos x="176034" y="398868"/>
              </a:cxn>
              <a:cxn ang="0">
                <a:pos x="601451" y="420824"/>
              </a:cxn>
              <a:cxn ang="0">
                <a:pos x="381408" y="340318"/>
              </a:cxn>
              <a:cxn ang="0">
                <a:pos x="176034" y="644044"/>
              </a:cxn>
              <a:cxn ang="0">
                <a:pos x="194371" y="713571"/>
              </a:cxn>
              <a:cxn ang="0">
                <a:pos x="605118" y="636725"/>
              </a:cxn>
              <a:cxn ang="0">
                <a:pos x="176034" y="644044"/>
              </a:cxn>
              <a:cxn ang="0">
                <a:pos x="176034" y="545241"/>
              </a:cxn>
              <a:cxn ang="0">
                <a:pos x="605118" y="567197"/>
              </a:cxn>
              <a:cxn ang="0">
                <a:pos x="630790" y="526945"/>
              </a:cxn>
              <a:cxn ang="0">
                <a:pos x="377741" y="490351"/>
              </a:cxn>
              <a:cxn ang="0">
                <a:pos x="176034" y="519626"/>
              </a:cxn>
            </a:cxnLst>
            <a:pathLst>
              <a:path w="416" h="384">
                <a:moveTo>
                  <a:pt x="0" y="67"/>
                </a:moveTo>
                <a:cubicBezTo>
                  <a:pt x="0" y="120"/>
                  <a:pt x="0" y="174"/>
                  <a:pt x="0" y="227"/>
                </a:cubicBezTo>
                <a:cubicBezTo>
                  <a:pt x="0" y="231"/>
                  <a:pt x="71" y="298"/>
                  <a:pt x="79" y="307"/>
                </a:cubicBezTo>
                <a:cubicBezTo>
                  <a:pt x="88" y="316"/>
                  <a:pt x="155" y="384"/>
                  <a:pt x="160" y="384"/>
                </a:cubicBezTo>
                <a:cubicBezTo>
                  <a:pt x="192" y="384"/>
                  <a:pt x="225" y="384"/>
                  <a:pt x="257" y="384"/>
                </a:cubicBezTo>
                <a:cubicBezTo>
                  <a:pt x="270" y="384"/>
                  <a:pt x="275" y="372"/>
                  <a:pt x="281" y="364"/>
                </a:cubicBezTo>
                <a:cubicBezTo>
                  <a:pt x="281" y="297"/>
                  <a:pt x="281" y="231"/>
                  <a:pt x="281" y="165"/>
                </a:cubicBezTo>
                <a:cubicBezTo>
                  <a:pt x="274" y="167"/>
                  <a:pt x="257" y="160"/>
                  <a:pt x="253" y="170"/>
                </a:cubicBezTo>
                <a:cubicBezTo>
                  <a:pt x="251" y="174"/>
                  <a:pt x="253" y="249"/>
                  <a:pt x="253" y="264"/>
                </a:cubicBezTo>
                <a:cubicBezTo>
                  <a:pt x="253" y="279"/>
                  <a:pt x="258" y="357"/>
                  <a:pt x="247" y="357"/>
                </a:cubicBezTo>
                <a:cubicBezTo>
                  <a:pt x="221" y="357"/>
                  <a:pt x="195" y="357"/>
                  <a:pt x="168" y="357"/>
                </a:cubicBezTo>
                <a:cubicBezTo>
                  <a:pt x="160" y="357"/>
                  <a:pt x="164" y="330"/>
                  <a:pt x="164" y="322"/>
                </a:cubicBezTo>
                <a:cubicBezTo>
                  <a:pt x="164" y="309"/>
                  <a:pt x="164" y="295"/>
                  <a:pt x="164" y="282"/>
                </a:cubicBezTo>
                <a:cubicBezTo>
                  <a:pt x="164" y="245"/>
                  <a:pt x="164" y="239"/>
                  <a:pt x="141" y="224"/>
                </a:cubicBezTo>
                <a:cubicBezTo>
                  <a:pt x="131" y="224"/>
                  <a:pt x="131" y="221"/>
                  <a:pt x="122" y="221"/>
                </a:cubicBezTo>
                <a:cubicBezTo>
                  <a:pt x="91" y="221"/>
                  <a:pt x="60" y="221"/>
                  <a:pt x="29" y="221"/>
                </a:cubicBezTo>
                <a:cubicBezTo>
                  <a:pt x="29" y="173"/>
                  <a:pt x="29" y="125"/>
                  <a:pt x="29" y="77"/>
                </a:cubicBezTo>
                <a:cubicBezTo>
                  <a:pt x="29" y="73"/>
                  <a:pt x="30" y="73"/>
                  <a:pt x="32" y="70"/>
                </a:cubicBezTo>
                <a:cubicBezTo>
                  <a:pt x="68" y="70"/>
                  <a:pt x="103" y="70"/>
                  <a:pt x="138" y="70"/>
                </a:cubicBezTo>
                <a:cubicBezTo>
                  <a:pt x="145" y="65"/>
                  <a:pt x="163" y="50"/>
                  <a:pt x="164" y="40"/>
                </a:cubicBezTo>
                <a:cubicBezTo>
                  <a:pt x="119" y="40"/>
                  <a:pt x="75" y="40"/>
                  <a:pt x="31" y="40"/>
                </a:cubicBezTo>
                <a:cubicBezTo>
                  <a:pt x="19" y="40"/>
                  <a:pt x="0" y="57"/>
                  <a:pt x="0" y="67"/>
                </a:cubicBezTo>
                <a:close/>
                <a:moveTo>
                  <a:pt x="220" y="93"/>
                </a:moveTo>
                <a:lnTo>
                  <a:pt x="234" y="79"/>
                </a:lnTo>
                <a:lnTo>
                  <a:pt x="220" y="65"/>
                </a:lnTo>
                <a:cubicBezTo>
                  <a:pt x="219" y="64"/>
                  <a:pt x="219" y="63"/>
                  <a:pt x="220" y="63"/>
                </a:cubicBezTo>
                <a:lnTo>
                  <a:pt x="229" y="53"/>
                </a:lnTo>
                <a:cubicBezTo>
                  <a:pt x="230" y="53"/>
                  <a:pt x="231" y="53"/>
                  <a:pt x="231" y="53"/>
                </a:cubicBezTo>
                <a:lnTo>
                  <a:pt x="246" y="68"/>
                </a:lnTo>
                <a:lnTo>
                  <a:pt x="260" y="53"/>
                </a:lnTo>
                <a:cubicBezTo>
                  <a:pt x="261" y="53"/>
                  <a:pt x="261" y="53"/>
                  <a:pt x="262" y="53"/>
                </a:cubicBezTo>
                <a:lnTo>
                  <a:pt x="272" y="63"/>
                </a:lnTo>
                <a:cubicBezTo>
                  <a:pt x="272" y="63"/>
                  <a:pt x="272" y="64"/>
                  <a:pt x="272" y="65"/>
                </a:cubicBezTo>
                <a:lnTo>
                  <a:pt x="257" y="79"/>
                </a:lnTo>
                <a:lnTo>
                  <a:pt x="272" y="93"/>
                </a:lnTo>
                <a:cubicBezTo>
                  <a:pt x="272" y="94"/>
                  <a:pt x="272" y="95"/>
                  <a:pt x="272" y="95"/>
                </a:cubicBezTo>
                <a:lnTo>
                  <a:pt x="262" y="105"/>
                </a:lnTo>
                <a:cubicBezTo>
                  <a:pt x="261" y="105"/>
                  <a:pt x="261" y="105"/>
                  <a:pt x="260" y="105"/>
                </a:cubicBezTo>
                <a:lnTo>
                  <a:pt x="246" y="90"/>
                </a:lnTo>
                <a:lnTo>
                  <a:pt x="231" y="105"/>
                </a:lnTo>
                <a:cubicBezTo>
                  <a:pt x="231" y="105"/>
                  <a:pt x="230" y="105"/>
                  <a:pt x="229" y="105"/>
                </a:cubicBezTo>
                <a:lnTo>
                  <a:pt x="220" y="95"/>
                </a:lnTo>
                <a:cubicBezTo>
                  <a:pt x="219" y="95"/>
                  <a:pt x="219" y="94"/>
                  <a:pt x="220" y="93"/>
                </a:cubicBezTo>
                <a:close/>
                <a:moveTo>
                  <a:pt x="340" y="144"/>
                </a:moveTo>
                <a:lnTo>
                  <a:pt x="411" y="215"/>
                </a:lnTo>
                <a:cubicBezTo>
                  <a:pt x="416" y="221"/>
                  <a:pt x="416" y="230"/>
                  <a:pt x="411" y="236"/>
                </a:cubicBezTo>
                <a:lnTo>
                  <a:pt x="402" y="244"/>
                </a:lnTo>
                <a:cubicBezTo>
                  <a:pt x="397" y="250"/>
                  <a:pt x="388" y="250"/>
                  <a:pt x="382" y="244"/>
                </a:cubicBezTo>
                <a:lnTo>
                  <a:pt x="311" y="173"/>
                </a:lnTo>
                <a:lnTo>
                  <a:pt x="340" y="144"/>
                </a:lnTo>
                <a:close/>
                <a:moveTo>
                  <a:pt x="195" y="28"/>
                </a:moveTo>
                <a:cubicBezTo>
                  <a:pt x="223" y="0"/>
                  <a:pt x="269" y="0"/>
                  <a:pt x="297" y="28"/>
                </a:cubicBezTo>
                <a:cubicBezTo>
                  <a:pt x="322" y="53"/>
                  <a:pt x="325" y="92"/>
                  <a:pt x="305" y="121"/>
                </a:cubicBezTo>
                <a:lnTo>
                  <a:pt x="328" y="144"/>
                </a:lnTo>
                <a:cubicBezTo>
                  <a:pt x="329" y="145"/>
                  <a:pt x="329" y="146"/>
                  <a:pt x="328" y="147"/>
                </a:cubicBezTo>
                <a:lnTo>
                  <a:pt x="314" y="161"/>
                </a:lnTo>
                <a:cubicBezTo>
                  <a:pt x="313" y="162"/>
                  <a:pt x="311" y="162"/>
                  <a:pt x="310" y="161"/>
                </a:cubicBezTo>
                <a:lnTo>
                  <a:pt x="287" y="138"/>
                </a:lnTo>
                <a:cubicBezTo>
                  <a:pt x="259" y="158"/>
                  <a:pt x="220" y="156"/>
                  <a:pt x="195" y="130"/>
                </a:cubicBezTo>
                <a:cubicBezTo>
                  <a:pt x="166" y="102"/>
                  <a:pt x="166" y="56"/>
                  <a:pt x="195" y="28"/>
                </a:cubicBezTo>
                <a:close/>
                <a:moveTo>
                  <a:pt x="212" y="45"/>
                </a:moveTo>
                <a:cubicBezTo>
                  <a:pt x="230" y="26"/>
                  <a:pt x="261" y="26"/>
                  <a:pt x="280" y="45"/>
                </a:cubicBezTo>
                <a:cubicBezTo>
                  <a:pt x="299" y="64"/>
                  <a:pt x="299" y="94"/>
                  <a:pt x="280" y="113"/>
                </a:cubicBezTo>
                <a:cubicBezTo>
                  <a:pt x="261" y="132"/>
                  <a:pt x="230" y="132"/>
                  <a:pt x="212" y="113"/>
                </a:cubicBezTo>
                <a:cubicBezTo>
                  <a:pt x="193" y="94"/>
                  <a:pt x="193" y="64"/>
                  <a:pt x="212" y="45"/>
                </a:cubicBezTo>
                <a:close/>
                <a:moveTo>
                  <a:pt x="133" y="335"/>
                </a:moveTo>
                <a:cubicBezTo>
                  <a:pt x="133" y="307"/>
                  <a:pt x="132" y="279"/>
                  <a:pt x="132" y="251"/>
                </a:cubicBezTo>
                <a:cubicBezTo>
                  <a:pt x="105" y="251"/>
                  <a:pt x="78" y="251"/>
                  <a:pt x="52" y="251"/>
                </a:cubicBezTo>
                <a:cubicBezTo>
                  <a:pt x="51" y="252"/>
                  <a:pt x="51" y="252"/>
                  <a:pt x="50" y="253"/>
                </a:cubicBezTo>
                <a:cubicBezTo>
                  <a:pt x="78" y="280"/>
                  <a:pt x="106" y="307"/>
                  <a:pt x="133" y="335"/>
                </a:cubicBezTo>
                <a:close/>
                <a:moveTo>
                  <a:pt x="48" y="97"/>
                </a:moveTo>
                <a:cubicBezTo>
                  <a:pt x="48" y="101"/>
                  <a:pt x="48" y="105"/>
                  <a:pt x="48" y="109"/>
                </a:cubicBezTo>
                <a:cubicBezTo>
                  <a:pt x="48" y="112"/>
                  <a:pt x="51" y="115"/>
                  <a:pt x="55" y="115"/>
                </a:cubicBezTo>
                <a:cubicBezTo>
                  <a:pt x="91" y="115"/>
                  <a:pt x="127" y="115"/>
                  <a:pt x="164" y="115"/>
                </a:cubicBezTo>
                <a:cubicBezTo>
                  <a:pt x="174" y="115"/>
                  <a:pt x="171" y="99"/>
                  <a:pt x="168" y="93"/>
                </a:cubicBezTo>
                <a:cubicBezTo>
                  <a:pt x="147" y="93"/>
                  <a:pt x="126" y="93"/>
                  <a:pt x="104" y="93"/>
                </a:cubicBezTo>
                <a:cubicBezTo>
                  <a:pt x="91" y="93"/>
                  <a:pt x="48" y="89"/>
                  <a:pt x="48" y="97"/>
                </a:cubicBezTo>
                <a:close/>
                <a:moveTo>
                  <a:pt x="48" y="176"/>
                </a:moveTo>
                <a:cubicBezTo>
                  <a:pt x="48" y="181"/>
                  <a:pt x="48" y="186"/>
                  <a:pt x="48" y="190"/>
                </a:cubicBezTo>
                <a:cubicBezTo>
                  <a:pt x="48" y="194"/>
                  <a:pt x="49" y="195"/>
                  <a:pt x="53" y="195"/>
                </a:cubicBezTo>
                <a:cubicBezTo>
                  <a:pt x="92" y="195"/>
                  <a:pt x="131" y="195"/>
                  <a:pt x="170" y="195"/>
                </a:cubicBezTo>
                <a:cubicBezTo>
                  <a:pt x="171" y="191"/>
                  <a:pt x="174" y="174"/>
                  <a:pt x="165" y="174"/>
                </a:cubicBezTo>
                <a:cubicBezTo>
                  <a:pt x="129" y="174"/>
                  <a:pt x="93" y="174"/>
                  <a:pt x="56" y="174"/>
                </a:cubicBezTo>
                <a:cubicBezTo>
                  <a:pt x="54" y="174"/>
                  <a:pt x="50" y="175"/>
                  <a:pt x="48" y="176"/>
                </a:cubicBezTo>
                <a:close/>
                <a:moveTo>
                  <a:pt x="48" y="142"/>
                </a:moveTo>
                <a:cubicBezTo>
                  <a:pt x="48" y="144"/>
                  <a:pt x="48" y="147"/>
                  <a:pt x="48" y="149"/>
                </a:cubicBezTo>
                <a:cubicBezTo>
                  <a:pt x="48" y="152"/>
                  <a:pt x="50" y="152"/>
                  <a:pt x="52" y="155"/>
                </a:cubicBezTo>
                <a:cubicBezTo>
                  <a:pt x="89" y="155"/>
                  <a:pt x="127" y="155"/>
                  <a:pt x="165" y="155"/>
                </a:cubicBezTo>
                <a:cubicBezTo>
                  <a:pt x="167" y="154"/>
                  <a:pt x="170" y="153"/>
                  <a:pt x="172" y="152"/>
                </a:cubicBezTo>
                <a:cubicBezTo>
                  <a:pt x="172" y="149"/>
                  <a:pt x="172" y="147"/>
                  <a:pt x="172" y="144"/>
                </a:cubicBezTo>
                <a:cubicBezTo>
                  <a:pt x="172" y="139"/>
                  <a:pt x="170" y="137"/>
                  <a:pt x="168" y="134"/>
                </a:cubicBezTo>
                <a:cubicBezTo>
                  <a:pt x="147" y="134"/>
                  <a:pt x="125" y="134"/>
                  <a:pt x="103" y="134"/>
                </a:cubicBezTo>
                <a:cubicBezTo>
                  <a:pt x="92" y="134"/>
                  <a:pt x="81" y="134"/>
                  <a:pt x="71" y="134"/>
                </a:cubicBezTo>
                <a:cubicBezTo>
                  <a:pt x="57" y="134"/>
                  <a:pt x="48" y="130"/>
                  <a:pt x="48" y="142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9" grpId="0" bldLvl="0" animBg="1"/>
      <p:bldP spid="18440" grpId="0" bldLvl="0" animBg="1"/>
      <p:bldP spid="18443" grpId="0"/>
      <p:bldP spid="184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29"/>
          <p:cNvSpPr txBox="1"/>
          <p:nvPr/>
        </p:nvSpPr>
        <p:spPr>
          <a:xfrm>
            <a:off x="1330325" y="44450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SNAT &amp; DNAT</a:t>
            </a:r>
            <a:endParaRPr lang="en-US" altLang="zh-CN" sz="2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TextBox 30"/>
          <p:cNvSpPr txBox="1"/>
          <p:nvPr/>
        </p:nvSpPr>
        <p:spPr>
          <a:xfrm>
            <a:off x="139700" y="106363"/>
            <a:ext cx="10652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Part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 2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Oval 12"/>
          <p:cNvSpPr/>
          <p:nvPr/>
        </p:nvSpPr>
        <p:spPr>
          <a:xfrm>
            <a:off x="53975" y="663575"/>
            <a:ext cx="1236663" cy="1238250"/>
          </a:xfrm>
          <a:prstGeom prst="ellipse">
            <a:avLst/>
          </a:prstGeom>
          <a:solidFill>
            <a:srgbClr val="C9C9C9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" name="Oval 13"/>
          <p:cNvSpPr/>
          <p:nvPr/>
        </p:nvSpPr>
        <p:spPr>
          <a:xfrm>
            <a:off x="166688" y="777875"/>
            <a:ext cx="1011237" cy="101123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219075" y="909638"/>
            <a:ext cx="86836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01</a:t>
            </a:r>
            <a:endParaRPr lang="en-US" sz="4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7945" y="777875"/>
            <a:ext cx="6405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SNAT  Source Network Address Translation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1529715" y="1407795"/>
            <a:ext cx="9137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当内部主机的报文向外发送时，报文的源</a:t>
            </a:r>
            <a:r>
              <a:rPr lang="en-US" altLang="zh-CN" sz="2000"/>
              <a:t>IP</a:t>
            </a:r>
            <a:r>
              <a:rPr lang="zh-CN" altLang="en-US" sz="2000"/>
              <a:t>会被修改，称为源地址转换</a:t>
            </a:r>
            <a:r>
              <a:rPr lang="en-US" altLang="zh-CN" sz="2000"/>
              <a:t>SNAT</a:t>
            </a:r>
            <a:endParaRPr lang="en-US" altLang="zh-CN" sz="2000"/>
          </a:p>
        </p:txBody>
      </p:sp>
      <p:sp>
        <p:nvSpPr>
          <p:cNvPr id="5" name="Oval 12"/>
          <p:cNvSpPr/>
          <p:nvPr/>
        </p:nvSpPr>
        <p:spPr>
          <a:xfrm>
            <a:off x="73025" y="2472690"/>
            <a:ext cx="1236663" cy="1238250"/>
          </a:xfrm>
          <a:prstGeom prst="ellipse">
            <a:avLst/>
          </a:prstGeom>
          <a:solidFill>
            <a:srgbClr val="C9C9C9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Oval 13"/>
          <p:cNvSpPr/>
          <p:nvPr/>
        </p:nvSpPr>
        <p:spPr>
          <a:xfrm>
            <a:off x="185738" y="2586990"/>
            <a:ext cx="1011237" cy="101123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38125" y="2718753"/>
            <a:ext cx="86836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02</a:t>
            </a:r>
            <a:endParaRPr lang="en-US" sz="4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0325" y="2472690"/>
            <a:ext cx="6405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DNAT  Destination</a:t>
            </a:r>
            <a:r>
              <a:rPr lang="en-US" altLang="zh-CN" sz="2000"/>
              <a:t> Network Address Translation</a:t>
            </a:r>
            <a:endParaRPr lang="en-US" altLang="zh-CN" sz="2000"/>
          </a:p>
        </p:txBody>
      </p:sp>
      <p:sp>
        <p:nvSpPr>
          <p:cNvPr id="9" name="文本框 8"/>
          <p:cNvSpPr txBox="1"/>
          <p:nvPr/>
        </p:nvSpPr>
        <p:spPr>
          <a:xfrm>
            <a:off x="1529715" y="3057525"/>
            <a:ext cx="9465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外部主机发送响应报文的时候，报文的目的</a:t>
            </a:r>
            <a:r>
              <a:rPr lang="en-US" altLang="zh-CN" sz="2000"/>
              <a:t>IP</a:t>
            </a:r>
            <a:r>
              <a:rPr lang="zh-CN" altLang="en-US" sz="2000"/>
              <a:t>会被修改，称为目的</a:t>
            </a:r>
            <a:r>
              <a:rPr lang="zh-CN" altLang="en-US" sz="2000"/>
              <a:t>地址转换</a:t>
            </a:r>
            <a:r>
              <a:rPr lang="en-US" altLang="zh-CN" sz="2000"/>
              <a:t>D</a:t>
            </a:r>
            <a:r>
              <a:rPr lang="en-US" altLang="zh-CN" sz="2000"/>
              <a:t>NAT</a:t>
            </a:r>
            <a:endParaRPr lang="en-US" altLang="zh-CN" sz="2000"/>
          </a:p>
        </p:txBody>
      </p:sp>
      <p:sp>
        <p:nvSpPr>
          <p:cNvPr id="10" name="Oval 12"/>
          <p:cNvSpPr/>
          <p:nvPr/>
        </p:nvSpPr>
        <p:spPr>
          <a:xfrm>
            <a:off x="80645" y="4361815"/>
            <a:ext cx="1236663" cy="1238250"/>
          </a:xfrm>
          <a:prstGeom prst="ellipse">
            <a:avLst/>
          </a:prstGeom>
          <a:solidFill>
            <a:srgbClr val="C9C9C9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Oval 13"/>
          <p:cNvSpPr/>
          <p:nvPr/>
        </p:nvSpPr>
        <p:spPr>
          <a:xfrm>
            <a:off x="193358" y="4476115"/>
            <a:ext cx="1011237" cy="101123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245745" y="4607878"/>
            <a:ext cx="86836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03</a:t>
            </a:r>
            <a:endParaRPr lang="en-US" sz="4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29715" y="4782820"/>
            <a:ext cx="9137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本次实验可以看作两段，前半部分利用</a:t>
            </a:r>
            <a:r>
              <a:rPr lang="en-US" altLang="zh-CN" sz="2000"/>
              <a:t>SNAT</a:t>
            </a:r>
            <a:r>
              <a:rPr lang="zh-CN" altLang="en-US" sz="2000"/>
              <a:t>，后半部分使用</a:t>
            </a:r>
            <a:r>
              <a:rPr lang="en-US" altLang="zh-CN" sz="2000"/>
              <a:t>DNAT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1337945" y="4209415"/>
            <a:ext cx="6405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In a Word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6" grpId="0" bldLvl="0" animBg="1"/>
      <p:bldP spid="17" grpId="0" bldLvl="0" animBg="1"/>
      <p:bldP spid="18" grpId="0"/>
      <p:bldP spid="5" grpId="0" bldLvl="0" animBg="1"/>
      <p:bldP spid="6" grpId="0" bldLvl="0" animBg="1"/>
      <p:bldP spid="7" grpId="0"/>
      <p:bldP spid="10" grpId="0" bldLvl="0" animBg="1"/>
      <p:bldP spid="11" grpId="0" bldLvl="0" animBg="1"/>
      <p:bldP spid="12" grpId="0"/>
      <p:bldP spid="2" grpId="0"/>
      <p:bldP spid="4" grpId="0"/>
      <p:bldP spid="8" grpId="0"/>
      <p:bldP spid="9" grpId="0"/>
      <p:bldP spid="15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29"/>
          <p:cNvSpPr txBox="1"/>
          <p:nvPr/>
        </p:nvSpPr>
        <p:spPr>
          <a:xfrm>
            <a:off x="1330325" y="44450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环境配置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TextBox 30"/>
          <p:cNvSpPr txBox="1"/>
          <p:nvPr/>
        </p:nvSpPr>
        <p:spPr>
          <a:xfrm>
            <a:off x="139700" y="106363"/>
            <a:ext cx="10652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Part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 2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PA_任意多边形 139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924372" y="3702244"/>
            <a:ext cx="1365220" cy="1022883"/>
          </a:xfrm>
          <a:custGeom>
            <a:avLst/>
            <a:gdLst>
              <a:gd name="T0" fmla="*/ 160 w 174"/>
              <a:gd name="T1" fmla="*/ 97 h 130"/>
              <a:gd name="T2" fmla="*/ 14 w 174"/>
              <a:gd name="T3" fmla="*/ 97 h 130"/>
              <a:gd name="T4" fmla="*/ 3 w 174"/>
              <a:gd name="T5" fmla="*/ 118 h 130"/>
              <a:gd name="T6" fmla="*/ 171 w 174"/>
              <a:gd name="T7" fmla="*/ 118 h 130"/>
              <a:gd name="T8" fmla="*/ 160 w 174"/>
              <a:gd name="T9" fmla="*/ 97 h 130"/>
              <a:gd name="T10" fmla="*/ 69 w 174"/>
              <a:gd name="T11" fmla="*/ 113 h 130"/>
              <a:gd name="T12" fmla="*/ 73 w 174"/>
              <a:gd name="T13" fmla="*/ 105 h 130"/>
              <a:gd name="T14" fmla="*/ 101 w 174"/>
              <a:gd name="T15" fmla="*/ 105 h 130"/>
              <a:gd name="T16" fmla="*/ 105 w 174"/>
              <a:gd name="T17" fmla="*/ 113 h 130"/>
              <a:gd name="T18" fmla="*/ 69 w 174"/>
              <a:gd name="T19" fmla="*/ 113 h 130"/>
              <a:gd name="T20" fmla="*/ 157 w 174"/>
              <a:gd name="T21" fmla="*/ 92 h 130"/>
              <a:gd name="T22" fmla="*/ 157 w 174"/>
              <a:gd name="T23" fmla="*/ 92 h 130"/>
              <a:gd name="T24" fmla="*/ 157 w 174"/>
              <a:gd name="T25" fmla="*/ 91 h 130"/>
              <a:gd name="T26" fmla="*/ 157 w 174"/>
              <a:gd name="T27" fmla="*/ 4 h 130"/>
              <a:gd name="T28" fmla="*/ 153 w 174"/>
              <a:gd name="T29" fmla="*/ 0 h 130"/>
              <a:gd name="T30" fmla="*/ 21 w 174"/>
              <a:gd name="T31" fmla="*/ 0 h 130"/>
              <a:gd name="T32" fmla="*/ 17 w 174"/>
              <a:gd name="T33" fmla="*/ 4 h 130"/>
              <a:gd name="T34" fmla="*/ 17 w 174"/>
              <a:gd name="T35" fmla="*/ 91 h 130"/>
              <a:gd name="T36" fmla="*/ 17 w 174"/>
              <a:gd name="T37" fmla="*/ 92 h 130"/>
              <a:gd name="T38" fmla="*/ 17 w 174"/>
              <a:gd name="T39" fmla="*/ 92 h 130"/>
              <a:gd name="T40" fmla="*/ 16 w 174"/>
              <a:gd name="T41" fmla="*/ 92 h 130"/>
              <a:gd name="T42" fmla="*/ 158 w 174"/>
              <a:gd name="T43" fmla="*/ 92 h 130"/>
              <a:gd name="T44" fmla="*/ 157 w 174"/>
              <a:gd name="T45" fmla="*/ 92 h 130"/>
              <a:gd name="T46" fmla="*/ 147 w 174"/>
              <a:gd name="T47" fmla="*/ 85 h 130"/>
              <a:gd name="T48" fmla="*/ 27 w 174"/>
              <a:gd name="T49" fmla="*/ 85 h 130"/>
              <a:gd name="T50" fmla="*/ 27 w 174"/>
              <a:gd name="T51" fmla="*/ 10 h 130"/>
              <a:gd name="T52" fmla="*/ 147 w 174"/>
              <a:gd name="T53" fmla="*/ 10 h 130"/>
              <a:gd name="T54" fmla="*/ 147 w 174"/>
              <a:gd name="T55" fmla="*/ 85 h 130"/>
              <a:gd name="T56" fmla="*/ 173 w 174"/>
              <a:gd name="T57" fmla="*/ 123 h 130"/>
              <a:gd name="T58" fmla="*/ 1 w 174"/>
              <a:gd name="T59" fmla="*/ 123 h 130"/>
              <a:gd name="T60" fmla="*/ 0 w 174"/>
              <a:gd name="T61" fmla="*/ 124 h 130"/>
              <a:gd name="T62" fmla="*/ 4 w 174"/>
              <a:gd name="T63" fmla="*/ 130 h 130"/>
              <a:gd name="T64" fmla="*/ 170 w 174"/>
              <a:gd name="T65" fmla="*/ 130 h 130"/>
              <a:gd name="T66" fmla="*/ 174 w 174"/>
              <a:gd name="T67" fmla="*/ 124 h 130"/>
              <a:gd name="T68" fmla="*/ 173 w 174"/>
              <a:gd name="T69" fmla="*/ 12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4" h="130">
                <a:moveTo>
                  <a:pt x="160" y="97"/>
                </a:moveTo>
                <a:cubicBezTo>
                  <a:pt x="14" y="97"/>
                  <a:pt x="14" y="97"/>
                  <a:pt x="14" y="97"/>
                </a:cubicBezTo>
                <a:cubicBezTo>
                  <a:pt x="3" y="118"/>
                  <a:pt x="3" y="118"/>
                  <a:pt x="3" y="118"/>
                </a:cubicBezTo>
                <a:cubicBezTo>
                  <a:pt x="171" y="118"/>
                  <a:pt x="171" y="118"/>
                  <a:pt x="171" y="118"/>
                </a:cubicBezTo>
                <a:lnTo>
                  <a:pt x="160" y="97"/>
                </a:lnTo>
                <a:close/>
                <a:moveTo>
                  <a:pt x="69" y="113"/>
                </a:moveTo>
                <a:cubicBezTo>
                  <a:pt x="73" y="105"/>
                  <a:pt x="73" y="105"/>
                  <a:pt x="73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5" y="113"/>
                  <a:pt x="105" y="113"/>
                  <a:pt x="105" y="113"/>
                </a:cubicBezTo>
                <a:lnTo>
                  <a:pt x="69" y="113"/>
                </a:lnTo>
                <a:close/>
                <a:moveTo>
                  <a:pt x="157" y="92"/>
                </a:move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1"/>
                </a:cubicBezTo>
                <a:cubicBezTo>
                  <a:pt x="157" y="4"/>
                  <a:pt x="157" y="4"/>
                  <a:pt x="157" y="4"/>
                </a:cubicBezTo>
                <a:cubicBezTo>
                  <a:pt x="157" y="2"/>
                  <a:pt x="156" y="0"/>
                  <a:pt x="15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7" y="2"/>
                  <a:pt x="17" y="4"/>
                </a:cubicBezTo>
                <a:cubicBezTo>
                  <a:pt x="17" y="91"/>
                  <a:pt x="17" y="91"/>
                  <a:pt x="17" y="91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58" y="92"/>
                  <a:pt x="158" y="92"/>
                  <a:pt x="158" y="92"/>
                </a:cubicBezTo>
                <a:lnTo>
                  <a:pt x="157" y="92"/>
                </a:lnTo>
                <a:close/>
                <a:moveTo>
                  <a:pt x="147" y="85"/>
                </a:moveTo>
                <a:cubicBezTo>
                  <a:pt x="27" y="85"/>
                  <a:pt x="27" y="85"/>
                  <a:pt x="27" y="85"/>
                </a:cubicBezTo>
                <a:cubicBezTo>
                  <a:pt x="27" y="10"/>
                  <a:pt x="27" y="10"/>
                  <a:pt x="27" y="10"/>
                </a:cubicBezTo>
                <a:cubicBezTo>
                  <a:pt x="147" y="10"/>
                  <a:pt x="147" y="10"/>
                  <a:pt x="147" y="10"/>
                </a:cubicBezTo>
                <a:lnTo>
                  <a:pt x="147" y="85"/>
                </a:lnTo>
                <a:close/>
                <a:moveTo>
                  <a:pt x="173" y="123"/>
                </a:moveTo>
                <a:cubicBezTo>
                  <a:pt x="1" y="123"/>
                  <a:pt x="1" y="123"/>
                  <a:pt x="1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30"/>
                  <a:pt x="4" y="130"/>
                </a:cubicBezTo>
                <a:cubicBezTo>
                  <a:pt x="170" y="130"/>
                  <a:pt x="170" y="130"/>
                  <a:pt x="170" y="130"/>
                </a:cubicBezTo>
                <a:cubicBezTo>
                  <a:pt x="172" y="130"/>
                  <a:pt x="174" y="126"/>
                  <a:pt x="174" y="124"/>
                </a:cubicBezTo>
                <a:lnTo>
                  <a:pt x="173" y="12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PA_任意多边形 139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9115872" y="2163639"/>
            <a:ext cx="1365220" cy="1022883"/>
          </a:xfrm>
          <a:custGeom>
            <a:avLst/>
            <a:gdLst>
              <a:gd name="T0" fmla="*/ 160 w 174"/>
              <a:gd name="T1" fmla="*/ 97 h 130"/>
              <a:gd name="T2" fmla="*/ 14 w 174"/>
              <a:gd name="T3" fmla="*/ 97 h 130"/>
              <a:gd name="T4" fmla="*/ 3 w 174"/>
              <a:gd name="T5" fmla="*/ 118 h 130"/>
              <a:gd name="T6" fmla="*/ 171 w 174"/>
              <a:gd name="T7" fmla="*/ 118 h 130"/>
              <a:gd name="T8" fmla="*/ 160 w 174"/>
              <a:gd name="T9" fmla="*/ 97 h 130"/>
              <a:gd name="T10" fmla="*/ 69 w 174"/>
              <a:gd name="T11" fmla="*/ 113 h 130"/>
              <a:gd name="T12" fmla="*/ 73 w 174"/>
              <a:gd name="T13" fmla="*/ 105 h 130"/>
              <a:gd name="T14" fmla="*/ 101 w 174"/>
              <a:gd name="T15" fmla="*/ 105 h 130"/>
              <a:gd name="T16" fmla="*/ 105 w 174"/>
              <a:gd name="T17" fmla="*/ 113 h 130"/>
              <a:gd name="T18" fmla="*/ 69 w 174"/>
              <a:gd name="T19" fmla="*/ 113 h 130"/>
              <a:gd name="T20" fmla="*/ 157 w 174"/>
              <a:gd name="T21" fmla="*/ 92 h 130"/>
              <a:gd name="T22" fmla="*/ 157 w 174"/>
              <a:gd name="T23" fmla="*/ 92 h 130"/>
              <a:gd name="T24" fmla="*/ 157 w 174"/>
              <a:gd name="T25" fmla="*/ 91 h 130"/>
              <a:gd name="T26" fmla="*/ 157 w 174"/>
              <a:gd name="T27" fmla="*/ 4 h 130"/>
              <a:gd name="T28" fmla="*/ 153 w 174"/>
              <a:gd name="T29" fmla="*/ 0 h 130"/>
              <a:gd name="T30" fmla="*/ 21 w 174"/>
              <a:gd name="T31" fmla="*/ 0 h 130"/>
              <a:gd name="T32" fmla="*/ 17 w 174"/>
              <a:gd name="T33" fmla="*/ 4 h 130"/>
              <a:gd name="T34" fmla="*/ 17 w 174"/>
              <a:gd name="T35" fmla="*/ 91 h 130"/>
              <a:gd name="T36" fmla="*/ 17 w 174"/>
              <a:gd name="T37" fmla="*/ 92 h 130"/>
              <a:gd name="T38" fmla="*/ 17 w 174"/>
              <a:gd name="T39" fmla="*/ 92 h 130"/>
              <a:gd name="T40" fmla="*/ 16 w 174"/>
              <a:gd name="T41" fmla="*/ 92 h 130"/>
              <a:gd name="T42" fmla="*/ 158 w 174"/>
              <a:gd name="T43" fmla="*/ 92 h 130"/>
              <a:gd name="T44" fmla="*/ 157 w 174"/>
              <a:gd name="T45" fmla="*/ 92 h 130"/>
              <a:gd name="T46" fmla="*/ 147 w 174"/>
              <a:gd name="T47" fmla="*/ 85 h 130"/>
              <a:gd name="T48" fmla="*/ 27 w 174"/>
              <a:gd name="T49" fmla="*/ 85 h 130"/>
              <a:gd name="T50" fmla="*/ 27 w 174"/>
              <a:gd name="T51" fmla="*/ 10 h 130"/>
              <a:gd name="T52" fmla="*/ 147 w 174"/>
              <a:gd name="T53" fmla="*/ 10 h 130"/>
              <a:gd name="T54" fmla="*/ 147 w 174"/>
              <a:gd name="T55" fmla="*/ 85 h 130"/>
              <a:gd name="T56" fmla="*/ 173 w 174"/>
              <a:gd name="T57" fmla="*/ 123 h 130"/>
              <a:gd name="T58" fmla="*/ 1 w 174"/>
              <a:gd name="T59" fmla="*/ 123 h 130"/>
              <a:gd name="T60" fmla="*/ 0 w 174"/>
              <a:gd name="T61" fmla="*/ 124 h 130"/>
              <a:gd name="T62" fmla="*/ 4 w 174"/>
              <a:gd name="T63" fmla="*/ 130 h 130"/>
              <a:gd name="T64" fmla="*/ 170 w 174"/>
              <a:gd name="T65" fmla="*/ 130 h 130"/>
              <a:gd name="T66" fmla="*/ 174 w 174"/>
              <a:gd name="T67" fmla="*/ 124 h 130"/>
              <a:gd name="T68" fmla="*/ 173 w 174"/>
              <a:gd name="T69" fmla="*/ 12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4" h="130">
                <a:moveTo>
                  <a:pt x="160" y="97"/>
                </a:moveTo>
                <a:cubicBezTo>
                  <a:pt x="14" y="97"/>
                  <a:pt x="14" y="97"/>
                  <a:pt x="14" y="97"/>
                </a:cubicBezTo>
                <a:cubicBezTo>
                  <a:pt x="3" y="118"/>
                  <a:pt x="3" y="118"/>
                  <a:pt x="3" y="118"/>
                </a:cubicBezTo>
                <a:cubicBezTo>
                  <a:pt x="171" y="118"/>
                  <a:pt x="171" y="118"/>
                  <a:pt x="171" y="118"/>
                </a:cubicBezTo>
                <a:lnTo>
                  <a:pt x="160" y="97"/>
                </a:lnTo>
                <a:close/>
                <a:moveTo>
                  <a:pt x="69" y="113"/>
                </a:moveTo>
                <a:cubicBezTo>
                  <a:pt x="73" y="105"/>
                  <a:pt x="73" y="105"/>
                  <a:pt x="73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5" y="113"/>
                  <a:pt x="105" y="113"/>
                  <a:pt x="105" y="113"/>
                </a:cubicBezTo>
                <a:lnTo>
                  <a:pt x="69" y="113"/>
                </a:lnTo>
                <a:close/>
                <a:moveTo>
                  <a:pt x="157" y="92"/>
                </a:move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1"/>
                </a:cubicBezTo>
                <a:cubicBezTo>
                  <a:pt x="157" y="4"/>
                  <a:pt x="157" y="4"/>
                  <a:pt x="157" y="4"/>
                </a:cubicBezTo>
                <a:cubicBezTo>
                  <a:pt x="157" y="2"/>
                  <a:pt x="156" y="0"/>
                  <a:pt x="15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7" y="2"/>
                  <a:pt x="17" y="4"/>
                </a:cubicBezTo>
                <a:cubicBezTo>
                  <a:pt x="17" y="91"/>
                  <a:pt x="17" y="91"/>
                  <a:pt x="17" y="91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58" y="92"/>
                  <a:pt x="158" y="92"/>
                  <a:pt x="158" y="92"/>
                </a:cubicBezTo>
                <a:lnTo>
                  <a:pt x="157" y="92"/>
                </a:lnTo>
                <a:close/>
                <a:moveTo>
                  <a:pt x="147" y="85"/>
                </a:moveTo>
                <a:cubicBezTo>
                  <a:pt x="27" y="85"/>
                  <a:pt x="27" y="85"/>
                  <a:pt x="27" y="85"/>
                </a:cubicBezTo>
                <a:cubicBezTo>
                  <a:pt x="27" y="10"/>
                  <a:pt x="27" y="10"/>
                  <a:pt x="27" y="10"/>
                </a:cubicBezTo>
                <a:cubicBezTo>
                  <a:pt x="147" y="10"/>
                  <a:pt x="147" y="10"/>
                  <a:pt x="147" y="10"/>
                </a:cubicBezTo>
                <a:lnTo>
                  <a:pt x="147" y="85"/>
                </a:lnTo>
                <a:close/>
                <a:moveTo>
                  <a:pt x="173" y="123"/>
                </a:moveTo>
                <a:cubicBezTo>
                  <a:pt x="1" y="123"/>
                  <a:pt x="1" y="123"/>
                  <a:pt x="1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30"/>
                  <a:pt x="4" y="130"/>
                </a:cubicBezTo>
                <a:cubicBezTo>
                  <a:pt x="170" y="130"/>
                  <a:pt x="170" y="130"/>
                  <a:pt x="170" y="130"/>
                </a:cubicBezTo>
                <a:cubicBezTo>
                  <a:pt x="172" y="130"/>
                  <a:pt x="174" y="126"/>
                  <a:pt x="174" y="124"/>
                </a:cubicBezTo>
                <a:lnTo>
                  <a:pt x="173" y="12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PA_任意多边形 13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4461322" y="3702244"/>
            <a:ext cx="1365220" cy="1022883"/>
          </a:xfrm>
          <a:custGeom>
            <a:avLst/>
            <a:gdLst>
              <a:gd name="T0" fmla="*/ 160 w 174"/>
              <a:gd name="T1" fmla="*/ 97 h 130"/>
              <a:gd name="T2" fmla="*/ 14 w 174"/>
              <a:gd name="T3" fmla="*/ 97 h 130"/>
              <a:gd name="T4" fmla="*/ 3 w 174"/>
              <a:gd name="T5" fmla="*/ 118 h 130"/>
              <a:gd name="T6" fmla="*/ 171 w 174"/>
              <a:gd name="T7" fmla="*/ 118 h 130"/>
              <a:gd name="T8" fmla="*/ 160 w 174"/>
              <a:gd name="T9" fmla="*/ 97 h 130"/>
              <a:gd name="T10" fmla="*/ 69 w 174"/>
              <a:gd name="T11" fmla="*/ 113 h 130"/>
              <a:gd name="T12" fmla="*/ 73 w 174"/>
              <a:gd name="T13" fmla="*/ 105 h 130"/>
              <a:gd name="T14" fmla="*/ 101 w 174"/>
              <a:gd name="T15" fmla="*/ 105 h 130"/>
              <a:gd name="T16" fmla="*/ 105 w 174"/>
              <a:gd name="T17" fmla="*/ 113 h 130"/>
              <a:gd name="T18" fmla="*/ 69 w 174"/>
              <a:gd name="T19" fmla="*/ 113 h 130"/>
              <a:gd name="T20" fmla="*/ 157 w 174"/>
              <a:gd name="T21" fmla="*/ 92 h 130"/>
              <a:gd name="T22" fmla="*/ 157 w 174"/>
              <a:gd name="T23" fmla="*/ 92 h 130"/>
              <a:gd name="T24" fmla="*/ 157 w 174"/>
              <a:gd name="T25" fmla="*/ 91 h 130"/>
              <a:gd name="T26" fmla="*/ 157 w 174"/>
              <a:gd name="T27" fmla="*/ 4 h 130"/>
              <a:gd name="T28" fmla="*/ 153 w 174"/>
              <a:gd name="T29" fmla="*/ 0 h 130"/>
              <a:gd name="T30" fmla="*/ 21 w 174"/>
              <a:gd name="T31" fmla="*/ 0 h 130"/>
              <a:gd name="T32" fmla="*/ 17 w 174"/>
              <a:gd name="T33" fmla="*/ 4 h 130"/>
              <a:gd name="T34" fmla="*/ 17 w 174"/>
              <a:gd name="T35" fmla="*/ 91 h 130"/>
              <a:gd name="T36" fmla="*/ 17 w 174"/>
              <a:gd name="T37" fmla="*/ 92 h 130"/>
              <a:gd name="T38" fmla="*/ 17 w 174"/>
              <a:gd name="T39" fmla="*/ 92 h 130"/>
              <a:gd name="T40" fmla="*/ 16 w 174"/>
              <a:gd name="T41" fmla="*/ 92 h 130"/>
              <a:gd name="T42" fmla="*/ 158 w 174"/>
              <a:gd name="T43" fmla="*/ 92 h 130"/>
              <a:gd name="T44" fmla="*/ 157 w 174"/>
              <a:gd name="T45" fmla="*/ 92 h 130"/>
              <a:gd name="T46" fmla="*/ 147 w 174"/>
              <a:gd name="T47" fmla="*/ 85 h 130"/>
              <a:gd name="T48" fmla="*/ 27 w 174"/>
              <a:gd name="T49" fmla="*/ 85 h 130"/>
              <a:gd name="T50" fmla="*/ 27 w 174"/>
              <a:gd name="T51" fmla="*/ 10 h 130"/>
              <a:gd name="T52" fmla="*/ 147 w 174"/>
              <a:gd name="T53" fmla="*/ 10 h 130"/>
              <a:gd name="T54" fmla="*/ 147 w 174"/>
              <a:gd name="T55" fmla="*/ 85 h 130"/>
              <a:gd name="T56" fmla="*/ 173 w 174"/>
              <a:gd name="T57" fmla="*/ 123 h 130"/>
              <a:gd name="T58" fmla="*/ 1 w 174"/>
              <a:gd name="T59" fmla="*/ 123 h 130"/>
              <a:gd name="T60" fmla="*/ 0 w 174"/>
              <a:gd name="T61" fmla="*/ 124 h 130"/>
              <a:gd name="T62" fmla="*/ 4 w 174"/>
              <a:gd name="T63" fmla="*/ 130 h 130"/>
              <a:gd name="T64" fmla="*/ 170 w 174"/>
              <a:gd name="T65" fmla="*/ 130 h 130"/>
              <a:gd name="T66" fmla="*/ 174 w 174"/>
              <a:gd name="T67" fmla="*/ 124 h 130"/>
              <a:gd name="T68" fmla="*/ 173 w 174"/>
              <a:gd name="T69" fmla="*/ 12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4" h="130">
                <a:moveTo>
                  <a:pt x="160" y="97"/>
                </a:moveTo>
                <a:cubicBezTo>
                  <a:pt x="14" y="97"/>
                  <a:pt x="14" y="97"/>
                  <a:pt x="14" y="97"/>
                </a:cubicBezTo>
                <a:cubicBezTo>
                  <a:pt x="3" y="118"/>
                  <a:pt x="3" y="118"/>
                  <a:pt x="3" y="118"/>
                </a:cubicBezTo>
                <a:cubicBezTo>
                  <a:pt x="171" y="118"/>
                  <a:pt x="171" y="118"/>
                  <a:pt x="171" y="118"/>
                </a:cubicBezTo>
                <a:lnTo>
                  <a:pt x="160" y="97"/>
                </a:lnTo>
                <a:close/>
                <a:moveTo>
                  <a:pt x="69" y="113"/>
                </a:moveTo>
                <a:cubicBezTo>
                  <a:pt x="73" y="105"/>
                  <a:pt x="73" y="105"/>
                  <a:pt x="73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5" y="113"/>
                  <a:pt x="105" y="113"/>
                  <a:pt x="105" y="113"/>
                </a:cubicBezTo>
                <a:lnTo>
                  <a:pt x="69" y="113"/>
                </a:lnTo>
                <a:close/>
                <a:moveTo>
                  <a:pt x="157" y="92"/>
                </a:move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1"/>
                </a:cubicBezTo>
                <a:cubicBezTo>
                  <a:pt x="157" y="4"/>
                  <a:pt x="157" y="4"/>
                  <a:pt x="157" y="4"/>
                </a:cubicBezTo>
                <a:cubicBezTo>
                  <a:pt x="157" y="2"/>
                  <a:pt x="156" y="0"/>
                  <a:pt x="15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7" y="2"/>
                  <a:pt x="17" y="4"/>
                </a:cubicBezTo>
                <a:cubicBezTo>
                  <a:pt x="17" y="91"/>
                  <a:pt x="17" y="91"/>
                  <a:pt x="17" y="91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58" y="92"/>
                  <a:pt x="158" y="92"/>
                  <a:pt x="158" y="92"/>
                </a:cubicBezTo>
                <a:lnTo>
                  <a:pt x="157" y="92"/>
                </a:lnTo>
                <a:close/>
                <a:moveTo>
                  <a:pt x="147" y="85"/>
                </a:moveTo>
                <a:cubicBezTo>
                  <a:pt x="27" y="85"/>
                  <a:pt x="27" y="85"/>
                  <a:pt x="27" y="85"/>
                </a:cubicBezTo>
                <a:cubicBezTo>
                  <a:pt x="27" y="10"/>
                  <a:pt x="27" y="10"/>
                  <a:pt x="27" y="10"/>
                </a:cubicBezTo>
                <a:cubicBezTo>
                  <a:pt x="147" y="10"/>
                  <a:pt x="147" y="10"/>
                  <a:pt x="147" y="10"/>
                </a:cubicBezTo>
                <a:lnTo>
                  <a:pt x="147" y="85"/>
                </a:lnTo>
                <a:close/>
                <a:moveTo>
                  <a:pt x="173" y="123"/>
                </a:moveTo>
                <a:cubicBezTo>
                  <a:pt x="1" y="123"/>
                  <a:pt x="1" y="123"/>
                  <a:pt x="1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30"/>
                  <a:pt x="4" y="130"/>
                </a:cubicBezTo>
                <a:cubicBezTo>
                  <a:pt x="170" y="130"/>
                  <a:pt x="170" y="130"/>
                  <a:pt x="170" y="130"/>
                </a:cubicBezTo>
                <a:cubicBezTo>
                  <a:pt x="172" y="130"/>
                  <a:pt x="174" y="126"/>
                  <a:pt x="174" y="124"/>
                </a:cubicBezTo>
                <a:lnTo>
                  <a:pt x="173" y="12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32485" y="873125"/>
            <a:ext cx="1884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Centos minimal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832485" y="1241425"/>
            <a:ext cx="9648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目的通过</a:t>
            </a:r>
            <a:r>
              <a:rPr lang="en-US" altLang="zh-CN"/>
              <a:t>SNAT</a:t>
            </a:r>
            <a:r>
              <a:rPr lang="zh-CN" altLang="en-US"/>
              <a:t>和</a:t>
            </a:r>
            <a:r>
              <a:rPr lang="en-US" altLang="zh-CN"/>
              <a:t>DNAT</a:t>
            </a:r>
            <a:r>
              <a:rPr lang="zh-CN" altLang="en-US"/>
              <a:t>动作实现</a:t>
            </a:r>
            <a:endParaRPr lang="zh-CN" altLang="en-US"/>
          </a:p>
          <a:p>
            <a:r>
              <a:rPr lang="zh-CN" altLang="en-US"/>
              <a:t>内网主机通过一个公司公网</a:t>
            </a:r>
            <a:r>
              <a:rPr lang="en-US" altLang="zh-CN"/>
              <a:t>IP</a:t>
            </a:r>
            <a:r>
              <a:rPr lang="zh-CN" altLang="en-US"/>
              <a:t>访问外网</a:t>
            </a:r>
            <a:endParaRPr lang="zh-CN" altLang="en-US"/>
          </a:p>
          <a:p>
            <a:r>
              <a:rPr lang="zh-CN" altLang="en-US"/>
              <a:t>外网主机通过一个公司公网</a:t>
            </a:r>
            <a:r>
              <a:rPr lang="en-US" altLang="zh-CN"/>
              <a:t>IP</a:t>
            </a:r>
            <a:r>
              <a:rPr lang="zh-CN" altLang="en-US"/>
              <a:t>的不同端口访问内部不同的服务器</a:t>
            </a:r>
            <a:endParaRPr lang="zh-CN" altLang="en-US"/>
          </a:p>
        </p:txBody>
      </p:sp>
      <p:sp>
        <p:nvSpPr>
          <p:cNvPr id="3" name="PA_任意多边形 13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9185722" y="5176079"/>
            <a:ext cx="1365220" cy="1022883"/>
          </a:xfrm>
          <a:custGeom>
            <a:avLst/>
            <a:gdLst>
              <a:gd name="T0" fmla="*/ 160 w 174"/>
              <a:gd name="T1" fmla="*/ 97 h 130"/>
              <a:gd name="T2" fmla="*/ 14 w 174"/>
              <a:gd name="T3" fmla="*/ 97 h 130"/>
              <a:gd name="T4" fmla="*/ 3 w 174"/>
              <a:gd name="T5" fmla="*/ 118 h 130"/>
              <a:gd name="T6" fmla="*/ 171 w 174"/>
              <a:gd name="T7" fmla="*/ 118 h 130"/>
              <a:gd name="T8" fmla="*/ 160 w 174"/>
              <a:gd name="T9" fmla="*/ 97 h 130"/>
              <a:gd name="T10" fmla="*/ 69 w 174"/>
              <a:gd name="T11" fmla="*/ 113 h 130"/>
              <a:gd name="T12" fmla="*/ 73 w 174"/>
              <a:gd name="T13" fmla="*/ 105 h 130"/>
              <a:gd name="T14" fmla="*/ 101 w 174"/>
              <a:gd name="T15" fmla="*/ 105 h 130"/>
              <a:gd name="T16" fmla="*/ 105 w 174"/>
              <a:gd name="T17" fmla="*/ 113 h 130"/>
              <a:gd name="T18" fmla="*/ 69 w 174"/>
              <a:gd name="T19" fmla="*/ 113 h 130"/>
              <a:gd name="T20" fmla="*/ 157 w 174"/>
              <a:gd name="T21" fmla="*/ 92 h 130"/>
              <a:gd name="T22" fmla="*/ 157 w 174"/>
              <a:gd name="T23" fmla="*/ 92 h 130"/>
              <a:gd name="T24" fmla="*/ 157 w 174"/>
              <a:gd name="T25" fmla="*/ 91 h 130"/>
              <a:gd name="T26" fmla="*/ 157 w 174"/>
              <a:gd name="T27" fmla="*/ 4 h 130"/>
              <a:gd name="T28" fmla="*/ 153 w 174"/>
              <a:gd name="T29" fmla="*/ 0 h 130"/>
              <a:gd name="T30" fmla="*/ 21 w 174"/>
              <a:gd name="T31" fmla="*/ 0 h 130"/>
              <a:gd name="T32" fmla="*/ 17 w 174"/>
              <a:gd name="T33" fmla="*/ 4 h 130"/>
              <a:gd name="T34" fmla="*/ 17 w 174"/>
              <a:gd name="T35" fmla="*/ 91 h 130"/>
              <a:gd name="T36" fmla="*/ 17 w 174"/>
              <a:gd name="T37" fmla="*/ 92 h 130"/>
              <a:gd name="T38" fmla="*/ 17 w 174"/>
              <a:gd name="T39" fmla="*/ 92 h 130"/>
              <a:gd name="T40" fmla="*/ 16 w 174"/>
              <a:gd name="T41" fmla="*/ 92 h 130"/>
              <a:gd name="T42" fmla="*/ 158 w 174"/>
              <a:gd name="T43" fmla="*/ 92 h 130"/>
              <a:gd name="T44" fmla="*/ 157 w 174"/>
              <a:gd name="T45" fmla="*/ 92 h 130"/>
              <a:gd name="T46" fmla="*/ 147 w 174"/>
              <a:gd name="T47" fmla="*/ 85 h 130"/>
              <a:gd name="T48" fmla="*/ 27 w 174"/>
              <a:gd name="T49" fmla="*/ 85 h 130"/>
              <a:gd name="T50" fmla="*/ 27 w 174"/>
              <a:gd name="T51" fmla="*/ 10 h 130"/>
              <a:gd name="T52" fmla="*/ 147 w 174"/>
              <a:gd name="T53" fmla="*/ 10 h 130"/>
              <a:gd name="T54" fmla="*/ 147 w 174"/>
              <a:gd name="T55" fmla="*/ 85 h 130"/>
              <a:gd name="T56" fmla="*/ 173 w 174"/>
              <a:gd name="T57" fmla="*/ 123 h 130"/>
              <a:gd name="T58" fmla="*/ 1 w 174"/>
              <a:gd name="T59" fmla="*/ 123 h 130"/>
              <a:gd name="T60" fmla="*/ 0 w 174"/>
              <a:gd name="T61" fmla="*/ 124 h 130"/>
              <a:gd name="T62" fmla="*/ 4 w 174"/>
              <a:gd name="T63" fmla="*/ 130 h 130"/>
              <a:gd name="T64" fmla="*/ 170 w 174"/>
              <a:gd name="T65" fmla="*/ 130 h 130"/>
              <a:gd name="T66" fmla="*/ 174 w 174"/>
              <a:gd name="T67" fmla="*/ 124 h 130"/>
              <a:gd name="T68" fmla="*/ 173 w 174"/>
              <a:gd name="T69" fmla="*/ 12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4" h="130">
                <a:moveTo>
                  <a:pt x="160" y="97"/>
                </a:moveTo>
                <a:cubicBezTo>
                  <a:pt x="14" y="97"/>
                  <a:pt x="14" y="97"/>
                  <a:pt x="14" y="97"/>
                </a:cubicBezTo>
                <a:cubicBezTo>
                  <a:pt x="3" y="118"/>
                  <a:pt x="3" y="118"/>
                  <a:pt x="3" y="118"/>
                </a:cubicBezTo>
                <a:cubicBezTo>
                  <a:pt x="171" y="118"/>
                  <a:pt x="171" y="118"/>
                  <a:pt x="171" y="118"/>
                </a:cubicBezTo>
                <a:lnTo>
                  <a:pt x="160" y="97"/>
                </a:lnTo>
                <a:close/>
                <a:moveTo>
                  <a:pt x="69" y="113"/>
                </a:moveTo>
                <a:cubicBezTo>
                  <a:pt x="73" y="105"/>
                  <a:pt x="73" y="105"/>
                  <a:pt x="73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5" y="113"/>
                  <a:pt x="105" y="113"/>
                  <a:pt x="105" y="113"/>
                </a:cubicBezTo>
                <a:lnTo>
                  <a:pt x="69" y="113"/>
                </a:lnTo>
                <a:close/>
                <a:moveTo>
                  <a:pt x="157" y="92"/>
                </a:move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1"/>
                </a:cubicBezTo>
                <a:cubicBezTo>
                  <a:pt x="157" y="4"/>
                  <a:pt x="157" y="4"/>
                  <a:pt x="157" y="4"/>
                </a:cubicBezTo>
                <a:cubicBezTo>
                  <a:pt x="157" y="2"/>
                  <a:pt x="156" y="0"/>
                  <a:pt x="15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7" y="2"/>
                  <a:pt x="17" y="4"/>
                </a:cubicBezTo>
                <a:cubicBezTo>
                  <a:pt x="17" y="91"/>
                  <a:pt x="17" y="91"/>
                  <a:pt x="17" y="91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58" y="92"/>
                  <a:pt x="158" y="92"/>
                  <a:pt x="158" y="92"/>
                </a:cubicBezTo>
                <a:lnTo>
                  <a:pt x="157" y="92"/>
                </a:lnTo>
                <a:close/>
                <a:moveTo>
                  <a:pt x="147" y="85"/>
                </a:moveTo>
                <a:cubicBezTo>
                  <a:pt x="27" y="85"/>
                  <a:pt x="27" y="85"/>
                  <a:pt x="27" y="85"/>
                </a:cubicBezTo>
                <a:cubicBezTo>
                  <a:pt x="27" y="10"/>
                  <a:pt x="27" y="10"/>
                  <a:pt x="27" y="10"/>
                </a:cubicBezTo>
                <a:cubicBezTo>
                  <a:pt x="147" y="10"/>
                  <a:pt x="147" y="10"/>
                  <a:pt x="147" y="10"/>
                </a:cubicBezTo>
                <a:lnTo>
                  <a:pt x="147" y="85"/>
                </a:lnTo>
                <a:close/>
                <a:moveTo>
                  <a:pt x="173" y="123"/>
                </a:moveTo>
                <a:cubicBezTo>
                  <a:pt x="1" y="123"/>
                  <a:pt x="1" y="123"/>
                  <a:pt x="1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30"/>
                  <a:pt x="4" y="130"/>
                </a:cubicBezTo>
                <a:cubicBezTo>
                  <a:pt x="170" y="130"/>
                  <a:pt x="170" y="130"/>
                  <a:pt x="170" y="130"/>
                </a:cubicBezTo>
                <a:cubicBezTo>
                  <a:pt x="172" y="130"/>
                  <a:pt x="174" y="126"/>
                  <a:pt x="174" y="124"/>
                </a:cubicBezTo>
                <a:lnTo>
                  <a:pt x="173" y="12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289810" y="4077335"/>
            <a:ext cx="2171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29945" y="3186430"/>
            <a:ext cx="155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192.18.33.33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176270" y="3186430"/>
            <a:ext cx="171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192.18.33.251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242560" y="3186430"/>
            <a:ext cx="171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192.18.22.251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826760" y="2565400"/>
            <a:ext cx="3359150" cy="13925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826760" y="4077335"/>
            <a:ext cx="3359150" cy="14401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954520" y="2732405"/>
            <a:ext cx="115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801</a:t>
            </a:r>
            <a:r>
              <a:rPr lang="zh-CN" altLang="en-US"/>
              <a:t>端口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54520" y="4869180"/>
            <a:ext cx="115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802</a:t>
            </a:r>
            <a:r>
              <a:rPr lang="zh-CN" altLang="en-US"/>
              <a:t>端口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116060" y="1595755"/>
            <a:ext cx="171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192.18.22.22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116060" y="4613275"/>
            <a:ext cx="171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192.18.22.23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842895" y="3746500"/>
            <a:ext cx="80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SNAT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266305" y="374650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DNAT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094105" y="4988560"/>
            <a:ext cx="1195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PC1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9201150" y="3378200"/>
            <a:ext cx="1195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PC2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270365" y="6308090"/>
            <a:ext cx="1195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PC3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545965" y="4869180"/>
            <a:ext cx="1195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2" grpId="0" bldLvl="0" animBg="1" autoUpdateAnimBg="0"/>
      <p:bldP spid="2" grpId="1" bldLvl="0" animBg="1" autoUpdateAnimBg="0"/>
      <p:bldP spid="21" grpId="0" bldLvl="0" animBg="1" autoUpdateAnimBg="0"/>
      <p:bldP spid="21" grpId="1" bldLvl="0" animBg="1" autoUpdateAnimBg="0"/>
      <p:bldP spid="31" grpId="0" bldLvl="0" animBg="1" autoUpdateAnimBg="0"/>
      <p:bldP spid="31" grpId="1" bldLvl="0" animBg="1" autoUpdateAnimBg="0"/>
      <p:bldP spid="3" grpId="0" bldLvl="0" animBg="1" autoUpdateAnimBg="0"/>
      <p:bldP spid="3" grpId="1" bldLvl="0" animBg="1" autoUpdateAnimBg="0"/>
      <p:bldP spid="32" grpId="0"/>
      <p:bldP spid="61" grpId="0"/>
      <p:bldP spid="5" grpId="0"/>
      <p:bldP spid="16" grpId="0"/>
      <p:bldP spid="6" grpId="0"/>
      <p:bldP spid="19" grpId="0"/>
      <p:bldP spid="14" grpId="0"/>
      <p:bldP spid="7" grpId="0"/>
      <p:bldP spid="10" grpId="0"/>
      <p:bldP spid="15" grpId="0"/>
      <p:bldP spid="11" grpId="0"/>
      <p:bldP spid="13" grpId="0"/>
      <p:bldP spid="17" grpId="0"/>
      <p:bldP spid="12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29"/>
          <p:cNvSpPr txBox="1"/>
          <p:nvPr/>
        </p:nvSpPr>
        <p:spPr>
          <a:xfrm>
            <a:off x="1330325" y="44450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SNAT 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配置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TextBox 30"/>
          <p:cNvSpPr txBox="1"/>
          <p:nvPr/>
        </p:nvSpPr>
        <p:spPr>
          <a:xfrm>
            <a:off x="139700" y="106363"/>
            <a:ext cx="10652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Part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 2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Oval 12"/>
          <p:cNvSpPr/>
          <p:nvPr/>
        </p:nvSpPr>
        <p:spPr>
          <a:xfrm>
            <a:off x="53975" y="663575"/>
            <a:ext cx="1236663" cy="1238250"/>
          </a:xfrm>
          <a:prstGeom prst="ellipse">
            <a:avLst/>
          </a:prstGeom>
          <a:solidFill>
            <a:srgbClr val="C9C9C9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" name="Oval 13"/>
          <p:cNvSpPr/>
          <p:nvPr/>
        </p:nvSpPr>
        <p:spPr>
          <a:xfrm>
            <a:off x="166688" y="777875"/>
            <a:ext cx="1011237" cy="101123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219075" y="909638"/>
            <a:ext cx="86836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01</a:t>
            </a:r>
            <a:endParaRPr lang="en-US" sz="4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7945" y="777875"/>
            <a:ext cx="6405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设置</a:t>
            </a:r>
            <a:r>
              <a:rPr lang="en-US" altLang="zh-CN" sz="2000" b="1"/>
              <a:t>SNAT</a:t>
            </a:r>
            <a:endParaRPr lang="en-US" altLang="zh-CN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1337945" y="1176655"/>
            <a:ext cx="9137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/>
              <a:t>通过iptables -t nat -A POSTROUTING -s 192.18.</a:t>
            </a:r>
            <a:r>
              <a:rPr lang="en-US" sz="2000"/>
              <a:t>22</a:t>
            </a:r>
            <a:r>
              <a:rPr sz="2000"/>
              <a:t>.0/</a:t>
            </a:r>
            <a:r>
              <a:rPr lang="en-US" sz="2000"/>
              <a:t>24</a:t>
            </a:r>
            <a:r>
              <a:rPr sz="2000"/>
              <a:t> -j SNAT --to-source 192.18.</a:t>
            </a:r>
            <a:r>
              <a:rPr lang="en-US" sz="2000"/>
              <a:t>33</a:t>
            </a:r>
            <a:r>
              <a:rPr sz="2000"/>
              <a:t>.251.来指定R1的NAT转换地址。</a:t>
            </a:r>
            <a:endParaRPr sz="2000"/>
          </a:p>
        </p:txBody>
      </p:sp>
      <p:sp>
        <p:nvSpPr>
          <p:cNvPr id="5" name="Oval 12"/>
          <p:cNvSpPr/>
          <p:nvPr/>
        </p:nvSpPr>
        <p:spPr>
          <a:xfrm>
            <a:off x="53975" y="5275580"/>
            <a:ext cx="1236663" cy="1238250"/>
          </a:xfrm>
          <a:prstGeom prst="ellipse">
            <a:avLst/>
          </a:prstGeom>
          <a:solidFill>
            <a:srgbClr val="C9C9C9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Oval 13"/>
          <p:cNvSpPr/>
          <p:nvPr/>
        </p:nvSpPr>
        <p:spPr>
          <a:xfrm>
            <a:off x="166688" y="5389880"/>
            <a:ext cx="1011237" cy="101123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19075" y="5521643"/>
            <a:ext cx="86836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02</a:t>
            </a:r>
            <a:endParaRPr lang="en-US" sz="4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9715" y="5696585"/>
            <a:ext cx="9137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b="1"/>
              <a:t>iptables -I INPUT -p tcp --dport 80 -m state --state NEW -j LOG --log-prefix "want-in-from-22"   </a:t>
            </a:r>
            <a:r>
              <a:rPr lang="zh-CN" sz="2000" b="1"/>
              <a:t>将</a:t>
            </a:r>
            <a:r>
              <a:rPr lang="en-US" sz="2000" b="1"/>
              <a:t>80</a:t>
            </a:r>
            <a:r>
              <a:rPr lang="zh-CN" altLang="en-US" sz="2000" b="1"/>
              <a:t>端口进入的包</a:t>
            </a:r>
            <a:r>
              <a:rPr lang="zh-CN" altLang="en-US" sz="2000" b="1"/>
              <a:t>记入日志，同时加以标识</a:t>
            </a:r>
            <a:endParaRPr lang="zh-CN" altLang="en-US" sz="2000" b="1"/>
          </a:p>
        </p:txBody>
      </p:sp>
      <p:pic>
        <p:nvPicPr>
          <p:cNvPr id="3" name="图片 52" descr="C:\Users\崔恩博\Desktop\计算机安全导论大作业\iptables\NAT\20.png20"/>
          <p:cNvPicPr>
            <a:picLocks noChangeAspect="1"/>
          </p:cNvPicPr>
          <p:nvPr/>
        </p:nvPicPr>
        <p:blipFill>
          <a:blip r:embed="rId1"/>
          <a:srcRect l="19709" t="45563"/>
          <a:stretch>
            <a:fillRect/>
          </a:stretch>
        </p:blipFill>
        <p:spPr>
          <a:xfrm>
            <a:off x="1529715" y="1994535"/>
            <a:ext cx="10132695" cy="2720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6" grpId="0" bldLvl="0" animBg="1"/>
      <p:bldP spid="17" grpId="0" bldLvl="0" animBg="1"/>
      <p:bldP spid="18" grpId="0"/>
      <p:bldP spid="5" grpId="0" bldLvl="0" animBg="1"/>
      <p:bldP spid="6" grpId="0" bldLvl="0" animBg="1"/>
      <p:bldP spid="7" grpId="0"/>
      <p:bldP spid="2" grpId="0"/>
      <p:bldP spid="4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29"/>
          <p:cNvSpPr txBox="1"/>
          <p:nvPr/>
        </p:nvSpPr>
        <p:spPr>
          <a:xfrm>
            <a:off x="1330325" y="44450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SNAT 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结果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TextBox 30"/>
          <p:cNvSpPr txBox="1"/>
          <p:nvPr/>
        </p:nvSpPr>
        <p:spPr>
          <a:xfrm>
            <a:off x="139700" y="106363"/>
            <a:ext cx="10652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Part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 2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Oval 12"/>
          <p:cNvSpPr/>
          <p:nvPr/>
        </p:nvSpPr>
        <p:spPr>
          <a:xfrm>
            <a:off x="53975" y="663575"/>
            <a:ext cx="1236663" cy="1238250"/>
          </a:xfrm>
          <a:prstGeom prst="ellipse">
            <a:avLst/>
          </a:prstGeom>
          <a:solidFill>
            <a:srgbClr val="C9C9C9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" name="Oval 13"/>
          <p:cNvSpPr/>
          <p:nvPr/>
        </p:nvSpPr>
        <p:spPr>
          <a:xfrm>
            <a:off x="166688" y="777875"/>
            <a:ext cx="1011237" cy="101123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219075" y="909638"/>
            <a:ext cx="86836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03</a:t>
            </a:r>
            <a:endParaRPr lang="en-US" sz="4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7945" y="777875"/>
            <a:ext cx="6405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通过</a:t>
            </a:r>
            <a:r>
              <a:rPr lang="en-US" altLang="zh-CN" sz="2000"/>
              <a:t>PC2</a:t>
            </a:r>
            <a:r>
              <a:rPr lang="zh-CN" altLang="en-US" sz="2000"/>
              <a:t>访问</a:t>
            </a:r>
            <a:r>
              <a:rPr lang="en-US" altLang="zh-CN" sz="2000"/>
              <a:t>PC1</a:t>
            </a:r>
            <a:r>
              <a:rPr lang="zh-CN" altLang="en-US" sz="2000"/>
              <a:t>。可以成功通过</a:t>
            </a:r>
            <a:r>
              <a:rPr lang="en-US" altLang="zh-CN" sz="2000"/>
              <a:t>80</a:t>
            </a:r>
            <a:r>
              <a:rPr lang="zh-CN" altLang="en-US" sz="2000"/>
              <a:t>端口访问。</a:t>
            </a:r>
            <a:endParaRPr lang="zh-CN" altLang="en-US" sz="2000"/>
          </a:p>
        </p:txBody>
      </p:sp>
      <p:pic>
        <p:nvPicPr>
          <p:cNvPr id="55" name="图片 55" descr="Snap17"/>
          <p:cNvPicPr>
            <a:picLocks noChangeAspect="1"/>
          </p:cNvPicPr>
          <p:nvPr/>
        </p:nvPicPr>
        <p:blipFill>
          <a:blip r:embed="rId1"/>
          <a:srcRect r="44837"/>
          <a:stretch>
            <a:fillRect/>
          </a:stretch>
        </p:blipFill>
        <p:spPr>
          <a:xfrm>
            <a:off x="1509395" y="1176655"/>
            <a:ext cx="3606165" cy="2907030"/>
          </a:xfrm>
          <a:prstGeom prst="rect">
            <a:avLst/>
          </a:prstGeom>
        </p:spPr>
      </p:pic>
      <p:pic>
        <p:nvPicPr>
          <p:cNvPr id="60" name="图片 60" descr="Snap19"/>
          <p:cNvPicPr>
            <a:picLocks noChangeAspect="1"/>
          </p:cNvPicPr>
          <p:nvPr/>
        </p:nvPicPr>
        <p:blipFill>
          <a:blip r:embed="rId2"/>
          <a:srcRect t="32275"/>
          <a:stretch>
            <a:fillRect/>
          </a:stretch>
        </p:blipFill>
        <p:spPr>
          <a:xfrm>
            <a:off x="2811780" y="3613785"/>
            <a:ext cx="9076055" cy="2641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935" y="3005455"/>
            <a:ext cx="6405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查看</a:t>
            </a:r>
            <a:r>
              <a:rPr lang="en-US" altLang="zh-CN" sz="2000" b="1"/>
              <a:t>PC1</a:t>
            </a:r>
            <a:r>
              <a:rPr lang="zh-CN" altLang="en-US" sz="2000" b="1"/>
              <a:t>的日志，发现源地址已经转换为公司公网</a:t>
            </a:r>
            <a:r>
              <a:rPr lang="en-US" altLang="zh-CN" sz="2000" b="1"/>
              <a:t>IP</a:t>
            </a:r>
            <a:r>
              <a:rPr lang="zh-CN" altLang="en-US" sz="2000" b="1"/>
              <a:t>。</a:t>
            </a:r>
            <a:endParaRPr lang="zh-CN" altLang="en-US" sz="2000" b="1"/>
          </a:p>
        </p:txBody>
      </p:sp>
      <p:cxnSp>
        <p:nvCxnSpPr>
          <p:cNvPr id="19" name="直接连接符 18"/>
          <p:cNvCxnSpPr/>
          <p:nvPr/>
        </p:nvCxnSpPr>
        <p:spPr>
          <a:xfrm>
            <a:off x="4681220" y="5373370"/>
            <a:ext cx="9131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307455" y="5233035"/>
            <a:ext cx="11664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307455" y="5718175"/>
            <a:ext cx="11664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681220" y="5863590"/>
            <a:ext cx="9131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6" grpId="0" bldLvl="0" animBg="1"/>
      <p:bldP spid="17" grpId="0" bldLvl="0" animBg="1"/>
      <p:bldP spid="18" grpId="0"/>
      <p:bldP spid="3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29"/>
          <p:cNvSpPr txBox="1"/>
          <p:nvPr/>
        </p:nvSpPr>
        <p:spPr>
          <a:xfrm>
            <a:off x="1330325" y="44450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DNAT 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配置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TextBox 30"/>
          <p:cNvSpPr txBox="1"/>
          <p:nvPr/>
        </p:nvSpPr>
        <p:spPr>
          <a:xfrm>
            <a:off x="139700" y="106363"/>
            <a:ext cx="10652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Part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Oval 12"/>
          <p:cNvSpPr/>
          <p:nvPr/>
        </p:nvSpPr>
        <p:spPr>
          <a:xfrm>
            <a:off x="53975" y="663575"/>
            <a:ext cx="1236663" cy="1238250"/>
          </a:xfrm>
          <a:prstGeom prst="ellipse">
            <a:avLst/>
          </a:prstGeom>
          <a:solidFill>
            <a:srgbClr val="C9C9C9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" name="Oval 13"/>
          <p:cNvSpPr/>
          <p:nvPr/>
        </p:nvSpPr>
        <p:spPr>
          <a:xfrm>
            <a:off x="166688" y="777875"/>
            <a:ext cx="1011237" cy="101123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219075" y="909638"/>
            <a:ext cx="86836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04</a:t>
            </a:r>
            <a:endParaRPr lang="en-US" sz="4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7945" y="777875"/>
            <a:ext cx="107162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/>
              <a:t>通过iptables -t nat -I PREROUTING -d 192.18.33.251 -p tcp --dport 801 -j DNAT --to-destination 192.18.22.22:80 </a:t>
            </a:r>
            <a:r>
              <a:rPr lang="zh-CN" sz="2000"/>
              <a:t>将访问公司公网</a:t>
            </a:r>
            <a:r>
              <a:rPr lang="en-US" altLang="zh-CN" sz="2000"/>
              <a:t>IP</a:t>
            </a:r>
            <a:r>
              <a:rPr lang="zh-CN" altLang="en-US" sz="2000"/>
              <a:t>的</a:t>
            </a:r>
            <a:r>
              <a:rPr lang="en-US" altLang="zh-CN" sz="2000"/>
              <a:t>801</a:t>
            </a:r>
            <a:r>
              <a:rPr lang="zh-CN" altLang="en-US" sz="2000"/>
              <a:t>端口的数据包转换成访问</a:t>
            </a:r>
            <a:r>
              <a:rPr lang="en-US" altLang="zh-CN" sz="2000"/>
              <a:t>PC2</a:t>
            </a:r>
            <a:r>
              <a:rPr lang="zh-CN" altLang="en-US" sz="2000"/>
              <a:t>服务器的</a:t>
            </a:r>
            <a:r>
              <a:rPr lang="en-US" altLang="zh-CN" sz="2000"/>
              <a:t>80</a:t>
            </a:r>
            <a:r>
              <a:rPr lang="zh-CN" altLang="en-US" sz="2000"/>
              <a:t>口。同理将</a:t>
            </a:r>
            <a:r>
              <a:rPr lang="en-US" altLang="zh-CN" sz="2000"/>
              <a:t>802</a:t>
            </a:r>
            <a:r>
              <a:rPr lang="zh-CN" altLang="en-US" sz="2000"/>
              <a:t>端口顶向到</a:t>
            </a:r>
            <a:r>
              <a:rPr lang="en-US" altLang="zh-CN" sz="2000"/>
              <a:t>PC3</a:t>
            </a:r>
            <a:r>
              <a:rPr lang="zh-CN" altLang="en-US" sz="2000"/>
              <a:t>的</a:t>
            </a:r>
            <a:r>
              <a:rPr lang="en-US" altLang="zh-CN" sz="2000"/>
              <a:t>80</a:t>
            </a:r>
            <a:r>
              <a:rPr lang="zh-CN" altLang="en-US" sz="2000"/>
              <a:t>端口</a:t>
            </a:r>
            <a:endParaRPr lang="zh-CN" altLang="en-US" sz="2000"/>
          </a:p>
        </p:txBody>
      </p:sp>
      <p:pic>
        <p:nvPicPr>
          <p:cNvPr id="61" name="图片 61" descr="C:\Users\崔恩博\Desktop\NAT\Snap12.pngSnap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90955" y="1792605"/>
            <a:ext cx="6819265" cy="4616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6" grpId="0" bldLvl="0" animBg="1"/>
      <p:bldP spid="17" grpId="0" bldLvl="0" animBg="1"/>
      <p:bldP spid="18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29"/>
          <p:cNvSpPr txBox="1"/>
          <p:nvPr/>
        </p:nvSpPr>
        <p:spPr>
          <a:xfrm>
            <a:off x="1330325" y="44450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DNAT 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结果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TextBox 30"/>
          <p:cNvSpPr txBox="1"/>
          <p:nvPr/>
        </p:nvSpPr>
        <p:spPr>
          <a:xfrm>
            <a:off x="139700" y="106363"/>
            <a:ext cx="10652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Part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Oval 12"/>
          <p:cNvSpPr/>
          <p:nvPr/>
        </p:nvSpPr>
        <p:spPr>
          <a:xfrm>
            <a:off x="53975" y="663575"/>
            <a:ext cx="1236663" cy="1238250"/>
          </a:xfrm>
          <a:prstGeom prst="ellipse">
            <a:avLst/>
          </a:prstGeom>
          <a:solidFill>
            <a:srgbClr val="C9C9C9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" name="Oval 13"/>
          <p:cNvSpPr/>
          <p:nvPr/>
        </p:nvSpPr>
        <p:spPr>
          <a:xfrm>
            <a:off x="166688" y="777875"/>
            <a:ext cx="1011237" cy="101123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219075" y="909638"/>
            <a:ext cx="86836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05</a:t>
            </a:r>
            <a:endParaRPr lang="en-US" sz="4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62" name="图片 62" descr="Snap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0" y="1176655"/>
            <a:ext cx="4641850" cy="26092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0325" y="777875"/>
            <a:ext cx="1071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在</a:t>
            </a:r>
            <a:r>
              <a:rPr lang="en-US" altLang="zh-CN" sz="2000" b="1"/>
              <a:t>PC1</a:t>
            </a:r>
            <a:r>
              <a:rPr lang="zh-CN" altLang="en-US" sz="2000" b="1"/>
              <a:t>上通过访问同一个</a:t>
            </a:r>
            <a:r>
              <a:rPr lang="en-US" altLang="zh-CN" sz="2000" b="1"/>
              <a:t>IP</a:t>
            </a:r>
            <a:r>
              <a:rPr lang="zh-CN" altLang="en-US" sz="2000" b="1"/>
              <a:t>的不同端口来访问公司内部主机的不同服务器</a:t>
            </a:r>
            <a:endParaRPr lang="zh-CN" altLang="en-US" sz="2000" b="1"/>
          </a:p>
        </p:txBody>
      </p:sp>
      <p:sp>
        <p:nvSpPr>
          <p:cNvPr id="5" name="Oval 12"/>
          <p:cNvSpPr/>
          <p:nvPr/>
        </p:nvSpPr>
        <p:spPr>
          <a:xfrm>
            <a:off x="106045" y="4284345"/>
            <a:ext cx="1236663" cy="1238250"/>
          </a:xfrm>
          <a:prstGeom prst="ellipse">
            <a:avLst/>
          </a:prstGeom>
          <a:solidFill>
            <a:srgbClr val="C9C9C9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Oval 13"/>
          <p:cNvSpPr/>
          <p:nvPr/>
        </p:nvSpPr>
        <p:spPr>
          <a:xfrm>
            <a:off x="218758" y="4398645"/>
            <a:ext cx="1011237" cy="101123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71145" y="4530408"/>
            <a:ext cx="86836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06</a:t>
            </a:r>
            <a:endParaRPr lang="en-US" sz="4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3025" y="4284345"/>
            <a:ext cx="1071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查阅资料发现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1330325" y="4792345"/>
            <a:ext cx="107162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/>
              <a:t>在实际中为了适应IP的动态变换，经常使用MASQUERADE动作，即iptables -t nat -I POSTROUTING -s 192.18.0.0/16 -o ens33 -j MASQUERADE ，这样无需指明NAT转换的目标地址，可以适应动态变化。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6" grpId="0" bldLvl="0" animBg="1"/>
      <p:bldP spid="17" grpId="0" bldLvl="0" animBg="1"/>
      <p:bldP spid="18" grpId="0"/>
      <p:bldP spid="5" grpId="0" bldLvl="0" animBg="1"/>
      <p:bldP spid="6" grpId="0" bldLvl="0" animBg="1"/>
      <p:bldP spid="7" grpId="0"/>
      <p:bldP spid="4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5602" name="组合 16"/>
          <p:cNvGrpSpPr/>
          <p:nvPr/>
        </p:nvGrpSpPr>
        <p:grpSpPr>
          <a:xfrm>
            <a:off x="0" y="1736725"/>
            <a:ext cx="12196763" cy="5121275"/>
            <a:chOff x="0" y="0"/>
            <a:chExt cx="12199937" cy="5122863"/>
          </a:xfrm>
        </p:grpSpPr>
        <p:sp>
          <p:nvSpPr>
            <p:cNvPr id="25603" name="Freeform 5"/>
            <p:cNvSpPr/>
            <p:nvPr/>
          </p:nvSpPr>
          <p:spPr>
            <a:xfrm>
              <a:off x="0" y="0"/>
              <a:ext cx="12199937" cy="5122863"/>
            </a:xfrm>
            <a:custGeom>
              <a:avLst/>
              <a:gdLst/>
              <a:ahLst/>
              <a:cxnLst>
                <a:cxn ang="0">
                  <a:pos x="12199937" y="0"/>
                </a:cxn>
                <a:cxn ang="0">
                  <a:pos x="12199937" y="5122863"/>
                </a:cxn>
                <a:cxn ang="0">
                  <a:pos x="0" y="5122863"/>
                </a:cxn>
                <a:cxn ang="0">
                  <a:pos x="0" y="0"/>
                </a:cxn>
                <a:cxn ang="0">
                  <a:pos x="6087006" y="1188621"/>
                </a:cxn>
                <a:cxn ang="0">
                  <a:pos x="12199937" y="0"/>
                </a:cxn>
              </a:cxnLst>
              <a:pathLst>
                <a:path w="16000" h="6689">
                  <a:moveTo>
                    <a:pt x="16000" y="0"/>
                  </a:moveTo>
                  <a:lnTo>
                    <a:pt x="16000" y="6689"/>
                  </a:lnTo>
                  <a:lnTo>
                    <a:pt x="0" y="6689"/>
                  </a:lnTo>
                  <a:lnTo>
                    <a:pt x="0" y="0"/>
                  </a:lnTo>
                  <a:cubicBezTo>
                    <a:pt x="2493" y="1216"/>
                    <a:pt x="5170" y="1552"/>
                    <a:pt x="7983" y="1552"/>
                  </a:cubicBezTo>
                  <a:cubicBezTo>
                    <a:pt x="10795" y="1552"/>
                    <a:pt x="13507" y="1216"/>
                    <a:pt x="16000" y="0"/>
                  </a:cubicBezTo>
                  <a:close/>
                </a:path>
              </a:pathLst>
            </a:custGeom>
            <a:solidFill>
              <a:srgbClr val="ADADA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04" name="Freeform 6"/>
            <p:cNvSpPr/>
            <p:nvPr/>
          </p:nvSpPr>
          <p:spPr>
            <a:xfrm>
              <a:off x="0" y="523875"/>
              <a:ext cx="12199937" cy="4598988"/>
            </a:xfrm>
            <a:custGeom>
              <a:avLst/>
              <a:gdLst/>
              <a:ahLst/>
              <a:cxnLst>
                <a:cxn ang="0">
                  <a:pos x="12199937" y="0"/>
                </a:cxn>
                <a:cxn ang="0">
                  <a:pos x="12199937" y="4598988"/>
                </a:cxn>
                <a:cxn ang="0">
                  <a:pos x="0" y="4598988"/>
                </a:cxn>
                <a:cxn ang="0">
                  <a:pos x="0" y="0"/>
                </a:cxn>
                <a:cxn ang="0">
                  <a:pos x="6099969" y="691456"/>
                </a:cxn>
                <a:cxn ang="0">
                  <a:pos x="12199937" y="0"/>
                </a:cxn>
              </a:cxnLst>
              <a:pathLst>
                <a:path w="16000" h="6006">
                  <a:moveTo>
                    <a:pt x="16000" y="0"/>
                  </a:moveTo>
                  <a:lnTo>
                    <a:pt x="16000" y="6006"/>
                  </a:lnTo>
                  <a:lnTo>
                    <a:pt x="0" y="6006"/>
                  </a:lnTo>
                  <a:lnTo>
                    <a:pt x="0" y="0"/>
                  </a:lnTo>
                  <a:cubicBezTo>
                    <a:pt x="2566" y="588"/>
                    <a:pt x="5244" y="903"/>
                    <a:pt x="8000" y="903"/>
                  </a:cubicBezTo>
                  <a:cubicBezTo>
                    <a:pt x="10756" y="903"/>
                    <a:pt x="13434" y="588"/>
                    <a:pt x="16000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5605" name="TextBox 26"/>
          <p:cNvSpPr txBox="1"/>
          <p:nvPr/>
        </p:nvSpPr>
        <p:spPr>
          <a:xfrm>
            <a:off x="2962275" y="4000500"/>
            <a:ext cx="625792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防御</a:t>
            </a:r>
            <a:r>
              <a:rPr lang="en-US" altLang="zh-CN" sz="48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Dos</a:t>
            </a:r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攻击</a:t>
            </a:r>
            <a:endParaRPr lang="zh-CN" altLang="en-US" sz="48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cxnSp>
        <p:nvCxnSpPr>
          <p:cNvPr id="25606" name="直接连接符 27"/>
          <p:cNvCxnSpPr/>
          <p:nvPr/>
        </p:nvCxnSpPr>
        <p:spPr>
          <a:xfrm>
            <a:off x="2635250" y="4816475"/>
            <a:ext cx="6913563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5607" name="Oval 39"/>
          <p:cNvSpPr>
            <a:spLocks noChangeAspect="1"/>
          </p:cNvSpPr>
          <p:nvPr/>
        </p:nvSpPr>
        <p:spPr>
          <a:xfrm>
            <a:off x="3398838" y="5000625"/>
            <a:ext cx="215900" cy="217488"/>
          </a:xfrm>
          <a:prstGeom prst="ellipse">
            <a:avLst/>
          </a:prstGeom>
          <a:solidFill>
            <a:schemeClr val="tx2"/>
          </a:solidFill>
          <a:ln w="2857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5608" name="Oval 40"/>
          <p:cNvSpPr>
            <a:spLocks noChangeAspect="1"/>
          </p:cNvSpPr>
          <p:nvPr/>
        </p:nvSpPr>
        <p:spPr>
          <a:xfrm>
            <a:off x="3398838" y="5437188"/>
            <a:ext cx="215900" cy="217487"/>
          </a:xfrm>
          <a:prstGeom prst="ellipse">
            <a:avLst/>
          </a:prstGeom>
          <a:solidFill>
            <a:schemeClr val="tx2"/>
          </a:solidFill>
          <a:ln w="2857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5611" name="TextBox 32"/>
          <p:cNvSpPr txBox="1"/>
          <p:nvPr/>
        </p:nvSpPr>
        <p:spPr>
          <a:xfrm>
            <a:off x="3762375" y="4908550"/>
            <a:ext cx="59150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通过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socket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编程在两台虚拟机之间建立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TCP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链接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5612" name="TextBox 33"/>
          <p:cNvSpPr txBox="1"/>
          <p:nvPr/>
        </p:nvSpPr>
        <p:spPr>
          <a:xfrm>
            <a:off x="3762375" y="5345430"/>
            <a:ext cx="54578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通过配置防火墙限制链接数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25619" name="组合 40"/>
          <p:cNvGrpSpPr/>
          <p:nvPr/>
        </p:nvGrpSpPr>
        <p:grpSpPr>
          <a:xfrm>
            <a:off x="4948238" y="1458913"/>
            <a:ext cx="2301875" cy="2308225"/>
            <a:chOff x="0" y="0"/>
            <a:chExt cx="2301875" cy="2308226"/>
          </a:xfrm>
        </p:grpSpPr>
        <p:sp>
          <p:nvSpPr>
            <p:cNvPr id="25620" name="Oval 5"/>
            <p:cNvSpPr/>
            <p:nvPr/>
          </p:nvSpPr>
          <p:spPr>
            <a:xfrm>
              <a:off x="0" y="0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solidFill>
                  <a:srgbClr val="006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21" name="Freeform 6"/>
            <p:cNvSpPr>
              <a:spLocks noEditPoints="1"/>
            </p:cNvSpPr>
            <p:nvPr/>
          </p:nvSpPr>
          <p:spPr>
            <a:xfrm>
              <a:off x="123825" y="123825"/>
              <a:ext cx="2054225" cy="2058988"/>
            </a:xfrm>
            <a:custGeom>
              <a:avLst/>
              <a:gdLst/>
              <a:ahLst/>
              <a:cxnLst>
                <a:cxn ang="0">
                  <a:pos x="1027113" y="0"/>
                </a:cxn>
                <a:cxn ang="0">
                  <a:pos x="2054225" y="1029494"/>
                </a:cxn>
                <a:cxn ang="0">
                  <a:pos x="1027113" y="2058988"/>
                </a:cxn>
                <a:cxn ang="0">
                  <a:pos x="0" y="1029494"/>
                </a:cxn>
                <a:cxn ang="0">
                  <a:pos x="1027113" y="0"/>
                </a:cxn>
                <a:cxn ang="0">
                  <a:pos x="1027113" y="69754"/>
                </a:cxn>
                <a:cxn ang="0">
                  <a:pos x="1984011" y="1029494"/>
                </a:cxn>
                <a:cxn ang="0">
                  <a:pos x="1027113" y="1988611"/>
                </a:cxn>
                <a:cxn ang="0">
                  <a:pos x="69593" y="1029494"/>
                </a:cxn>
                <a:cxn ang="0">
                  <a:pos x="1027113" y="69754"/>
                </a:cxn>
              </a:cxnLst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5622" name="Freeform 44"/>
          <p:cNvSpPr>
            <a:spLocks noEditPoints="1"/>
          </p:cNvSpPr>
          <p:nvPr/>
        </p:nvSpPr>
        <p:spPr>
          <a:xfrm>
            <a:off x="5462588" y="2119313"/>
            <a:ext cx="1320800" cy="985837"/>
          </a:xfrm>
          <a:custGeom>
            <a:avLst/>
            <a:gdLst/>
            <a:ahLst/>
            <a:cxnLst>
              <a:cxn ang="0">
                <a:pos x="271251" y="518018"/>
              </a:cxn>
              <a:cxn ang="0">
                <a:pos x="481375" y="145812"/>
              </a:cxn>
              <a:cxn ang="0">
                <a:pos x="538682" y="84418"/>
              </a:cxn>
              <a:cxn ang="0">
                <a:pos x="1020057" y="122789"/>
              </a:cxn>
              <a:cxn ang="0">
                <a:pos x="993313" y="65232"/>
              </a:cxn>
              <a:cxn ang="0">
                <a:pos x="1104106" y="30697"/>
              </a:cxn>
              <a:cxn ang="0">
                <a:pos x="1180515" y="34535"/>
              </a:cxn>
              <a:cxn ang="0">
                <a:pos x="1157592" y="145812"/>
              </a:cxn>
              <a:cxn ang="0">
                <a:pos x="1115567" y="207207"/>
              </a:cxn>
              <a:cxn ang="0">
                <a:pos x="840496" y="464297"/>
              </a:cxn>
              <a:cxn ang="0">
                <a:pos x="836676" y="464297"/>
              </a:cxn>
              <a:cxn ang="0">
                <a:pos x="1279846" y="901734"/>
              </a:cxn>
              <a:cxn ang="0">
                <a:pos x="1279846" y="986152"/>
              </a:cxn>
              <a:cxn ang="0">
                <a:pos x="1027697" y="986152"/>
              </a:cxn>
              <a:cxn ang="0">
                <a:pos x="748806" y="986152"/>
              </a:cxn>
              <a:cxn ang="0">
                <a:pos x="477555" y="986152"/>
              </a:cxn>
              <a:cxn ang="0">
                <a:pos x="202483" y="986152"/>
              </a:cxn>
              <a:cxn ang="0">
                <a:pos x="3820" y="943943"/>
              </a:cxn>
              <a:cxn ang="0">
                <a:pos x="42025" y="0"/>
              </a:cxn>
              <a:cxn ang="0">
                <a:pos x="84050" y="901734"/>
              </a:cxn>
              <a:cxn ang="0">
                <a:pos x="202483" y="713713"/>
              </a:cxn>
              <a:cxn ang="0">
                <a:pos x="320917" y="671504"/>
              </a:cxn>
              <a:cxn ang="0">
                <a:pos x="359121" y="901734"/>
              </a:cxn>
              <a:cxn ang="0">
                <a:pos x="477555" y="425926"/>
              </a:cxn>
              <a:cxn ang="0">
                <a:pos x="595988" y="383717"/>
              </a:cxn>
              <a:cxn ang="0">
                <a:pos x="634192" y="901734"/>
              </a:cxn>
              <a:cxn ang="0">
                <a:pos x="748806" y="567901"/>
              </a:cxn>
              <a:cxn ang="0">
                <a:pos x="871060" y="525692"/>
              </a:cxn>
              <a:cxn ang="0">
                <a:pos x="913084" y="901734"/>
              </a:cxn>
              <a:cxn ang="0">
                <a:pos x="1027697" y="329996"/>
              </a:cxn>
              <a:cxn ang="0">
                <a:pos x="1146131" y="287788"/>
              </a:cxn>
              <a:cxn ang="0">
                <a:pos x="1188156" y="901734"/>
              </a:cxn>
            </a:cxnLst>
            <a:pathLst>
              <a:path w="346" h="257">
                <a:moveTo>
                  <a:pt x="143" y="54"/>
                </a:moveTo>
                <a:lnTo>
                  <a:pt x="71" y="135"/>
                </a:lnTo>
                <a:lnTo>
                  <a:pt x="54" y="121"/>
                </a:lnTo>
                <a:lnTo>
                  <a:pt x="126" y="38"/>
                </a:lnTo>
                <a:lnTo>
                  <a:pt x="127" y="38"/>
                </a:lnTo>
                <a:lnTo>
                  <a:pt x="141" y="22"/>
                </a:lnTo>
                <a:lnTo>
                  <a:pt x="217" y="89"/>
                </a:lnTo>
                <a:lnTo>
                  <a:pt x="267" y="32"/>
                </a:lnTo>
                <a:lnTo>
                  <a:pt x="259" y="24"/>
                </a:lnTo>
                <a:cubicBezTo>
                  <a:pt x="255" y="22"/>
                  <a:pt x="256" y="18"/>
                  <a:pt x="260" y="17"/>
                </a:cubicBezTo>
                <a:lnTo>
                  <a:pt x="274" y="13"/>
                </a:lnTo>
                <a:cubicBezTo>
                  <a:pt x="278" y="11"/>
                  <a:pt x="285" y="9"/>
                  <a:pt x="289" y="8"/>
                </a:cubicBezTo>
                <a:lnTo>
                  <a:pt x="303" y="4"/>
                </a:lnTo>
                <a:cubicBezTo>
                  <a:pt x="307" y="2"/>
                  <a:pt x="310" y="5"/>
                  <a:pt x="309" y="9"/>
                </a:cubicBezTo>
                <a:lnTo>
                  <a:pt x="306" y="22"/>
                </a:lnTo>
                <a:cubicBezTo>
                  <a:pt x="305" y="27"/>
                  <a:pt x="304" y="34"/>
                  <a:pt x="303" y="38"/>
                </a:cubicBezTo>
                <a:lnTo>
                  <a:pt x="300" y="51"/>
                </a:lnTo>
                <a:cubicBezTo>
                  <a:pt x="299" y="55"/>
                  <a:pt x="296" y="57"/>
                  <a:pt x="292" y="54"/>
                </a:cubicBezTo>
                <a:lnTo>
                  <a:pt x="284" y="47"/>
                </a:lnTo>
                <a:lnTo>
                  <a:pt x="220" y="121"/>
                </a:lnTo>
                <a:lnTo>
                  <a:pt x="220" y="121"/>
                </a:lnTo>
                <a:lnTo>
                  <a:pt x="219" y="121"/>
                </a:lnTo>
                <a:lnTo>
                  <a:pt x="143" y="54"/>
                </a:lnTo>
                <a:close/>
                <a:moveTo>
                  <a:pt x="335" y="235"/>
                </a:moveTo>
                <a:cubicBezTo>
                  <a:pt x="341" y="235"/>
                  <a:pt x="346" y="240"/>
                  <a:pt x="346" y="246"/>
                </a:cubicBezTo>
                <a:cubicBezTo>
                  <a:pt x="346" y="252"/>
                  <a:pt x="341" y="257"/>
                  <a:pt x="335" y="257"/>
                </a:cubicBezTo>
                <a:lnTo>
                  <a:pt x="311" y="257"/>
                </a:lnTo>
                <a:lnTo>
                  <a:pt x="269" y="257"/>
                </a:lnTo>
                <a:lnTo>
                  <a:pt x="239" y="257"/>
                </a:lnTo>
                <a:lnTo>
                  <a:pt x="196" y="257"/>
                </a:lnTo>
                <a:lnTo>
                  <a:pt x="166" y="257"/>
                </a:lnTo>
                <a:lnTo>
                  <a:pt x="125" y="257"/>
                </a:lnTo>
                <a:lnTo>
                  <a:pt x="94" y="257"/>
                </a:lnTo>
                <a:lnTo>
                  <a:pt x="53" y="257"/>
                </a:lnTo>
                <a:lnTo>
                  <a:pt x="11" y="257"/>
                </a:lnTo>
                <a:cubicBezTo>
                  <a:pt x="5" y="257"/>
                  <a:pt x="1" y="252"/>
                  <a:pt x="1" y="246"/>
                </a:cubicBezTo>
                <a:lnTo>
                  <a:pt x="0" y="10"/>
                </a:lnTo>
                <a:cubicBezTo>
                  <a:pt x="0" y="4"/>
                  <a:pt x="5" y="0"/>
                  <a:pt x="11" y="0"/>
                </a:cubicBezTo>
                <a:cubicBezTo>
                  <a:pt x="17" y="0"/>
                  <a:pt x="22" y="4"/>
                  <a:pt x="22" y="10"/>
                </a:cubicBezTo>
                <a:lnTo>
                  <a:pt x="22" y="235"/>
                </a:lnTo>
                <a:lnTo>
                  <a:pt x="53" y="235"/>
                </a:lnTo>
                <a:lnTo>
                  <a:pt x="53" y="186"/>
                </a:lnTo>
                <a:cubicBezTo>
                  <a:pt x="53" y="180"/>
                  <a:pt x="57" y="175"/>
                  <a:pt x="63" y="175"/>
                </a:cubicBezTo>
                <a:lnTo>
                  <a:pt x="84" y="175"/>
                </a:lnTo>
                <a:cubicBezTo>
                  <a:pt x="90" y="175"/>
                  <a:pt x="94" y="180"/>
                  <a:pt x="94" y="186"/>
                </a:cubicBezTo>
                <a:lnTo>
                  <a:pt x="94" y="235"/>
                </a:lnTo>
                <a:lnTo>
                  <a:pt x="125" y="235"/>
                </a:lnTo>
                <a:lnTo>
                  <a:pt x="125" y="111"/>
                </a:lnTo>
                <a:cubicBezTo>
                  <a:pt x="125" y="105"/>
                  <a:pt x="130" y="100"/>
                  <a:pt x="135" y="100"/>
                </a:cubicBezTo>
                <a:lnTo>
                  <a:pt x="156" y="100"/>
                </a:lnTo>
                <a:cubicBezTo>
                  <a:pt x="162" y="100"/>
                  <a:pt x="166" y="105"/>
                  <a:pt x="166" y="111"/>
                </a:cubicBezTo>
                <a:lnTo>
                  <a:pt x="166" y="235"/>
                </a:lnTo>
                <a:lnTo>
                  <a:pt x="196" y="235"/>
                </a:lnTo>
                <a:lnTo>
                  <a:pt x="196" y="148"/>
                </a:lnTo>
                <a:cubicBezTo>
                  <a:pt x="196" y="142"/>
                  <a:pt x="201" y="137"/>
                  <a:pt x="207" y="137"/>
                </a:cubicBezTo>
                <a:lnTo>
                  <a:pt x="228" y="137"/>
                </a:lnTo>
                <a:cubicBezTo>
                  <a:pt x="234" y="137"/>
                  <a:pt x="239" y="142"/>
                  <a:pt x="239" y="148"/>
                </a:cubicBezTo>
                <a:lnTo>
                  <a:pt x="239" y="235"/>
                </a:lnTo>
                <a:lnTo>
                  <a:pt x="269" y="235"/>
                </a:lnTo>
                <a:lnTo>
                  <a:pt x="269" y="86"/>
                </a:lnTo>
                <a:cubicBezTo>
                  <a:pt x="269" y="80"/>
                  <a:pt x="274" y="75"/>
                  <a:pt x="280" y="75"/>
                </a:cubicBezTo>
                <a:lnTo>
                  <a:pt x="300" y="75"/>
                </a:lnTo>
                <a:cubicBezTo>
                  <a:pt x="306" y="75"/>
                  <a:pt x="311" y="80"/>
                  <a:pt x="311" y="86"/>
                </a:cubicBezTo>
                <a:lnTo>
                  <a:pt x="311" y="235"/>
                </a:lnTo>
                <a:lnTo>
                  <a:pt x="335" y="235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99"/>
                            </p:stCondLst>
                            <p:childTnLst>
                              <p:par>
                                <p:cTn id="3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99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7" grpId="0" bldLvl="0" animBg="1"/>
      <p:bldP spid="25608" grpId="0" bldLvl="0" animBg="1"/>
      <p:bldP spid="25611" grpId="0"/>
      <p:bldP spid="256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29"/>
          <p:cNvSpPr txBox="1"/>
          <p:nvPr/>
        </p:nvSpPr>
        <p:spPr>
          <a:xfrm>
            <a:off x="1330325" y="44450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环境配置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TextBox 30"/>
          <p:cNvSpPr txBox="1"/>
          <p:nvPr/>
        </p:nvSpPr>
        <p:spPr>
          <a:xfrm>
            <a:off x="139700" y="106363"/>
            <a:ext cx="10652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Part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PA_任意多边形 139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1262192" y="3136459"/>
            <a:ext cx="1365220" cy="1022883"/>
          </a:xfrm>
          <a:custGeom>
            <a:avLst/>
            <a:gdLst>
              <a:gd name="T0" fmla="*/ 160 w 174"/>
              <a:gd name="T1" fmla="*/ 97 h 130"/>
              <a:gd name="T2" fmla="*/ 14 w 174"/>
              <a:gd name="T3" fmla="*/ 97 h 130"/>
              <a:gd name="T4" fmla="*/ 3 w 174"/>
              <a:gd name="T5" fmla="*/ 118 h 130"/>
              <a:gd name="T6" fmla="*/ 171 w 174"/>
              <a:gd name="T7" fmla="*/ 118 h 130"/>
              <a:gd name="T8" fmla="*/ 160 w 174"/>
              <a:gd name="T9" fmla="*/ 97 h 130"/>
              <a:gd name="T10" fmla="*/ 69 w 174"/>
              <a:gd name="T11" fmla="*/ 113 h 130"/>
              <a:gd name="T12" fmla="*/ 73 w 174"/>
              <a:gd name="T13" fmla="*/ 105 h 130"/>
              <a:gd name="T14" fmla="*/ 101 w 174"/>
              <a:gd name="T15" fmla="*/ 105 h 130"/>
              <a:gd name="T16" fmla="*/ 105 w 174"/>
              <a:gd name="T17" fmla="*/ 113 h 130"/>
              <a:gd name="T18" fmla="*/ 69 w 174"/>
              <a:gd name="T19" fmla="*/ 113 h 130"/>
              <a:gd name="T20" fmla="*/ 157 w 174"/>
              <a:gd name="T21" fmla="*/ 92 h 130"/>
              <a:gd name="T22" fmla="*/ 157 w 174"/>
              <a:gd name="T23" fmla="*/ 92 h 130"/>
              <a:gd name="T24" fmla="*/ 157 w 174"/>
              <a:gd name="T25" fmla="*/ 91 h 130"/>
              <a:gd name="T26" fmla="*/ 157 w 174"/>
              <a:gd name="T27" fmla="*/ 4 h 130"/>
              <a:gd name="T28" fmla="*/ 153 w 174"/>
              <a:gd name="T29" fmla="*/ 0 h 130"/>
              <a:gd name="T30" fmla="*/ 21 w 174"/>
              <a:gd name="T31" fmla="*/ 0 h 130"/>
              <a:gd name="T32" fmla="*/ 17 w 174"/>
              <a:gd name="T33" fmla="*/ 4 h 130"/>
              <a:gd name="T34" fmla="*/ 17 w 174"/>
              <a:gd name="T35" fmla="*/ 91 h 130"/>
              <a:gd name="T36" fmla="*/ 17 w 174"/>
              <a:gd name="T37" fmla="*/ 92 h 130"/>
              <a:gd name="T38" fmla="*/ 17 w 174"/>
              <a:gd name="T39" fmla="*/ 92 h 130"/>
              <a:gd name="T40" fmla="*/ 16 w 174"/>
              <a:gd name="T41" fmla="*/ 92 h 130"/>
              <a:gd name="T42" fmla="*/ 158 w 174"/>
              <a:gd name="T43" fmla="*/ 92 h 130"/>
              <a:gd name="T44" fmla="*/ 157 w 174"/>
              <a:gd name="T45" fmla="*/ 92 h 130"/>
              <a:gd name="T46" fmla="*/ 147 w 174"/>
              <a:gd name="T47" fmla="*/ 85 h 130"/>
              <a:gd name="T48" fmla="*/ 27 w 174"/>
              <a:gd name="T49" fmla="*/ 85 h 130"/>
              <a:gd name="T50" fmla="*/ 27 w 174"/>
              <a:gd name="T51" fmla="*/ 10 h 130"/>
              <a:gd name="T52" fmla="*/ 147 w 174"/>
              <a:gd name="T53" fmla="*/ 10 h 130"/>
              <a:gd name="T54" fmla="*/ 147 w 174"/>
              <a:gd name="T55" fmla="*/ 85 h 130"/>
              <a:gd name="T56" fmla="*/ 173 w 174"/>
              <a:gd name="T57" fmla="*/ 123 h 130"/>
              <a:gd name="T58" fmla="*/ 1 w 174"/>
              <a:gd name="T59" fmla="*/ 123 h 130"/>
              <a:gd name="T60" fmla="*/ 0 w 174"/>
              <a:gd name="T61" fmla="*/ 124 h 130"/>
              <a:gd name="T62" fmla="*/ 4 w 174"/>
              <a:gd name="T63" fmla="*/ 130 h 130"/>
              <a:gd name="T64" fmla="*/ 170 w 174"/>
              <a:gd name="T65" fmla="*/ 130 h 130"/>
              <a:gd name="T66" fmla="*/ 174 w 174"/>
              <a:gd name="T67" fmla="*/ 124 h 130"/>
              <a:gd name="T68" fmla="*/ 173 w 174"/>
              <a:gd name="T69" fmla="*/ 12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4" h="130">
                <a:moveTo>
                  <a:pt x="160" y="97"/>
                </a:moveTo>
                <a:cubicBezTo>
                  <a:pt x="14" y="97"/>
                  <a:pt x="14" y="97"/>
                  <a:pt x="14" y="97"/>
                </a:cubicBezTo>
                <a:cubicBezTo>
                  <a:pt x="3" y="118"/>
                  <a:pt x="3" y="118"/>
                  <a:pt x="3" y="118"/>
                </a:cubicBezTo>
                <a:cubicBezTo>
                  <a:pt x="171" y="118"/>
                  <a:pt x="171" y="118"/>
                  <a:pt x="171" y="118"/>
                </a:cubicBezTo>
                <a:lnTo>
                  <a:pt x="160" y="97"/>
                </a:lnTo>
                <a:close/>
                <a:moveTo>
                  <a:pt x="69" y="113"/>
                </a:moveTo>
                <a:cubicBezTo>
                  <a:pt x="73" y="105"/>
                  <a:pt x="73" y="105"/>
                  <a:pt x="73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5" y="113"/>
                  <a:pt x="105" y="113"/>
                  <a:pt x="105" y="113"/>
                </a:cubicBezTo>
                <a:lnTo>
                  <a:pt x="69" y="113"/>
                </a:lnTo>
                <a:close/>
                <a:moveTo>
                  <a:pt x="157" y="92"/>
                </a:move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1"/>
                </a:cubicBezTo>
                <a:cubicBezTo>
                  <a:pt x="157" y="4"/>
                  <a:pt x="157" y="4"/>
                  <a:pt x="157" y="4"/>
                </a:cubicBezTo>
                <a:cubicBezTo>
                  <a:pt x="157" y="2"/>
                  <a:pt x="156" y="0"/>
                  <a:pt x="15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7" y="2"/>
                  <a:pt x="17" y="4"/>
                </a:cubicBezTo>
                <a:cubicBezTo>
                  <a:pt x="17" y="91"/>
                  <a:pt x="17" y="91"/>
                  <a:pt x="17" y="91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58" y="92"/>
                  <a:pt x="158" y="92"/>
                  <a:pt x="158" y="92"/>
                </a:cubicBezTo>
                <a:lnTo>
                  <a:pt x="157" y="92"/>
                </a:lnTo>
                <a:close/>
                <a:moveTo>
                  <a:pt x="147" y="85"/>
                </a:moveTo>
                <a:cubicBezTo>
                  <a:pt x="27" y="85"/>
                  <a:pt x="27" y="85"/>
                  <a:pt x="27" y="85"/>
                </a:cubicBezTo>
                <a:cubicBezTo>
                  <a:pt x="27" y="10"/>
                  <a:pt x="27" y="10"/>
                  <a:pt x="27" y="10"/>
                </a:cubicBezTo>
                <a:cubicBezTo>
                  <a:pt x="147" y="10"/>
                  <a:pt x="147" y="10"/>
                  <a:pt x="147" y="10"/>
                </a:cubicBezTo>
                <a:lnTo>
                  <a:pt x="147" y="85"/>
                </a:lnTo>
                <a:close/>
                <a:moveTo>
                  <a:pt x="173" y="123"/>
                </a:moveTo>
                <a:cubicBezTo>
                  <a:pt x="1" y="123"/>
                  <a:pt x="1" y="123"/>
                  <a:pt x="1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30"/>
                  <a:pt x="4" y="130"/>
                </a:cubicBezTo>
                <a:cubicBezTo>
                  <a:pt x="170" y="130"/>
                  <a:pt x="170" y="130"/>
                  <a:pt x="170" y="130"/>
                </a:cubicBezTo>
                <a:cubicBezTo>
                  <a:pt x="172" y="130"/>
                  <a:pt x="174" y="126"/>
                  <a:pt x="174" y="124"/>
                </a:cubicBezTo>
                <a:lnTo>
                  <a:pt x="173" y="12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1" name="PA_任意多边形 139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9452422" y="3136459"/>
            <a:ext cx="1365220" cy="1022883"/>
          </a:xfrm>
          <a:custGeom>
            <a:avLst/>
            <a:gdLst>
              <a:gd name="T0" fmla="*/ 160 w 174"/>
              <a:gd name="T1" fmla="*/ 97 h 130"/>
              <a:gd name="T2" fmla="*/ 14 w 174"/>
              <a:gd name="T3" fmla="*/ 97 h 130"/>
              <a:gd name="T4" fmla="*/ 3 w 174"/>
              <a:gd name="T5" fmla="*/ 118 h 130"/>
              <a:gd name="T6" fmla="*/ 171 w 174"/>
              <a:gd name="T7" fmla="*/ 118 h 130"/>
              <a:gd name="T8" fmla="*/ 160 w 174"/>
              <a:gd name="T9" fmla="*/ 97 h 130"/>
              <a:gd name="T10" fmla="*/ 69 w 174"/>
              <a:gd name="T11" fmla="*/ 113 h 130"/>
              <a:gd name="T12" fmla="*/ 73 w 174"/>
              <a:gd name="T13" fmla="*/ 105 h 130"/>
              <a:gd name="T14" fmla="*/ 101 w 174"/>
              <a:gd name="T15" fmla="*/ 105 h 130"/>
              <a:gd name="T16" fmla="*/ 105 w 174"/>
              <a:gd name="T17" fmla="*/ 113 h 130"/>
              <a:gd name="T18" fmla="*/ 69 w 174"/>
              <a:gd name="T19" fmla="*/ 113 h 130"/>
              <a:gd name="T20" fmla="*/ 157 w 174"/>
              <a:gd name="T21" fmla="*/ 92 h 130"/>
              <a:gd name="T22" fmla="*/ 157 w 174"/>
              <a:gd name="T23" fmla="*/ 92 h 130"/>
              <a:gd name="T24" fmla="*/ 157 w 174"/>
              <a:gd name="T25" fmla="*/ 91 h 130"/>
              <a:gd name="T26" fmla="*/ 157 w 174"/>
              <a:gd name="T27" fmla="*/ 4 h 130"/>
              <a:gd name="T28" fmla="*/ 153 w 174"/>
              <a:gd name="T29" fmla="*/ 0 h 130"/>
              <a:gd name="T30" fmla="*/ 21 w 174"/>
              <a:gd name="T31" fmla="*/ 0 h 130"/>
              <a:gd name="T32" fmla="*/ 17 w 174"/>
              <a:gd name="T33" fmla="*/ 4 h 130"/>
              <a:gd name="T34" fmla="*/ 17 w 174"/>
              <a:gd name="T35" fmla="*/ 91 h 130"/>
              <a:gd name="T36" fmla="*/ 17 w 174"/>
              <a:gd name="T37" fmla="*/ 92 h 130"/>
              <a:gd name="T38" fmla="*/ 17 w 174"/>
              <a:gd name="T39" fmla="*/ 92 h 130"/>
              <a:gd name="T40" fmla="*/ 16 w 174"/>
              <a:gd name="T41" fmla="*/ 92 h 130"/>
              <a:gd name="T42" fmla="*/ 158 w 174"/>
              <a:gd name="T43" fmla="*/ 92 h 130"/>
              <a:gd name="T44" fmla="*/ 157 w 174"/>
              <a:gd name="T45" fmla="*/ 92 h 130"/>
              <a:gd name="T46" fmla="*/ 147 w 174"/>
              <a:gd name="T47" fmla="*/ 85 h 130"/>
              <a:gd name="T48" fmla="*/ 27 w 174"/>
              <a:gd name="T49" fmla="*/ 85 h 130"/>
              <a:gd name="T50" fmla="*/ 27 w 174"/>
              <a:gd name="T51" fmla="*/ 10 h 130"/>
              <a:gd name="T52" fmla="*/ 147 w 174"/>
              <a:gd name="T53" fmla="*/ 10 h 130"/>
              <a:gd name="T54" fmla="*/ 147 w 174"/>
              <a:gd name="T55" fmla="*/ 85 h 130"/>
              <a:gd name="T56" fmla="*/ 173 w 174"/>
              <a:gd name="T57" fmla="*/ 123 h 130"/>
              <a:gd name="T58" fmla="*/ 1 w 174"/>
              <a:gd name="T59" fmla="*/ 123 h 130"/>
              <a:gd name="T60" fmla="*/ 0 w 174"/>
              <a:gd name="T61" fmla="*/ 124 h 130"/>
              <a:gd name="T62" fmla="*/ 4 w 174"/>
              <a:gd name="T63" fmla="*/ 130 h 130"/>
              <a:gd name="T64" fmla="*/ 170 w 174"/>
              <a:gd name="T65" fmla="*/ 130 h 130"/>
              <a:gd name="T66" fmla="*/ 174 w 174"/>
              <a:gd name="T67" fmla="*/ 124 h 130"/>
              <a:gd name="T68" fmla="*/ 173 w 174"/>
              <a:gd name="T69" fmla="*/ 12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4" h="130">
                <a:moveTo>
                  <a:pt x="160" y="97"/>
                </a:moveTo>
                <a:cubicBezTo>
                  <a:pt x="14" y="97"/>
                  <a:pt x="14" y="97"/>
                  <a:pt x="14" y="97"/>
                </a:cubicBezTo>
                <a:cubicBezTo>
                  <a:pt x="3" y="118"/>
                  <a:pt x="3" y="118"/>
                  <a:pt x="3" y="118"/>
                </a:cubicBezTo>
                <a:cubicBezTo>
                  <a:pt x="171" y="118"/>
                  <a:pt x="171" y="118"/>
                  <a:pt x="171" y="118"/>
                </a:cubicBezTo>
                <a:lnTo>
                  <a:pt x="160" y="97"/>
                </a:lnTo>
                <a:close/>
                <a:moveTo>
                  <a:pt x="69" y="113"/>
                </a:moveTo>
                <a:cubicBezTo>
                  <a:pt x="73" y="105"/>
                  <a:pt x="73" y="105"/>
                  <a:pt x="73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5" y="113"/>
                  <a:pt x="105" y="113"/>
                  <a:pt x="105" y="113"/>
                </a:cubicBezTo>
                <a:lnTo>
                  <a:pt x="69" y="113"/>
                </a:lnTo>
                <a:close/>
                <a:moveTo>
                  <a:pt x="157" y="92"/>
                </a:move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1"/>
                </a:cubicBezTo>
                <a:cubicBezTo>
                  <a:pt x="157" y="4"/>
                  <a:pt x="157" y="4"/>
                  <a:pt x="157" y="4"/>
                </a:cubicBezTo>
                <a:cubicBezTo>
                  <a:pt x="157" y="2"/>
                  <a:pt x="156" y="0"/>
                  <a:pt x="15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7" y="2"/>
                  <a:pt x="17" y="4"/>
                </a:cubicBezTo>
                <a:cubicBezTo>
                  <a:pt x="17" y="91"/>
                  <a:pt x="17" y="91"/>
                  <a:pt x="17" y="91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58" y="92"/>
                  <a:pt x="158" y="92"/>
                  <a:pt x="158" y="92"/>
                </a:cubicBezTo>
                <a:lnTo>
                  <a:pt x="157" y="92"/>
                </a:lnTo>
                <a:close/>
                <a:moveTo>
                  <a:pt x="147" y="85"/>
                </a:moveTo>
                <a:cubicBezTo>
                  <a:pt x="27" y="85"/>
                  <a:pt x="27" y="85"/>
                  <a:pt x="27" y="85"/>
                </a:cubicBezTo>
                <a:cubicBezTo>
                  <a:pt x="27" y="10"/>
                  <a:pt x="27" y="10"/>
                  <a:pt x="27" y="10"/>
                </a:cubicBezTo>
                <a:cubicBezTo>
                  <a:pt x="147" y="10"/>
                  <a:pt x="147" y="10"/>
                  <a:pt x="147" y="10"/>
                </a:cubicBezTo>
                <a:lnTo>
                  <a:pt x="147" y="85"/>
                </a:lnTo>
                <a:close/>
                <a:moveTo>
                  <a:pt x="173" y="123"/>
                </a:moveTo>
                <a:cubicBezTo>
                  <a:pt x="1" y="123"/>
                  <a:pt x="1" y="123"/>
                  <a:pt x="1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30"/>
                  <a:pt x="4" y="130"/>
                </a:cubicBezTo>
                <a:cubicBezTo>
                  <a:pt x="170" y="130"/>
                  <a:pt x="170" y="130"/>
                  <a:pt x="170" y="130"/>
                </a:cubicBezTo>
                <a:cubicBezTo>
                  <a:pt x="172" y="130"/>
                  <a:pt x="174" y="126"/>
                  <a:pt x="174" y="124"/>
                </a:cubicBezTo>
                <a:lnTo>
                  <a:pt x="173" y="12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55345" y="2653030"/>
            <a:ext cx="2291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192.168.157.1:803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207500" y="2653030"/>
            <a:ext cx="261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192.168.157.2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944880" y="1210945"/>
            <a:ext cx="5081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首先通过</a:t>
            </a:r>
            <a:r>
              <a:rPr lang="en-US" altLang="zh-CN"/>
              <a:t>socket</a:t>
            </a:r>
            <a:r>
              <a:rPr lang="zh-CN" altLang="en-US"/>
              <a:t>编程实现</a:t>
            </a:r>
            <a:r>
              <a:rPr lang="en-US" altLang="zh-CN"/>
              <a:t>TCP</a:t>
            </a:r>
            <a:r>
              <a:rPr lang="zh-CN" altLang="en-US"/>
              <a:t>链接的建立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44880" y="1667510"/>
            <a:ext cx="934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设置外部主机的防火墙，使之拒绝</a:t>
            </a:r>
            <a:r>
              <a:rPr lang="en-US" altLang="zh-CN"/>
              <a:t>TCP</a:t>
            </a:r>
            <a:r>
              <a:rPr lang="zh-CN" altLang="en-US"/>
              <a:t>第二</a:t>
            </a:r>
            <a:r>
              <a:rPr lang="zh-CN" altLang="en-US"/>
              <a:t>次握手，多次建立链接，模拟</a:t>
            </a:r>
            <a:r>
              <a:rPr lang="en-US" altLang="zh-CN"/>
              <a:t>Dos</a:t>
            </a:r>
            <a:r>
              <a:rPr lang="zh-CN" altLang="en-US"/>
              <a:t>攻击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44880" y="2160270"/>
            <a:ext cx="5081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</a:t>
            </a:r>
            <a:r>
              <a:rPr lang="en-US" altLang="zh-CN"/>
              <a:t>R1</a:t>
            </a:r>
            <a:r>
              <a:rPr lang="zh-CN" altLang="en-US"/>
              <a:t>防火墙，限制每个</a:t>
            </a:r>
            <a:r>
              <a:rPr lang="en-US" altLang="zh-CN"/>
              <a:t>IP</a:t>
            </a:r>
            <a:r>
              <a:rPr lang="zh-CN" altLang="en-US"/>
              <a:t>最大链接数为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24330" y="4422140"/>
            <a:ext cx="64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596755" y="4422140"/>
            <a:ext cx="1076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PC1</a:t>
            </a:r>
            <a:endParaRPr lang="en-US" altLang="zh-CN"/>
          </a:p>
        </p:txBody>
      </p:sp>
      <p:sp>
        <p:nvSpPr>
          <p:cNvPr id="1200153" name="Freeform 25"/>
          <p:cNvSpPr/>
          <p:nvPr/>
        </p:nvSpPr>
        <p:spPr bwMode="auto">
          <a:xfrm>
            <a:off x="2498725" y="2767648"/>
            <a:ext cx="7098030" cy="368300"/>
          </a:xfrm>
          <a:custGeom>
            <a:avLst/>
            <a:gdLst/>
            <a:ahLst/>
            <a:cxnLst>
              <a:cxn ang="0">
                <a:pos x="408" y="136"/>
              </a:cxn>
              <a:cxn ang="0">
                <a:pos x="181" y="0"/>
              </a:cxn>
              <a:cxn ang="0">
                <a:pos x="0" y="136"/>
              </a:cxn>
            </a:cxnLst>
            <a:rect l="0" t="0" r="r" b="b"/>
            <a:pathLst>
              <a:path w="408" h="136">
                <a:moveTo>
                  <a:pt x="408" y="136"/>
                </a:moveTo>
                <a:cubicBezTo>
                  <a:pt x="328" y="68"/>
                  <a:pt x="249" y="0"/>
                  <a:pt x="181" y="0"/>
                </a:cubicBezTo>
                <a:cubicBezTo>
                  <a:pt x="113" y="0"/>
                  <a:pt x="30" y="98"/>
                  <a:pt x="0" y="136"/>
                </a:cubicBezTo>
              </a:path>
            </a:pathLst>
          </a:cu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Freeform 25"/>
          <p:cNvSpPr/>
          <p:nvPr/>
        </p:nvSpPr>
        <p:spPr bwMode="auto">
          <a:xfrm>
            <a:off x="2498725" y="2914968"/>
            <a:ext cx="7098030" cy="368300"/>
          </a:xfrm>
          <a:custGeom>
            <a:avLst/>
            <a:gdLst/>
            <a:ahLst/>
            <a:cxnLst>
              <a:cxn ang="0">
                <a:pos x="408" y="136"/>
              </a:cxn>
              <a:cxn ang="0">
                <a:pos x="181" y="0"/>
              </a:cxn>
              <a:cxn ang="0">
                <a:pos x="0" y="136"/>
              </a:cxn>
            </a:cxnLst>
            <a:rect l="0" t="0" r="r" b="b"/>
            <a:pathLst>
              <a:path w="408" h="136">
                <a:moveTo>
                  <a:pt x="408" y="136"/>
                </a:moveTo>
                <a:cubicBezTo>
                  <a:pt x="328" y="68"/>
                  <a:pt x="249" y="0"/>
                  <a:pt x="181" y="0"/>
                </a:cubicBezTo>
                <a:cubicBezTo>
                  <a:pt x="113" y="0"/>
                  <a:pt x="30" y="98"/>
                  <a:pt x="0" y="136"/>
                </a:cubicBezTo>
              </a:path>
            </a:pathLst>
          </a:cu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Freeform 25"/>
          <p:cNvSpPr/>
          <p:nvPr/>
        </p:nvSpPr>
        <p:spPr bwMode="auto">
          <a:xfrm>
            <a:off x="2549525" y="3135948"/>
            <a:ext cx="7098030" cy="368300"/>
          </a:xfrm>
          <a:custGeom>
            <a:avLst/>
            <a:gdLst/>
            <a:ahLst/>
            <a:cxnLst>
              <a:cxn ang="0">
                <a:pos x="408" y="136"/>
              </a:cxn>
              <a:cxn ang="0">
                <a:pos x="181" y="0"/>
              </a:cxn>
              <a:cxn ang="0">
                <a:pos x="0" y="136"/>
              </a:cxn>
            </a:cxnLst>
            <a:rect l="0" t="0" r="r" b="b"/>
            <a:pathLst>
              <a:path w="408" h="136">
                <a:moveTo>
                  <a:pt x="408" y="136"/>
                </a:moveTo>
                <a:cubicBezTo>
                  <a:pt x="328" y="68"/>
                  <a:pt x="249" y="0"/>
                  <a:pt x="181" y="0"/>
                </a:cubicBezTo>
                <a:cubicBezTo>
                  <a:pt x="113" y="0"/>
                  <a:pt x="30" y="98"/>
                  <a:pt x="0" y="136"/>
                </a:cubicBezTo>
              </a:path>
            </a:pathLst>
          </a:cu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Freeform 25"/>
          <p:cNvSpPr/>
          <p:nvPr/>
        </p:nvSpPr>
        <p:spPr bwMode="auto">
          <a:xfrm flipV="1">
            <a:off x="2498725" y="3635693"/>
            <a:ext cx="7098030" cy="368300"/>
          </a:xfrm>
          <a:custGeom>
            <a:avLst/>
            <a:gdLst/>
            <a:ahLst/>
            <a:cxnLst>
              <a:cxn ang="0">
                <a:pos x="408" y="136"/>
              </a:cxn>
              <a:cxn ang="0">
                <a:pos x="181" y="0"/>
              </a:cxn>
              <a:cxn ang="0">
                <a:pos x="0" y="136"/>
              </a:cxn>
            </a:cxnLst>
            <a:rect l="0" t="0" r="r" b="b"/>
            <a:pathLst>
              <a:path w="408" h="136">
                <a:moveTo>
                  <a:pt x="408" y="136"/>
                </a:moveTo>
                <a:cubicBezTo>
                  <a:pt x="328" y="68"/>
                  <a:pt x="249" y="0"/>
                  <a:pt x="181" y="0"/>
                </a:cubicBezTo>
                <a:cubicBezTo>
                  <a:pt x="113" y="0"/>
                  <a:pt x="30" y="98"/>
                  <a:pt x="0" y="136"/>
                </a:cubicBezTo>
              </a:path>
            </a:pathLst>
          </a:cu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Freeform 25"/>
          <p:cNvSpPr/>
          <p:nvPr/>
        </p:nvSpPr>
        <p:spPr bwMode="auto">
          <a:xfrm flipV="1">
            <a:off x="2498725" y="3879850"/>
            <a:ext cx="7033895" cy="368300"/>
          </a:xfrm>
          <a:custGeom>
            <a:avLst/>
            <a:gdLst/>
            <a:ahLst/>
            <a:cxnLst>
              <a:cxn ang="0">
                <a:pos x="408" y="136"/>
              </a:cxn>
              <a:cxn ang="0">
                <a:pos x="181" y="0"/>
              </a:cxn>
              <a:cxn ang="0">
                <a:pos x="0" y="136"/>
              </a:cxn>
            </a:cxnLst>
            <a:rect l="0" t="0" r="r" b="b"/>
            <a:pathLst>
              <a:path w="408" h="136">
                <a:moveTo>
                  <a:pt x="408" y="136"/>
                </a:moveTo>
                <a:cubicBezTo>
                  <a:pt x="328" y="68"/>
                  <a:pt x="249" y="0"/>
                  <a:pt x="181" y="0"/>
                </a:cubicBezTo>
                <a:cubicBezTo>
                  <a:pt x="113" y="0"/>
                  <a:pt x="30" y="98"/>
                  <a:pt x="0" y="136"/>
                </a:cubicBezTo>
              </a:path>
            </a:pathLst>
          </a:cu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Freeform 25"/>
          <p:cNvSpPr/>
          <p:nvPr/>
        </p:nvSpPr>
        <p:spPr bwMode="auto">
          <a:xfrm flipV="1">
            <a:off x="2549525" y="3504248"/>
            <a:ext cx="7098030" cy="368300"/>
          </a:xfrm>
          <a:custGeom>
            <a:avLst/>
            <a:gdLst/>
            <a:ahLst/>
            <a:cxnLst>
              <a:cxn ang="0">
                <a:pos x="408" y="136"/>
              </a:cxn>
              <a:cxn ang="0">
                <a:pos x="181" y="0"/>
              </a:cxn>
              <a:cxn ang="0">
                <a:pos x="0" y="136"/>
              </a:cxn>
            </a:cxnLst>
            <a:rect l="0" t="0" r="r" b="b"/>
            <a:pathLst>
              <a:path w="408" h="136">
                <a:moveTo>
                  <a:pt x="408" y="136"/>
                </a:moveTo>
                <a:cubicBezTo>
                  <a:pt x="328" y="68"/>
                  <a:pt x="249" y="0"/>
                  <a:pt x="181" y="0"/>
                </a:cubicBezTo>
                <a:cubicBezTo>
                  <a:pt x="113" y="0"/>
                  <a:pt x="30" y="98"/>
                  <a:pt x="0" y="136"/>
                </a:cubicBezTo>
              </a:path>
            </a:pathLst>
          </a:cu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Freeform 25"/>
          <p:cNvSpPr/>
          <p:nvPr/>
        </p:nvSpPr>
        <p:spPr bwMode="auto">
          <a:xfrm>
            <a:off x="2627630" y="3283268"/>
            <a:ext cx="7098030" cy="368300"/>
          </a:xfrm>
          <a:custGeom>
            <a:avLst/>
            <a:gdLst/>
            <a:ahLst/>
            <a:cxnLst>
              <a:cxn ang="0">
                <a:pos x="408" y="136"/>
              </a:cxn>
              <a:cxn ang="0">
                <a:pos x="181" y="0"/>
              </a:cxn>
              <a:cxn ang="0">
                <a:pos x="0" y="136"/>
              </a:cxn>
            </a:cxnLst>
            <a:rect l="0" t="0" r="r" b="b"/>
            <a:pathLst>
              <a:path w="408" h="136">
                <a:moveTo>
                  <a:pt x="408" y="136"/>
                </a:moveTo>
                <a:cubicBezTo>
                  <a:pt x="328" y="68"/>
                  <a:pt x="249" y="0"/>
                  <a:pt x="181" y="0"/>
                </a:cubicBezTo>
                <a:cubicBezTo>
                  <a:pt x="113" y="0"/>
                  <a:pt x="30" y="98"/>
                  <a:pt x="0" y="136"/>
                </a:cubicBezTo>
              </a:path>
            </a:pathLst>
          </a:custGeom>
          <a:ln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00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00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3" grpId="0" bldLvl="0" animBg="1" autoUpdateAnimBg="0"/>
      <p:bldP spid="3" grpId="1" bldLvl="0" animBg="1" autoUpdateAnimBg="0"/>
      <p:bldP spid="21" grpId="0" bldLvl="0" animBg="1" autoUpdateAnimBg="0"/>
      <p:bldP spid="21" grpId="1" bldLvl="0" animBg="1" autoUpdateAnimBg="0"/>
      <p:bldP spid="12" grpId="0"/>
      <p:bldP spid="13" grpId="0"/>
      <p:bldP spid="14" grpId="0"/>
      <p:bldP spid="10" grpId="0"/>
      <p:bldP spid="11" grpId="0"/>
      <p:bldP spid="15" grpId="0"/>
      <p:bldP spid="19" grpId="0"/>
      <p:bldP spid="120015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29"/>
          <p:cNvSpPr txBox="1"/>
          <p:nvPr/>
        </p:nvSpPr>
        <p:spPr>
          <a:xfrm>
            <a:off x="1330325" y="44450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/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建立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TCP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链接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TextBox 30"/>
          <p:cNvSpPr txBox="1"/>
          <p:nvPr/>
        </p:nvSpPr>
        <p:spPr>
          <a:xfrm>
            <a:off x="139700" y="106363"/>
            <a:ext cx="10652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Part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2" descr="1"/>
          <p:cNvPicPr>
            <a:picLocks noChangeAspect="1"/>
          </p:cNvPicPr>
          <p:nvPr/>
        </p:nvPicPr>
        <p:blipFill>
          <a:blip r:embed="rId1"/>
          <a:srcRect t="71797" b="5785"/>
          <a:stretch>
            <a:fillRect/>
          </a:stretch>
        </p:blipFill>
        <p:spPr>
          <a:xfrm>
            <a:off x="1330325" y="1249680"/>
            <a:ext cx="6009640" cy="652145"/>
          </a:xfrm>
          <a:prstGeom prst="rect">
            <a:avLst/>
          </a:prstGeom>
        </p:spPr>
      </p:pic>
      <p:sp>
        <p:nvSpPr>
          <p:cNvPr id="16" name="Oval 12"/>
          <p:cNvSpPr/>
          <p:nvPr/>
        </p:nvSpPr>
        <p:spPr>
          <a:xfrm>
            <a:off x="53975" y="663575"/>
            <a:ext cx="1236663" cy="1238250"/>
          </a:xfrm>
          <a:prstGeom prst="ellipse">
            <a:avLst/>
          </a:prstGeom>
          <a:solidFill>
            <a:srgbClr val="C9C9C9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" name="Oval 13"/>
          <p:cNvSpPr/>
          <p:nvPr/>
        </p:nvSpPr>
        <p:spPr>
          <a:xfrm>
            <a:off x="166688" y="777875"/>
            <a:ext cx="1011237" cy="101123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219075" y="909638"/>
            <a:ext cx="86836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01</a:t>
            </a:r>
            <a:endParaRPr lang="en-US" sz="4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0325" y="777875"/>
            <a:ext cx="8516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先启动服务器程序，再启动客户端，通过客户端向服务器发送报文。</a:t>
            </a:r>
            <a:endParaRPr lang="zh-CN" altLang="en-US" sz="2000" b="1"/>
          </a:p>
        </p:txBody>
      </p:sp>
      <p:pic>
        <p:nvPicPr>
          <p:cNvPr id="9" name="图片 20" descr="C:\Users\崔恩博\Desktop\计安导大作业\实验四\Snap1.pngSnap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90955" y="2385695"/>
            <a:ext cx="4075430" cy="4272280"/>
          </a:xfrm>
          <a:prstGeom prst="rect">
            <a:avLst/>
          </a:prstGeom>
        </p:spPr>
      </p:pic>
      <p:pic>
        <p:nvPicPr>
          <p:cNvPr id="23" name="图片 21" descr="C:\Users\崔恩博\Desktop\计安导大作业\实验四\Snap2.pngSna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084695" y="2385695"/>
            <a:ext cx="3979545" cy="427545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290955" y="1901825"/>
            <a:ext cx="1981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客户端</a:t>
            </a:r>
            <a:endParaRPr lang="zh-CN" altLang="en-US" sz="2000" b="1"/>
          </a:p>
        </p:txBody>
      </p:sp>
      <p:sp>
        <p:nvSpPr>
          <p:cNvPr id="25" name="文本框 24"/>
          <p:cNvSpPr txBox="1"/>
          <p:nvPr/>
        </p:nvSpPr>
        <p:spPr>
          <a:xfrm>
            <a:off x="7084695" y="1986915"/>
            <a:ext cx="1442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服务器</a:t>
            </a:r>
            <a:endParaRPr lang="zh-CN" altLang="en-US" sz="2000" b="1"/>
          </a:p>
        </p:txBody>
      </p:sp>
      <p:sp>
        <p:nvSpPr>
          <p:cNvPr id="26" name="矩形 25"/>
          <p:cNvSpPr/>
          <p:nvPr/>
        </p:nvSpPr>
        <p:spPr>
          <a:xfrm>
            <a:off x="7084695" y="5476875"/>
            <a:ext cx="3044190" cy="11811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5594350" y="4149090"/>
            <a:ext cx="1224280" cy="1080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6" grpId="0" bldLvl="0" animBg="1"/>
      <p:bldP spid="17" grpId="0" bldLvl="0" animBg="1"/>
      <p:bldP spid="18" grpId="0"/>
      <p:bldP spid="8" grpId="0"/>
      <p:bldP spid="24" grpId="0"/>
      <p:bldP spid="27" grpId="0" animBg="1"/>
      <p:bldP spid="25" grpId="0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矩形 31"/>
          <p:cNvSpPr/>
          <p:nvPr/>
        </p:nvSpPr>
        <p:spPr>
          <a:xfrm>
            <a:off x="0" y="6742113"/>
            <a:ext cx="12196763" cy="11588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5" name="Rectangle 5"/>
          <p:cNvSpPr/>
          <p:nvPr/>
        </p:nvSpPr>
        <p:spPr>
          <a:xfrm>
            <a:off x="0" y="328613"/>
            <a:ext cx="695325" cy="833437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6" name="Freeform 6"/>
          <p:cNvSpPr/>
          <p:nvPr/>
        </p:nvSpPr>
        <p:spPr>
          <a:xfrm>
            <a:off x="141288" y="447675"/>
            <a:ext cx="530225" cy="668338"/>
          </a:xfrm>
          <a:custGeom>
            <a:avLst/>
            <a:gdLst/>
            <a:ahLst/>
            <a:cxnLst>
              <a:cxn ang="0">
                <a:pos x="230858066" y="110128663"/>
              </a:cxn>
              <a:cxn ang="0">
                <a:pos x="223509953" y="9675010"/>
              </a:cxn>
              <a:cxn ang="0">
                <a:pos x="217794552" y="11115660"/>
              </a:cxn>
              <a:cxn ang="0">
                <a:pos x="204731038" y="13997867"/>
              </a:cxn>
              <a:cxn ang="0">
                <a:pos x="187584836" y="11115660"/>
              </a:cxn>
              <a:cxn ang="0">
                <a:pos x="128390842" y="1029295"/>
              </a:cxn>
              <a:cxn ang="0">
                <a:pos x="0" y="158091449"/>
              </a:cxn>
              <a:cxn ang="0">
                <a:pos x="131248090" y="301978900"/>
              </a:cxn>
              <a:cxn ang="0">
                <a:pos x="239431167" y="223550888"/>
              </a:cxn>
              <a:cxn ang="0">
                <a:pos x="222081102" y="213258392"/>
              </a:cxn>
              <a:cxn ang="0">
                <a:pos x="141250041" y="281805717"/>
              </a:cxn>
              <a:cxn ang="0">
                <a:pos x="59194446" y="149239603"/>
              </a:cxn>
              <a:cxn ang="0">
                <a:pos x="131248090" y="21408156"/>
              </a:cxn>
              <a:cxn ang="0">
                <a:pos x="213508002" y="117333274"/>
              </a:cxn>
              <a:cxn ang="0">
                <a:pos x="230858066" y="110128663"/>
              </a:cxn>
            </a:cxnLst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7" name="Freeform 7"/>
          <p:cNvSpPr>
            <a:spLocks noEditPoints="1"/>
          </p:cNvSpPr>
          <p:nvPr/>
        </p:nvSpPr>
        <p:spPr>
          <a:xfrm>
            <a:off x="755650" y="923925"/>
            <a:ext cx="990600" cy="201613"/>
          </a:xfrm>
          <a:custGeom>
            <a:avLst/>
            <a:gdLst/>
            <a:ahLst/>
            <a:cxnLst>
              <a:cxn ang="0">
                <a:pos x="9992198" y="57089100"/>
              </a:cxn>
              <a:cxn ang="0">
                <a:pos x="51389349" y="56678625"/>
              </a:cxn>
              <a:cxn ang="0">
                <a:pos x="30996980" y="90972769"/>
              </a:cxn>
              <a:cxn ang="0">
                <a:pos x="31812476" y="21562624"/>
              </a:cxn>
              <a:cxn ang="0">
                <a:pos x="30996980" y="90972769"/>
              </a:cxn>
              <a:cxn ang="0">
                <a:pos x="135610658" y="89124726"/>
              </a:cxn>
              <a:cxn ang="0">
                <a:pos x="126026434" y="48053666"/>
              </a:cxn>
              <a:cxn ang="0">
                <a:pos x="90951070" y="48464141"/>
              </a:cxn>
              <a:cxn ang="0">
                <a:pos x="81570382" y="89535654"/>
              </a:cxn>
              <a:cxn ang="0">
                <a:pos x="90951070" y="22794502"/>
              </a:cxn>
              <a:cxn ang="0">
                <a:pos x="112770897" y="20946458"/>
              </a:cxn>
              <a:cxn ang="0">
                <a:pos x="182921624" y="83580142"/>
              </a:cxn>
              <a:cxn ang="0">
                <a:pos x="174764405" y="90562294"/>
              </a:cxn>
              <a:cxn ang="0">
                <a:pos x="161101346" y="31008986"/>
              </a:cxn>
              <a:cxn ang="0">
                <a:pos x="151925095" y="22794502"/>
              </a:cxn>
              <a:cxn ang="0">
                <a:pos x="161101346" y="4928418"/>
              </a:cxn>
              <a:cxn ang="0">
                <a:pos x="170686021" y="22794502"/>
              </a:cxn>
              <a:cxn ang="0">
                <a:pos x="182921624" y="31008986"/>
              </a:cxn>
              <a:cxn ang="0">
                <a:pos x="170686021" y="75981823"/>
              </a:cxn>
              <a:cxn ang="0">
                <a:pos x="182921624" y="83580142"/>
              </a:cxn>
              <a:cxn ang="0">
                <a:pos x="247566058" y="51133587"/>
              </a:cxn>
              <a:cxn ang="0">
                <a:pos x="208004338" y="51133587"/>
              </a:cxn>
              <a:cxn ang="0">
                <a:pos x="257558708" y="71258642"/>
              </a:cxn>
              <a:cxn ang="0">
                <a:pos x="196992657" y="57089100"/>
              </a:cxn>
              <a:cxn ang="0">
                <a:pos x="257966230" y="57089100"/>
              </a:cxn>
              <a:cxn ang="0">
                <a:pos x="207596815" y="59348071"/>
              </a:cxn>
              <a:cxn ang="0">
                <a:pos x="247566058" y="68589196"/>
              </a:cxn>
              <a:cxn ang="0">
                <a:pos x="331583831" y="89124726"/>
              </a:cxn>
              <a:cxn ang="0">
                <a:pos x="322203143" y="48053666"/>
              </a:cxn>
              <a:cxn ang="0">
                <a:pos x="287127779" y="48464141"/>
              </a:cxn>
              <a:cxn ang="0">
                <a:pos x="277543104" y="89535654"/>
              </a:cxn>
              <a:cxn ang="0">
                <a:pos x="287127779" y="22794502"/>
              </a:cxn>
              <a:cxn ang="0">
                <a:pos x="308948057" y="20946458"/>
              </a:cxn>
              <a:cxn ang="0">
                <a:pos x="379098333" y="83580142"/>
              </a:cxn>
              <a:cxn ang="0">
                <a:pos x="370737578" y="90562294"/>
              </a:cxn>
              <a:cxn ang="0">
                <a:pos x="357278506" y="31008986"/>
              </a:cxn>
              <a:cxn ang="0">
                <a:pos x="348101804" y="22794502"/>
              </a:cxn>
              <a:cxn ang="0">
                <a:pos x="357278506" y="4928418"/>
              </a:cxn>
              <a:cxn ang="0">
                <a:pos x="366659195" y="22794502"/>
              </a:cxn>
              <a:cxn ang="0">
                <a:pos x="379098333" y="31008986"/>
              </a:cxn>
              <a:cxn ang="0">
                <a:pos x="366659195" y="75981823"/>
              </a:cxn>
              <a:cxn ang="0">
                <a:pos x="379098333" y="83580142"/>
              </a:cxn>
              <a:cxn ang="0">
                <a:pos x="444558715" y="38812541"/>
              </a:cxn>
              <a:cxn ang="0">
                <a:pos x="395004796" y="39839182"/>
              </a:cxn>
              <a:cxn ang="0">
                <a:pos x="437217444" y="72285736"/>
              </a:cxn>
              <a:cxn ang="0">
                <a:pos x="401734107" y="68589196"/>
              </a:cxn>
              <a:cxn ang="0">
                <a:pos x="420495484" y="90972769"/>
              </a:cxn>
              <a:cxn ang="0">
                <a:pos x="423146411" y="51749753"/>
              </a:cxn>
              <a:cxn ang="0">
                <a:pos x="419476001" y="29776654"/>
              </a:cxn>
            </a:cxnLst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chemeClr val="tx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8" name="Freeform 8"/>
          <p:cNvSpPr>
            <a:spLocks noEditPoints="1"/>
          </p:cNvSpPr>
          <p:nvPr/>
        </p:nvSpPr>
        <p:spPr>
          <a:xfrm>
            <a:off x="793750" y="342900"/>
            <a:ext cx="952500" cy="447675"/>
          </a:xfrm>
          <a:custGeom>
            <a:avLst/>
            <a:gdLst/>
            <a:ahLst/>
            <a:cxnLst>
              <a:cxn ang="0">
                <a:pos x="155817980" y="0"/>
              </a:cxn>
              <a:cxn ang="0">
                <a:pos x="137870423" y="203066924"/>
              </a:cxn>
              <a:cxn ang="0">
                <a:pos x="17131903" y="185766964"/>
              </a:cxn>
              <a:cxn ang="0">
                <a:pos x="0" y="203066924"/>
              </a:cxn>
              <a:cxn ang="0">
                <a:pos x="17131903" y="16475893"/>
              </a:cxn>
              <a:cxn ang="0">
                <a:pos x="137870423" y="57459949"/>
              </a:cxn>
              <a:cxn ang="0">
                <a:pos x="17131903" y="16475893"/>
              </a:cxn>
              <a:cxn ang="0">
                <a:pos x="17131903" y="171144427"/>
              </a:cxn>
              <a:cxn ang="0">
                <a:pos x="137870423" y="129336758"/>
              </a:cxn>
              <a:cxn ang="0">
                <a:pos x="17131903" y="72906553"/>
              </a:cxn>
              <a:cxn ang="0">
                <a:pos x="137870423" y="114714222"/>
              </a:cxn>
              <a:cxn ang="0">
                <a:pos x="17131903" y="72906553"/>
              </a:cxn>
              <a:cxn ang="0">
                <a:pos x="412183197" y="113890609"/>
              </a:cxn>
              <a:cxn ang="0">
                <a:pos x="365274491" y="142929551"/>
              </a:cxn>
              <a:cxn ang="0">
                <a:pos x="418505647" y="188444387"/>
              </a:cxn>
              <a:cxn ang="0">
                <a:pos x="330195032" y="168467458"/>
              </a:cxn>
              <a:cxn ang="0">
                <a:pos x="273292980" y="200389500"/>
              </a:cxn>
              <a:cxn ang="0">
                <a:pos x="297562987" y="183089540"/>
              </a:cxn>
              <a:cxn ang="0">
                <a:pos x="313879235" y="92059869"/>
              </a:cxn>
              <a:cxn ang="0">
                <a:pos x="215575274" y="77437332"/>
              </a:cxn>
              <a:cxn ang="0">
                <a:pos x="377103738" y="53753236"/>
              </a:cxn>
              <a:cxn ang="0">
                <a:pos x="242700523" y="39130700"/>
              </a:cxn>
              <a:cxn ang="0">
                <a:pos x="377103738" y="15446150"/>
              </a:cxn>
              <a:cxn ang="0">
                <a:pos x="239029627" y="1029743"/>
              </a:cxn>
              <a:cxn ang="0">
                <a:pos x="394031501" y="77437332"/>
              </a:cxn>
              <a:cxn ang="0">
                <a:pos x="428498994" y="92059869"/>
              </a:cxn>
              <a:cxn ang="0">
                <a:pos x="330195032" y="99268072"/>
              </a:cxn>
              <a:cxn ang="0">
                <a:pos x="400353951" y="99268072"/>
              </a:cxn>
              <a:cxn ang="0">
                <a:pos x="304905231" y="133043925"/>
              </a:cxn>
              <a:cxn ang="0">
                <a:pos x="219246170" y="183089540"/>
              </a:cxn>
              <a:cxn ang="0">
                <a:pos x="242700523" y="97414262"/>
              </a:cxn>
              <a:cxn ang="0">
                <a:pos x="285122226" y="125629591"/>
              </a:cxn>
              <a:cxn ang="0">
                <a:pos x="248003179" y="121098812"/>
              </a:cxn>
              <a:cxn ang="0">
                <a:pos x="242700523" y="97414262"/>
              </a:cxn>
            </a:cxnLst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chemeClr val="tx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9" name="TextBox 51"/>
          <p:cNvSpPr txBox="1"/>
          <p:nvPr/>
        </p:nvSpPr>
        <p:spPr>
          <a:xfrm>
            <a:off x="1477645" y="3751263"/>
            <a:ext cx="23066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主机防火墙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201" name="TextBox 53"/>
          <p:cNvSpPr txBox="1"/>
          <p:nvPr/>
        </p:nvSpPr>
        <p:spPr>
          <a:xfrm>
            <a:off x="3710305" y="3751263"/>
            <a:ext cx="23066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网络防火墙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202" name="TextBox 54"/>
          <p:cNvSpPr txBox="1"/>
          <p:nvPr/>
        </p:nvSpPr>
        <p:spPr>
          <a:xfrm>
            <a:off x="5916930" y="3751263"/>
            <a:ext cx="23082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NAT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动作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203" name="TextBox 55"/>
          <p:cNvSpPr txBox="1"/>
          <p:nvPr/>
        </p:nvSpPr>
        <p:spPr>
          <a:xfrm>
            <a:off x="8120380" y="3751263"/>
            <a:ext cx="2308225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Dos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防御与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TCP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链接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205" name="Freeform 5"/>
          <p:cNvSpPr>
            <a:spLocks noEditPoints="1"/>
          </p:cNvSpPr>
          <p:nvPr/>
        </p:nvSpPr>
        <p:spPr>
          <a:xfrm>
            <a:off x="2014855" y="2278063"/>
            <a:ext cx="1209675" cy="1422400"/>
          </a:xfrm>
          <a:custGeom>
            <a:avLst/>
            <a:gdLst/>
            <a:ahLst/>
            <a:cxnLst>
              <a:cxn ang="0">
                <a:pos x="604513" y="0"/>
              </a:cxn>
              <a:cxn ang="0">
                <a:pos x="605811" y="0"/>
              </a:cxn>
              <a:cxn ang="0">
                <a:pos x="1015530" y="41018"/>
              </a:cxn>
              <a:cxn ang="0">
                <a:pos x="1159678" y="87329"/>
              </a:cxn>
              <a:cxn ang="0">
                <a:pos x="1203182" y="108499"/>
              </a:cxn>
              <a:cxn ang="0">
                <a:pos x="1205779" y="157456"/>
              </a:cxn>
              <a:cxn ang="0">
                <a:pos x="1209675" y="339391"/>
              </a:cxn>
              <a:cxn ang="0">
                <a:pos x="1202533" y="473693"/>
              </a:cxn>
              <a:cxn ang="0">
                <a:pos x="1199935" y="491555"/>
              </a:cxn>
              <a:cxn ang="0">
                <a:pos x="1099941" y="862041"/>
              </a:cxn>
              <a:cxn ang="0">
                <a:pos x="651264" y="1389322"/>
              </a:cxn>
              <a:cxn ang="0">
                <a:pos x="605162" y="1422401"/>
              </a:cxn>
              <a:cxn ang="0">
                <a:pos x="559061" y="1389322"/>
              </a:cxn>
              <a:cxn ang="0">
                <a:pos x="110384" y="862041"/>
              </a:cxn>
              <a:cxn ang="0">
                <a:pos x="10389" y="491555"/>
              </a:cxn>
              <a:cxn ang="0">
                <a:pos x="7792" y="474354"/>
              </a:cxn>
              <a:cxn ang="0">
                <a:pos x="649" y="339391"/>
              </a:cxn>
              <a:cxn ang="0">
                <a:pos x="4545" y="157456"/>
              </a:cxn>
              <a:cxn ang="0">
                <a:pos x="7142" y="108499"/>
              </a:cxn>
              <a:cxn ang="0">
                <a:pos x="50647" y="87329"/>
              </a:cxn>
              <a:cxn ang="0">
                <a:pos x="194795" y="41018"/>
              </a:cxn>
              <a:cxn ang="0">
                <a:pos x="604513" y="0"/>
              </a:cxn>
              <a:cxn ang="0">
                <a:pos x="604513" y="106515"/>
              </a:cxn>
              <a:cxn ang="0">
                <a:pos x="111682" y="176642"/>
              </a:cxn>
              <a:cxn ang="0">
                <a:pos x="108436" y="177966"/>
              </a:cxn>
              <a:cxn ang="0">
                <a:pos x="107786" y="181935"/>
              </a:cxn>
              <a:cxn ang="0">
                <a:pos x="105189" y="322852"/>
              </a:cxn>
              <a:cxn ang="0">
                <a:pos x="111033" y="459799"/>
              </a:cxn>
              <a:cxn ang="0">
                <a:pos x="113630" y="478324"/>
              </a:cxn>
              <a:cxn ang="0">
                <a:pos x="205184" y="817054"/>
              </a:cxn>
              <a:cxn ang="0">
                <a:pos x="601916" y="1290085"/>
              </a:cxn>
              <a:cxn ang="0">
                <a:pos x="605162" y="1292731"/>
              </a:cxn>
              <a:cxn ang="0">
                <a:pos x="608409" y="1290085"/>
              </a:cxn>
              <a:cxn ang="0">
                <a:pos x="1005141" y="817054"/>
              </a:cxn>
              <a:cxn ang="0">
                <a:pos x="1096694" y="478324"/>
              </a:cxn>
              <a:cxn ang="0">
                <a:pos x="1099291" y="459799"/>
              </a:cxn>
              <a:cxn ang="0">
                <a:pos x="1105135" y="322852"/>
              </a:cxn>
              <a:cxn ang="0">
                <a:pos x="1102538" y="181935"/>
              </a:cxn>
              <a:cxn ang="0">
                <a:pos x="1101889" y="177966"/>
              </a:cxn>
              <a:cxn ang="0">
                <a:pos x="1098642" y="176642"/>
              </a:cxn>
              <a:cxn ang="0">
                <a:pos x="605811" y="106515"/>
              </a:cxn>
              <a:cxn ang="0">
                <a:pos x="604513" y="106515"/>
              </a:cxn>
              <a:cxn ang="0">
                <a:pos x="604513" y="52927"/>
              </a:cxn>
              <a:cxn ang="0">
                <a:pos x="72723" y="134963"/>
              </a:cxn>
              <a:cxn ang="0">
                <a:pos x="57789" y="142902"/>
              </a:cxn>
              <a:cxn ang="0">
                <a:pos x="56490" y="160103"/>
              </a:cxn>
              <a:cxn ang="0">
                <a:pos x="59737" y="467077"/>
              </a:cxn>
              <a:cxn ang="0">
                <a:pos x="61685" y="484940"/>
              </a:cxn>
              <a:cxn ang="0">
                <a:pos x="157784" y="839547"/>
              </a:cxn>
              <a:cxn ang="0">
                <a:pos x="588280" y="1345658"/>
              </a:cxn>
              <a:cxn ang="0">
                <a:pos x="605162" y="1357566"/>
              </a:cxn>
              <a:cxn ang="0">
                <a:pos x="622044" y="1345658"/>
              </a:cxn>
              <a:cxn ang="0">
                <a:pos x="1052541" y="839547"/>
              </a:cxn>
              <a:cxn ang="0">
                <a:pos x="1148639" y="484940"/>
              </a:cxn>
              <a:cxn ang="0">
                <a:pos x="1150587" y="467077"/>
              </a:cxn>
              <a:cxn ang="0">
                <a:pos x="1153834" y="160103"/>
              </a:cxn>
              <a:cxn ang="0">
                <a:pos x="1152535" y="142902"/>
              </a:cxn>
              <a:cxn ang="0">
                <a:pos x="1136952" y="134963"/>
              </a:cxn>
              <a:cxn ang="0">
                <a:pos x="605811" y="52927"/>
              </a:cxn>
              <a:cxn ang="0">
                <a:pos x="604513" y="52927"/>
              </a:cxn>
            </a:cxnLst>
            <a:pathLst>
              <a:path w="1863" h="2150">
                <a:moveTo>
                  <a:pt x="931" y="0"/>
                </a:moveTo>
                <a:lnTo>
                  <a:pt x="933" y="0"/>
                </a:lnTo>
                <a:cubicBezTo>
                  <a:pt x="1142" y="0"/>
                  <a:pt x="1360" y="16"/>
                  <a:pt x="1564" y="62"/>
                </a:cubicBezTo>
                <a:cubicBezTo>
                  <a:pt x="1634" y="78"/>
                  <a:pt x="1722" y="101"/>
                  <a:pt x="1786" y="132"/>
                </a:cubicBezTo>
                <a:lnTo>
                  <a:pt x="1853" y="164"/>
                </a:lnTo>
                <a:lnTo>
                  <a:pt x="1857" y="238"/>
                </a:lnTo>
                <a:cubicBezTo>
                  <a:pt x="1861" y="330"/>
                  <a:pt x="1863" y="422"/>
                  <a:pt x="1863" y="513"/>
                </a:cubicBezTo>
                <a:cubicBezTo>
                  <a:pt x="1862" y="580"/>
                  <a:pt x="1861" y="651"/>
                  <a:pt x="1852" y="716"/>
                </a:cubicBezTo>
                <a:lnTo>
                  <a:pt x="1848" y="743"/>
                </a:lnTo>
                <a:cubicBezTo>
                  <a:pt x="1824" y="943"/>
                  <a:pt x="1779" y="1119"/>
                  <a:pt x="1694" y="1303"/>
                </a:cubicBezTo>
                <a:cubicBezTo>
                  <a:pt x="1542" y="1631"/>
                  <a:pt x="1298" y="1895"/>
                  <a:pt x="1003" y="2100"/>
                </a:cubicBezTo>
                <a:lnTo>
                  <a:pt x="932" y="2150"/>
                </a:lnTo>
                <a:lnTo>
                  <a:pt x="861" y="2100"/>
                </a:lnTo>
                <a:cubicBezTo>
                  <a:pt x="566" y="1895"/>
                  <a:pt x="322" y="1631"/>
                  <a:pt x="170" y="1303"/>
                </a:cubicBezTo>
                <a:cubicBezTo>
                  <a:pt x="85" y="1119"/>
                  <a:pt x="40" y="943"/>
                  <a:pt x="16" y="743"/>
                </a:cubicBezTo>
                <a:lnTo>
                  <a:pt x="12" y="717"/>
                </a:lnTo>
                <a:cubicBezTo>
                  <a:pt x="3" y="651"/>
                  <a:pt x="2" y="580"/>
                  <a:pt x="1" y="513"/>
                </a:cubicBezTo>
                <a:cubicBezTo>
                  <a:pt x="0" y="422"/>
                  <a:pt x="3" y="330"/>
                  <a:pt x="7" y="238"/>
                </a:cubicBezTo>
                <a:lnTo>
                  <a:pt x="11" y="164"/>
                </a:lnTo>
                <a:lnTo>
                  <a:pt x="78" y="132"/>
                </a:lnTo>
                <a:cubicBezTo>
                  <a:pt x="142" y="101"/>
                  <a:pt x="230" y="78"/>
                  <a:pt x="300" y="62"/>
                </a:cubicBezTo>
                <a:cubicBezTo>
                  <a:pt x="504" y="16"/>
                  <a:pt x="722" y="0"/>
                  <a:pt x="931" y="0"/>
                </a:cubicBezTo>
                <a:close/>
                <a:moveTo>
                  <a:pt x="931" y="161"/>
                </a:moveTo>
                <a:cubicBezTo>
                  <a:pt x="498" y="161"/>
                  <a:pt x="256" y="235"/>
                  <a:pt x="172" y="267"/>
                </a:cubicBezTo>
                <a:lnTo>
                  <a:pt x="167" y="269"/>
                </a:lnTo>
                <a:lnTo>
                  <a:pt x="166" y="275"/>
                </a:lnTo>
                <a:cubicBezTo>
                  <a:pt x="165" y="317"/>
                  <a:pt x="162" y="401"/>
                  <a:pt x="162" y="488"/>
                </a:cubicBezTo>
                <a:cubicBezTo>
                  <a:pt x="162" y="579"/>
                  <a:pt x="165" y="649"/>
                  <a:pt x="171" y="695"/>
                </a:cubicBezTo>
                <a:lnTo>
                  <a:pt x="175" y="723"/>
                </a:lnTo>
                <a:cubicBezTo>
                  <a:pt x="186" y="815"/>
                  <a:pt x="210" y="1006"/>
                  <a:pt x="316" y="1235"/>
                </a:cubicBezTo>
                <a:cubicBezTo>
                  <a:pt x="443" y="1510"/>
                  <a:pt x="649" y="1751"/>
                  <a:pt x="927" y="1950"/>
                </a:cubicBezTo>
                <a:lnTo>
                  <a:pt x="932" y="1954"/>
                </a:lnTo>
                <a:lnTo>
                  <a:pt x="937" y="1950"/>
                </a:lnTo>
                <a:cubicBezTo>
                  <a:pt x="1215" y="1751"/>
                  <a:pt x="1421" y="1510"/>
                  <a:pt x="1548" y="1235"/>
                </a:cubicBezTo>
                <a:cubicBezTo>
                  <a:pt x="1654" y="1006"/>
                  <a:pt x="1678" y="815"/>
                  <a:pt x="1689" y="723"/>
                </a:cubicBezTo>
                <a:lnTo>
                  <a:pt x="1693" y="695"/>
                </a:lnTo>
                <a:cubicBezTo>
                  <a:pt x="1699" y="649"/>
                  <a:pt x="1702" y="579"/>
                  <a:pt x="1702" y="488"/>
                </a:cubicBezTo>
                <a:cubicBezTo>
                  <a:pt x="1702" y="401"/>
                  <a:pt x="1699" y="317"/>
                  <a:pt x="1698" y="275"/>
                </a:cubicBezTo>
                <a:lnTo>
                  <a:pt x="1697" y="269"/>
                </a:lnTo>
                <a:lnTo>
                  <a:pt x="1692" y="267"/>
                </a:lnTo>
                <a:cubicBezTo>
                  <a:pt x="1608" y="235"/>
                  <a:pt x="1366" y="161"/>
                  <a:pt x="933" y="161"/>
                </a:cubicBezTo>
                <a:lnTo>
                  <a:pt x="931" y="161"/>
                </a:lnTo>
                <a:close/>
                <a:moveTo>
                  <a:pt x="931" y="80"/>
                </a:moveTo>
                <a:cubicBezTo>
                  <a:pt x="376" y="80"/>
                  <a:pt x="123" y="199"/>
                  <a:pt x="112" y="204"/>
                </a:cubicBezTo>
                <a:lnTo>
                  <a:pt x="89" y="216"/>
                </a:lnTo>
                <a:lnTo>
                  <a:pt x="87" y="242"/>
                </a:lnTo>
                <a:cubicBezTo>
                  <a:pt x="86" y="255"/>
                  <a:pt x="71" y="560"/>
                  <a:pt x="92" y="706"/>
                </a:cubicBezTo>
                <a:lnTo>
                  <a:pt x="95" y="733"/>
                </a:lnTo>
                <a:cubicBezTo>
                  <a:pt x="107" y="829"/>
                  <a:pt x="132" y="1029"/>
                  <a:pt x="243" y="1269"/>
                </a:cubicBezTo>
                <a:cubicBezTo>
                  <a:pt x="381" y="1566"/>
                  <a:pt x="604" y="1824"/>
                  <a:pt x="906" y="2034"/>
                </a:cubicBezTo>
                <a:lnTo>
                  <a:pt x="932" y="2052"/>
                </a:lnTo>
                <a:lnTo>
                  <a:pt x="958" y="2034"/>
                </a:lnTo>
                <a:cubicBezTo>
                  <a:pt x="1260" y="1824"/>
                  <a:pt x="1483" y="1566"/>
                  <a:pt x="1621" y="1269"/>
                </a:cubicBezTo>
                <a:cubicBezTo>
                  <a:pt x="1732" y="1029"/>
                  <a:pt x="1757" y="829"/>
                  <a:pt x="1769" y="733"/>
                </a:cubicBezTo>
                <a:lnTo>
                  <a:pt x="1772" y="706"/>
                </a:lnTo>
                <a:cubicBezTo>
                  <a:pt x="1793" y="560"/>
                  <a:pt x="1777" y="255"/>
                  <a:pt x="1777" y="242"/>
                </a:cubicBezTo>
                <a:lnTo>
                  <a:pt x="1775" y="216"/>
                </a:lnTo>
                <a:lnTo>
                  <a:pt x="1751" y="204"/>
                </a:lnTo>
                <a:cubicBezTo>
                  <a:pt x="1741" y="199"/>
                  <a:pt x="1488" y="80"/>
                  <a:pt x="933" y="80"/>
                </a:cubicBezTo>
                <a:lnTo>
                  <a:pt x="931" y="80"/>
                </a:lnTo>
                <a:close/>
              </a:path>
            </a:pathLst>
          </a:custGeom>
          <a:solidFill>
            <a:schemeClr val="tx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206" name="Freeform 6"/>
          <p:cNvSpPr>
            <a:spLocks noEditPoints="1"/>
          </p:cNvSpPr>
          <p:nvPr/>
        </p:nvSpPr>
        <p:spPr>
          <a:xfrm>
            <a:off x="4259580" y="2278063"/>
            <a:ext cx="1209675" cy="1422400"/>
          </a:xfrm>
          <a:custGeom>
            <a:avLst/>
            <a:gdLst/>
            <a:ahLst/>
            <a:cxnLst>
              <a:cxn ang="0">
                <a:pos x="603864" y="0"/>
              </a:cxn>
              <a:cxn ang="0">
                <a:pos x="605811" y="0"/>
              </a:cxn>
              <a:cxn ang="0">
                <a:pos x="1015530" y="41018"/>
              </a:cxn>
              <a:cxn ang="0">
                <a:pos x="1159678" y="87329"/>
              </a:cxn>
              <a:cxn ang="0">
                <a:pos x="1203182" y="108499"/>
              </a:cxn>
              <a:cxn ang="0">
                <a:pos x="1205130" y="157456"/>
              </a:cxn>
              <a:cxn ang="0">
                <a:pos x="1209026" y="339391"/>
              </a:cxn>
              <a:cxn ang="0">
                <a:pos x="1201883" y="473693"/>
              </a:cxn>
              <a:cxn ang="0">
                <a:pos x="1199935" y="491555"/>
              </a:cxn>
              <a:cxn ang="0">
                <a:pos x="1099291" y="862041"/>
              </a:cxn>
              <a:cxn ang="0">
                <a:pos x="651264" y="1389322"/>
              </a:cxn>
              <a:cxn ang="0">
                <a:pos x="605162" y="1422401"/>
              </a:cxn>
              <a:cxn ang="0">
                <a:pos x="558411" y="1389322"/>
              </a:cxn>
              <a:cxn ang="0">
                <a:pos x="110384" y="862041"/>
              </a:cxn>
              <a:cxn ang="0">
                <a:pos x="9740" y="491555"/>
              </a:cxn>
              <a:cxn ang="0">
                <a:pos x="7792" y="474354"/>
              </a:cxn>
              <a:cxn ang="0">
                <a:pos x="649" y="339391"/>
              </a:cxn>
              <a:cxn ang="0">
                <a:pos x="4545" y="157456"/>
              </a:cxn>
              <a:cxn ang="0">
                <a:pos x="7142" y="108499"/>
              </a:cxn>
              <a:cxn ang="0">
                <a:pos x="49997" y="87329"/>
              </a:cxn>
              <a:cxn ang="0">
                <a:pos x="194145" y="41018"/>
              </a:cxn>
              <a:cxn ang="0">
                <a:pos x="603864" y="0"/>
              </a:cxn>
              <a:cxn ang="0">
                <a:pos x="603864" y="106515"/>
              </a:cxn>
              <a:cxn ang="0">
                <a:pos x="111682" y="176642"/>
              </a:cxn>
              <a:cxn ang="0">
                <a:pos x="107786" y="177966"/>
              </a:cxn>
              <a:cxn ang="0">
                <a:pos x="107786" y="181935"/>
              </a:cxn>
              <a:cxn ang="0">
                <a:pos x="104540" y="322852"/>
              </a:cxn>
              <a:cxn ang="0">
                <a:pos x="111033" y="459799"/>
              </a:cxn>
              <a:cxn ang="0">
                <a:pos x="113630" y="478324"/>
              </a:cxn>
              <a:cxn ang="0">
                <a:pos x="205184" y="817054"/>
              </a:cxn>
              <a:cxn ang="0">
                <a:pos x="601266" y="1290085"/>
              </a:cxn>
              <a:cxn ang="0">
                <a:pos x="605162" y="1292731"/>
              </a:cxn>
              <a:cxn ang="0">
                <a:pos x="608409" y="1290085"/>
              </a:cxn>
              <a:cxn ang="0">
                <a:pos x="1005141" y="817054"/>
              </a:cxn>
              <a:cxn ang="0">
                <a:pos x="1096694" y="478324"/>
              </a:cxn>
              <a:cxn ang="0">
                <a:pos x="1098642" y="459799"/>
              </a:cxn>
              <a:cxn ang="0">
                <a:pos x="1105135" y="322852"/>
              </a:cxn>
              <a:cxn ang="0">
                <a:pos x="1101889" y="181935"/>
              </a:cxn>
              <a:cxn ang="0">
                <a:pos x="1101889" y="177966"/>
              </a:cxn>
              <a:cxn ang="0">
                <a:pos x="1097993" y="176642"/>
              </a:cxn>
              <a:cxn ang="0">
                <a:pos x="605811" y="106515"/>
              </a:cxn>
              <a:cxn ang="0">
                <a:pos x="603864" y="106515"/>
              </a:cxn>
              <a:cxn ang="0">
                <a:pos x="603864" y="52927"/>
              </a:cxn>
              <a:cxn ang="0">
                <a:pos x="72723" y="134963"/>
              </a:cxn>
              <a:cxn ang="0">
                <a:pos x="57140" y="142902"/>
              </a:cxn>
              <a:cxn ang="0">
                <a:pos x="56490" y="160103"/>
              </a:cxn>
              <a:cxn ang="0">
                <a:pos x="59088" y="467077"/>
              </a:cxn>
              <a:cxn ang="0">
                <a:pos x="61685" y="484940"/>
              </a:cxn>
              <a:cxn ang="0">
                <a:pos x="157784" y="839547"/>
              </a:cxn>
              <a:cxn ang="0">
                <a:pos x="588280" y="1345658"/>
              </a:cxn>
              <a:cxn ang="0">
                <a:pos x="605162" y="1357566"/>
              </a:cxn>
              <a:cxn ang="0">
                <a:pos x="621395" y="1345658"/>
              </a:cxn>
              <a:cxn ang="0">
                <a:pos x="1052541" y="839547"/>
              </a:cxn>
              <a:cxn ang="0">
                <a:pos x="1148639" y="484940"/>
              </a:cxn>
              <a:cxn ang="0">
                <a:pos x="1150587" y="467077"/>
              </a:cxn>
              <a:cxn ang="0">
                <a:pos x="1153185" y="160103"/>
              </a:cxn>
              <a:cxn ang="0">
                <a:pos x="1152535" y="142902"/>
              </a:cxn>
              <a:cxn ang="0">
                <a:pos x="1136952" y="134963"/>
              </a:cxn>
              <a:cxn ang="0">
                <a:pos x="605811" y="52927"/>
              </a:cxn>
              <a:cxn ang="0">
                <a:pos x="603864" y="52927"/>
              </a:cxn>
            </a:cxnLst>
            <a:pathLst>
              <a:path w="1863" h="2150">
                <a:moveTo>
                  <a:pt x="930" y="0"/>
                </a:moveTo>
                <a:lnTo>
                  <a:pt x="933" y="0"/>
                </a:lnTo>
                <a:cubicBezTo>
                  <a:pt x="1142" y="0"/>
                  <a:pt x="1360" y="16"/>
                  <a:pt x="1564" y="62"/>
                </a:cubicBezTo>
                <a:cubicBezTo>
                  <a:pt x="1633" y="78"/>
                  <a:pt x="1721" y="101"/>
                  <a:pt x="1786" y="132"/>
                </a:cubicBezTo>
                <a:lnTo>
                  <a:pt x="1853" y="164"/>
                </a:lnTo>
                <a:lnTo>
                  <a:pt x="1856" y="238"/>
                </a:lnTo>
                <a:cubicBezTo>
                  <a:pt x="1861" y="330"/>
                  <a:pt x="1863" y="422"/>
                  <a:pt x="1862" y="513"/>
                </a:cubicBezTo>
                <a:cubicBezTo>
                  <a:pt x="1862" y="580"/>
                  <a:pt x="1861" y="651"/>
                  <a:pt x="1851" y="716"/>
                </a:cubicBezTo>
                <a:lnTo>
                  <a:pt x="1848" y="743"/>
                </a:lnTo>
                <a:cubicBezTo>
                  <a:pt x="1823" y="943"/>
                  <a:pt x="1779" y="1119"/>
                  <a:pt x="1693" y="1303"/>
                </a:cubicBezTo>
                <a:cubicBezTo>
                  <a:pt x="1541" y="1631"/>
                  <a:pt x="1298" y="1895"/>
                  <a:pt x="1003" y="2100"/>
                </a:cubicBezTo>
                <a:lnTo>
                  <a:pt x="932" y="2150"/>
                </a:lnTo>
                <a:lnTo>
                  <a:pt x="860" y="2100"/>
                </a:lnTo>
                <a:cubicBezTo>
                  <a:pt x="565" y="1895"/>
                  <a:pt x="322" y="1631"/>
                  <a:pt x="170" y="1303"/>
                </a:cubicBezTo>
                <a:cubicBezTo>
                  <a:pt x="85" y="1119"/>
                  <a:pt x="40" y="943"/>
                  <a:pt x="15" y="743"/>
                </a:cubicBezTo>
                <a:lnTo>
                  <a:pt x="12" y="717"/>
                </a:lnTo>
                <a:cubicBezTo>
                  <a:pt x="3" y="651"/>
                  <a:pt x="1" y="580"/>
                  <a:pt x="1" y="513"/>
                </a:cubicBezTo>
                <a:cubicBezTo>
                  <a:pt x="0" y="422"/>
                  <a:pt x="2" y="330"/>
                  <a:pt x="7" y="238"/>
                </a:cubicBezTo>
                <a:lnTo>
                  <a:pt x="11" y="164"/>
                </a:lnTo>
                <a:lnTo>
                  <a:pt x="77" y="132"/>
                </a:lnTo>
                <a:cubicBezTo>
                  <a:pt x="142" y="101"/>
                  <a:pt x="230" y="78"/>
                  <a:pt x="299" y="62"/>
                </a:cubicBezTo>
                <a:cubicBezTo>
                  <a:pt x="504" y="16"/>
                  <a:pt x="721" y="0"/>
                  <a:pt x="930" y="0"/>
                </a:cubicBezTo>
                <a:close/>
                <a:moveTo>
                  <a:pt x="930" y="161"/>
                </a:moveTo>
                <a:cubicBezTo>
                  <a:pt x="497" y="161"/>
                  <a:pt x="256" y="235"/>
                  <a:pt x="172" y="267"/>
                </a:cubicBezTo>
                <a:lnTo>
                  <a:pt x="166" y="269"/>
                </a:lnTo>
                <a:lnTo>
                  <a:pt x="166" y="275"/>
                </a:lnTo>
                <a:cubicBezTo>
                  <a:pt x="164" y="317"/>
                  <a:pt x="161" y="401"/>
                  <a:pt x="161" y="488"/>
                </a:cubicBezTo>
                <a:cubicBezTo>
                  <a:pt x="161" y="579"/>
                  <a:pt x="164" y="649"/>
                  <a:pt x="171" y="695"/>
                </a:cubicBezTo>
                <a:lnTo>
                  <a:pt x="175" y="723"/>
                </a:lnTo>
                <a:cubicBezTo>
                  <a:pt x="186" y="815"/>
                  <a:pt x="210" y="1006"/>
                  <a:pt x="316" y="1235"/>
                </a:cubicBezTo>
                <a:cubicBezTo>
                  <a:pt x="443" y="1510"/>
                  <a:pt x="648" y="1751"/>
                  <a:pt x="926" y="1950"/>
                </a:cubicBezTo>
                <a:lnTo>
                  <a:pt x="932" y="1954"/>
                </a:lnTo>
                <a:lnTo>
                  <a:pt x="937" y="1950"/>
                </a:lnTo>
                <a:cubicBezTo>
                  <a:pt x="1215" y="1751"/>
                  <a:pt x="1420" y="1510"/>
                  <a:pt x="1548" y="1235"/>
                </a:cubicBezTo>
                <a:cubicBezTo>
                  <a:pt x="1654" y="1006"/>
                  <a:pt x="1677" y="815"/>
                  <a:pt x="1689" y="723"/>
                </a:cubicBezTo>
                <a:lnTo>
                  <a:pt x="1692" y="695"/>
                </a:lnTo>
                <a:cubicBezTo>
                  <a:pt x="1699" y="649"/>
                  <a:pt x="1702" y="579"/>
                  <a:pt x="1702" y="488"/>
                </a:cubicBezTo>
                <a:cubicBezTo>
                  <a:pt x="1702" y="401"/>
                  <a:pt x="1699" y="317"/>
                  <a:pt x="1697" y="275"/>
                </a:cubicBezTo>
                <a:lnTo>
                  <a:pt x="1697" y="269"/>
                </a:lnTo>
                <a:lnTo>
                  <a:pt x="1691" y="267"/>
                </a:lnTo>
                <a:cubicBezTo>
                  <a:pt x="1607" y="235"/>
                  <a:pt x="1366" y="161"/>
                  <a:pt x="933" y="161"/>
                </a:cubicBezTo>
                <a:lnTo>
                  <a:pt x="930" y="161"/>
                </a:lnTo>
                <a:close/>
                <a:moveTo>
                  <a:pt x="930" y="80"/>
                </a:moveTo>
                <a:cubicBezTo>
                  <a:pt x="375" y="80"/>
                  <a:pt x="123" y="199"/>
                  <a:pt x="112" y="204"/>
                </a:cubicBezTo>
                <a:lnTo>
                  <a:pt x="88" y="216"/>
                </a:lnTo>
                <a:lnTo>
                  <a:pt x="87" y="242"/>
                </a:lnTo>
                <a:cubicBezTo>
                  <a:pt x="86" y="255"/>
                  <a:pt x="71" y="560"/>
                  <a:pt x="91" y="706"/>
                </a:cubicBezTo>
                <a:lnTo>
                  <a:pt x="95" y="733"/>
                </a:lnTo>
                <a:cubicBezTo>
                  <a:pt x="107" y="829"/>
                  <a:pt x="131" y="1029"/>
                  <a:pt x="243" y="1269"/>
                </a:cubicBezTo>
                <a:cubicBezTo>
                  <a:pt x="380" y="1566"/>
                  <a:pt x="603" y="1824"/>
                  <a:pt x="906" y="2034"/>
                </a:cubicBezTo>
                <a:lnTo>
                  <a:pt x="932" y="2052"/>
                </a:lnTo>
                <a:lnTo>
                  <a:pt x="957" y="2034"/>
                </a:lnTo>
                <a:cubicBezTo>
                  <a:pt x="1260" y="1824"/>
                  <a:pt x="1483" y="1566"/>
                  <a:pt x="1621" y="1269"/>
                </a:cubicBezTo>
                <a:cubicBezTo>
                  <a:pt x="1732" y="1029"/>
                  <a:pt x="1757" y="829"/>
                  <a:pt x="1769" y="733"/>
                </a:cubicBezTo>
                <a:lnTo>
                  <a:pt x="1772" y="706"/>
                </a:lnTo>
                <a:cubicBezTo>
                  <a:pt x="1792" y="560"/>
                  <a:pt x="1777" y="255"/>
                  <a:pt x="1776" y="242"/>
                </a:cubicBezTo>
                <a:lnTo>
                  <a:pt x="1775" y="216"/>
                </a:lnTo>
                <a:lnTo>
                  <a:pt x="1751" y="204"/>
                </a:lnTo>
                <a:cubicBezTo>
                  <a:pt x="1741" y="199"/>
                  <a:pt x="1488" y="80"/>
                  <a:pt x="933" y="80"/>
                </a:cubicBezTo>
                <a:lnTo>
                  <a:pt x="930" y="8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207" name="Freeform 7"/>
          <p:cNvSpPr>
            <a:spLocks noEditPoints="1"/>
          </p:cNvSpPr>
          <p:nvPr/>
        </p:nvSpPr>
        <p:spPr>
          <a:xfrm>
            <a:off x="6466205" y="2278063"/>
            <a:ext cx="1211263" cy="1422400"/>
          </a:xfrm>
          <a:custGeom>
            <a:avLst/>
            <a:gdLst/>
            <a:ahLst/>
            <a:cxnLst>
              <a:cxn ang="0">
                <a:pos x="604656" y="0"/>
              </a:cxn>
              <a:cxn ang="0">
                <a:pos x="606607" y="0"/>
              </a:cxn>
              <a:cxn ang="0">
                <a:pos x="1016863" y="41018"/>
              </a:cxn>
              <a:cxn ang="0">
                <a:pos x="1161200" y="87329"/>
              </a:cxn>
              <a:cxn ang="0">
                <a:pos x="1204111" y="108499"/>
              </a:cxn>
              <a:cxn ang="0">
                <a:pos x="1206712" y="157456"/>
              </a:cxn>
              <a:cxn ang="0">
                <a:pos x="1210613" y="339391"/>
              </a:cxn>
              <a:cxn ang="0">
                <a:pos x="1203461" y="473693"/>
              </a:cxn>
              <a:cxn ang="0">
                <a:pos x="1201510" y="491555"/>
              </a:cxn>
              <a:cxn ang="0">
                <a:pos x="1100734" y="862041"/>
              </a:cxn>
              <a:cxn ang="0">
                <a:pos x="652119" y="1389322"/>
              </a:cxn>
              <a:cxn ang="0">
                <a:pos x="605306" y="1422401"/>
              </a:cxn>
              <a:cxn ang="0">
                <a:pos x="559144" y="1389322"/>
              </a:cxn>
              <a:cxn ang="0">
                <a:pos x="110529" y="862041"/>
              </a:cxn>
              <a:cxn ang="0">
                <a:pos x="9753" y="491555"/>
              </a:cxn>
              <a:cxn ang="0">
                <a:pos x="7802" y="474354"/>
              </a:cxn>
              <a:cxn ang="0">
                <a:pos x="0" y="339391"/>
              </a:cxn>
              <a:cxn ang="0">
                <a:pos x="4551" y="157456"/>
              </a:cxn>
              <a:cxn ang="0">
                <a:pos x="6502" y="108499"/>
              </a:cxn>
              <a:cxn ang="0">
                <a:pos x="50063" y="87329"/>
              </a:cxn>
              <a:cxn ang="0">
                <a:pos x="194400" y="41018"/>
              </a:cxn>
              <a:cxn ang="0">
                <a:pos x="604656" y="0"/>
              </a:cxn>
              <a:cxn ang="0">
                <a:pos x="604656" y="106515"/>
              </a:cxn>
              <a:cxn ang="0">
                <a:pos x="111829" y="176642"/>
              </a:cxn>
              <a:cxn ang="0">
                <a:pos x="107928" y="177966"/>
              </a:cxn>
              <a:cxn ang="0">
                <a:pos x="107928" y="181935"/>
              </a:cxn>
              <a:cxn ang="0">
                <a:pos x="104677" y="322852"/>
              </a:cxn>
              <a:cxn ang="0">
                <a:pos x="111179" y="459799"/>
              </a:cxn>
              <a:cxn ang="0">
                <a:pos x="113129" y="478324"/>
              </a:cxn>
              <a:cxn ang="0">
                <a:pos x="204803" y="817054"/>
              </a:cxn>
              <a:cxn ang="0">
                <a:pos x="602056" y="1290085"/>
              </a:cxn>
              <a:cxn ang="0">
                <a:pos x="605306" y="1292731"/>
              </a:cxn>
              <a:cxn ang="0">
                <a:pos x="609207" y="1290085"/>
              </a:cxn>
              <a:cxn ang="0">
                <a:pos x="1005810" y="817054"/>
              </a:cxn>
              <a:cxn ang="0">
                <a:pos x="1097484" y="478324"/>
              </a:cxn>
              <a:cxn ang="0">
                <a:pos x="1100084" y="459799"/>
              </a:cxn>
              <a:cxn ang="0">
                <a:pos x="1106586" y="322852"/>
              </a:cxn>
              <a:cxn ang="0">
                <a:pos x="1103335" y="181935"/>
              </a:cxn>
              <a:cxn ang="0">
                <a:pos x="1103335" y="177966"/>
              </a:cxn>
              <a:cxn ang="0">
                <a:pos x="1099434" y="176642"/>
              </a:cxn>
              <a:cxn ang="0">
                <a:pos x="606607" y="106515"/>
              </a:cxn>
              <a:cxn ang="0">
                <a:pos x="604656" y="106515"/>
              </a:cxn>
              <a:cxn ang="0">
                <a:pos x="604656" y="52927"/>
              </a:cxn>
              <a:cxn ang="0">
                <a:pos x="72819" y="134963"/>
              </a:cxn>
              <a:cxn ang="0">
                <a:pos x="57215" y="142902"/>
              </a:cxn>
              <a:cxn ang="0">
                <a:pos x="55914" y="160103"/>
              </a:cxn>
              <a:cxn ang="0">
                <a:pos x="59165" y="467077"/>
              </a:cxn>
              <a:cxn ang="0">
                <a:pos x="61116" y="484940"/>
              </a:cxn>
              <a:cxn ang="0">
                <a:pos x="157341" y="839547"/>
              </a:cxn>
              <a:cxn ang="0">
                <a:pos x="589052" y="1345658"/>
              </a:cxn>
              <a:cxn ang="0">
                <a:pos x="605306" y="1357566"/>
              </a:cxn>
              <a:cxn ang="0">
                <a:pos x="622211" y="1345658"/>
              </a:cxn>
              <a:cxn ang="0">
                <a:pos x="1053272" y="839547"/>
              </a:cxn>
              <a:cxn ang="0">
                <a:pos x="1149497" y="484940"/>
              </a:cxn>
              <a:cxn ang="0">
                <a:pos x="1152098" y="467077"/>
              </a:cxn>
              <a:cxn ang="0">
                <a:pos x="1154698" y="160103"/>
              </a:cxn>
              <a:cxn ang="0">
                <a:pos x="1154048" y="142902"/>
              </a:cxn>
              <a:cxn ang="0">
                <a:pos x="1138444" y="134963"/>
              </a:cxn>
              <a:cxn ang="0">
                <a:pos x="606607" y="52927"/>
              </a:cxn>
              <a:cxn ang="0">
                <a:pos x="604656" y="52927"/>
              </a:cxn>
            </a:cxnLst>
            <a:pathLst>
              <a:path w="1863" h="2150">
                <a:moveTo>
                  <a:pt x="930" y="0"/>
                </a:moveTo>
                <a:lnTo>
                  <a:pt x="933" y="0"/>
                </a:lnTo>
                <a:cubicBezTo>
                  <a:pt x="1142" y="0"/>
                  <a:pt x="1359" y="16"/>
                  <a:pt x="1564" y="62"/>
                </a:cubicBezTo>
                <a:cubicBezTo>
                  <a:pt x="1633" y="78"/>
                  <a:pt x="1721" y="101"/>
                  <a:pt x="1786" y="132"/>
                </a:cubicBezTo>
                <a:lnTo>
                  <a:pt x="1852" y="164"/>
                </a:lnTo>
                <a:lnTo>
                  <a:pt x="1856" y="238"/>
                </a:lnTo>
                <a:cubicBezTo>
                  <a:pt x="1861" y="330"/>
                  <a:pt x="1863" y="422"/>
                  <a:pt x="1862" y="513"/>
                </a:cubicBezTo>
                <a:cubicBezTo>
                  <a:pt x="1862" y="580"/>
                  <a:pt x="1860" y="651"/>
                  <a:pt x="1851" y="716"/>
                </a:cubicBezTo>
                <a:lnTo>
                  <a:pt x="1848" y="743"/>
                </a:lnTo>
                <a:cubicBezTo>
                  <a:pt x="1823" y="943"/>
                  <a:pt x="1778" y="1119"/>
                  <a:pt x="1693" y="1303"/>
                </a:cubicBezTo>
                <a:cubicBezTo>
                  <a:pt x="1541" y="1631"/>
                  <a:pt x="1298" y="1895"/>
                  <a:pt x="1003" y="2100"/>
                </a:cubicBezTo>
                <a:lnTo>
                  <a:pt x="931" y="2150"/>
                </a:lnTo>
                <a:lnTo>
                  <a:pt x="860" y="2100"/>
                </a:lnTo>
                <a:cubicBezTo>
                  <a:pt x="565" y="1895"/>
                  <a:pt x="322" y="1631"/>
                  <a:pt x="170" y="1303"/>
                </a:cubicBezTo>
                <a:cubicBezTo>
                  <a:pt x="84" y="1119"/>
                  <a:pt x="40" y="943"/>
                  <a:pt x="15" y="743"/>
                </a:cubicBezTo>
                <a:lnTo>
                  <a:pt x="12" y="717"/>
                </a:lnTo>
                <a:cubicBezTo>
                  <a:pt x="2" y="651"/>
                  <a:pt x="1" y="580"/>
                  <a:pt x="0" y="513"/>
                </a:cubicBezTo>
                <a:cubicBezTo>
                  <a:pt x="0" y="422"/>
                  <a:pt x="2" y="330"/>
                  <a:pt x="7" y="238"/>
                </a:cubicBezTo>
                <a:lnTo>
                  <a:pt x="10" y="164"/>
                </a:lnTo>
                <a:lnTo>
                  <a:pt x="77" y="132"/>
                </a:lnTo>
                <a:cubicBezTo>
                  <a:pt x="142" y="101"/>
                  <a:pt x="230" y="78"/>
                  <a:pt x="299" y="62"/>
                </a:cubicBezTo>
                <a:cubicBezTo>
                  <a:pt x="503" y="16"/>
                  <a:pt x="721" y="0"/>
                  <a:pt x="930" y="0"/>
                </a:cubicBezTo>
                <a:close/>
                <a:moveTo>
                  <a:pt x="930" y="161"/>
                </a:moveTo>
                <a:cubicBezTo>
                  <a:pt x="497" y="161"/>
                  <a:pt x="255" y="235"/>
                  <a:pt x="172" y="267"/>
                </a:cubicBezTo>
                <a:lnTo>
                  <a:pt x="166" y="269"/>
                </a:lnTo>
                <a:lnTo>
                  <a:pt x="166" y="275"/>
                </a:lnTo>
                <a:cubicBezTo>
                  <a:pt x="164" y="317"/>
                  <a:pt x="161" y="401"/>
                  <a:pt x="161" y="488"/>
                </a:cubicBezTo>
                <a:cubicBezTo>
                  <a:pt x="161" y="579"/>
                  <a:pt x="164" y="649"/>
                  <a:pt x="171" y="695"/>
                </a:cubicBezTo>
                <a:lnTo>
                  <a:pt x="174" y="723"/>
                </a:lnTo>
                <a:cubicBezTo>
                  <a:pt x="186" y="815"/>
                  <a:pt x="209" y="1006"/>
                  <a:pt x="315" y="1235"/>
                </a:cubicBezTo>
                <a:cubicBezTo>
                  <a:pt x="443" y="1510"/>
                  <a:pt x="648" y="1751"/>
                  <a:pt x="926" y="1950"/>
                </a:cubicBezTo>
                <a:lnTo>
                  <a:pt x="931" y="1954"/>
                </a:lnTo>
                <a:lnTo>
                  <a:pt x="937" y="1950"/>
                </a:lnTo>
                <a:cubicBezTo>
                  <a:pt x="1214" y="1751"/>
                  <a:pt x="1420" y="1510"/>
                  <a:pt x="1547" y="1235"/>
                </a:cubicBezTo>
                <a:cubicBezTo>
                  <a:pt x="1653" y="1006"/>
                  <a:pt x="1677" y="815"/>
                  <a:pt x="1688" y="723"/>
                </a:cubicBezTo>
                <a:lnTo>
                  <a:pt x="1692" y="695"/>
                </a:lnTo>
                <a:cubicBezTo>
                  <a:pt x="1698" y="649"/>
                  <a:pt x="1702" y="579"/>
                  <a:pt x="1702" y="488"/>
                </a:cubicBezTo>
                <a:cubicBezTo>
                  <a:pt x="1702" y="401"/>
                  <a:pt x="1699" y="317"/>
                  <a:pt x="1697" y="275"/>
                </a:cubicBezTo>
                <a:lnTo>
                  <a:pt x="1697" y="269"/>
                </a:lnTo>
                <a:lnTo>
                  <a:pt x="1691" y="267"/>
                </a:lnTo>
                <a:cubicBezTo>
                  <a:pt x="1607" y="235"/>
                  <a:pt x="1366" y="161"/>
                  <a:pt x="933" y="161"/>
                </a:cubicBezTo>
                <a:lnTo>
                  <a:pt x="930" y="161"/>
                </a:lnTo>
                <a:close/>
                <a:moveTo>
                  <a:pt x="930" y="80"/>
                </a:moveTo>
                <a:cubicBezTo>
                  <a:pt x="375" y="80"/>
                  <a:pt x="122" y="199"/>
                  <a:pt x="112" y="204"/>
                </a:cubicBezTo>
                <a:lnTo>
                  <a:pt x="88" y="216"/>
                </a:lnTo>
                <a:lnTo>
                  <a:pt x="86" y="242"/>
                </a:lnTo>
                <a:cubicBezTo>
                  <a:pt x="86" y="255"/>
                  <a:pt x="71" y="560"/>
                  <a:pt x="91" y="706"/>
                </a:cubicBezTo>
                <a:lnTo>
                  <a:pt x="94" y="733"/>
                </a:lnTo>
                <a:cubicBezTo>
                  <a:pt x="106" y="829"/>
                  <a:pt x="131" y="1029"/>
                  <a:pt x="242" y="1269"/>
                </a:cubicBezTo>
                <a:cubicBezTo>
                  <a:pt x="380" y="1566"/>
                  <a:pt x="603" y="1824"/>
                  <a:pt x="906" y="2034"/>
                </a:cubicBezTo>
                <a:lnTo>
                  <a:pt x="931" y="2052"/>
                </a:lnTo>
                <a:lnTo>
                  <a:pt x="957" y="2034"/>
                </a:lnTo>
                <a:cubicBezTo>
                  <a:pt x="1260" y="1824"/>
                  <a:pt x="1483" y="1566"/>
                  <a:pt x="1620" y="1269"/>
                </a:cubicBezTo>
                <a:cubicBezTo>
                  <a:pt x="1732" y="1029"/>
                  <a:pt x="1756" y="829"/>
                  <a:pt x="1768" y="733"/>
                </a:cubicBezTo>
                <a:lnTo>
                  <a:pt x="1772" y="706"/>
                </a:lnTo>
                <a:cubicBezTo>
                  <a:pt x="1792" y="560"/>
                  <a:pt x="1777" y="255"/>
                  <a:pt x="1776" y="242"/>
                </a:cubicBezTo>
                <a:lnTo>
                  <a:pt x="1775" y="216"/>
                </a:lnTo>
                <a:lnTo>
                  <a:pt x="1751" y="204"/>
                </a:lnTo>
                <a:cubicBezTo>
                  <a:pt x="1740" y="199"/>
                  <a:pt x="1488" y="80"/>
                  <a:pt x="933" y="80"/>
                </a:cubicBezTo>
                <a:lnTo>
                  <a:pt x="930" y="80"/>
                </a:lnTo>
                <a:close/>
              </a:path>
            </a:pathLst>
          </a:custGeom>
          <a:solidFill>
            <a:srgbClr val="B7D72E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208" name="Freeform 8"/>
          <p:cNvSpPr>
            <a:spLocks noEditPoints="1"/>
          </p:cNvSpPr>
          <p:nvPr/>
        </p:nvSpPr>
        <p:spPr>
          <a:xfrm>
            <a:off x="8658543" y="2278063"/>
            <a:ext cx="1211262" cy="1422400"/>
          </a:xfrm>
          <a:custGeom>
            <a:avLst/>
            <a:gdLst/>
            <a:ahLst/>
            <a:cxnLst>
              <a:cxn ang="0">
                <a:pos x="604656" y="0"/>
              </a:cxn>
              <a:cxn ang="0">
                <a:pos x="606607" y="0"/>
              </a:cxn>
              <a:cxn ang="0">
                <a:pos x="1016863" y="41018"/>
              </a:cxn>
              <a:cxn ang="0">
                <a:pos x="1161200" y="87329"/>
              </a:cxn>
              <a:cxn ang="0">
                <a:pos x="1204761" y="108499"/>
              </a:cxn>
              <a:cxn ang="0">
                <a:pos x="1207362" y="157456"/>
              </a:cxn>
              <a:cxn ang="0">
                <a:pos x="1211263" y="339391"/>
              </a:cxn>
              <a:cxn ang="0">
                <a:pos x="1204111" y="473693"/>
              </a:cxn>
              <a:cxn ang="0">
                <a:pos x="1201510" y="491555"/>
              </a:cxn>
              <a:cxn ang="0">
                <a:pos x="1101385" y="862041"/>
              </a:cxn>
              <a:cxn ang="0">
                <a:pos x="652119" y="1389322"/>
              </a:cxn>
              <a:cxn ang="0">
                <a:pos x="605957" y="1422401"/>
              </a:cxn>
              <a:cxn ang="0">
                <a:pos x="559795" y="1389322"/>
              </a:cxn>
              <a:cxn ang="0">
                <a:pos x="110529" y="862041"/>
              </a:cxn>
              <a:cxn ang="0">
                <a:pos x="10403" y="491555"/>
              </a:cxn>
              <a:cxn ang="0">
                <a:pos x="7802" y="474354"/>
              </a:cxn>
              <a:cxn ang="0">
                <a:pos x="650" y="339391"/>
              </a:cxn>
              <a:cxn ang="0">
                <a:pos x="4551" y="157456"/>
              </a:cxn>
              <a:cxn ang="0">
                <a:pos x="7152" y="108499"/>
              </a:cxn>
              <a:cxn ang="0">
                <a:pos x="50713" y="87329"/>
              </a:cxn>
              <a:cxn ang="0">
                <a:pos x="195050" y="41018"/>
              </a:cxn>
              <a:cxn ang="0">
                <a:pos x="604656" y="0"/>
              </a:cxn>
              <a:cxn ang="0">
                <a:pos x="604656" y="106515"/>
              </a:cxn>
              <a:cxn ang="0">
                <a:pos x="111829" y="176642"/>
              </a:cxn>
              <a:cxn ang="0">
                <a:pos x="107928" y="177966"/>
              </a:cxn>
              <a:cxn ang="0">
                <a:pos x="107928" y="181935"/>
              </a:cxn>
              <a:cxn ang="0">
                <a:pos x="105327" y="322852"/>
              </a:cxn>
              <a:cxn ang="0">
                <a:pos x="111179" y="459799"/>
              </a:cxn>
              <a:cxn ang="0">
                <a:pos x="113779" y="478324"/>
              </a:cxn>
              <a:cxn ang="0">
                <a:pos x="205453" y="817054"/>
              </a:cxn>
              <a:cxn ang="0">
                <a:pos x="602056" y="1290085"/>
              </a:cxn>
              <a:cxn ang="0">
                <a:pos x="605957" y="1292731"/>
              </a:cxn>
              <a:cxn ang="0">
                <a:pos x="609207" y="1290085"/>
              </a:cxn>
              <a:cxn ang="0">
                <a:pos x="1006460" y="817054"/>
              </a:cxn>
              <a:cxn ang="0">
                <a:pos x="1098134" y="478324"/>
              </a:cxn>
              <a:cxn ang="0">
                <a:pos x="1100734" y="459799"/>
              </a:cxn>
              <a:cxn ang="0">
                <a:pos x="1106586" y="322852"/>
              </a:cxn>
              <a:cxn ang="0">
                <a:pos x="1103985" y="181935"/>
              </a:cxn>
              <a:cxn ang="0">
                <a:pos x="1103335" y="177966"/>
              </a:cxn>
              <a:cxn ang="0">
                <a:pos x="1100084" y="176642"/>
              </a:cxn>
              <a:cxn ang="0">
                <a:pos x="606607" y="106515"/>
              </a:cxn>
              <a:cxn ang="0">
                <a:pos x="604656" y="106515"/>
              </a:cxn>
              <a:cxn ang="0">
                <a:pos x="604656" y="52927"/>
              </a:cxn>
              <a:cxn ang="0">
                <a:pos x="72819" y="134963"/>
              </a:cxn>
              <a:cxn ang="0">
                <a:pos x="57215" y="142902"/>
              </a:cxn>
              <a:cxn ang="0">
                <a:pos x="56565" y="160103"/>
              </a:cxn>
              <a:cxn ang="0">
                <a:pos x="59165" y="467077"/>
              </a:cxn>
              <a:cxn ang="0">
                <a:pos x="61766" y="484940"/>
              </a:cxn>
              <a:cxn ang="0">
                <a:pos x="157991" y="839547"/>
              </a:cxn>
              <a:cxn ang="0">
                <a:pos x="589052" y="1345658"/>
              </a:cxn>
              <a:cxn ang="0">
                <a:pos x="605957" y="1357566"/>
              </a:cxn>
              <a:cxn ang="0">
                <a:pos x="622861" y="1345658"/>
              </a:cxn>
              <a:cxn ang="0">
                <a:pos x="1053922" y="839547"/>
              </a:cxn>
              <a:cxn ang="0">
                <a:pos x="1150147" y="484940"/>
              </a:cxn>
              <a:cxn ang="0">
                <a:pos x="1152098" y="467077"/>
              </a:cxn>
              <a:cxn ang="0">
                <a:pos x="1155349" y="160103"/>
              </a:cxn>
              <a:cxn ang="0">
                <a:pos x="1154048" y="142902"/>
              </a:cxn>
              <a:cxn ang="0">
                <a:pos x="1138444" y="134963"/>
              </a:cxn>
              <a:cxn ang="0">
                <a:pos x="606607" y="52927"/>
              </a:cxn>
              <a:cxn ang="0">
                <a:pos x="604656" y="52927"/>
              </a:cxn>
            </a:cxnLst>
            <a:pathLst>
              <a:path w="1863" h="2150">
                <a:moveTo>
                  <a:pt x="930" y="0"/>
                </a:moveTo>
                <a:lnTo>
                  <a:pt x="933" y="0"/>
                </a:lnTo>
                <a:cubicBezTo>
                  <a:pt x="1142" y="0"/>
                  <a:pt x="1360" y="16"/>
                  <a:pt x="1564" y="62"/>
                </a:cubicBezTo>
                <a:cubicBezTo>
                  <a:pt x="1633" y="78"/>
                  <a:pt x="1722" y="101"/>
                  <a:pt x="1786" y="132"/>
                </a:cubicBezTo>
                <a:lnTo>
                  <a:pt x="1853" y="164"/>
                </a:lnTo>
                <a:lnTo>
                  <a:pt x="1857" y="238"/>
                </a:lnTo>
                <a:cubicBezTo>
                  <a:pt x="1861" y="330"/>
                  <a:pt x="1863" y="422"/>
                  <a:pt x="1863" y="513"/>
                </a:cubicBezTo>
                <a:cubicBezTo>
                  <a:pt x="1862" y="580"/>
                  <a:pt x="1861" y="651"/>
                  <a:pt x="1852" y="716"/>
                </a:cubicBezTo>
                <a:lnTo>
                  <a:pt x="1848" y="743"/>
                </a:lnTo>
                <a:cubicBezTo>
                  <a:pt x="1824" y="943"/>
                  <a:pt x="1779" y="1119"/>
                  <a:pt x="1694" y="1303"/>
                </a:cubicBezTo>
                <a:cubicBezTo>
                  <a:pt x="1542" y="1631"/>
                  <a:pt x="1298" y="1895"/>
                  <a:pt x="1003" y="2100"/>
                </a:cubicBezTo>
                <a:lnTo>
                  <a:pt x="932" y="2150"/>
                </a:lnTo>
                <a:lnTo>
                  <a:pt x="861" y="2100"/>
                </a:lnTo>
                <a:cubicBezTo>
                  <a:pt x="565" y="1895"/>
                  <a:pt x="322" y="1631"/>
                  <a:pt x="170" y="1303"/>
                </a:cubicBezTo>
                <a:cubicBezTo>
                  <a:pt x="85" y="1119"/>
                  <a:pt x="40" y="943"/>
                  <a:pt x="16" y="743"/>
                </a:cubicBezTo>
                <a:lnTo>
                  <a:pt x="12" y="717"/>
                </a:lnTo>
                <a:cubicBezTo>
                  <a:pt x="3" y="651"/>
                  <a:pt x="2" y="580"/>
                  <a:pt x="1" y="513"/>
                </a:cubicBezTo>
                <a:cubicBezTo>
                  <a:pt x="0" y="422"/>
                  <a:pt x="3" y="330"/>
                  <a:pt x="7" y="238"/>
                </a:cubicBezTo>
                <a:lnTo>
                  <a:pt x="11" y="164"/>
                </a:lnTo>
                <a:lnTo>
                  <a:pt x="78" y="132"/>
                </a:lnTo>
                <a:cubicBezTo>
                  <a:pt x="142" y="101"/>
                  <a:pt x="230" y="78"/>
                  <a:pt x="300" y="62"/>
                </a:cubicBezTo>
                <a:cubicBezTo>
                  <a:pt x="504" y="16"/>
                  <a:pt x="721" y="0"/>
                  <a:pt x="930" y="0"/>
                </a:cubicBezTo>
                <a:close/>
                <a:moveTo>
                  <a:pt x="930" y="161"/>
                </a:moveTo>
                <a:cubicBezTo>
                  <a:pt x="498" y="161"/>
                  <a:pt x="256" y="235"/>
                  <a:pt x="172" y="267"/>
                </a:cubicBezTo>
                <a:lnTo>
                  <a:pt x="166" y="269"/>
                </a:lnTo>
                <a:lnTo>
                  <a:pt x="166" y="275"/>
                </a:lnTo>
                <a:cubicBezTo>
                  <a:pt x="164" y="317"/>
                  <a:pt x="162" y="401"/>
                  <a:pt x="162" y="488"/>
                </a:cubicBezTo>
                <a:cubicBezTo>
                  <a:pt x="162" y="579"/>
                  <a:pt x="165" y="649"/>
                  <a:pt x="171" y="695"/>
                </a:cubicBezTo>
                <a:lnTo>
                  <a:pt x="175" y="723"/>
                </a:lnTo>
                <a:cubicBezTo>
                  <a:pt x="186" y="815"/>
                  <a:pt x="210" y="1006"/>
                  <a:pt x="316" y="1235"/>
                </a:cubicBezTo>
                <a:cubicBezTo>
                  <a:pt x="443" y="1510"/>
                  <a:pt x="649" y="1751"/>
                  <a:pt x="926" y="1950"/>
                </a:cubicBezTo>
                <a:lnTo>
                  <a:pt x="932" y="1954"/>
                </a:lnTo>
                <a:lnTo>
                  <a:pt x="937" y="1950"/>
                </a:lnTo>
                <a:cubicBezTo>
                  <a:pt x="1215" y="1751"/>
                  <a:pt x="1421" y="1510"/>
                  <a:pt x="1548" y="1235"/>
                </a:cubicBezTo>
                <a:cubicBezTo>
                  <a:pt x="1654" y="1006"/>
                  <a:pt x="1678" y="815"/>
                  <a:pt x="1689" y="723"/>
                </a:cubicBezTo>
                <a:lnTo>
                  <a:pt x="1693" y="695"/>
                </a:lnTo>
                <a:cubicBezTo>
                  <a:pt x="1699" y="649"/>
                  <a:pt x="1702" y="579"/>
                  <a:pt x="1702" y="488"/>
                </a:cubicBezTo>
                <a:cubicBezTo>
                  <a:pt x="1702" y="401"/>
                  <a:pt x="1699" y="317"/>
                  <a:pt x="1698" y="275"/>
                </a:cubicBezTo>
                <a:lnTo>
                  <a:pt x="1697" y="269"/>
                </a:lnTo>
                <a:lnTo>
                  <a:pt x="1692" y="267"/>
                </a:lnTo>
                <a:cubicBezTo>
                  <a:pt x="1608" y="235"/>
                  <a:pt x="1366" y="161"/>
                  <a:pt x="933" y="161"/>
                </a:cubicBezTo>
                <a:lnTo>
                  <a:pt x="930" y="161"/>
                </a:lnTo>
                <a:close/>
                <a:moveTo>
                  <a:pt x="930" y="80"/>
                </a:moveTo>
                <a:cubicBezTo>
                  <a:pt x="376" y="80"/>
                  <a:pt x="123" y="199"/>
                  <a:pt x="112" y="204"/>
                </a:cubicBezTo>
                <a:lnTo>
                  <a:pt x="88" y="216"/>
                </a:lnTo>
                <a:lnTo>
                  <a:pt x="87" y="242"/>
                </a:lnTo>
                <a:cubicBezTo>
                  <a:pt x="86" y="255"/>
                  <a:pt x="71" y="560"/>
                  <a:pt x="91" y="706"/>
                </a:cubicBezTo>
                <a:lnTo>
                  <a:pt x="95" y="733"/>
                </a:lnTo>
                <a:cubicBezTo>
                  <a:pt x="107" y="829"/>
                  <a:pt x="132" y="1029"/>
                  <a:pt x="243" y="1269"/>
                </a:cubicBezTo>
                <a:cubicBezTo>
                  <a:pt x="381" y="1566"/>
                  <a:pt x="604" y="1824"/>
                  <a:pt x="906" y="2034"/>
                </a:cubicBezTo>
                <a:lnTo>
                  <a:pt x="932" y="2052"/>
                </a:lnTo>
                <a:lnTo>
                  <a:pt x="958" y="2034"/>
                </a:lnTo>
                <a:cubicBezTo>
                  <a:pt x="1260" y="1824"/>
                  <a:pt x="1483" y="1566"/>
                  <a:pt x="1621" y="1269"/>
                </a:cubicBezTo>
                <a:cubicBezTo>
                  <a:pt x="1732" y="1029"/>
                  <a:pt x="1757" y="829"/>
                  <a:pt x="1769" y="733"/>
                </a:cubicBezTo>
                <a:lnTo>
                  <a:pt x="1772" y="706"/>
                </a:lnTo>
                <a:cubicBezTo>
                  <a:pt x="1793" y="560"/>
                  <a:pt x="1777" y="255"/>
                  <a:pt x="1777" y="242"/>
                </a:cubicBezTo>
                <a:lnTo>
                  <a:pt x="1775" y="216"/>
                </a:lnTo>
                <a:lnTo>
                  <a:pt x="1751" y="204"/>
                </a:lnTo>
                <a:cubicBezTo>
                  <a:pt x="1741" y="199"/>
                  <a:pt x="1488" y="80"/>
                  <a:pt x="933" y="80"/>
                </a:cubicBezTo>
                <a:lnTo>
                  <a:pt x="930" y="80"/>
                </a:lnTo>
                <a:close/>
              </a:path>
            </a:pathLst>
          </a:custGeom>
          <a:solidFill>
            <a:schemeClr val="tx2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211" name="Freeform 38"/>
          <p:cNvSpPr>
            <a:spLocks noEditPoints="1"/>
          </p:cNvSpPr>
          <p:nvPr/>
        </p:nvSpPr>
        <p:spPr>
          <a:xfrm>
            <a:off x="8883968" y="2470150"/>
            <a:ext cx="779462" cy="741363"/>
          </a:xfrm>
          <a:custGeom>
            <a:avLst/>
            <a:gdLst/>
            <a:ahLst/>
            <a:cxnLst>
              <a:cxn ang="0">
                <a:pos x="325671" y="671295"/>
              </a:cxn>
              <a:cxn ang="0">
                <a:pos x="325671" y="705217"/>
              </a:cxn>
              <a:cxn ang="0">
                <a:pos x="472401" y="689149"/>
              </a:cxn>
              <a:cxn ang="0">
                <a:pos x="454507" y="619520"/>
              </a:cxn>
              <a:cxn ang="0">
                <a:pos x="325671" y="619520"/>
              </a:cxn>
              <a:cxn ang="0">
                <a:pos x="325671" y="653441"/>
              </a:cxn>
              <a:cxn ang="0">
                <a:pos x="472401" y="637373"/>
              </a:cxn>
              <a:cxn ang="0">
                <a:pos x="390089" y="740924"/>
              </a:cxn>
              <a:cxn ang="0">
                <a:pos x="447350" y="721285"/>
              </a:cxn>
              <a:cxn ang="0">
                <a:pos x="390089" y="740924"/>
              </a:cxn>
              <a:cxn ang="0">
                <a:pos x="391878" y="199960"/>
              </a:cxn>
              <a:cxn ang="0">
                <a:pos x="207570" y="371355"/>
              </a:cxn>
              <a:cxn ang="0">
                <a:pos x="318513" y="599881"/>
              </a:cxn>
              <a:cxn ang="0">
                <a:pos x="391878" y="605237"/>
              </a:cxn>
              <a:cxn ang="0">
                <a:pos x="484927" y="549891"/>
              </a:cxn>
              <a:cxn ang="0">
                <a:pos x="391878" y="199960"/>
              </a:cxn>
              <a:cxn ang="0">
                <a:pos x="153888" y="401706"/>
              </a:cxn>
              <a:cxn ang="0">
                <a:pos x="30420" y="376711"/>
              </a:cxn>
              <a:cxn ang="0">
                <a:pos x="30420" y="426701"/>
              </a:cxn>
              <a:cxn ang="0">
                <a:pos x="153888" y="401706"/>
              </a:cxn>
              <a:cxn ang="0">
                <a:pos x="751548" y="376711"/>
              </a:cxn>
              <a:cxn ang="0">
                <a:pos x="626290" y="401706"/>
              </a:cxn>
              <a:cxn ang="0">
                <a:pos x="751548" y="426701"/>
              </a:cxn>
              <a:cxn ang="0">
                <a:pos x="751548" y="376711"/>
              </a:cxn>
              <a:cxn ang="0">
                <a:pos x="597659" y="226741"/>
              </a:cxn>
              <a:cxn ang="0">
                <a:pos x="667446" y="121404"/>
              </a:cxn>
              <a:cxn ang="0">
                <a:pos x="563661" y="191033"/>
              </a:cxn>
              <a:cxn ang="0">
                <a:pos x="597659" y="226741"/>
              </a:cxn>
              <a:cxn ang="0">
                <a:pos x="388300" y="153541"/>
              </a:cxn>
              <a:cxn ang="0">
                <a:pos x="413351" y="30351"/>
              </a:cxn>
              <a:cxn ang="0">
                <a:pos x="363248" y="30351"/>
              </a:cxn>
              <a:cxn ang="0">
                <a:pos x="388300" y="153541"/>
              </a:cxn>
              <a:cxn ang="0">
                <a:pos x="175361" y="216028"/>
              </a:cxn>
              <a:cxn ang="0">
                <a:pos x="209360" y="182107"/>
              </a:cxn>
              <a:cxn ang="0">
                <a:pos x="105575" y="112478"/>
              </a:cxn>
              <a:cxn ang="0">
                <a:pos x="175361" y="216028"/>
              </a:cxn>
              <a:cxn ang="0">
                <a:pos x="182519" y="576671"/>
              </a:cxn>
              <a:cxn ang="0">
                <a:pos x="112732" y="680222"/>
              </a:cxn>
              <a:cxn ang="0">
                <a:pos x="218307" y="610593"/>
              </a:cxn>
              <a:cxn ang="0">
                <a:pos x="182519" y="576671"/>
              </a:cxn>
              <a:cxn ang="0">
                <a:pos x="604817" y="585598"/>
              </a:cxn>
              <a:cxn ang="0">
                <a:pos x="570818" y="621305"/>
              </a:cxn>
              <a:cxn ang="0">
                <a:pos x="676393" y="690934"/>
              </a:cxn>
              <a:cxn ang="0">
                <a:pos x="604817" y="585598"/>
              </a:cxn>
            </a:cxnLst>
            <a:pathLst>
              <a:path w="436" h="415">
                <a:moveTo>
                  <a:pt x="254" y="376"/>
                </a:moveTo>
                <a:lnTo>
                  <a:pt x="182" y="376"/>
                </a:lnTo>
                <a:cubicBezTo>
                  <a:pt x="176" y="376"/>
                  <a:pt x="172" y="381"/>
                  <a:pt x="172" y="386"/>
                </a:cubicBezTo>
                <a:cubicBezTo>
                  <a:pt x="172" y="391"/>
                  <a:pt x="176" y="395"/>
                  <a:pt x="182" y="395"/>
                </a:cubicBezTo>
                <a:lnTo>
                  <a:pt x="254" y="395"/>
                </a:lnTo>
                <a:cubicBezTo>
                  <a:pt x="260" y="395"/>
                  <a:pt x="264" y="391"/>
                  <a:pt x="264" y="386"/>
                </a:cubicBezTo>
                <a:cubicBezTo>
                  <a:pt x="264" y="381"/>
                  <a:pt x="260" y="376"/>
                  <a:pt x="254" y="376"/>
                </a:cubicBezTo>
                <a:close/>
                <a:moveTo>
                  <a:pt x="254" y="347"/>
                </a:moveTo>
                <a:lnTo>
                  <a:pt x="254" y="347"/>
                </a:lnTo>
                <a:lnTo>
                  <a:pt x="182" y="347"/>
                </a:lnTo>
                <a:cubicBezTo>
                  <a:pt x="176" y="347"/>
                  <a:pt x="172" y="351"/>
                  <a:pt x="172" y="357"/>
                </a:cubicBezTo>
                <a:cubicBezTo>
                  <a:pt x="172" y="362"/>
                  <a:pt x="176" y="366"/>
                  <a:pt x="182" y="366"/>
                </a:cubicBezTo>
                <a:lnTo>
                  <a:pt x="254" y="366"/>
                </a:lnTo>
                <a:cubicBezTo>
                  <a:pt x="260" y="366"/>
                  <a:pt x="264" y="362"/>
                  <a:pt x="264" y="357"/>
                </a:cubicBezTo>
                <a:cubicBezTo>
                  <a:pt x="264" y="351"/>
                  <a:pt x="260" y="347"/>
                  <a:pt x="254" y="347"/>
                </a:cubicBezTo>
                <a:close/>
                <a:moveTo>
                  <a:pt x="218" y="415"/>
                </a:moveTo>
                <a:lnTo>
                  <a:pt x="218" y="415"/>
                </a:lnTo>
                <a:lnTo>
                  <a:pt x="250" y="404"/>
                </a:lnTo>
                <a:lnTo>
                  <a:pt x="187" y="404"/>
                </a:lnTo>
                <a:lnTo>
                  <a:pt x="218" y="415"/>
                </a:lnTo>
                <a:close/>
                <a:moveTo>
                  <a:pt x="219" y="112"/>
                </a:moveTo>
                <a:lnTo>
                  <a:pt x="219" y="112"/>
                </a:lnTo>
                <a:lnTo>
                  <a:pt x="217" y="112"/>
                </a:lnTo>
                <a:cubicBezTo>
                  <a:pt x="164" y="112"/>
                  <a:pt x="116" y="155"/>
                  <a:pt x="116" y="208"/>
                </a:cubicBezTo>
                <a:cubicBezTo>
                  <a:pt x="116" y="261"/>
                  <a:pt x="161" y="291"/>
                  <a:pt x="165" y="308"/>
                </a:cubicBezTo>
                <a:cubicBezTo>
                  <a:pt x="170" y="324"/>
                  <a:pt x="165" y="332"/>
                  <a:pt x="178" y="336"/>
                </a:cubicBezTo>
                <a:cubicBezTo>
                  <a:pt x="190" y="340"/>
                  <a:pt x="217" y="339"/>
                  <a:pt x="217" y="339"/>
                </a:cubicBezTo>
                <a:lnTo>
                  <a:pt x="219" y="339"/>
                </a:lnTo>
                <a:cubicBezTo>
                  <a:pt x="219" y="339"/>
                  <a:pt x="246" y="340"/>
                  <a:pt x="259" y="336"/>
                </a:cubicBezTo>
                <a:cubicBezTo>
                  <a:pt x="271" y="332"/>
                  <a:pt x="266" y="324"/>
                  <a:pt x="271" y="308"/>
                </a:cubicBezTo>
                <a:cubicBezTo>
                  <a:pt x="275" y="291"/>
                  <a:pt x="320" y="261"/>
                  <a:pt x="320" y="208"/>
                </a:cubicBezTo>
                <a:cubicBezTo>
                  <a:pt x="320" y="155"/>
                  <a:pt x="272" y="112"/>
                  <a:pt x="219" y="112"/>
                </a:cubicBezTo>
                <a:close/>
                <a:moveTo>
                  <a:pt x="86" y="225"/>
                </a:moveTo>
                <a:lnTo>
                  <a:pt x="86" y="225"/>
                </a:lnTo>
                <a:cubicBezTo>
                  <a:pt x="86" y="217"/>
                  <a:pt x="78" y="211"/>
                  <a:pt x="69" y="211"/>
                </a:cubicBezTo>
                <a:lnTo>
                  <a:pt x="17" y="211"/>
                </a:lnTo>
                <a:cubicBezTo>
                  <a:pt x="7" y="211"/>
                  <a:pt x="0" y="217"/>
                  <a:pt x="0" y="225"/>
                </a:cubicBezTo>
                <a:cubicBezTo>
                  <a:pt x="0" y="232"/>
                  <a:pt x="7" y="239"/>
                  <a:pt x="17" y="239"/>
                </a:cubicBezTo>
                <a:lnTo>
                  <a:pt x="69" y="239"/>
                </a:lnTo>
                <a:cubicBezTo>
                  <a:pt x="78" y="239"/>
                  <a:pt x="86" y="232"/>
                  <a:pt x="86" y="225"/>
                </a:cubicBezTo>
                <a:close/>
                <a:moveTo>
                  <a:pt x="420" y="211"/>
                </a:moveTo>
                <a:lnTo>
                  <a:pt x="420" y="211"/>
                </a:lnTo>
                <a:lnTo>
                  <a:pt x="367" y="211"/>
                </a:lnTo>
                <a:cubicBezTo>
                  <a:pt x="358" y="211"/>
                  <a:pt x="350" y="217"/>
                  <a:pt x="350" y="225"/>
                </a:cubicBezTo>
                <a:cubicBezTo>
                  <a:pt x="350" y="232"/>
                  <a:pt x="358" y="239"/>
                  <a:pt x="367" y="239"/>
                </a:cubicBezTo>
                <a:lnTo>
                  <a:pt x="420" y="239"/>
                </a:lnTo>
                <a:cubicBezTo>
                  <a:pt x="429" y="239"/>
                  <a:pt x="436" y="232"/>
                  <a:pt x="436" y="225"/>
                </a:cubicBezTo>
                <a:cubicBezTo>
                  <a:pt x="436" y="217"/>
                  <a:pt x="429" y="211"/>
                  <a:pt x="420" y="211"/>
                </a:cubicBezTo>
                <a:close/>
                <a:moveTo>
                  <a:pt x="334" y="127"/>
                </a:moveTo>
                <a:lnTo>
                  <a:pt x="334" y="127"/>
                </a:lnTo>
                <a:lnTo>
                  <a:pt x="371" y="90"/>
                </a:lnTo>
                <a:cubicBezTo>
                  <a:pt x="377" y="83"/>
                  <a:pt x="378" y="74"/>
                  <a:pt x="373" y="68"/>
                </a:cubicBezTo>
                <a:cubicBezTo>
                  <a:pt x="368" y="63"/>
                  <a:pt x="358" y="64"/>
                  <a:pt x="352" y="70"/>
                </a:cubicBezTo>
                <a:lnTo>
                  <a:pt x="315" y="107"/>
                </a:lnTo>
                <a:cubicBezTo>
                  <a:pt x="308" y="114"/>
                  <a:pt x="307" y="123"/>
                  <a:pt x="312" y="129"/>
                </a:cubicBezTo>
                <a:cubicBezTo>
                  <a:pt x="318" y="134"/>
                  <a:pt x="327" y="133"/>
                  <a:pt x="334" y="127"/>
                </a:cubicBezTo>
                <a:close/>
                <a:moveTo>
                  <a:pt x="217" y="86"/>
                </a:moveTo>
                <a:lnTo>
                  <a:pt x="217" y="86"/>
                </a:lnTo>
                <a:cubicBezTo>
                  <a:pt x="224" y="86"/>
                  <a:pt x="231" y="79"/>
                  <a:pt x="231" y="69"/>
                </a:cubicBezTo>
                <a:lnTo>
                  <a:pt x="231" y="17"/>
                </a:lnTo>
                <a:cubicBezTo>
                  <a:pt x="231" y="8"/>
                  <a:pt x="224" y="0"/>
                  <a:pt x="217" y="0"/>
                </a:cubicBezTo>
                <a:cubicBezTo>
                  <a:pt x="209" y="0"/>
                  <a:pt x="203" y="8"/>
                  <a:pt x="203" y="17"/>
                </a:cubicBezTo>
                <a:lnTo>
                  <a:pt x="203" y="69"/>
                </a:lnTo>
                <a:cubicBezTo>
                  <a:pt x="203" y="79"/>
                  <a:pt x="209" y="86"/>
                  <a:pt x="217" y="86"/>
                </a:cubicBezTo>
                <a:close/>
                <a:moveTo>
                  <a:pt x="98" y="121"/>
                </a:moveTo>
                <a:lnTo>
                  <a:pt x="98" y="121"/>
                </a:lnTo>
                <a:cubicBezTo>
                  <a:pt x="104" y="128"/>
                  <a:pt x="114" y="129"/>
                  <a:pt x="119" y="123"/>
                </a:cubicBezTo>
                <a:cubicBezTo>
                  <a:pt x="124" y="118"/>
                  <a:pt x="124" y="108"/>
                  <a:pt x="117" y="102"/>
                </a:cubicBezTo>
                <a:lnTo>
                  <a:pt x="80" y="65"/>
                </a:lnTo>
                <a:cubicBezTo>
                  <a:pt x="74" y="58"/>
                  <a:pt x="64" y="57"/>
                  <a:pt x="59" y="63"/>
                </a:cubicBezTo>
                <a:cubicBezTo>
                  <a:pt x="53" y="68"/>
                  <a:pt x="54" y="78"/>
                  <a:pt x="61" y="84"/>
                </a:cubicBezTo>
                <a:lnTo>
                  <a:pt x="98" y="121"/>
                </a:lnTo>
                <a:close/>
                <a:moveTo>
                  <a:pt x="102" y="323"/>
                </a:moveTo>
                <a:lnTo>
                  <a:pt x="102" y="323"/>
                </a:lnTo>
                <a:lnTo>
                  <a:pt x="65" y="360"/>
                </a:lnTo>
                <a:cubicBezTo>
                  <a:pt x="59" y="366"/>
                  <a:pt x="58" y="376"/>
                  <a:pt x="63" y="381"/>
                </a:cubicBezTo>
                <a:cubicBezTo>
                  <a:pt x="68" y="387"/>
                  <a:pt x="78" y="386"/>
                  <a:pt x="84" y="379"/>
                </a:cubicBezTo>
                <a:lnTo>
                  <a:pt x="122" y="342"/>
                </a:lnTo>
                <a:cubicBezTo>
                  <a:pt x="128" y="336"/>
                  <a:pt x="129" y="326"/>
                  <a:pt x="124" y="321"/>
                </a:cubicBezTo>
                <a:cubicBezTo>
                  <a:pt x="118" y="316"/>
                  <a:pt x="109" y="316"/>
                  <a:pt x="102" y="323"/>
                </a:cubicBezTo>
                <a:close/>
                <a:moveTo>
                  <a:pt x="338" y="328"/>
                </a:moveTo>
                <a:lnTo>
                  <a:pt x="338" y="328"/>
                </a:lnTo>
                <a:cubicBezTo>
                  <a:pt x="332" y="322"/>
                  <a:pt x="322" y="321"/>
                  <a:pt x="317" y="326"/>
                </a:cubicBezTo>
                <a:cubicBezTo>
                  <a:pt x="312" y="331"/>
                  <a:pt x="313" y="341"/>
                  <a:pt x="319" y="348"/>
                </a:cubicBezTo>
                <a:lnTo>
                  <a:pt x="356" y="385"/>
                </a:lnTo>
                <a:cubicBezTo>
                  <a:pt x="363" y="391"/>
                  <a:pt x="372" y="392"/>
                  <a:pt x="378" y="387"/>
                </a:cubicBezTo>
                <a:cubicBezTo>
                  <a:pt x="383" y="382"/>
                  <a:pt x="382" y="372"/>
                  <a:pt x="375" y="365"/>
                </a:cubicBezTo>
                <a:lnTo>
                  <a:pt x="338" y="328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212" name="Freeform 40"/>
          <p:cNvSpPr>
            <a:spLocks noEditPoints="1"/>
          </p:cNvSpPr>
          <p:nvPr/>
        </p:nvSpPr>
        <p:spPr>
          <a:xfrm>
            <a:off x="4475480" y="2505075"/>
            <a:ext cx="777875" cy="712788"/>
          </a:xfrm>
          <a:custGeom>
            <a:avLst/>
            <a:gdLst/>
            <a:ahLst/>
            <a:cxnLst>
              <a:cxn ang="0">
                <a:pos x="0" y="421858"/>
              </a:cxn>
              <a:cxn ang="0">
                <a:pos x="299347" y="713628"/>
              </a:cxn>
              <a:cxn ang="0">
                <a:pos x="525727" y="676460"/>
              </a:cxn>
              <a:cxn ang="0">
                <a:pos x="473342" y="315929"/>
              </a:cxn>
              <a:cxn ang="0">
                <a:pos x="462116" y="663451"/>
              </a:cxn>
              <a:cxn ang="0">
                <a:pos x="306830" y="598407"/>
              </a:cxn>
              <a:cxn ang="0">
                <a:pos x="263799" y="416283"/>
              </a:cxn>
              <a:cxn ang="0">
                <a:pos x="54257" y="410708"/>
              </a:cxn>
              <a:cxn ang="0">
                <a:pos x="59869" y="130088"/>
              </a:cxn>
              <a:cxn ang="0">
                <a:pos x="306830" y="74336"/>
              </a:cxn>
              <a:cxn ang="0">
                <a:pos x="0" y="124513"/>
              </a:cxn>
              <a:cxn ang="0">
                <a:pos x="437794" y="146814"/>
              </a:cxn>
              <a:cxn ang="0">
                <a:pos x="411601" y="117080"/>
              </a:cxn>
              <a:cxn ang="0">
                <a:pos x="432182" y="98496"/>
              </a:cxn>
              <a:cxn ang="0">
                <a:pos x="486438" y="98496"/>
              </a:cxn>
              <a:cxn ang="0">
                <a:pos x="508889" y="117080"/>
              </a:cxn>
              <a:cxn ang="0">
                <a:pos x="480825" y="146814"/>
              </a:cxn>
              <a:cxn ang="0">
                <a:pos x="508889" y="176549"/>
              </a:cxn>
              <a:cxn ang="0">
                <a:pos x="486438" y="195133"/>
              </a:cxn>
              <a:cxn ang="0">
                <a:pos x="432182" y="195133"/>
              </a:cxn>
              <a:cxn ang="0">
                <a:pos x="411601" y="176549"/>
              </a:cxn>
              <a:cxn ang="0">
                <a:pos x="636111" y="267611"/>
              </a:cxn>
              <a:cxn ang="0">
                <a:pos x="768946" y="438584"/>
              </a:cxn>
              <a:cxn ang="0">
                <a:pos x="714690" y="453451"/>
              </a:cxn>
              <a:cxn ang="0">
                <a:pos x="636111" y="267611"/>
              </a:cxn>
              <a:cxn ang="0">
                <a:pos x="555662" y="52035"/>
              </a:cxn>
              <a:cxn ang="0">
                <a:pos x="613660" y="267611"/>
              </a:cxn>
              <a:cxn ang="0">
                <a:pos x="587468" y="299203"/>
              </a:cxn>
              <a:cxn ang="0">
                <a:pos x="536953" y="256460"/>
              </a:cxn>
              <a:cxn ang="0">
                <a:pos x="364829" y="52035"/>
              </a:cxn>
              <a:cxn ang="0">
                <a:pos x="523856" y="83628"/>
              </a:cxn>
              <a:cxn ang="0">
                <a:pos x="396634" y="210000"/>
              </a:cxn>
              <a:cxn ang="0">
                <a:pos x="248832" y="622566"/>
              </a:cxn>
              <a:cxn ang="0">
                <a:pos x="97288" y="466460"/>
              </a:cxn>
              <a:cxn ang="0">
                <a:pos x="248832" y="622566"/>
              </a:cxn>
              <a:cxn ang="0">
                <a:pos x="89804" y="202566"/>
              </a:cxn>
              <a:cxn ang="0">
                <a:pos x="306830" y="213717"/>
              </a:cxn>
              <a:cxn ang="0">
                <a:pos x="194575" y="172832"/>
              </a:cxn>
              <a:cxn ang="0">
                <a:pos x="89804" y="327080"/>
              </a:cxn>
              <a:cxn ang="0">
                <a:pos x="99159" y="362389"/>
              </a:cxn>
              <a:cxn ang="0">
                <a:pos x="308701" y="323363"/>
              </a:cxn>
              <a:cxn ang="0">
                <a:pos x="89804" y="327080"/>
              </a:cxn>
              <a:cxn ang="0">
                <a:pos x="89804" y="276903"/>
              </a:cxn>
              <a:cxn ang="0">
                <a:pos x="308701" y="288053"/>
              </a:cxn>
              <a:cxn ang="0">
                <a:pos x="321798" y="267611"/>
              </a:cxn>
              <a:cxn ang="0">
                <a:pos x="192704" y="249026"/>
              </a:cxn>
              <a:cxn ang="0">
                <a:pos x="89804" y="263894"/>
              </a:cxn>
            </a:cxnLst>
            <a:pathLst>
              <a:path w="416" h="384">
                <a:moveTo>
                  <a:pt x="0" y="67"/>
                </a:moveTo>
                <a:cubicBezTo>
                  <a:pt x="0" y="120"/>
                  <a:pt x="0" y="174"/>
                  <a:pt x="0" y="227"/>
                </a:cubicBezTo>
                <a:cubicBezTo>
                  <a:pt x="0" y="231"/>
                  <a:pt x="71" y="298"/>
                  <a:pt x="79" y="307"/>
                </a:cubicBezTo>
                <a:cubicBezTo>
                  <a:pt x="88" y="316"/>
                  <a:pt x="155" y="384"/>
                  <a:pt x="160" y="384"/>
                </a:cubicBezTo>
                <a:cubicBezTo>
                  <a:pt x="192" y="384"/>
                  <a:pt x="225" y="384"/>
                  <a:pt x="257" y="384"/>
                </a:cubicBezTo>
                <a:cubicBezTo>
                  <a:pt x="270" y="384"/>
                  <a:pt x="275" y="372"/>
                  <a:pt x="281" y="364"/>
                </a:cubicBezTo>
                <a:cubicBezTo>
                  <a:pt x="281" y="297"/>
                  <a:pt x="281" y="231"/>
                  <a:pt x="281" y="165"/>
                </a:cubicBezTo>
                <a:cubicBezTo>
                  <a:pt x="274" y="167"/>
                  <a:pt x="257" y="160"/>
                  <a:pt x="253" y="170"/>
                </a:cubicBezTo>
                <a:cubicBezTo>
                  <a:pt x="251" y="174"/>
                  <a:pt x="253" y="249"/>
                  <a:pt x="253" y="264"/>
                </a:cubicBezTo>
                <a:cubicBezTo>
                  <a:pt x="253" y="279"/>
                  <a:pt x="258" y="357"/>
                  <a:pt x="247" y="357"/>
                </a:cubicBezTo>
                <a:cubicBezTo>
                  <a:pt x="221" y="357"/>
                  <a:pt x="195" y="357"/>
                  <a:pt x="168" y="357"/>
                </a:cubicBezTo>
                <a:cubicBezTo>
                  <a:pt x="160" y="357"/>
                  <a:pt x="164" y="330"/>
                  <a:pt x="164" y="322"/>
                </a:cubicBezTo>
                <a:cubicBezTo>
                  <a:pt x="164" y="309"/>
                  <a:pt x="164" y="295"/>
                  <a:pt x="164" y="282"/>
                </a:cubicBezTo>
                <a:cubicBezTo>
                  <a:pt x="164" y="245"/>
                  <a:pt x="164" y="239"/>
                  <a:pt x="141" y="224"/>
                </a:cubicBezTo>
                <a:cubicBezTo>
                  <a:pt x="131" y="224"/>
                  <a:pt x="131" y="221"/>
                  <a:pt x="122" y="221"/>
                </a:cubicBezTo>
                <a:cubicBezTo>
                  <a:pt x="91" y="221"/>
                  <a:pt x="60" y="221"/>
                  <a:pt x="29" y="221"/>
                </a:cubicBezTo>
                <a:cubicBezTo>
                  <a:pt x="29" y="173"/>
                  <a:pt x="29" y="125"/>
                  <a:pt x="29" y="77"/>
                </a:cubicBezTo>
                <a:cubicBezTo>
                  <a:pt x="29" y="73"/>
                  <a:pt x="30" y="73"/>
                  <a:pt x="32" y="70"/>
                </a:cubicBezTo>
                <a:cubicBezTo>
                  <a:pt x="68" y="70"/>
                  <a:pt x="103" y="70"/>
                  <a:pt x="138" y="70"/>
                </a:cubicBezTo>
                <a:cubicBezTo>
                  <a:pt x="145" y="65"/>
                  <a:pt x="163" y="50"/>
                  <a:pt x="164" y="40"/>
                </a:cubicBezTo>
                <a:cubicBezTo>
                  <a:pt x="119" y="40"/>
                  <a:pt x="75" y="40"/>
                  <a:pt x="31" y="40"/>
                </a:cubicBezTo>
                <a:cubicBezTo>
                  <a:pt x="19" y="40"/>
                  <a:pt x="0" y="57"/>
                  <a:pt x="0" y="67"/>
                </a:cubicBezTo>
                <a:close/>
                <a:moveTo>
                  <a:pt x="220" y="93"/>
                </a:moveTo>
                <a:lnTo>
                  <a:pt x="234" y="79"/>
                </a:lnTo>
                <a:lnTo>
                  <a:pt x="220" y="65"/>
                </a:lnTo>
                <a:cubicBezTo>
                  <a:pt x="219" y="64"/>
                  <a:pt x="219" y="63"/>
                  <a:pt x="220" y="63"/>
                </a:cubicBezTo>
                <a:lnTo>
                  <a:pt x="229" y="53"/>
                </a:lnTo>
                <a:cubicBezTo>
                  <a:pt x="230" y="53"/>
                  <a:pt x="231" y="53"/>
                  <a:pt x="231" y="53"/>
                </a:cubicBezTo>
                <a:lnTo>
                  <a:pt x="246" y="68"/>
                </a:lnTo>
                <a:lnTo>
                  <a:pt x="260" y="53"/>
                </a:lnTo>
                <a:cubicBezTo>
                  <a:pt x="261" y="53"/>
                  <a:pt x="261" y="53"/>
                  <a:pt x="262" y="53"/>
                </a:cubicBezTo>
                <a:lnTo>
                  <a:pt x="272" y="63"/>
                </a:lnTo>
                <a:cubicBezTo>
                  <a:pt x="272" y="63"/>
                  <a:pt x="272" y="64"/>
                  <a:pt x="272" y="65"/>
                </a:cubicBezTo>
                <a:lnTo>
                  <a:pt x="257" y="79"/>
                </a:lnTo>
                <a:lnTo>
                  <a:pt x="272" y="93"/>
                </a:lnTo>
                <a:cubicBezTo>
                  <a:pt x="272" y="94"/>
                  <a:pt x="272" y="95"/>
                  <a:pt x="272" y="95"/>
                </a:cubicBezTo>
                <a:lnTo>
                  <a:pt x="262" y="105"/>
                </a:lnTo>
                <a:cubicBezTo>
                  <a:pt x="261" y="105"/>
                  <a:pt x="261" y="105"/>
                  <a:pt x="260" y="105"/>
                </a:cubicBezTo>
                <a:lnTo>
                  <a:pt x="246" y="90"/>
                </a:lnTo>
                <a:lnTo>
                  <a:pt x="231" y="105"/>
                </a:lnTo>
                <a:cubicBezTo>
                  <a:pt x="231" y="105"/>
                  <a:pt x="230" y="105"/>
                  <a:pt x="229" y="105"/>
                </a:cubicBezTo>
                <a:lnTo>
                  <a:pt x="220" y="95"/>
                </a:lnTo>
                <a:cubicBezTo>
                  <a:pt x="219" y="95"/>
                  <a:pt x="219" y="94"/>
                  <a:pt x="220" y="93"/>
                </a:cubicBezTo>
                <a:close/>
                <a:moveTo>
                  <a:pt x="340" y="144"/>
                </a:moveTo>
                <a:lnTo>
                  <a:pt x="411" y="215"/>
                </a:lnTo>
                <a:cubicBezTo>
                  <a:pt x="416" y="221"/>
                  <a:pt x="416" y="230"/>
                  <a:pt x="411" y="236"/>
                </a:cubicBezTo>
                <a:lnTo>
                  <a:pt x="402" y="244"/>
                </a:lnTo>
                <a:cubicBezTo>
                  <a:pt x="397" y="250"/>
                  <a:pt x="388" y="250"/>
                  <a:pt x="382" y="244"/>
                </a:cubicBezTo>
                <a:lnTo>
                  <a:pt x="311" y="173"/>
                </a:lnTo>
                <a:lnTo>
                  <a:pt x="340" y="144"/>
                </a:lnTo>
                <a:close/>
                <a:moveTo>
                  <a:pt x="195" y="28"/>
                </a:moveTo>
                <a:cubicBezTo>
                  <a:pt x="223" y="0"/>
                  <a:pt x="269" y="0"/>
                  <a:pt x="297" y="28"/>
                </a:cubicBezTo>
                <a:cubicBezTo>
                  <a:pt x="322" y="53"/>
                  <a:pt x="325" y="92"/>
                  <a:pt x="305" y="121"/>
                </a:cubicBezTo>
                <a:lnTo>
                  <a:pt x="328" y="144"/>
                </a:lnTo>
                <a:cubicBezTo>
                  <a:pt x="329" y="145"/>
                  <a:pt x="329" y="146"/>
                  <a:pt x="328" y="147"/>
                </a:cubicBezTo>
                <a:lnTo>
                  <a:pt x="314" y="161"/>
                </a:lnTo>
                <a:cubicBezTo>
                  <a:pt x="313" y="162"/>
                  <a:pt x="311" y="162"/>
                  <a:pt x="310" y="161"/>
                </a:cubicBezTo>
                <a:lnTo>
                  <a:pt x="287" y="138"/>
                </a:lnTo>
                <a:cubicBezTo>
                  <a:pt x="259" y="158"/>
                  <a:pt x="220" y="156"/>
                  <a:pt x="195" y="130"/>
                </a:cubicBezTo>
                <a:cubicBezTo>
                  <a:pt x="166" y="102"/>
                  <a:pt x="166" y="56"/>
                  <a:pt x="195" y="28"/>
                </a:cubicBezTo>
                <a:close/>
                <a:moveTo>
                  <a:pt x="212" y="45"/>
                </a:moveTo>
                <a:cubicBezTo>
                  <a:pt x="230" y="26"/>
                  <a:pt x="261" y="26"/>
                  <a:pt x="280" y="45"/>
                </a:cubicBezTo>
                <a:cubicBezTo>
                  <a:pt x="299" y="64"/>
                  <a:pt x="299" y="94"/>
                  <a:pt x="280" y="113"/>
                </a:cubicBezTo>
                <a:cubicBezTo>
                  <a:pt x="261" y="132"/>
                  <a:pt x="230" y="132"/>
                  <a:pt x="212" y="113"/>
                </a:cubicBezTo>
                <a:cubicBezTo>
                  <a:pt x="193" y="94"/>
                  <a:pt x="193" y="64"/>
                  <a:pt x="212" y="45"/>
                </a:cubicBezTo>
                <a:close/>
                <a:moveTo>
                  <a:pt x="133" y="335"/>
                </a:moveTo>
                <a:cubicBezTo>
                  <a:pt x="133" y="307"/>
                  <a:pt x="132" y="279"/>
                  <a:pt x="132" y="251"/>
                </a:cubicBezTo>
                <a:cubicBezTo>
                  <a:pt x="105" y="251"/>
                  <a:pt x="78" y="251"/>
                  <a:pt x="52" y="251"/>
                </a:cubicBezTo>
                <a:cubicBezTo>
                  <a:pt x="51" y="252"/>
                  <a:pt x="51" y="252"/>
                  <a:pt x="50" y="253"/>
                </a:cubicBezTo>
                <a:cubicBezTo>
                  <a:pt x="78" y="280"/>
                  <a:pt x="106" y="307"/>
                  <a:pt x="133" y="335"/>
                </a:cubicBezTo>
                <a:close/>
                <a:moveTo>
                  <a:pt x="48" y="97"/>
                </a:moveTo>
                <a:cubicBezTo>
                  <a:pt x="48" y="101"/>
                  <a:pt x="48" y="105"/>
                  <a:pt x="48" y="109"/>
                </a:cubicBezTo>
                <a:cubicBezTo>
                  <a:pt x="48" y="112"/>
                  <a:pt x="51" y="115"/>
                  <a:pt x="55" y="115"/>
                </a:cubicBezTo>
                <a:cubicBezTo>
                  <a:pt x="91" y="115"/>
                  <a:pt x="127" y="115"/>
                  <a:pt x="164" y="115"/>
                </a:cubicBezTo>
                <a:cubicBezTo>
                  <a:pt x="174" y="115"/>
                  <a:pt x="171" y="99"/>
                  <a:pt x="168" y="93"/>
                </a:cubicBezTo>
                <a:cubicBezTo>
                  <a:pt x="147" y="93"/>
                  <a:pt x="126" y="93"/>
                  <a:pt x="104" y="93"/>
                </a:cubicBezTo>
                <a:cubicBezTo>
                  <a:pt x="91" y="93"/>
                  <a:pt x="48" y="89"/>
                  <a:pt x="48" y="97"/>
                </a:cubicBezTo>
                <a:close/>
                <a:moveTo>
                  <a:pt x="48" y="176"/>
                </a:moveTo>
                <a:cubicBezTo>
                  <a:pt x="48" y="181"/>
                  <a:pt x="48" y="186"/>
                  <a:pt x="48" y="190"/>
                </a:cubicBezTo>
                <a:cubicBezTo>
                  <a:pt x="48" y="194"/>
                  <a:pt x="49" y="195"/>
                  <a:pt x="53" y="195"/>
                </a:cubicBezTo>
                <a:cubicBezTo>
                  <a:pt x="92" y="195"/>
                  <a:pt x="131" y="195"/>
                  <a:pt x="170" y="195"/>
                </a:cubicBezTo>
                <a:cubicBezTo>
                  <a:pt x="171" y="191"/>
                  <a:pt x="174" y="174"/>
                  <a:pt x="165" y="174"/>
                </a:cubicBezTo>
                <a:cubicBezTo>
                  <a:pt x="129" y="174"/>
                  <a:pt x="93" y="174"/>
                  <a:pt x="56" y="174"/>
                </a:cubicBezTo>
                <a:cubicBezTo>
                  <a:pt x="54" y="174"/>
                  <a:pt x="50" y="175"/>
                  <a:pt x="48" y="176"/>
                </a:cubicBezTo>
                <a:close/>
                <a:moveTo>
                  <a:pt x="48" y="142"/>
                </a:moveTo>
                <a:cubicBezTo>
                  <a:pt x="48" y="144"/>
                  <a:pt x="48" y="147"/>
                  <a:pt x="48" y="149"/>
                </a:cubicBezTo>
                <a:cubicBezTo>
                  <a:pt x="48" y="152"/>
                  <a:pt x="50" y="152"/>
                  <a:pt x="52" y="155"/>
                </a:cubicBezTo>
                <a:cubicBezTo>
                  <a:pt x="89" y="155"/>
                  <a:pt x="127" y="155"/>
                  <a:pt x="165" y="155"/>
                </a:cubicBezTo>
                <a:cubicBezTo>
                  <a:pt x="167" y="154"/>
                  <a:pt x="170" y="153"/>
                  <a:pt x="172" y="152"/>
                </a:cubicBezTo>
                <a:cubicBezTo>
                  <a:pt x="172" y="149"/>
                  <a:pt x="172" y="147"/>
                  <a:pt x="172" y="144"/>
                </a:cubicBezTo>
                <a:cubicBezTo>
                  <a:pt x="172" y="139"/>
                  <a:pt x="170" y="137"/>
                  <a:pt x="168" y="134"/>
                </a:cubicBezTo>
                <a:cubicBezTo>
                  <a:pt x="147" y="134"/>
                  <a:pt x="125" y="134"/>
                  <a:pt x="103" y="134"/>
                </a:cubicBezTo>
                <a:cubicBezTo>
                  <a:pt x="92" y="134"/>
                  <a:pt x="81" y="134"/>
                  <a:pt x="71" y="134"/>
                </a:cubicBezTo>
                <a:cubicBezTo>
                  <a:pt x="57" y="134"/>
                  <a:pt x="48" y="130"/>
                  <a:pt x="48" y="142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213" name="Freeform 42"/>
          <p:cNvSpPr>
            <a:spLocks noEditPoints="1"/>
          </p:cNvSpPr>
          <p:nvPr/>
        </p:nvSpPr>
        <p:spPr>
          <a:xfrm>
            <a:off x="2468880" y="2470150"/>
            <a:ext cx="323850" cy="825500"/>
          </a:xfrm>
          <a:custGeom>
            <a:avLst/>
            <a:gdLst/>
            <a:ahLst/>
            <a:cxnLst>
              <a:cxn ang="0">
                <a:pos x="1819" y="294613"/>
              </a:cxn>
              <a:cxn ang="0">
                <a:pos x="1819" y="314618"/>
              </a:cxn>
              <a:cxn ang="0">
                <a:pos x="74581" y="523757"/>
              </a:cxn>
              <a:cxn ang="0">
                <a:pos x="141886" y="523757"/>
              </a:cxn>
              <a:cxn ang="0">
                <a:pos x="150981" y="516482"/>
              </a:cxn>
              <a:cxn ang="0">
                <a:pos x="150981" y="240055"/>
              </a:cxn>
              <a:cxn ang="0">
                <a:pos x="123695" y="212776"/>
              </a:cxn>
              <a:cxn ang="0">
                <a:pos x="165533" y="174586"/>
              </a:cxn>
              <a:cxn ang="0">
                <a:pos x="194638" y="214595"/>
              </a:cxn>
              <a:cxn ang="0">
                <a:pos x="167352" y="238236"/>
              </a:cxn>
              <a:cxn ang="0">
                <a:pos x="167352" y="516482"/>
              </a:cxn>
              <a:cxn ang="0">
                <a:pos x="176447" y="523757"/>
              </a:cxn>
              <a:cxn ang="0">
                <a:pos x="254666" y="523757"/>
              </a:cxn>
              <a:cxn ang="0">
                <a:pos x="321971" y="314618"/>
              </a:cxn>
              <a:cxn ang="0">
                <a:pos x="320152" y="294613"/>
              </a:cxn>
              <a:cxn ang="0">
                <a:pos x="165533" y="5456"/>
              </a:cxn>
              <a:cxn ang="0">
                <a:pos x="152800" y="5456"/>
              </a:cxn>
              <a:cxn ang="0">
                <a:pos x="78219" y="149125"/>
              </a:cxn>
              <a:cxn ang="0">
                <a:pos x="1819" y="294613"/>
              </a:cxn>
              <a:cxn ang="0">
                <a:pos x="25467" y="634691"/>
              </a:cxn>
              <a:cxn ang="0">
                <a:pos x="25467" y="816551"/>
              </a:cxn>
              <a:cxn ang="0">
                <a:pos x="34562" y="825644"/>
              </a:cxn>
              <a:cxn ang="0">
                <a:pos x="203733" y="825644"/>
              </a:cxn>
              <a:cxn ang="0">
                <a:pos x="211009" y="816551"/>
              </a:cxn>
              <a:cxn ang="0">
                <a:pos x="211009" y="623779"/>
              </a:cxn>
              <a:cxn ang="0">
                <a:pos x="249209" y="623779"/>
              </a:cxn>
              <a:cxn ang="0">
                <a:pos x="249209" y="822007"/>
              </a:cxn>
              <a:cxn ang="0">
                <a:pos x="263762" y="825644"/>
              </a:cxn>
              <a:cxn ang="0">
                <a:pos x="292866" y="825644"/>
              </a:cxn>
              <a:cxn ang="0">
                <a:pos x="305600" y="812914"/>
              </a:cxn>
              <a:cxn ang="0">
                <a:pos x="305600" y="634691"/>
              </a:cxn>
              <a:cxn ang="0">
                <a:pos x="283771" y="580133"/>
              </a:cxn>
              <a:cxn ang="0">
                <a:pos x="252847" y="547398"/>
              </a:cxn>
              <a:cxn ang="0">
                <a:pos x="74581" y="549217"/>
              </a:cxn>
              <a:cxn ang="0">
                <a:pos x="25467" y="634691"/>
              </a:cxn>
            </a:cxnLst>
            <a:pathLst>
              <a:path w="178" h="454">
                <a:moveTo>
                  <a:pt x="1" y="162"/>
                </a:moveTo>
                <a:cubicBezTo>
                  <a:pt x="0" y="166"/>
                  <a:pt x="0" y="169"/>
                  <a:pt x="1" y="173"/>
                </a:cubicBezTo>
                <a:cubicBezTo>
                  <a:pt x="5" y="185"/>
                  <a:pt x="29" y="288"/>
                  <a:pt x="41" y="288"/>
                </a:cubicBezTo>
                <a:cubicBezTo>
                  <a:pt x="53" y="288"/>
                  <a:pt x="66" y="288"/>
                  <a:pt x="78" y="288"/>
                </a:cubicBezTo>
                <a:cubicBezTo>
                  <a:pt x="82" y="288"/>
                  <a:pt x="83" y="287"/>
                  <a:pt x="83" y="284"/>
                </a:cubicBezTo>
                <a:cubicBezTo>
                  <a:pt x="83" y="234"/>
                  <a:pt x="83" y="184"/>
                  <a:pt x="83" y="132"/>
                </a:cubicBezTo>
                <a:cubicBezTo>
                  <a:pt x="78" y="130"/>
                  <a:pt x="69" y="125"/>
                  <a:pt x="68" y="117"/>
                </a:cubicBezTo>
                <a:cubicBezTo>
                  <a:pt x="68" y="103"/>
                  <a:pt x="77" y="95"/>
                  <a:pt x="91" y="96"/>
                </a:cubicBezTo>
                <a:cubicBezTo>
                  <a:pt x="103" y="97"/>
                  <a:pt x="109" y="107"/>
                  <a:pt x="107" y="118"/>
                </a:cubicBezTo>
                <a:cubicBezTo>
                  <a:pt x="107" y="125"/>
                  <a:pt x="98" y="130"/>
                  <a:pt x="92" y="131"/>
                </a:cubicBezTo>
                <a:cubicBezTo>
                  <a:pt x="92" y="182"/>
                  <a:pt x="92" y="233"/>
                  <a:pt x="92" y="284"/>
                </a:cubicBezTo>
                <a:cubicBezTo>
                  <a:pt x="92" y="287"/>
                  <a:pt x="94" y="288"/>
                  <a:pt x="97" y="288"/>
                </a:cubicBezTo>
                <a:cubicBezTo>
                  <a:pt x="112" y="288"/>
                  <a:pt x="126" y="288"/>
                  <a:pt x="140" y="288"/>
                </a:cubicBezTo>
                <a:cubicBezTo>
                  <a:pt x="150" y="288"/>
                  <a:pt x="174" y="188"/>
                  <a:pt x="177" y="173"/>
                </a:cubicBezTo>
                <a:cubicBezTo>
                  <a:pt x="178" y="169"/>
                  <a:pt x="178" y="166"/>
                  <a:pt x="176" y="162"/>
                </a:cubicBezTo>
                <a:cubicBezTo>
                  <a:pt x="148" y="109"/>
                  <a:pt x="119" y="56"/>
                  <a:pt x="91" y="3"/>
                </a:cubicBezTo>
                <a:cubicBezTo>
                  <a:pt x="88" y="0"/>
                  <a:pt x="86" y="1"/>
                  <a:pt x="84" y="3"/>
                </a:cubicBezTo>
                <a:cubicBezTo>
                  <a:pt x="78" y="16"/>
                  <a:pt x="50" y="70"/>
                  <a:pt x="43" y="82"/>
                </a:cubicBezTo>
                <a:cubicBezTo>
                  <a:pt x="39" y="89"/>
                  <a:pt x="1" y="160"/>
                  <a:pt x="1" y="162"/>
                </a:cubicBezTo>
                <a:close/>
                <a:moveTo>
                  <a:pt x="14" y="349"/>
                </a:moveTo>
                <a:cubicBezTo>
                  <a:pt x="14" y="382"/>
                  <a:pt x="14" y="416"/>
                  <a:pt x="14" y="449"/>
                </a:cubicBezTo>
                <a:cubicBezTo>
                  <a:pt x="14" y="452"/>
                  <a:pt x="15" y="454"/>
                  <a:pt x="19" y="454"/>
                </a:cubicBezTo>
                <a:cubicBezTo>
                  <a:pt x="50" y="454"/>
                  <a:pt x="81" y="454"/>
                  <a:pt x="112" y="454"/>
                </a:cubicBezTo>
                <a:cubicBezTo>
                  <a:pt x="115" y="454"/>
                  <a:pt x="116" y="452"/>
                  <a:pt x="116" y="449"/>
                </a:cubicBezTo>
                <a:cubicBezTo>
                  <a:pt x="116" y="413"/>
                  <a:pt x="116" y="378"/>
                  <a:pt x="116" y="343"/>
                </a:cubicBezTo>
                <a:cubicBezTo>
                  <a:pt x="123" y="343"/>
                  <a:pt x="130" y="343"/>
                  <a:pt x="137" y="343"/>
                </a:cubicBezTo>
                <a:cubicBezTo>
                  <a:pt x="137" y="379"/>
                  <a:pt x="137" y="416"/>
                  <a:pt x="137" y="452"/>
                </a:cubicBezTo>
                <a:cubicBezTo>
                  <a:pt x="138" y="454"/>
                  <a:pt x="141" y="454"/>
                  <a:pt x="145" y="454"/>
                </a:cubicBezTo>
                <a:cubicBezTo>
                  <a:pt x="151" y="454"/>
                  <a:pt x="156" y="454"/>
                  <a:pt x="161" y="454"/>
                </a:cubicBezTo>
                <a:cubicBezTo>
                  <a:pt x="165" y="454"/>
                  <a:pt x="168" y="451"/>
                  <a:pt x="168" y="447"/>
                </a:cubicBezTo>
                <a:cubicBezTo>
                  <a:pt x="168" y="415"/>
                  <a:pt x="168" y="382"/>
                  <a:pt x="168" y="349"/>
                </a:cubicBezTo>
                <a:cubicBezTo>
                  <a:pt x="168" y="338"/>
                  <a:pt x="161" y="327"/>
                  <a:pt x="156" y="319"/>
                </a:cubicBezTo>
                <a:cubicBezTo>
                  <a:pt x="148" y="307"/>
                  <a:pt x="145" y="303"/>
                  <a:pt x="139" y="301"/>
                </a:cubicBezTo>
                <a:cubicBezTo>
                  <a:pt x="120" y="301"/>
                  <a:pt x="52" y="301"/>
                  <a:pt x="41" y="302"/>
                </a:cubicBezTo>
                <a:cubicBezTo>
                  <a:pt x="34" y="304"/>
                  <a:pt x="14" y="333"/>
                  <a:pt x="14" y="349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214" name="Freeform 44"/>
          <p:cNvSpPr>
            <a:spLocks noEditPoints="1"/>
          </p:cNvSpPr>
          <p:nvPr/>
        </p:nvSpPr>
        <p:spPr>
          <a:xfrm>
            <a:off x="6723380" y="2532063"/>
            <a:ext cx="695325" cy="517525"/>
          </a:xfrm>
          <a:custGeom>
            <a:avLst/>
            <a:gdLst/>
            <a:ahLst/>
            <a:cxnLst>
              <a:cxn ang="0">
                <a:pos x="142973" y="271812"/>
              </a:cxn>
              <a:cxn ang="0">
                <a:pos x="253726" y="76510"/>
              </a:cxn>
              <a:cxn ang="0">
                <a:pos x="283932" y="44295"/>
              </a:cxn>
              <a:cxn ang="0">
                <a:pos x="537658" y="64430"/>
              </a:cxn>
              <a:cxn ang="0">
                <a:pos x="523562" y="34228"/>
              </a:cxn>
              <a:cxn ang="0">
                <a:pos x="581959" y="16107"/>
              </a:cxn>
              <a:cxn ang="0">
                <a:pos x="622233" y="18121"/>
              </a:cxn>
              <a:cxn ang="0">
                <a:pos x="610151" y="76510"/>
              </a:cxn>
              <a:cxn ang="0">
                <a:pos x="588000" y="108725"/>
              </a:cxn>
              <a:cxn ang="0">
                <a:pos x="443014" y="243624"/>
              </a:cxn>
              <a:cxn ang="0">
                <a:pos x="441000" y="243624"/>
              </a:cxn>
              <a:cxn ang="0">
                <a:pos x="674589" y="473155"/>
              </a:cxn>
              <a:cxn ang="0">
                <a:pos x="674589" y="517450"/>
              </a:cxn>
              <a:cxn ang="0">
                <a:pos x="541685" y="517450"/>
              </a:cxn>
              <a:cxn ang="0">
                <a:pos x="394685" y="517450"/>
              </a:cxn>
              <a:cxn ang="0">
                <a:pos x="251712" y="517450"/>
              </a:cxn>
              <a:cxn ang="0">
                <a:pos x="106726" y="517450"/>
              </a:cxn>
              <a:cxn ang="0">
                <a:pos x="2014" y="495302"/>
              </a:cxn>
              <a:cxn ang="0">
                <a:pos x="22151" y="0"/>
              </a:cxn>
              <a:cxn ang="0">
                <a:pos x="44301" y="473155"/>
              </a:cxn>
              <a:cxn ang="0">
                <a:pos x="106726" y="374497"/>
              </a:cxn>
              <a:cxn ang="0">
                <a:pos x="169151" y="352349"/>
              </a:cxn>
              <a:cxn ang="0">
                <a:pos x="189288" y="473155"/>
              </a:cxn>
              <a:cxn ang="0">
                <a:pos x="251712" y="223490"/>
              </a:cxn>
              <a:cxn ang="0">
                <a:pos x="314137" y="201342"/>
              </a:cxn>
              <a:cxn ang="0">
                <a:pos x="334274" y="473155"/>
              </a:cxn>
              <a:cxn ang="0">
                <a:pos x="394685" y="297987"/>
              </a:cxn>
              <a:cxn ang="0">
                <a:pos x="459123" y="275839"/>
              </a:cxn>
              <a:cxn ang="0">
                <a:pos x="481274" y="473155"/>
              </a:cxn>
              <a:cxn ang="0">
                <a:pos x="541685" y="173154"/>
              </a:cxn>
              <a:cxn ang="0">
                <a:pos x="604110" y="151007"/>
              </a:cxn>
              <a:cxn ang="0">
                <a:pos x="626261" y="473155"/>
              </a:cxn>
            </a:cxnLst>
            <a:pathLst>
              <a:path w="346" h="257">
                <a:moveTo>
                  <a:pt x="143" y="54"/>
                </a:moveTo>
                <a:lnTo>
                  <a:pt x="71" y="135"/>
                </a:lnTo>
                <a:lnTo>
                  <a:pt x="54" y="121"/>
                </a:lnTo>
                <a:lnTo>
                  <a:pt x="126" y="38"/>
                </a:lnTo>
                <a:lnTo>
                  <a:pt x="127" y="38"/>
                </a:lnTo>
                <a:lnTo>
                  <a:pt x="141" y="22"/>
                </a:lnTo>
                <a:lnTo>
                  <a:pt x="217" y="89"/>
                </a:lnTo>
                <a:lnTo>
                  <a:pt x="267" y="32"/>
                </a:lnTo>
                <a:lnTo>
                  <a:pt x="259" y="24"/>
                </a:lnTo>
                <a:cubicBezTo>
                  <a:pt x="255" y="22"/>
                  <a:pt x="256" y="18"/>
                  <a:pt x="260" y="17"/>
                </a:cubicBezTo>
                <a:lnTo>
                  <a:pt x="274" y="13"/>
                </a:lnTo>
                <a:cubicBezTo>
                  <a:pt x="278" y="11"/>
                  <a:pt x="285" y="9"/>
                  <a:pt x="289" y="8"/>
                </a:cubicBezTo>
                <a:lnTo>
                  <a:pt x="303" y="4"/>
                </a:lnTo>
                <a:cubicBezTo>
                  <a:pt x="307" y="2"/>
                  <a:pt x="310" y="5"/>
                  <a:pt x="309" y="9"/>
                </a:cubicBezTo>
                <a:lnTo>
                  <a:pt x="306" y="22"/>
                </a:lnTo>
                <a:cubicBezTo>
                  <a:pt x="305" y="27"/>
                  <a:pt x="304" y="34"/>
                  <a:pt x="303" y="38"/>
                </a:cubicBezTo>
                <a:lnTo>
                  <a:pt x="300" y="51"/>
                </a:lnTo>
                <a:cubicBezTo>
                  <a:pt x="299" y="55"/>
                  <a:pt x="296" y="57"/>
                  <a:pt x="292" y="54"/>
                </a:cubicBezTo>
                <a:lnTo>
                  <a:pt x="284" y="47"/>
                </a:lnTo>
                <a:lnTo>
                  <a:pt x="220" y="121"/>
                </a:lnTo>
                <a:lnTo>
                  <a:pt x="220" y="121"/>
                </a:lnTo>
                <a:lnTo>
                  <a:pt x="219" y="121"/>
                </a:lnTo>
                <a:lnTo>
                  <a:pt x="143" y="54"/>
                </a:lnTo>
                <a:close/>
                <a:moveTo>
                  <a:pt x="335" y="235"/>
                </a:moveTo>
                <a:cubicBezTo>
                  <a:pt x="341" y="235"/>
                  <a:pt x="346" y="240"/>
                  <a:pt x="346" y="246"/>
                </a:cubicBezTo>
                <a:cubicBezTo>
                  <a:pt x="346" y="252"/>
                  <a:pt x="341" y="257"/>
                  <a:pt x="335" y="257"/>
                </a:cubicBezTo>
                <a:lnTo>
                  <a:pt x="311" y="257"/>
                </a:lnTo>
                <a:lnTo>
                  <a:pt x="269" y="257"/>
                </a:lnTo>
                <a:lnTo>
                  <a:pt x="239" y="257"/>
                </a:lnTo>
                <a:lnTo>
                  <a:pt x="196" y="257"/>
                </a:lnTo>
                <a:lnTo>
                  <a:pt x="166" y="257"/>
                </a:lnTo>
                <a:lnTo>
                  <a:pt x="125" y="257"/>
                </a:lnTo>
                <a:lnTo>
                  <a:pt x="94" y="257"/>
                </a:lnTo>
                <a:lnTo>
                  <a:pt x="53" y="257"/>
                </a:lnTo>
                <a:lnTo>
                  <a:pt x="11" y="257"/>
                </a:lnTo>
                <a:cubicBezTo>
                  <a:pt x="5" y="257"/>
                  <a:pt x="1" y="252"/>
                  <a:pt x="1" y="246"/>
                </a:cubicBezTo>
                <a:lnTo>
                  <a:pt x="0" y="10"/>
                </a:lnTo>
                <a:cubicBezTo>
                  <a:pt x="0" y="4"/>
                  <a:pt x="5" y="0"/>
                  <a:pt x="11" y="0"/>
                </a:cubicBezTo>
                <a:cubicBezTo>
                  <a:pt x="17" y="0"/>
                  <a:pt x="22" y="4"/>
                  <a:pt x="22" y="10"/>
                </a:cubicBezTo>
                <a:lnTo>
                  <a:pt x="22" y="235"/>
                </a:lnTo>
                <a:lnTo>
                  <a:pt x="53" y="235"/>
                </a:lnTo>
                <a:lnTo>
                  <a:pt x="53" y="186"/>
                </a:lnTo>
                <a:cubicBezTo>
                  <a:pt x="53" y="180"/>
                  <a:pt x="57" y="175"/>
                  <a:pt x="63" y="175"/>
                </a:cubicBezTo>
                <a:lnTo>
                  <a:pt x="84" y="175"/>
                </a:lnTo>
                <a:cubicBezTo>
                  <a:pt x="90" y="175"/>
                  <a:pt x="94" y="180"/>
                  <a:pt x="94" y="186"/>
                </a:cubicBezTo>
                <a:lnTo>
                  <a:pt x="94" y="235"/>
                </a:lnTo>
                <a:lnTo>
                  <a:pt x="125" y="235"/>
                </a:lnTo>
                <a:lnTo>
                  <a:pt x="125" y="111"/>
                </a:lnTo>
                <a:cubicBezTo>
                  <a:pt x="125" y="105"/>
                  <a:pt x="130" y="100"/>
                  <a:pt x="135" y="100"/>
                </a:cubicBezTo>
                <a:lnTo>
                  <a:pt x="156" y="100"/>
                </a:lnTo>
                <a:cubicBezTo>
                  <a:pt x="162" y="100"/>
                  <a:pt x="166" y="105"/>
                  <a:pt x="166" y="111"/>
                </a:cubicBezTo>
                <a:lnTo>
                  <a:pt x="166" y="235"/>
                </a:lnTo>
                <a:lnTo>
                  <a:pt x="196" y="235"/>
                </a:lnTo>
                <a:lnTo>
                  <a:pt x="196" y="148"/>
                </a:lnTo>
                <a:cubicBezTo>
                  <a:pt x="196" y="142"/>
                  <a:pt x="201" y="137"/>
                  <a:pt x="207" y="137"/>
                </a:cubicBezTo>
                <a:lnTo>
                  <a:pt x="228" y="137"/>
                </a:lnTo>
                <a:cubicBezTo>
                  <a:pt x="234" y="137"/>
                  <a:pt x="239" y="142"/>
                  <a:pt x="239" y="148"/>
                </a:cubicBezTo>
                <a:lnTo>
                  <a:pt x="239" y="235"/>
                </a:lnTo>
                <a:lnTo>
                  <a:pt x="269" y="235"/>
                </a:lnTo>
                <a:lnTo>
                  <a:pt x="269" y="86"/>
                </a:lnTo>
                <a:cubicBezTo>
                  <a:pt x="269" y="80"/>
                  <a:pt x="274" y="75"/>
                  <a:pt x="280" y="75"/>
                </a:cubicBezTo>
                <a:lnTo>
                  <a:pt x="300" y="75"/>
                </a:lnTo>
                <a:cubicBezTo>
                  <a:pt x="306" y="75"/>
                  <a:pt x="311" y="80"/>
                  <a:pt x="311" y="86"/>
                </a:cubicBezTo>
                <a:lnTo>
                  <a:pt x="311" y="235"/>
                </a:lnTo>
                <a:lnTo>
                  <a:pt x="335" y="23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4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800"/>
                            </p:stCondLst>
                            <p:childTnLst>
                              <p:par>
                                <p:cTn id="5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4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300"/>
                            </p:stCondLst>
                            <p:childTnLst>
                              <p:par>
                                <p:cTn id="6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4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400"/>
                            </p:stCondLst>
                            <p:childTnLst>
                              <p:par>
                                <p:cTn id="8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7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nimBg="1"/>
      <p:bldP spid="8199" grpId="0"/>
      <p:bldP spid="8201" grpId="0"/>
      <p:bldP spid="8202" grpId="0"/>
      <p:bldP spid="820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29"/>
          <p:cNvSpPr txBox="1"/>
          <p:nvPr/>
        </p:nvSpPr>
        <p:spPr>
          <a:xfrm>
            <a:off x="1330325" y="44450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/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模拟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Dos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攻击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TextBox 30"/>
          <p:cNvSpPr txBox="1"/>
          <p:nvPr/>
        </p:nvSpPr>
        <p:spPr>
          <a:xfrm>
            <a:off x="139700" y="106363"/>
            <a:ext cx="10652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Part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Oval 12"/>
          <p:cNvSpPr/>
          <p:nvPr/>
        </p:nvSpPr>
        <p:spPr>
          <a:xfrm>
            <a:off x="53975" y="663575"/>
            <a:ext cx="1236663" cy="1238250"/>
          </a:xfrm>
          <a:prstGeom prst="ellipse">
            <a:avLst/>
          </a:prstGeom>
          <a:solidFill>
            <a:srgbClr val="C9C9C9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" name="Oval 13"/>
          <p:cNvSpPr/>
          <p:nvPr/>
        </p:nvSpPr>
        <p:spPr>
          <a:xfrm>
            <a:off x="166688" y="777875"/>
            <a:ext cx="1011237" cy="101123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219075" y="909638"/>
            <a:ext cx="86836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02</a:t>
            </a:r>
            <a:endParaRPr lang="en-US" sz="4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0325" y="777875"/>
            <a:ext cx="105968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通过iptables -t filter -I INPUT -p tcp -m tcp --tcp-flags SYN,ACK,FIN,RST,URG,PSH  SYN</a:t>
            </a:r>
            <a:r>
              <a:rPr lang="en-US" altLang="zh-CN" sz="2000" b="1"/>
              <a:t>,ACK</a:t>
            </a:r>
            <a:r>
              <a:rPr lang="zh-CN" altLang="en-US" sz="2000" b="1"/>
              <a:t> -j REJECT。使外部主机拒绝</a:t>
            </a:r>
            <a:r>
              <a:rPr lang="en-US" altLang="zh-CN" sz="2000" b="1"/>
              <a:t>TCP</a:t>
            </a:r>
            <a:r>
              <a:rPr lang="zh-CN" altLang="en-US" sz="2000" b="1"/>
              <a:t>第二</a:t>
            </a:r>
            <a:r>
              <a:rPr lang="zh-CN" altLang="en-US" sz="2000" b="1"/>
              <a:t>次握手，使得</a:t>
            </a:r>
            <a:r>
              <a:rPr lang="en-US" altLang="zh-CN" sz="2000" b="1"/>
              <a:t>TCP</a:t>
            </a:r>
            <a:r>
              <a:rPr lang="zh-CN" altLang="en-US" sz="2000" b="1"/>
              <a:t>链接无法完成建立，模拟</a:t>
            </a:r>
            <a:r>
              <a:rPr lang="en-US" altLang="zh-CN" sz="2000" b="1"/>
              <a:t>Dos</a:t>
            </a:r>
            <a:r>
              <a:rPr lang="zh-CN" altLang="en-US" sz="2000" b="1"/>
              <a:t>攻击。</a:t>
            </a:r>
            <a:endParaRPr lang="zh-CN" altLang="en-US" sz="2000" b="1"/>
          </a:p>
        </p:txBody>
      </p:sp>
      <p:pic>
        <p:nvPicPr>
          <p:cNvPr id="5" name="图片 4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730" y="2073275"/>
            <a:ext cx="6986905" cy="4108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00770" y="2821305"/>
            <a:ext cx="1685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</a:t>
            </a:r>
            <a:r>
              <a:rPr lang="zh-CN" altLang="en-US"/>
              <a:t>次握手</a:t>
            </a:r>
            <a:endParaRPr lang="zh-CN" altLang="en-US"/>
          </a:p>
          <a:p>
            <a:r>
              <a:rPr lang="en-US" altLang="zh-CN"/>
              <a:t>SYN,ACK </a:t>
            </a:r>
            <a:r>
              <a:rPr lang="zh-CN" altLang="en-US"/>
              <a:t>为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6" grpId="0" bldLvl="0" animBg="1"/>
      <p:bldP spid="17" grpId="0" bldLvl="0" animBg="1"/>
      <p:bldP spid="18" grpId="0"/>
      <p:bldP spid="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29"/>
          <p:cNvSpPr txBox="1"/>
          <p:nvPr/>
        </p:nvSpPr>
        <p:spPr>
          <a:xfrm>
            <a:off x="1330325" y="44450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/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模拟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Dos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攻击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TextBox 30"/>
          <p:cNvSpPr txBox="1"/>
          <p:nvPr/>
        </p:nvSpPr>
        <p:spPr>
          <a:xfrm>
            <a:off x="139700" y="106363"/>
            <a:ext cx="10652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Part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Oval 12"/>
          <p:cNvSpPr/>
          <p:nvPr/>
        </p:nvSpPr>
        <p:spPr>
          <a:xfrm>
            <a:off x="53975" y="663575"/>
            <a:ext cx="1236663" cy="1238250"/>
          </a:xfrm>
          <a:prstGeom prst="ellipse">
            <a:avLst/>
          </a:prstGeom>
          <a:solidFill>
            <a:srgbClr val="C9C9C9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" name="Oval 13"/>
          <p:cNvSpPr/>
          <p:nvPr/>
        </p:nvSpPr>
        <p:spPr>
          <a:xfrm>
            <a:off x="166688" y="777875"/>
            <a:ext cx="1011237" cy="101123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219075" y="909638"/>
            <a:ext cx="86836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03</a:t>
            </a:r>
            <a:endParaRPr lang="en-US" sz="4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0325" y="777875"/>
            <a:ext cx="10596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通过iptables -I INPUT -p tcp --dport 803 -m connlimit --connlimit-above 2 -j REJECT。限制每个</a:t>
            </a:r>
            <a:r>
              <a:rPr lang="en-US" altLang="zh-CN" sz="2000" b="1"/>
              <a:t>IP</a:t>
            </a:r>
            <a:r>
              <a:rPr lang="zh-CN" altLang="en-US" sz="2000" b="1"/>
              <a:t>通过</a:t>
            </a:r>
            <a:r>
              <a:rPr lang="en-US" altLang="zh-CN" sz="2000" b="1"/>
              <a:t>803</a:t>
            </a:r>
            <a:r>
              <a:rPr lang="zh-CN" altLang="en-US" sz="2000" b="1"/>
              <a:t>端口能够建立的链接数为</a:t>
            </a:r>
            <a:r>
              <a:rPr lang="en-US" altLang="zh-CN" sz="2000" b="1"/>
              <a:t>2</a:t>
            </a:r>
            <a:r>
              <a:rPr lang="zh-CN" altLang="en-US" sz="2000" b="1"/>
              <a:t>。并尝试通过外部主机建立三个链接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1330325" y="1875790"/>
            <a:ext cx="2247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残忍</a:t>
            </a:r>
            <a:r>
              <a:rPr lang="zh-CN" altLang="en-US"/>
              <a:t>拒绝</a:t>
            </a:r>
            <a:endParaRPr lang="zh-CN" altLang="en-US"/>
          </a:p>
        </p:txBody>
      </p:sp>
      <p:pic>
        <p:nvPicPr>
          <p:cNvPr id="26" name="图片 26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655" y="4044950"/>
            <a:ext cx="9335135" cy="20777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0325" y="3739515"/>
            <a:ext cx="669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查看进程列表确认链接数确实为</a:t>
            </a:r>
            <a:r>
              <a:rPr lang="en-US" altLang="zh-CN" b="1"/>
              <a:t>2</a:t>
            </a:r>
            <a:endParaRPr lang="en-US" altLang="zh-CN" b="1"/>
          </a:p>
        </p:txBody>
      </p:sp>
      <p:pic>
        <p:nvPicPr>
          <p:cNvPr id="4" name="图片 3" descr="Snap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25" y="2347595"/>
            <a:ext cx="3495675" cy="1454785"/>
          </a:xfrm>
          <a:prstGeom prst="rect">
            <a:avLst/>
          </a:prstGeom>
        </p:spPr>
      </p:pic>
      <p:pic>
        <p:nvPicPr>
          <p:cNvPr id="6" name="图片 5" descr="Snap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2347595"/>
            <a:ext cx="3414395" cy="147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6" grpId="0" bldLvl="0" animBg="1"/>
      <p:bldP spid="17" grpId="0" bldLvl="0" animBg="1"/>
      <p:bldP spid="18" grpId="0"/>
      <p:bldP spid="3" grpId="0"/>
      <p:bldP spid="2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29"/>
          <p:cNvSpPr txBox="1"/>
          <p:nvPr/>
        </p:nvSpPr>
        <p:spPr>
          <a:xfrm>
            <a:off x="1330325" y="44450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/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模拟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Dos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攻击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TextBox 30"/>
          <p:cNvSpPr txBox="1"/>
          <p:nvPr/>
        </p:nvSpPr>
        <p:spPr>
          <a:xfrm>
            <a:off x="139700" y="106363"/>
            <a:ext cx="10652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Part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Oval 12"/>
          <p:cNvSpPr/>
          <p:nvPr/>
        </p:nvSpPr>
        <p:spPr>
          <a:xfrm>
            <a:off x="53975" y="663575"/>
            <a:ext cx="1236663" cy="1238250"/>
          </a:xfrm>
          <a:prstGeom prst="ellipse">
            <a:avLst/>
          </a:prstGeom>
          <a:solidFill>
            <a:srgbClr val="C9C9C9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" name="Oval 13"/>
          <p:cNvSpPr/>
          <p:nvPr/>
        </p:nvSpPr>
        <p:spPr>
          <a:xfrm>
            <a:off x="166688" y="777875"/>
            <a:ext cx="1011237" cy="101123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219075" y="909638"/>
            <a:ext cx="86836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04</a:t>
            </a:r>
            <a:endParaRPr lang="en-US" sz="4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0325" y="777875"/>
            <a:ext cx="10596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此外我还发现，即使将这两个客户端进程杀掉，也会被拒绝。因为</a:t>
            </a:r>
            <a:r>
              <a:rPr lang="en-US" altLang="zh-CN" sz="2000" b="1"/>
              <a:t>TCP</a:t>
            </a:r>
            <a:r>
              <a:rPr lang="zh-CN" altLang="en-US" sz="2000" b="1"/>
              <a:t>链接在服务器端仍被保留，因此需要等待超时后自动断开链接才能发起新的链接。</a:t>
            </a:r>
            <a:endParaRPr lang="zh-CN" altLang="en-US" sz="2000" b="1"/>
          </a:p>
        </p:txBody>
      </p:sp>
      <p:pic>
        <p:nvPicPr>
          <p:cNvPr id="5" name="图片 4" descr="Snap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1620" y="1789430"/>
            <a:ext cx="4721860" cy="2291715"/>
          </a:xfrm>
          <a:prstGeom prst="rect">
            <a:avLst/>
          </a:prstGeom>
        </p:spPr>
      </p:pic>
      <p:pic>
        <p:nvPicPr>
          <p:cNvPr id="2" name="图片 1" descr="Snap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480" y="4081145"/>
            <a:ext cx="3103245" cy="26428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53480" y="3682365"/>
            <a:ext cx="5020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等待约一分半，又能重新链接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6" grpId="0" bldLvl="0" animBg="1"/>
      <p:bldP spid="17" grpId="0" bldLvl="0" animBg="1"/>
      <p:bldP spid="18" grpId="0"/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4034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13" y="2725738"/>
            <a:ext cx="5695950" cy="35512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5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" y="2762250"/>
            <a:ext cx="2465387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6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75" y="4749800"/>
            <a:ext cx="1697038" cy="1527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7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513" y="4940300"/>
            <a:ext cx="668337" cy="1677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8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3138" y="2293938"/>
            <a:ext cx="3041650" cy="512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41" name="Freeform 10"/>
          <p:cNvSpPr>
            <a:spLocks noEditPoints="1"/>
          </p:cNvSpPr>
          <p:nvPr/>
        </p:nvSpPr>
        <p:spPr>
          <a:xfrm>
            <a:off x="5756275" y="6213475"/>
            <a:ext cx="373063" cy="374650"/>
          </a:xfrm>
          <a:custGeom>
            <a:avLst/>
            <a:gdLst/>
            <a:ahLst/>
            <a:cxnLst>
              <a:cxn ang="0">
                <a:pos x="186558" y="0"/>
              </a:cxn>
              <a:cxn ang="0">
                <a:pos x="373115" y="187342"/>
              </a:cxn>
              <a:cxn ang="0">
                <a:pos x="186558" y="374683"/>
              </a:cxn>
              <a:cxn ang="0">
                <a:pos x="0" y="187342"/>
              </a:cxn>
              <a:cxn ang="0">
                <a:pos x="186558" y="0"/>
              </a:cxn>
              <a:cxn ang="0">
                <a:pos x="331996" y="191165"/>
              </a:cxn>
              <a:cxn ang="0">
                <a:pos x="325143" y="195753"/>
              </a:cxn>
              <a:cxn ang="0">
                <a:pos x="300015" y="195753"/>
              </a:cxn>
              <a:cxn ang="0">
                <a:pos x="293923" y="193459"/>
              </a:cxn>
              <a:cxn ang="0">
                <a:pos x="186558" y="80289"/>
              </a:cxn>
              <a:cxn ang="0">
                <a:pos x="79192" y="193459"/>
              </a:cxn>
              <a:cxn ang="0">
                <a:pos x="73100" y="195753"/>
              </a:cxn>
              <a:cxn ang="0">
                <a:pos x="47972" y="195753"/>
              </a:cxn>
              <a:cxn ang="0">
                <a:pos x="41119" y="191165"/>
              </a:cxn>
              <a:cxn ang="0">
                <a:pos x="42642" y="182754"/>
              </a:cxn>
              <a:cxn ang="0">
                <a:pos x="179704" y="39762"/>
              </a:cxn>
              <a:cxn ang="0">
                <a:pos x="186558" y="36704"/>
              </a:cxn>
              <a:cxn ang="0">
                <a:pos x="193411" y="39762"/>
              </a:cxn>
              <a:cxn ang="0">
                <a:pos x="330473" y="182754"/>
              </a:cxn>
              <a:cxn ang="0">
                <a:pos x="331996" y="191165"/>
              </a:cxn>
              <a:cxn ang="0">
                <a:pos x="86045" y="204164"/>
              </a:cxn>
              <a:cxn ang="0">
                <a:pos x="86045" y="204164"/>
              </a:cxn>
              <a:cxn ang="0">
                <a:pos x="86045" y="289806"/>
              </a:cxn>
              <a:cxn ang="0">
                <a:pos x="98228" y="304334"/>
              </a:cxn>
              <a:cxn ang="0">
                <a:pos x="153815" y="304334"/>
              </a:cxn>
              <a:cxn ang="0">
                <a:pos x="153815" y="211046"/>
              </a:cxn>
              <a:cxn ang="0">
                <a:pos x="168282" y="196517"/>
              </a:cxn>
              <a:cxn ang="0">
                <a:pos x="204833" y="196517"/>
              </a:cxn>
              <a:cxn ang="0">
                <a:pos x="219300" y="211046"/>
              </a:cxn>
              <a:cxn ang="0">
                <a:pos x="219300" y="304334"/>
              </a:cxn>
              <a:cxn ang="0">
                <a:pos x="274887" y="304334"/>
              </a:cxn>
              <a:cxn ang="0">
                <a:pos x="287070" y="289806"/>
              </a:cxn>
              <a:cxn ang="0">
                <a:pos x="287070" y="204929"/>
              </a:cxn>
              <a:cxn ang="0">
                <a:pos x="186558" y="99406"/>
              </a:cxn>
              <a:cxn ang="0">
                <a:pos x="86045" y="204164"/>
              </a:cxn>
            </a:cxnLst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4043" name="Rectangle 4"/>
          <p:cNvSpPr txBox="1"/>
          <p:nvPr/>
        </p:nvSpPr>
        <p:spPr>
          <a:xfrm>
            <a:off x="8918893" y="5604510"/>
            <a:ext cx="2751137" cy="349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崔恩博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4044" name="Rectangle 3"/>
          <p:cNvSpPr txBox="1"/>
          <p:nvPr/>
        </p:nvSpPr>
        <p:spPr>
          <a:xfrm>
            <a:off x="4899025" y="2279650"/>
            <a:ext cx="6770688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/>
            <a:r>
              <a:rPr lang="zh-CN" altLang="en-US" sz="96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谢谢大家</a:t>
            </a:r>
            <a:endParaRPr lang="zh-CN" altLang="en-US" sz="96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4045" name="组合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8688" y="420688"/>
            <a:ext cx="463550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6" name="组合 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0038" y="420688"/>
            <a:ext cx="469900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7" name="组合 10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0675" y="420688"/>
            <a:ext cx="469900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8" name="组合 1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9963" y="420688"/>
            <a:ext cx="468312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9" name="组合 10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9325" y="420688"/>
            <a:ext cx="463550" cy="46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50" name="Freeform 5"/>
          <p:cNvSpPr/>
          <p:nvPr/>
        </p:nvSpPr>
        <p:spPr>
          <a:xfrm>
            <a:off x="10960100" y="5618163"/>
            <a:ext cx="1236663" cy="1239837"/>
          </a:xfrm>
          <a:custGeom>
            <a:avLst/>
            <a:gdLst/>
            <a:ahLst/>
            <a:cxnLst>
              <a:cxn ang="0">
                <a:pos x="1236662" y="0"/>
              </a:cxn>
              <a:cxn ang="0">
                <a:pos x="1236662" y="1239838"/>
              </a:cxn>
              <a:cxn ang="0">
                <a:pos x="0" y="1239838"/>
              </a:cxn>
              <a:cxn ang="0">
                <a:pos x="1236662" y="0"/>
              </a:cxn>
            </a:cxnLst>
            <a:pathLst>
              <a:path w="1545" h="1545">
                <a:moveTo>
                  <a:pt x="1545" y="0"/>
                </a:moveTo>
                <a:lnTo>
                  <a:pt x="1545" y="1545"/>
                </a:lnTo>
                <a:lnTo>
                  <a:pt x="0" y="1545"/>
                </a:lnTo>
                <a:lnTo>
                  <a:pt x="1545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4051" name="Freeform 6"/>
          <p:cNvSpPr>
            <a:spLocks noEditPoints="1"/>
          </p:cNvSpPr>
          <p:nvPr/>
        </p:nvSpPr>
        <p:spPr>
          <a:xfrm>
            <a:off x="11669713" y="6259513"/>
            <a:ext cx="398462" cy="401637"/>
          </a:xfrm>
          <a:custGeom>
            <a:avLst/>
            <a:gdLst/>
            <a:ahLst/>
            <a:cxnLst>
              <a:cxn ang="0">
                <a:pos x="199630" y="0"/>
              </a:cxn>
              <a:cxn ang="0">
                <a:pos x="398462" y="200417"/>
              </a:cxn>
              <a:cxn ang="0">
                <a:pos x="199630" y="401638"/>
              </a:cxn>
              <a:cxn ang="0">
                <a:pos x="0" y="200417"/>
              </a:cxn>
              <a:cxn ang="0">
                <a:pos x="199630" y="0"/>
              </a:cxn>
              <a:cxn ang="0">
                <a:pos x="199630" y="35415"/>
              </a:cxn>
              <a:cxn ang="0">
                <a:pos x="363327" y="200417"/>
              </a:cxn>
              <a:cxn ang="0">
                <a:pos x="199630" y="366223"/>
              </a:cxn>
              <a:cxn ang="0">
                <a:pos x="35135" y="200417"/>
              </a:cxn>
              <a:cxn ang="0">
                <a:pos x="199630" y="35415"/>
              </a:cxn>
              <a:cxn ang="0">
                <a:pos x="327394" y="198002"/>
              </a:cxn>
              <a:cxn ang="0">
                <a:pos x="233168" y="252734"/>
              </a:cxn>
              <a:cxn ang="0">
                <a:pos x="139741" y="306661"/>
              </a:cxn>
              <a:cxn ang="0">
                <a:pos x="139741" y="198002"/>
              </a:cxn>
              <a:cxn ang="0">
                <a:pos x="139741" y="89342"/>
              </a:cxn>
              <a:cxn ang="0">
                <a:pos x="233168" y="143270"/>
              </a:cxn>
              <a:cxn ang="0">
                <a:pos x="327394" y="198002"/>
              </a:cxn>
            </a:cxnLst>
            <a:pathLst>
              <a:path w="499" h="499">
                <a:moveTo>
                  <a:pt x="250" y="0"/>
                </a:moveTo>
                <a:cubicBezTo>
                  <a:pt x="387" y="0"/>
                  <a:pt x="499" y="112"/>
                  <a:pt x="499" y="249"/>
                </a:cubicBezTo>
                <a:cubicBezTo>
                  <a:pt x="499" y="387"/>
                  <a:pt x="387" y="499"/>
                  <a:pt x="250" y="499"/>
                </a:cubicBez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lose/>
                <a:moveTo>
                  <a:pt x="250" y="44"/>
                </a:moveTo>
                <a:cubicBezTo>
                  <a:pt x="363" y="44"/>
                  <a:pt x="455" y="136"/>
                  <a:pt x="455" y="249"/>
                </a:cubicBezTo>
                <a:cubicBezTo>
                  <a:pt x="455" y="363"/>
                  <a:pt x="363" y="455"/>
                  <a:pt x="250" y="455"/>
                </a:cubicBezTo>
                <a:cubicBezTo>
                  <a:pt x="136" y="455"/>
                  <a:pt x="44" y="363"/>
                  <a:pt x="44" y="249"/>
                </a:cubicBezTo>
                <a:cubicBezTo>
                  <a:pt x="44" y="136"/>
                  <a:pt x="136" y="44"/>
                  <a:pt x="250" y="44"/>
                </a:cubicBezTo>
                <a:close/>
                <a:moveTo>
                  <a:pt x="410" y="246"/>
                </a:moveTo>
                <a:lnTo>
                  <a:pt x="292" y="314"/>
                </a:lnTo>
                <a:lnTo>
                  <a:pt x="175" y="381"/>
                </a:lnTo>
                <a:lnTo>
                  <a:pt x="175" y="246"/>
                </a:lnTo>
                <a:lnTo>
                  <a:pt x="175" y="111"/>
                </a:lnTo>
                <a:lnTo>
                  <a:pt x="292" y="178"/>
                </a:lnTo>
                <a:lnTo>
                  <a:pt x="410" y="24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00"/>
                            </p:stCondLst>
                            <p:childTnLst>
                              <p:par>
                                <p:cTn id="4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800"/>
                            </p:stCondLst>
                            <p:childTnLst>
                              <p:par>
                                <p:cTn id="7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300"/>
                            </p:stCondLst>
                            <p:childTnLst>
                              <p:par>
                                <p:cTn id="7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400" fill="hold"/>
                                        <p:tgtEl>
                                          <p:spTgt spid="44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400" fill="hold"/>
                                        <p:tgtEl>
                                          <p:spTgt spid="44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3" grpId="0"/>
      <p:bldP spid="440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9218" name="组合 16"/>
          <p:cNvGrpSpPr/>
          <p:nvPr/>
        </p:nvGrpSpPr>
        <p:grpSpPr>
          <a:xfrm>
            <a:off x="1270" y="1736725"/>
            <a:ext cx="12196763" cy="5121275"/>
            <a:chOff x="0" y="0"/>
            <a:chExt cx="12199937" cy="5122863"/>
          </a:xfrm>
        </p:grpSpPr>
        <p:sp>
          <p:nvSpPr>
            <p:cNvPr id="9219" name="Freeform 5"/>
            <p:cNvSpPr/>
            <p:nvPr/>
          </p:nvSpPr>
          <p:spPr>
            <a:xfrm>
              <a:off x="0" y="0"/>
              <a:ext cx="12199937" cy="5122863"/>
            </a:xfrm>
            <a:custGeom>
              <a:avLst/>
              <a:gdLst/>
              <a:ahLst/>
              <a:cxnLst>
                <a:cxn ang="0">
                  <a:pos x="12199937" y="0"/>
                </a:cxn>
                <a:cxn ang="0">
                  <a:pos x="12199937" y="5122863"/>
                </a:cxn>
                <a:cxn ang="0">
                  <a:pos x="0" y="5122863"/>
                </a:cxn>
                <a:cxn ang="0">
                  <a:pos x="0" y="0"/>
                </a:cxn>
                <a:cxn ang="0">
                  <a:pos x="6087006" y="1188621"/>
                </a:cxn>
                <a:cxn ang="0">
                  <a:pos x="12199937" y="0"/>
                </a:cxn>
              </a:cxnLst>
              <a:pathLst>
                <a:path w="16000" h="6689">
                  <a:moveTo>
                    <a:pt x="16000" y="0"/>
                  </a:moveTo>
                  <a:lnTo>
                    <a:pt x="16000" y="6689"/>
                  </a:lnTo>
                  <a:lnTo>
                    <a:pt x="0" y="6689"/>
                  </a:lnTo>
                  <a:lnTo>
                    <a:pt x="0" y="0"/>
                  </a:lnTo>
                  <a:cubicBezTo>
                    <a:pt x="2493" y="1216"/>
                    <a:pt x="5170" y="1552"/>
                    <a:pt x="7983" y="1552"/>
                  </a:cubicBezTo>
                  <a:cubicBezTo>
                    <a:pt x="10795" y="1552"/>
                    <a:pt x="13507" y="1216"/>
                    <a:pt x="16000" y="0"/>
                  </a:cubicBezTo>
                  <a:close/>
                </a:path>
              </a:pathLst>
            </a:custGeom>
            <a:solidFill>
              <a:srgbClr val="ADADA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Freeform 6"/>
            <p:cNvSpPr/>
            <p:nvPr/>
          </p:nvSpPr>
          <p:spPr>
            <a:xfrm>
              <a:off x="0" y="523875"/>
              <a:ext cx="12199937" cy="4598988"/>
            </a:xfrm>
            <a:custGeom>
              <a:avLst/>
              <a:gdLst/>
              <a:ahLst/>
              <a:cxnLst>
                <a:cxn ang="0">
                  <a:pos x="12199937" y="0"/>
                </a:cxn>
                <a:cxn ang="0">
                  <a:pos x="12199937" y="4598988"/>
                </a:cxn>
                <a:cxn ang="0">
                  <a:pos x="0" y="4598988"/>
                </a:cxn>
                <a:cxn ang="0">
                  <a:pos x="0" y="0"/>
                </a:cxn>
                <a:cxn ang="0">
                  <a:pos x="6099969" y="691456"/>
                </a:cxn>
                <a:cxn ang="0">
                  <a:pos x="12199937" y="0"/>
                </a:cxn>
              </a:cxnLst>
              <a:pathLst>
                <a:path w="16000" h="6006">
                  <a:moveTo>
                    <a:pt x="16000" y="0"/>
                  </a:moveTo>
                  <a:lnTo>
                    <a:pt x="16000" y="6006"/>
                  </a:lnTo>
                  <a:lnTo>
                    <a:pt x="0" y="6006"/>
                  </a:lnTo>
                  <a:lnTo>
                    <a:pt x="0" y="0"/>
                  </a:lnTo>
                  <a:cubicBezTo>
                    <a:pt x="2566" y="588"/>
                    <a:pt x="5244" y="903"/>
                    <a:pt x="8000" y="903"/>
                  </a:cubicBezTo>
                  <a:cubicBezTo>
                    <a:pt x="10756" y="903"/>
                    <a:pt x="13434" y="588"/>
                    <a:pt x="16000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21" name="TextBox 26"/>
          <p:cNvSpPr txBox="1"/>
          <p:nvPr/>
        </p:nvSpPr>
        <p:spPr>
          <a:xfrm>
            <a:off x="2962275" y="4000500"/>
            <a:ext cx="625792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网络防火墙</a:t>
            </a:r>
            <a:endParaRPr lang="zh-CN" altLang="en-US" sz="48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cxnSp>
        <p:nvCxnSpPr>
          <p:cNvPr id="9222" name="直接连接符 27"/>
          <p:cNvCxnSpPr/>
          <p:nvPr/>
        </p:nvCxnSpPr>
        <p:spPr>
          <a:xfrm>
            <a:off x="2635250" y="4816475"/>
            <a:ext cx="6913563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9235" name="组合 40"/>
          <p:cNvGrpSpPr/>
          <p:nvPr/>
        </p:nvGrpSpPr>
        <p:grpSpPr>
          <a:xfrm>
            <a:off x="4948238" y="1458913"/>
            <a:ext cx="2301875" cy="2308225"/>
            <a:chOff x="0" y="0"/>
            <a:chExt cx="2301875" cy="2308226"/>
          </a:xfrm>
        </p:grpSpPr>
        <p:sp>
          <p:nvSpPr>
            <p:cNvPr id="9236" name="Oval 5"/>
            <p:cNvSpPr/>
            <p:nvPr/>
          </p:nvSpPr>
          <p:spPr>
            <a:xfrm>
              <a:off x="0" y="0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37" name="Freeform 6"/>
            <p:cNvSpPr>
              <a:spLocks noEditPoints="1"/>
            </p:cNvSpPr>
            <p:nvPr/>
          </p:nvSpPr>
          <p:spPr>
            <a:xfrm>
              <a:off x="123825" y="123825"/>
              <a:ext cx="2054225" cy="2058988"/>
            </a:xfrm>
            <a:custGeom>
              <a:avLst/>
              <a:gdLst/>
              <a:ahLst/>
              <a:cxnLst>
                <a:cxn ang="0">
                  <a:pos x="1027113" y="0"/>
                </a:cxn>
                <a:cxn ang="0">
                  <a:pos x="2054225" y="1029494"/>
                </a:cxn>
                <a:cxn ang="0">
                  <a:pos x="1027113" y="2058988"/>
                </a:cxn>
                <a:cxn ang="0">
                  <a:pos x="0" y="1029494"/>
                </a:cxn>
                <a:cxn ang="0">
                  <a:pos x="1027113" y="0"/>
                </a:cxn>
                <a:cxn ang="0">
                  <a:pos x="1027113" y="69754"/>
                </a:cxn>
                <a:cxn ang="0">
                  <a:pos x="1984011" y="1029494"/>
                </a:cxn>
                <a:cxn ang="0">
                  <a:pos x="1027113" y="1988611"/>
                </a:cxn>
                <a:cxn ang="0">
                  <a:pos x="69593" y="1029494"/>
                </a:cxn>
                <a:cxn ang="0">
                  <a:pos x="1027113" y="69754"/>
                </a:cxn>
              </a:cxnLst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38" name="Freeform 42"/>
          <p:cNvSpPr>
            <a:spLocks noEditPoints="1"/>
          </p:cNvSpPr>
          <p:nvPr/>
        </p:nvSpPr>
        <p:spPr>
          <a:xfrm>
            <a:off x="5795963" y="1822450"/>
            <a:ext cx="604837" cy="1535113"/>
          </a:xfrm>
          <a:custGeom>
            <a:avLst/>
            <a:gdLst/>
            <a:ahLst/>
            <a:cxnLst>
              <a:cxn ang="0">
                <a:pos x="3398" y="547821"/>
              </a:cxn>
              <a:cxn ang="0">
                <a:pos x="3398" y="585019"/>
              </a:cxn>
              <a:cxn ang="0">
                <a:pos x="139308" y="973904"/>
              </a:cxn>
              <a:cxn ang="0">
                <a:pos x="265025" y="973904"/>
              </a:cxn>
              <a:cxn ang="0">
                <a:pos x="282013" y="960378"/>
              </a:cxn>
              <a:cxn ang="0">
                <a:pos x="282013" y="446373"/>
              </a:cxn>
              <a:cxn ang="0">
                <a:pos x="231047" y="395649"/>
              </a:cxn>
              <a:cxn ang="0">
                <a:pos x="309196" y="324635"/>
              </a:cxn>
              <a:cxn ang="0">
                <a:pos x="363560" y="399030"/>
              </a:cxn>
              <a:cxn ang="0">
                <a:pos x="312593" y="442991"/>
              </a:cxn>
              <a:cxn ang="0">
                <a:pos x="312593" y="960378"/>
              </a:cxn>
              <a:cxn ang="0">
                <a:pos x="329582" y="973904"/>
              </a:cxn>
              <a:cxn ang="0">
                <a:pos x="475685" y="973904"/>
              </a:cxn>
              <a:cxn ang="0">
                <a:pos x="601402" y="585019"/>
              </a:cxn>
              <a:cxn ang="0">
                <a:pos x="598004" y="547821"/>
              </a:cxn>
              <a:cxn ang="0">
                <a:pos x="309196" y="10145"/>
              </a:cxn>
              <a:cxn ang="0">
                <a:pos x="285411" y="10145"/>
              </a:cxn>
              <a:cxn ang="0">
                <a:pos x="146103" y="277292"/>
              </a:cxn>
              <a:cxn ang="0">
                <a:pos x="3398" y="547821"/>
              </a:cxn>
              <a:cxn ang="0">
                <a:pos x="47569" y="1180183"/>
              </a:cxn>
              <a:cxn ang="0">
                <a:pos x="47569" y="1518344"/>
              </a:cxn>
              <a:cxn ang="0">
                <a:pos x="64557" y="1535252"/>
              </a:cxn>
              <a:cxn ang="0">
                <a:pos x="380548" y="1535252"/>
              </a:cxn>
              <a:cxn ang="0">
                <a:pos x="394139" y="1518344"/>
              </a:cxn>
              <a:cxn ang="0">
                <a:pos x="394139" y="1159893"/>
              </a:cxn>
              <a:cxn ang="0">
                <a:pos x="465492" y="1159893"/>
              </a:cxn>
              <a:cxn ang="0">
                <a:pos x="465492" y="1528489"/>
              </a:cxn>
              <a:cxn ang="0">
                <a:pos x="492674" y="1535252"/>
              </a:cxn>
              <a:cxn ang="0">
                <a:pos x="547038" y="1535252"/>
              </a:cxn>
              <a:cxn ang="0">
                <a:pos x="570822" y="1511581"/>
              </a:cxn>
              <a:cxn ang="0">
                <a:pos x="570822" y="1180183"/>
              </a:cxn>
              <a:cxn ang="0">
                <a:pos x="530049" y="1078734"/>
              </a:cxn>
              <a:cxn ang="0">
                <a:pos x="472288" y="1017865"/>
              </a:cxn>
              <a:cxn ang="0">
                <a:pos x="139308" y="1021247"/>
              </a:cxn>
              <a:cxn ang="0">
                <a:pos x="47569" y="1180183"/>
              </a:cxn>
            </a:cxnLst>
            <a:pathLst>
              <a:path w="178" h="454">
                <a:moveTo>
                  <a:pt x="1" y="162"/>
                </a:moveTo>
                <a:cubicBezTo>
                  <a:pt x="0" y="166"/>
                  <a:pt x="0" y="169"/>
                  <a:pt x="1" y="173"/>
                </a:cubicBezTo>
                <a:cubicBezTo>
                  <a:pt x="5" y="185"/>
                  <a:pt x="29" y="288"/>
                  <a:pt x="41" y="288"/>
                </a:cubicBezTo>
                <a:cubicBezTo>
                  <a:pt x="53" y="288"/>
                  <a:pt x="66" y="288"/>
                  <a:pt x="78" y="288"/>
                </a:cubicBezTo>
                <a:cubicBezTo>
                  <a:pt x="82" y="288"/>
                  <a:pt x="83" y="287"/>
                  <a:pt x="83" y="284"/>
                </a:cubicBezTo>
                <a:cubicBezTo>
                  <a:pt x="83" y="234"/>
                  <a:pt x="83" y="184"/>
                  <a:pt x="83" y="132"/>
                </a:cubicBezTo>
                <a:cubicBezTo>
                  <a:pt x="78" y="130"/>
                  <a:pt x="69" y="125"/>
                  <a:pt x="68" y="117"/>
                </a:cubicBezTo>
                <a:cubicBezTo>
                  <a:pt x="68" y="103"/>
                  <a:pt x="77" y="95"/>
                  <a:pt x="91" y="96"/>
                </a:cubicBezTo>
                <a:cubicBezTo>
                  <a:pt x="103" y="97"/>
                  <a:pt x="109" y="107"/>
                  <a:pt x="107" y="118"/>
                </a:cubicBezTo>
                <a:cubicBezTo>
                  <a:pt x="107" y="125"/>
                  <a:pt x="98" y="130"/>
                  <a:pt x="92" y="131"/>
                </a:cubicBezTo>
                <a:cubicBezTo>
                  <a:pt x="92" y="182"/>
                  <a:pt x="92" y="233"/>
                  <a:pt x="92" y="284"/>
                </a:cubicBezTo>
                <a:cubicBezTo>
                  <a:pt x="92" y="287"/>
                  <a:pt x="94" y="288"/>
                  <a:pt x="97" y="288"/>
                </a:cubicBezTo>
                <a:cubicBezTo>
                  <a:pt x="112" y="288"/>
                  <a:pt x="126" y="288"/>
                  <a:pt x="140" y="288"/>
                </a:cubicBezTo>
                <a:cubicBezTo>
                  <a:pt x="150" y="288"/>
                  <a:pt x="174" y="188"/>
                  <a:pt x="177" y="173"/>
                </a:cubicBezTo>
                <a:cubicBezTo>
                  <a:pt x="178" y="169"/>
                  <a:pt x="178" y="166"/>
                  <a:pt x="176" y="162"/>
                </a:cubicBezTo>
                <a:cubicBezTo>
                  <a:pt x="148" y="109"/>
                  <a:pt x="119" y="56"/>
                  <a:pt x="91" y="3"/>
                </a:cubicBezTo>
                <a:cubicBezTo>
                  <a:pt x="88" y="0"/>
                  <a:pt x="86" y="1"/>
                  <a:pt x="84" y="3"/>
                </a:cubicBezTo>
                <a:cubicBezTo>
                  <a:pt x="78" y="16"/>
                  <a:pt x="50" y="70"/>
                  <a:pt x="43" y="82"/>
                </a:cubicBezTo>
                <a:cubicBezTo>
                  <a:pt x="39" y="89"/>
                  <a:pt x="1" y="160"/>
                  <a:pt x="1" y="162"/>
                </a:cubicBezTo>
                <a:close/>
                <a:moveTo>
                  <a:pt x="14" y="349"/>
                </a:moveTo>
                <a:cubicBezTo>
                  <a:pt x="14" y="382"/>
                  <a:pt x="14" y="416"/>
                  <a:pt x="14" y="449"/>
                </a:cubicBezTo>
                <a:cubicBezTo>
                  <a:pt x="14" y="452"/>
                  <a:pt x="15" y="454"/>
                  <a:pt x="19" y="454"/>
                </a:cubicBezTo>
                <a:cubicBezTo>
                  <a:pt x="50" y="454"/>
                  <a:pt x="81" y="454"/>
                  <a:pt x="112" y="454"/>
                </a:cubicBezTo>
                <a:cubicBezTo>
                  <a:pt x="115" y="454"/>
                  <a:pt x="116" y="452"/>
                  <a:pt x="116" y="449"/>
                </a:cubicBezTo>
                <a:cubicBezTo>
                  <a:pt x="116" y="413"/>
                  <a:pt x="116" y="378"/>
                  <a:pt x="116" y="343"/>
                </a:cubicBezTo>
                <a:cubicBezTo>
                  <a:pt x="123" y="343"/>
                  <a:pt x="130" y="343"/>
                  <a:pt x="137" y="343"/>
                </a:cubicBezTo>
                <a:cubicBezTo>
                  <a:pt x="137" y="379"/>
                  <a:pt x="137" y="416"/>
                  <a:pt x="137" y="452"/>
                </a:cubicBezTo>
                <a:cubicBezTo>
                  <a:pt x="138" y="454"/>
                  <a:pt x="141" y="454"/>
                  <a:pt x="145" y="454"/>
                </a:cubicBezTo>
                <a:cubicBezTo>
                  <a:pt x="151" y="454"/>
                  <a:pt x="156" y="454"/>
                  <a:pt x="161" y="454"/>
                </a:cubicBezTo>
                <a:cubicBezTo>
                  <a:pt x="165" y="454"/>
                  <a:pt x="168" y="451"/>
                  <a:pt x="168" y="447"/>
                </a:cubicBezTo>
                <a:cubicBezTo>
                  <a:pt x="168" y="415"/>
                  <a:pt x="168" y="382"/>
                  <a:pt x="168" y="349"/>
                </a:cubicBezTo>
                <a:cubicBezTo>
                  <a:pt x="168" y="338"/>
                  <a:pt x="161" y="327"/>
                  <a:pt x="156" y="319"/>
                </a:cubicBezTo>
                <a:cubicBezTo>
                  <a:pt x="148" y="307"/>
                  <a:pt x="145" y="303"/>
                  <a:pt x="139" y="301"/>
                </a:cubicBezTo>
                <a:cubicBezTo>
                  <a:pt x="120" y="301"/>
                  <a:pt x="52" y="301"/>
                  <a:pt x="41" y="302"/>
                </a:cubicBezTo>
                <a:cubicBezTo>
                  <a:pt x="34" y="304"/>
                  <a:pt x="14" y="333"/>
                  <a:pt x="14" y="349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46" name="TextBox 35"/>
          <p:cNvSpPr txBox="1"/>
          <p:nvPr/>
        </p:nvSpPr>
        <p:spPr>
          <a:xfrm>
            <a:off x="4502785" y="5060315"/>
            <a:ext cx="44018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目的是实现转发和过滤功能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8449" name="Oval 42"/>
          <p:cNvSpPr>
            <a:spLocks noChangeAspect="1"/>
          </p:cNvSpPr>
          <p:nvPr/>
        </p:nvSpPr>
        <p:spPr>
          <a:xfrm>
            <a:off x="4138930" y="5152390"/>
            <a:ext cx="215900" cy="217488"/>
          </a:xfrm>
          <a:prstGeom prst="ellipse">
            <a:avLst/>
          </a:prstGeom>
          <a:solidFill>
            <a:schemeClr val="tx2"/>
          </a:solidFill>
          <a:ln w="2857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35"/>
          <p:cNvSpPr txBox="1"/>
          <p:nvPr/>
        </p:nvSpPr>
        <p:spPr>
          <a:xfrm>
            <a:off x="4502785" y="6322695"/>
            <a:ext cx="44018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要转发需要</a:t>
            </a: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forward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链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Oval 42"/>
          <p:cNvSpPr>
            <a:spLocks noChangeAspect="1"/>
          </p:cNvSpPr>
          <p:nvPr/>
        </p:nvSpPr>
        <p:spPr>
          <a:xfrm>
            <a:off x="4138930" y="6414770"/>
            <a:ext cx="215900" cy="217488"/>
          </a:xfrm>
          <a:prstGeom prst="ellipse">
            <a:avLst/>
          </a:prstGeom>
          <a:solidFill>
            <a:schemeClr val="tx2"/>
          </a:solidFill>
          <a:ln w="2857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35"/>
          <p:cNvSpPr txBox="1"/>
          <p:nvPr/>
        </p:nvSpPr>
        <p:spPr>
          <a:xfrm>
            <a:off x="4502785" y="5706745"/>
            <a:ext cx="44018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要过滤就需要</a:t>
            </a: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filter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表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Oval 42"/>
          <p:cNvSpPr>
            <a:spLocks noChangeAspect="1"/>
          </p:cNvSpPr>
          <p:nvPr/>
        </p:nvSpPr>
        <p:spPr>
          <a:xfrm>
            <a:off x="4138930" y="5798820"/>
            <a:ext cx="215900" cy="217488"/>
          </a:xfrm>
          <a:prstGeom prst="ellipse">
            <a:avLst/>
          </a:prstGeom>
          <a:solidFill>
            <a:schemeClr val="tx2"/>
          </a:solidFill>
          <a:ln w="2857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18446" grpId="0"/>
      <p:bldP spid="18449" grpId="0" bldLvl="0" animBg="1"/>
      <p:bldP spid="6" grpId="0"/>
      <p:bldP spid="7" grpId="0" bldLvl="0" animBg="1"/>
      <p:bldP spid="8" grpId="0"/>
      <p:bldP spid="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29"/>
          <p:cNvSpPr txBox="1"/>
          <p:nvPr/>
        </p:nvSpPr>
        <p:spPr>
          <a:xfrm>
            <a:off x="1330325" y="44450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网络防火墙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TextBox 30"/>
          <p:cNvSpPr txBox="1"/>
          <p:nvPr/>
        </p:nvSpPr>
        <p:spPr>
          <a:xfrm>
            <a:off x="139700" y="106363"/>
            <a:ext cx="106521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Part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 1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756790" y="2624973"/>
            <a:ext cx="1224000" cy="1224000"/>
            <a:chOff x="8756790" y="2624973"/>
            <a:chExt cx="1224000" cy="1224000"/>
          </a:xfrm>
        </p:grpSpPr>
        <p:sp>
          <p:nvSpPr>
            <p:cNvPr id="9" name="椭圆 8"/>
            <p:cNvSpPr/>
            <p:nvPr/>
          </p:nvSpPr>
          <p:spPr>
            <a:xfrm>
              <a:off x="8756790" y="2624973"/>
              <a:ext cx="1224000" cy="122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357"/>
            <p:cNvSpPr>
              <a:spLocks noEditPoints="1"/>
            </p:cNvSpPr>
            <p:nvPr/>
          </p:nvSpPr>
          <p:spPr bwMode="auto">
            <a:xfrm>
              <a:off x="9145426" y="2991778"/>
              <a:ext cx="446729" cy="490391"/>
            </a:xfrm>
            <a:custGeom>
              <a:avLst/>
              <a:gdLst>
                <a:gd name="T0" fmla="*/ 4321 w 14693"/>
                <a:gd name="T1" fmla="*/ 12145 h 16126"/>
                <a:gd name="T2" fmla="*/ 3200 w 14693"/>
                <a:gd name="T3" fmla="*/ 11597 h 16126"/>
                <a:gd name="T4" fmla="*/ 3878 w 14693"/>
                <a:gd name="T5" fmla="*/ 10497 h 16126"/>
                <a:gd name="T6" fmla="*/ 2724 w 14693"/>
                <a:gd name="T7" fmla="*/ 10103 h 16126"/>
                <a:gd name="T8" fmla="*/ 1775 w 14693"/>
                <a:gd name="T9" fmla="*/ 9201 h 16126"/>
                <a:gd name="T10" fmla="*/ 1005 w 14693"/>
                <a:gd name="T11" fmla="*/ 7848 h 16126"/>
                <a:gd name="T12" fmla="*/ 325 w 14693"/>
                <a:gd name="T13" fmla="*/ 7970 h 16126"/>
                <a:gd name="T14" fmla="*/ 4 w 14693"/>
                <a:gd name="T15" fmla="*/ 9457 h 16126"/>
                <a:gd name="T16" fmla="*/ 175 w 14693"/>
                <a:gd name="T17" fmla="*/ 11082 h 16126"/>
                <a:gd name="T18" fmla="*/ 751 w 14693"/>
                <a:gd name="T19" fmla="*/ 12820 h 16126"/>
                <a:gd name="T20" fmla="*/ 2639 w 14693"/>
                <a:gd name="T21" fmla="*/ 13055 h 16126"/>
                <a:gd name="T22" fmla="*/ 3736 w 14693"/>
                <a:gd name="T23" fmla="*/ 13851 h 16126"/>
                <a:gd name="T24" fmla="*/ 5990 w 14693"/>
                <a:gd name="T25" fmla="*/ 14962 h 16126"/>
                <a:gd name="T26" fmla="*/ 7317 w 14693"/>
                <a:gd name="T27" fmla="*/ 16056 h 16126"/>
                <a:gd name="T28" fmla="*/ 8163 w 14693"/>
                <a:gd name="T29" fmla="*/ 15322 h 16126"/>
                <a:gd name="T30" fmla="*/ 10127 w 14693"/>
                <a:gd name="T31" fmla="*/ 14252 h 16126"/>
                <a:gd name="T32" fmla="*/ 11702 w 14693"/>
                <a:gd name="T33" fmla="*/ 13375 h 16126"/>
                <a:gd name="T34" fmla="*/ 12864 w 14693"/>
                <a:gd name="T35" fmla="*/ 12012 h 16126"/>
                <a:gd name="T36" fmla="*/ 14336 w 14693"/>
                <a:gd name="T37" fmla="*/ 11746 h 16126"/>
                <a:gd name="T38" fmla="*/ 14675 w 14693"/>
                <a:gd name="T39" fmla="*/ 10074 h 16126"/>
                <a:gd name="T40" fmla="*/ 14557 w 14693"/>
                <a:gd name="T41" fmla="*/ 8530 h 16126"/>
                <a:gd name="T42" fmla="*/ 13942 w 14693"/>
                <a:gd name="T43" fmla="*/ 7213 h 16126"/>
                <a:gd name="T44" fmla="*/ 13237 w 14693"/>
                <a:gd name="T45" fmla="*/ 8725 h 16126"/>
                <a:gd name="T46" fmla="*/ 12361 w 14693"/>
                <a:gd name="T47" fmla="*/ 9809 h 16126"/>
                <a:gd name="T48" fmla="*/ 11289 w 14693"/>
                <a:gd name="T49" fmla="*/ 10407 h 16126"/>
                <a:gd name="T50" fmla="*/ 11911 w 14693"/>
                <a:gd name="T51" fmla="*/ 11280 h 16126"/>
                <a:gd name="T52" fmla="*/ 10814 w 14693"/>
                <a:gd name="T53" fmla="*/ 11973 h 16126"/>
                <a:gd name="T54" fmla="*/ 9154 w 14693"/>
                <a:gd name="T55" fmla="*/ 12440 h 16126"/>
                <a:gd name="T56" fmla="*/ 10532 w 14693"/>
                <a:gd name="T57" fmla="*/ 6084 h 16126"/>
                <a:gd name="T58" fmla="*/ 10914 w 14693"/>
                <a:gd name="T59" fmla="*/ 6265 h 16126"/>
                <a:gd name="T60" fmla="*/ 11439 w 14693"/>
                <a:gd name="T61" fmla="*/ 6130 h 16126"/>
                <a:gd name="T62" fmla="*/ 11723 w 14693"/>
                <a:gd name="T63" fmla="*/ 5599 h 16126"/>
                <a:gd name="T64" fmla="*/ 11516 w 14693"/>
                <a:gd name="T65" fmla="*/ 5060 h 16126"/>
                <a:gd name="T66" fmla="*/ 10987 w 14693"/>
                <a:gd name="T67" fmla="*/ 4852 h 16126"/>
                <a:gd name="T68" fmla="*/ 10566 w 14693"/>
                <a:gd name="T69" fmla="*/ 5011 h 16126"/>
                <a:gd name="T70" fmla="*/ 8277 w 14693"/>
                <a:gd name="T71" fmla="*/ 3995 h 16126"/>
                <a:gd name="T72" fmla="*/ 9146 w 14693"/>
                <a:gd name="T73" fmla="*/ 3256 h 16126"/>
                <a:gd name="T74" fmla="*/ 9405 w 14693"/>
                <a:gd name="T75" fmla="*/ 2597 h 16126"/>
                <a:gd name="T76" fmla="*/ 9428 w 14693"/>
                <a:gd name="T77" fmla="*/ 1817 h 16126"/>
                <a:gd name="T78" fmla="*/ 9093 w 14693"/>
                <a:gd name="T79" fmla="*/ 989 h 16126"/>
                <a:gd name="T80" fmla="*/ 8438 w 14693"/>
                <a:gd name="T81" fmla="*/ 337 h 16126"/>
                <a:gd name="T82" fmla="*/ 7561 w 14693"/>
                <a:gd name="T83" fmla="*/ 12 h 16126"/>
                <a:gd name="T84" fmla="*/ 6671 w 14693"/>
                <a:gd name="T85" fmla="*/ 124 h 16126"/>
                <a:gd name="T86" fmla="*/ 5894 w 14693"/>
                <a:gd name="T87" fmla="*/ 632 h 16126"/>
                <a:gd name="T88" fmla="*/ 5387 w 14693"/>
                <a:gd name="T89" fmla="*/ 1391 h 16126"/>
                <a:gd name="T90" fmla="*/ 5242 w 14693"/>
                <a:gd name="T91" fmla="*/ 2201 h 16126"/>
                <a:gd name="T92" fmla="*/ 5390 w 14693"/>
                <a:gd name="T93" fmla="*/ 2949 h 16126"/>
                <a:gd name="T94" fmla="*/ 5855 w 14693"/>
                <a:gd name="T95" fmla="*/ 3623 h 16126"/>
                <a:gd name="T96" fmla="*/ 4281 w 14693"/>
                <a:gd name="T97" fmla="*/ 5176 h 16126"/>
                <a:gd name="T98" fmla="*/ 3938 w 14693"/>
                <a:gd name="T99" fmla="*/ 4899 h 16126"/>
                <a:gd name="T100" fmla="*/ 3441 w 14693"/>
                <a:gd name="T101" fmla="*/ 4895 h 16126"/>
                <a:gd name="T102" fmla="*/ 3018 w 14693"/>
                <a:gd name="T103" fmla="*/ 5318 h 16126"/>
                <a:gd name="T104" fmla="*/ 3061 w 14693"/>
                <a:gd name="T105" fmla="*/ 5900 h 16126"/>
                <a:gd name="T106" fmla="*/ 3542 w 14693"/>
                <a:gd name="T107" fmla="*/ 6257 h 16126"/>
                <a:gd name="T108" fmla="*/ 3991 w 14693"/>
                <a:gd name="T109" fmla="*/ 6202 h 16126"/>
                <a:gd name="T110" fmla="*/ 4298 w 14693"/>
                <a:gd name="T111" fmla="*/ 5920 h 16126"/>
                <a:gd name="T112" fmla="*/ 7920 w 14693"/>
                <a:gd name="T113" fmla="*/ 1254 h 16126"/>
                <a:gd name="T114" fmla="*/ 8367 w 14693"/>
                <a:gd name="T115" fmla="*/ 2000 h 16126"/>
                <a:gd name="T116" fmla="*/ 8107 w 14693"/>
                <a:gd name="T117" fmla="*/ 2795 h 16126"/>
                <a:gd name="T118" fmla="*/ 7346 w 14693"/>
                <a:gd name="T119" fmla="*/ 3131 h 16126"/>
                <a:gd name="T120" fmla="*/ 6554 w 14693"/>
                <a:gd name="T121" fmla="*/ 2758 h 16126"/>
                <a:gd name="T122" fmla="*/ 6332 w 14693"/>
                <a:gd name="T123" fmla="*/ 1949 h 16126"/>
                <a:gd name="T124" fmla="*/ 6815 w 14693"/>
                <a:gd name="T125" fmla="*/ 1227 h 16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693" h="16126">
                  <a:moveTo>
                    <a:pt x="6429" y="12571"/>
                  </a:moveTo>
                  <a:lnTo>
                    <a:pt x="6429" y="12571"/>
                  </a:lnTo>
                  <a:lnTo>
                    <a:pt x="6176" y="12535"/>
                  </a:lnTo>
                  <a:lnTo>
                    <a:pt x="5922" y="12500"/>
                  </a:lnTo>
                  <a:lnTo>
                    <a:pt x="5795" y="12481"/>
                  </a:lnTo>
                  <a:lnTo>
                    <a:pt x="5667" y="12461"/>
                  </a:lnTo>
                  <a:lnTo>
                    <a:pt x="5539" y="12440"/>
                  </a:lnTo>
                  <a:lnTo>
                    <a:pt x="5410" y="12418"/>
                  </a:lnTo>
                  <a:lnTo>
                    <a:pt x="5282" y="12394"/>
                  </a:lnTo>
                  <a:lnTo>
                    <a:pt x="5154" y="12368"/>
                  </a:lnTo>
                  <a:lnTo>
                    <a:pt x="5025" y="12341"/>
                  </a:lnTo>
                  <a:lnTo>
                    <a:pt x="4897" y="12311"/>
                  </a:lnTo>
                  <a:lnTo>
                    <a:pt x="4768" y="12280"/>
                  </a:lnTo>
                  <a:lnTo>
                    <a:pt x="4640" y="12244"/>
                  </a:lnTo>
                  <a:lnTo>
                    <a:pt x="4513" y="12207"/>
                  </a:lnTo>
                  <a:lnTo>
                    <a:pt x="4448" y="12188"/>
                  </a:lnTo>
                  <a:lnTo>
                    <a:pt x="4385" y="12166"/>
                  </a:lnTo>
                  <a:lnTo>
                    <a:pt x="4321" y="12145"/>
                  </a:lnTo>
                  <a:lnTo>
                    <a:pt x="4258" y="12124"/>
                  </a:lnTo>
                  <a:lnTo>
                    <a:pt x="4194" y="12101"/>
                  </a:lnTo>
                  <a:lnTo>
                    <a:pt x="4131" y="12077"/>
                  </a:lnTo>
                  <a:lnTo>
                    <a:pt x="4068" y="12052"/>
                  </a:lnTo>
                  <a:lnTo>
                    <a:pt x="4005" y="12027"/>
                  </a:lnTo>
                  <a:lnTo>
                    <a:pt x="3942" y="12000"/>
                  </a:lnTo>
                  <a:lnTo>
                    <a:pt x="3879" y="11973"/>
                  </a:lnTo>
                  <a:lnTo>
                    <a:pt x="3816" y="11944"/>
                  </a:lnTo>
                  <a:lnTo>
                    <a:pt x="3754" y="11913"/>
                  </a:lnTo>
                  <a:lnTo>
                    <a:pt x="3691" y="11883"/>
                  </a:lnTo>
                  <a:lnTo>
                    <a:pt x="3630" y="11852"/>
                  </a:lnTo>
                  <a:lnTo>
                    <a:pt x="3568" y="11819"/>
                  </a:lnTo>
                  <a:lnTo>
                    <a:pt x="3506" y="11785"/>
                  </a:lnTo>
                  <a:lnTo>
                    <a:pt x="3445" y="11750"/>
                  </a:lnTo>
                  <a:lnTo>
                    <a:pt x="3383" y="11713"/>
                  </a:lnTo>
                  <a:lnTo>
                    <a:pt x="3321" y="11675"/>
                  </a:lnTo>
                  <a:lnTo>
                    <a:pt x="3261" y="11638"/>
                  </a:lnTo>
                  <a:lnTo>
                    <a:pt x="3200" y="11597"/>
                  </a:lnTo>
                  <a:lnTo>
                    <a:pt x="3140" y="11556"/>
                  </a:lnTo>
                  <a:lnTo>
                    <a:pt x="3079" y="11513"/>
                  </a:lnTo>
                  <a:lnTo>
                    <a:pt x="3019" y="11470"/>
                  </a:lnTo>
                  <a:lnTo>
                    <a:pt x="2960" y="11425"/>
                  </a:lnTo>
                  <a:lnTo>
                    <a:pt x="2901" y="11378"/>
                  </a:lnTo>
                  <a:lnTo>
                    <a:pt x="2841" y="11330"/>
                  </a:lnTo>
                  <a:lnTo>
                    <a:pt x="2782" y="11280"/>
                  </a:lnTo>
                  <a:lnTo>
                    <a:pt x="2723" y="11230"/>
                  </a:lnTo>
                  <a:lnTo>
                    <a:pt x="2665" y="11177"/>
                  </a:lnTo>
                  <a:lnTo>
                    <a:pt x="2607" y="11124"/>
                  </a:lnTo>
                  <a:lnTo>
                    <a:pt x="2549" y="11068"/>
                  </a:lnTo>
                  <a:lnTo>
                    <a:pt x="2491" y="11011"/>
                  </a:lnTo>
                  <a:lnTo>
                    <a:pt x="2435" y="10953"/>
                  </a:lnTo>
                  <a:lnTo>
                    <a:pt x="4091" y="10508"/>
                  </a:lnTo>
                  <a:lnTo>
                    <a:pt x="4091" y="10508"/>
                  </a:lnTo>
                  <a:lnTo>
                    <a:pt x="4019" y="10507"/>
                  </a:lnTo>
                  <a:lnTo>
                    <a:pt x="3948" y="10502"/>
                  </a:lnTo>
                  <a:lnTo>
                    <a:pt x="3878" y="10497"/>
                  </a:lnTo>
                  <a:lnTo>
                    <a:pt x="3807" y="10489"/>
                  </a:lnTo>
                  <a:lnTo>
                    <a:pt x="3739" y="10479"/>
                  </a:lnTo>
                  <a:lnTo>
                    <a:pt x="3670" y="10469"/>
                  </a:lnTo>
                  <a:lnTo>
                    <a:pt x="3602" y="10457"/>
                  </a:lnTo>
                  <a:lnTo>
                    <a:pt x="3535" y="10441"/>
                  </a:lnTo>
                  <a:lnTo>
                    <a:pt x="3470" y="10425"/>
                  </a:lnTo>
                  <a:lnTo>
                    <a:pt x="3403" y="10407"/>
                  </a:lnTo>
                  <a:lnTo>
                    <a:pt x="3339" y="10389"/>
                  </a:lnTo>
                  <a:lnTo>
                    <a:pt x="3275" y="10367"/>
                  </a:lnTo>
                  <a:lnTo>
                    <a:pt x="3210" y="10345"/>
                  </a:lnTo>
                  <a:lnTo>
                    <a:pt x="3147" y="10319"/>
                  </a:lnTo>
                  <a:lnTo>
                    <a:pt x="3086" y="10293"/>
                  </a:lnTo>
                  <a:lnTo>
                    <a:pt x="3024" y="10265"/>
                  </a:lnTo>
                  <a:lnTo>
                    <a:pt x="2962" y="10236"/>
                  </a:lnTo>
                  <a:lnTo>
                    <a:pt x="2902" y="10205"/>
                  </a:lnTo>
                  <a:lnTo>
                    <a:pt x="2843" y="10173"/>
                  </a:lnTo>
                  <a:lnTo>
                    <a:pt x="2783" y="10138"/>
                  </a:lnTo>
                  <a:lnTo>
                    <a:pt x="2724" y="10103"/>
                  </a:lnTo>
                  <a:lnTo>
                    <a:pt x="2666" y="10065"/>
                  </a:lnTo>
                  <a:lnTo>
                    <a:pt x="2610" y="10027"/>
                  </a:lnTo>
                  <a:lnTo>
                    <a:pt x="2553" y="9986"/>
                  </a:lnTo>
                  <a:lnTo>
                    <a:pt x="2496" y="9944"/>
                  </a:lnTo>
                  <a:lnTo>
                    <a:pt x="2441" y="9901"/>
                  </a:lnTo>
                  <a:lnTo>
                    <a:pt x="2387" y="9856"/>
                  </a:lnTo>
                  <a:lnTo>
                    <a:pt x="2333" y="9809"/>
                  </a:lnTo>
                  <a:lnTo>
                    <a:pt x="2279" y="9762"/>
                  </a:lnTo>
                  <a:lnTo>
                    <a:pt x="2226" y="9711"/>
                  </a:lnTo>
                  <a:lnTo>
                    <a:pt x="2174" y="9661"/>
                  </a:lnTo>
                  <a:lnTo>
                    <a:pt x="2121" y="9608"/>
                  </a:lnTo>
                  <a:lnTo>
                    <a:pt x="2071" y="9554"/>
                  </a:lnTo>
                  <a:lnTo>
                    <a:pt x="2020" y="9498"/>
                  </a:lnTo>
                  <a:lnTo>
                    <a:pt x="1970" y="9442"/>
                  </a:lnTo>
                  <a:lnTo>
                    <a:pt x="1921" y="9384"/>
                  </a:lnTo>
                  <a:lnTo>
                    <a:pt x="1872" y="9325"/>
                  </a:lnTo>
                  <a:lnTo>
                    <a:pt x="1823" y="9263"/>
                  </a:lnTo>
                  <a:lnTo>
                    <a:pt x="1775" y="9201"/>
                  </a:lnTo>
                  <a:lnTo>
                    <a:pt x="1728" y="9137"/>
                  </a:lnTo>
                  <a:lnTo>
                    <a:pt x="1682" y="9072"/>
                  </a:lnTo>
                  <a:lnTo>
                    <a:pt x="1635" y="9005"/>
                  </a:lnTo>
                  <a:lnTo>
                    <a:pt x="1590" y="8937"/>
                  </a:lnTo>
                  <a:lnTo>
                    <a:pt x="1544" y="8868"/>
                  </a:lnTo>
                  <a:lnTo>
                    <a:pt x="1500" y="8797"/>
                  </a:lnTo>
                  <a:lnTo>
                    <a:pt x="1456" y="8725"/>
                  </a:lnTo>
                  <a:lnTo>
                    <a:pt x="1412" y="8651"/>
                  </a:lnTo>
                  <a:lnTo>
                    <a:pt x="1369" y="8577"/>
                  </a:lnTo>
                  <a:lnTo>
                    <a:pt x="1326" y="8501"/>
                  </a:lnTo>
                  <a:lnTo>
                    <a:pt x="1285" y="8423"/>
                  </a:lnTo>
                  <a:lnTo>
                    <a:pt x="1243" y="8345"/>
                  </a:lnTo>
                  <a:lnTo>
                    <a:pt x="1203" y="8266"/>
                  </a:lnTo>
                  <a:lnTo>
                    <a:pt x="1163" y="8184"/>
                  </a:lnTo>
                  <a:lnTo>
                    <a:pt x="1122" y="8102"/>
                  </a:lnTo>
                  <a:lnTo>
                    <a:pt x="1083" y="8019"/>
                  </a:lnTo>
                  <a:lnTo>
                    <a:pt x="1044" y="7933"/>
                  </a:lnTo>
                  <a:lnTo>
                    <a:pt x="1005" y="7848"/>
                  </a:lnTo>
                  <a:lnTo>
                    <a:pt x="968" y="7761"/>
                  </a:lnTo>
                  <a:lnTo>
                    <a:pt x="931" y="7673"/>
                  </a:lnTo>
                  <a:lnTo>
                    <a:pt x="893" y="7582"/>
                  </a:lnTo>
                  <a:lnTo>
                    <a:pt x="857" y="7491"/>
                  </a:lnTo>
                  <a:lnTo>
                    <a:pt x="821" y="7399"/>
                  </a:lnTo>
                  <a:lnTo>
                    <a:pt x="785" y="7306"/>
                  </a:lnTo>
                  <a:lnTo>
                    <a:pt x="751" y="7213"/>
                  </a:lnTo>
                  <a:lnTo>
                    <a:pt x="751" y="7213"/>
                  </a:lnTo>
                  <a:lnTo>
                    <a:pt x="699" y="7286"/>
                  </a:lnTo>
                  <a:lnTo>
                    <a:pt x="650" y="7359"/>
                  </a:lnTo>
                  <a:lnTo>
                    <a:pt x="602" y="7433"/>
                  </a:lnTo>
                  <a:lnTo>
                    <a:pt x="557" y="7509"/>
                  </a:lnTo>
                  <a:lnTo>
                    <a:pt x="514" y="7585"/>
                  </a:lnTo>
                  <a:lnTo>
                    <a:pt x="473" y="7660"/>
                  </a:lnTo>
                  <a:lnTo>
                    <a:pt x="432" y="7737"/>
                  </a:lnTo>
                  <a:lnTo>
                    <a:pt x="395" y="7814"/>
                  </a:lnTo>
                  <a:lnTo>
                    <a:pt x="359" y="7892"/>
                  </a:lnTo>
                  <a:lnTo>
                    <a:pt x="325" y="7970"/>
                  </a:lnTo>
                  <a:lnTo>
                    <a:pt x="293" y="8048"/>
                  </a:lnTo>
                  <a:lnTo>
                    <a:pt x="262" y="8127"/>
                  </a:lnTo>
                  <a:lnTo>
                    <a:pt x="233" y="8207"/>
                  </a:lnTo>
                  <a:lnTo>
                    <a:pt x="206" y="8287"/>
                  </a:lnTo>
                  <a:lnTo>
                    <a:pt x="180" y="8368"/>
                  </a:lnTo>
                  <a:lnTo>
                    <a:pt x="158" y="8448"/>
                  </a:lnTo>
                  <a:lnTo>
                    <a:pt x="135" y="8530"/>
                  </a:lnTo>
                  <a:lnTo>
                    <a:pt x="115" y="8612"/>
                  </a:lnTo>
                  <a:lnTo>
                    <a:pt x="97" y="8694"/>
                  </a:lnTo>
                  <a:lnTo>
                    <a:pt x="80" y="8777"/>
                  </a:lnTo>
                  <a:lnTo>
                    <a:pt x="65" y="8860"/>
                  </a:lnTo>
                  <a:lnTo>
                    <a:pt x="51" y="8944"/>
                  </a:lnTo>
                  <a:lnTo>
                    <a:pt x="39" y="9029"/>
                  </a:lnTo>
                  <a:lnTo>
                    <a:pt x="29" y="9113"/>
                  </a:lnTo>
                  <a:lnTo>
                    <a:pt x="21" y="9199"/>
                  </a:lnTo>
                  <a:lnTo>
                    <a:pt x="13" y="9284"/>
                  </a:lnTo>
                  <a:lnTo>
                    <a:pt x="8" y="9370"/>
                  </a:lnTo>
                  <a:lnTo>
                    <a:pt x="4" y="9457"/>
                  </a:lnTo>
                  <a:lnTo>
                    <a:pt x="2" y="9544"/>
                  </a:lnTo>
                  <a:lnTo>
                    <a:pt x="0" y="9631"/>
                  </a:lnTo>
                  <a:lnTo>
                    <a:pt x="0" y="9719"/>
                  </a:lnTo>
                  <a:lnTo>
                    <a:pt x="3" y="9807"/>
                  </a:lnTo>
                  <a:lnTo>
                    <a:pt x="5" y="9895"/>
                  </a:lnTo>
                  <a:lnTo>
                    <a:pt x="10" y="9984"/>
                  </a:lnTo>
                  <a:lnTo>
                    <a:pt x="17" y="10074"/>
                  </a:lnTo>
                  <a:lnTo>
                    <a:pt x="24" y="10163"/>
                  </a:lnTo>
                  <a:lnTo>
                    <a:pt x="34" y="10254"/>
                  </a:lnTo>
                  <a:lnTo>
                    <a:pt x="44" y="10345"/>
                  </a:lnTo>
                  <a:lnTo>
                    <a:pt x="56" y="10435"/>
                  </a:lnTo>
                  <a:lnTo>
                    <a:pt x="70" y="10527"/>
                  </a:lnTo>
                  <a:lnTo>
                    <a:pt x="84" y="10618"/>
                  </a:lnTo>
                  <a:lnTo>
                    <a:pt x="100" y="10711"/>
                  </a:lnTo>
                  <a:lnTo>
                    <a:pt x="118" y="10803"/>
                  </a:lnTo>
                  <a:lnTo>
                    <a:pt x="135" y="10896"/>
                  </a:lnTo>
                  <a:lnTo>
                    <a:pt x="155" y="10989"/>
                  </a:lnTo>
                  <a:lnTo>
                    <a:pt x="175" y="11082"/>
                  </a:lnTo>
                  <a:lnTo>
                    <a:pt x="198" y="11176"/>
                  </a:lnTo>
                  <a:lnTo>
                    <a:pt x="222" y="11270"/>
                  </a:lnTo>
                  <a:lnTo>
                    <a:pt x="246" y="11364"/>
                  </a:lnTo>
                  <a:lnTo>
                    <a:pt x="272" y="11460"/>
                  </a:lnTo>
                  <a:lnTo>
                    <a:pt x="299" y="11555"/>
                  </a:lnTo>
                  <a:lnTo>
                    <a:pt x="328" y="11650"/>
                  </a:lnTo>
                  <a:lnTo>
                    <a:pt x="357" y="11746"/>
                  </a:lnTo>
                  <a:lnTo>
                    <a:pt x="387" y="11843"/>
                  </a:lnTo>
                  <a:lnTo>
                    <a:pt x="418" y="11939"/>
                  </a:lnTo>
                  <a:lnTo>
                    <a:pt x="451" y="12035"/>
                  </a:lnTo>
                  <a:lnTo>
                    <a:pt x="485" y="12132"/>
                  </a:lnTo>
                  <a:lnTo>
                    <a:pt x="520" y="12229"/>
                  </a:lnTo>
                  <a:lnTo>
                    <a:pt x="556" y="12328"/>
                  </a:lnTo>
                  <a:lnTo>
                    <a:pt x="592" y="12426"/>
                  </a:lnTo>
                  <a:lnTo>
                    <a:pt x="631" y="12524"/>
                  </a:lnTo>
                  <a:lnTo>
                    <a:pt x="669" y="12622"/>
                  </a:lnTo>
                  <a:lnTo>
                    <a:pt x="709" y="12722"/>
                  </a:lnTo>
                  <a:lnTo>
                    <a:pt x="751" y="12820"/>
                  </a:lnTo>
                  <a:lnTo>
                    <a:pt x="1527" y="11476"/>
                  </a:lnTo>
                  <a:lnTo>
                    <a:pt x="1527" y="11476"/>
                  </a:lnTo>
                  <a:lnTo>
                    <a:pt x="1583" y="11586"/>
                  </a:lnTo>
                  <a:lnTo>
                    <a:pt x="1641" y="11696"/>
                  </a:lnTo>
                  <a:lnTo>
                    <a:pt x="1702" y="11803"/>
                  </a:lnTo>
                  <a:lnTo>
                    <a:pt x="1765" y="11907"/>
                  </a:lnTo>
                  <a:lnTo>
                    <a:pt x="1828" y="12012"/>
                  </a:lnTo>
                  <a:lnTo>
                    <a:pt x="1893" y="12114"/>
                  </a:lnTo>
                  <a:lnTo>
                    <a:pt x="1961" y="12214"/>
                  </a:lnTo>
                  <a:lnTo>
                    <a:pt x="2029" y="12314"/>
                  </a:lnTo>
                  <a:lnTo>
                    <a:pt x="2100" y="12412"/>
                  </a:lnTo>
                  <a:lnTo>
                    <a:pt x="2173" y="12508"/>
                  </a:lnTo>
                  <a:lnTo>
                    <a:pt x="2246" y="12602"/>
                  </a:lnTo>
                  <a:lnTo>
                    <a:pt x="2321" y="12695"/>
                  </a:lnTo>
                  <a:lnTo>
                    <a:pt x="2398" y="12787"/>
                  </a:lnTo>
                  <a:lnTo>
                    <a:pt x="2476" y="12878"/>
                  </a:lnTo>
                  <a:lnTo>
                    <a:pt x="2557" y="12967"/>
                  </a:lnTo>
                  <a:lnTo>
                    <a:pt x="2639" y="13055"/>
                  </a:lnTo>
                  <a:lnTo>
                    <a:pt x="2639" y="13055"/>
                  </a:lnTo>
                  <a:lnTo>
                    <a:pt x="2694" y="13112"/>
                  </a:lnTo>
                  <a:lnTo>
                    <a:pt x="2751" y="13167"/>
                  </a:lnTo>
                  <a:lnTo>
                    <a:pt x="2809" y="13222"/>
                  </a:lnTo>
                  <a:lnTo>
                    <a:pt x="2869" y="13274"/>
                  </a:lnTo>
                  <a:lnTo>
                    <a:pt x="2930" y="13326"/>
                  </a:lnTo>
                  <a:lnTo>
                    <a:pt x="2991" y="13375"/>
                  </a:lnTo>
                  <a:lnTo>
                    <a:pt x="3054" y="13424"/>
                  </a:lnTo>
                  <a:lnTo>
                    <a:pt x="3117" y="13472"/>
                  </a:lnTo>
                  <a:lnTo>
                    <a:pt x="3183" y="13517"/>
                  </a:lnTo>
                  <a:lnTo>
                    <a:pt x="3248" y="13563"/>
                  </a:lnTo>
                  <a:lnTo>
                    <a:pt x="3315" y="13607"/>
                  </a:lnTo>
                  <a:lnTo>
                    <a:pt x="3383" y="13650"/>
                  </a:lnTo>
                  <a:lnTo>
                    <a:pt x="3452" y="13691"/>
                  </a:lnTo>
                  <a:lnTo>
                    <a:pt x="3521" y="13733"/>
                  </a:lnTo>
                  <a:lnTo>
                    <a:pt x="3592" y="13773"/>
                  </a:lnTo>
                  <a:lnTo>
                    <a:pt x="3664" y="13812"/>
                  </a:lnTo>
                  <a:lnTo>
                    <a:pt x="3736" y="13851"/>
                  </a:lnTo>
                  <a:lnTo>
                    <a:pt x="3807" y="13890"/>
                  </a:lnTo>
                  <a:lnTo>
                    <a:pt x="3882" y="13928"/>
                  </a:lnTo>
                  <a:lnTo>
                    <a:pt x="3955" y="13964"/>
                  </a:lnTo>
                  <a:lnTo>
                    <a:pt x="4105" y="14037"/>
                  </a:lnTo>
                  <a:lnTo>
                    <a:pt x="4257" y="14109"/>
                  </a:lnTo>
                  <a:lnTo>
                    <a:pt x="4411" y="14181"/>
                  </a:lnTo>
                  <a:lnTo>
                    <a:pt x="4565" y="14252"/>
                  </a:lnTo>
                  <a:lnTo>
                    <a:pt x="4880" y="14395"/>
                  </a:lnTo>
                  <a:lnTo>
                    <a:pt x="5039" y="14468"/>
                  </a:lnTo>
                  <a:lnTo>
                    <a:pt x="5198" y="14542"/>
                  </a:lnTo>
                  <a:lnTo>
                    <a:pt x="5358" y="14620"/>
                  </a:lnTo>
                  <a:lnTo>
                    <a:pt x="5516" y="14700"/>
                  </a:lnTo>
                  <a:lnTo>
                    <a:pt x="5596" y="14741"/>
                  </a:lnTo>
                  <a:lnTo>
                    <a:pt x="5675" y="14783"/>
                  </a:lnTo>
                  <a:lnTo>
                    <a:pt x="5754" y="14826"/>
                  </a:lnTo>
                  <a:lnTo>
                    <a:pt x="5834" y="14870"/>
                  </a:lnTo>
                  <a:lnTo>
                    <a:pt x="5912" y="14915"/>
                  </a:lnTo>
                  <a:lnTo>
                    <a:pt x="5990" y="14962"/>
                  </a:lnTo>
                  <a:lnTo>
                    <a:pt x="6068" y="15008"/>
                  </a:lnTo>
                  <a:lnTo>
                    <a:pt x="6146" y="15057"/>
                  </a:lnTo>
                  <a:lnTo>
                    <a:pt x="6224" y="15108"/>
                  </a:lnTo>
                  <a:lnTo>
                    <a:pt x="6301" y="15158"/>
                  </a:lnTo>
                  <a:lnTo>
                    <a:pt x="6378" y="15211"/>
                  </a:lnTo>
                  <a:lnTo>
                    <a:pt x="6453" y="15265"/>
                  </a:lnTo>
                  <a:lnTo>
                    <a:pt x="6529" y="15322"/>
                  </a:lnTo>
                  <a:lnTo>
                    <a:pt x="6604" y="15378"/>
                  </a:lnTo>
                  <a:lnTo>
                    <a:pt x="6679" y="15438"/>
                  </a:lnTo>
                  <a:lnTo>
                    <a:pt x="6753" y="15498"/>
                  </a:lnTo>
                  <a:lnTo>
                    <a:pt x="6826" y="15561"/>
                  </a:lnTo>
                  <a:lnTo>
                    <a:pt x="6898" y="15625"/>
                  </a:lnTo>
                  <a:lnTo>
                    <a:pt x="6969" y="15692"/>
                  </a:lnTo>
                  <a:lnTo>
                    <a:pt x="7041" y="15761"/>
                  </a:lnTo>
                  <a:lnTo>
                    <a:pt x="7111" y="15832"/>
                  </a:lnTo>
                  <a:lnTo>
                    <a:pt x="7180" y="15903"/>
                  </a:lnTo>
                  <a:lnTo>
                    <a:pt x="7249" y="15979"/>
                  </a:lnTo>
                  <a:lnTo>
                    <a:pt x="7317" y="16056"/>
                  </a:lnTo>
                  <a:lnTo>
                    <a:pt x="7317" y="16126"/>
                  </a:lnTo>
                  <a:lnTo>
                    <a:pt x="7317" y="16126"/>
                  </a:lnTo>
                  <a:lnTo>
                    <a:pt x="7346" y="16091"/>
                  </a:lnTo>
                  <a:lnTo>
                    <a:pt x="7346" y="16091"/>
                  </a:lnTo>
                  <a:lnTo>
                    <a:pt x="7376" y="16126"/>
                  </a:lnTo>
                  <a:lnTo>
                    <a:pt x="7376" y="16056"/>
                  </a:lnTo>
                  <a:lnTo>
                    <a:pt x="7376" y="16056"/>
                  </a:lnTo>
                  <a:lnTo>
                    <a:pt x="7444" y="15979"/>
                  </a:lnTo>
                  <a:lnTo>
                    <a:pt x="7512" y="15903"/>
                  </a:lnTo>
                  <a:lnTo>
                    <a:pt x="7581" y="15832"/>
                  </a:lnTo>
                  <a:lnTo>
                    <a:pt x="7652" y="15761"/>
                  </a:lnTo>
                  <a:lnTo>
                    <a:pt x="7723" y="15692"/>
                  </a:lnTo>
                  <a:lnTo>
                    <a:pt x="7794" y="15625"/>
                  </a:lnTo>
                  <a:lnTo>
                    <a:pt x="7867" y="15561"/>
                  </a:lnTo>
                  <a:lnTo>
                    <a:pt x="7940" y="15498"/>
                  </a:lnTo>
                  <a:lnTo>
                    <a:pt x="8015" y="15438"/>
                  </a:lnTo>
                  <a:lnTo>
                    <a:pt x="8089" y="15378"/>
                  </a:lnTo>
                  <a:lnTo>
                    <a:pt x="8163" y="15322"/>
                  </a:lnTo>
                  <a:lnTo>
                    <a:pt x="8239" y="15265"/>
                  </a:lnTo>
                  <a:lnTo>
                    <a:pt x="8316" y="15211"/>
                  </a:lnTo>
                  <a:lnTo>
                    <a:pt x="8392" y="15158"/>
                  </a:lnTo>
                  <a:lnTo>
                    <a:pt x="8469" y="15108"/>
                  </a:lnTo>
                  <a:lnTo>
                    <a:pt x="8546" y="15057"/>
                  </a:lnTo>
                  <a:lnTo>
                    <a:pt x="8624" y="15008"/>
                  </a:lnTo>
                  <a:lnTo>
                    <a:pt x="8702" y="14962"/>
                  </a:lnTo>
                  <a:lnTo>
                    <a:pt x="8780" y="14915"/>
                  </a:lnTo>
                  <a:lnTo>
                    <a:pt x="8860" y="14870"/>
                  </a:lnTo>
                  <a:lnTo>
                    <a:pt x="8939" y="14826"/>
                  </a:lnTo>
                  <a:lnTo>
                    <a:pt x="9017" y="14783"/>
                  </a:lnTo>
                  <a:lnTo>
                    <a:pt x="9096" y="14741"/>
                  </a:lnTo>
                  <a:lnTo>
                    <a:pt x="9176" y="14700"/>
                  </a:lnTo>
                  <a:lnTo>
                    <a:pt x="9336" y="14620"/>
                  </a:lnTo>
                  <a:lnTo>
                    <a:pt x="9494" y="14542"/>
                  </a:lnTo>
                  <a:lnTo>
                    <a:pt x="9653" y="14468"/>
                  </a:lnTo>
                  <a:lnTo>
                    <a:pt x="9812" y="14395"/>
                  </a:lnTo>
                  <a:lnTo>
                    <a:pt x="10127" y="14252"/>
                  </a:lnTo>
                  <a:lnTo>
                    <a:pt x="10281" y="14181"/>
                  </a:lnTo>
                  <a:lnTo>
                    <a:pt x="10436" y="14109"/>
                  </a:lnTo>
                  <a:lnTo>
                    <a:pt x="10587" y="14037"/>
                  </a:lnTo>
                  <a:lnTo>
                    <a:pt x="10737" y="13964"/>
                  </a:lnTo>
                  <a:lnTo>
                    <a:pt x="10812" y="13928"/>
                  </a:lnTo>
                  <a:lnTo>
                    <a:pt x="10885" y="13890"/>
                  </a:lnTo>
                  <a:lnTo>
                    <a:pt x="10958" y="13851"/>
                  </a:lnTo>
                  <a:lnTo>
                    <a:pt x="11030" y="13812"/>
                  </a:lnTo>
                  <a:lnTo>
                    <a:pt x="11100" y="13773"/>
                  </a:lnTo>
                  <a:lnTo>
                    <a:pt x="11171" y="13733"/>
                  </a:lnTo>
                  <a:lnTo>
                    <a:pt x="11241" y="13691"/>
                  </a:lnTo>
                  <a:lnTo>
                    <a:pt x="11309" y="13650"/>
                  </a:lnTo>
                  <a:lnTo>
                    <a:pt x="11377" y="13607"/>
                  </a:lnTo>
                  <a:lnTo>
                    <a:pt x="11444" y="13563"/>
                  </a:lnTo>
                  <a:lnTo>
                    <a:pt x="11511" y="13517"/>
                  </a:lnTo>
                  <a:lnTo>
                    <a:pt x="11575" y="13472"/>
                  </a:lnTo>
                  <a:lnTo>
                    <a:pt x="11639" y="13424"/>
                  </a:lnTo>
                  <a:lnTo>
                    <a:pt x="11702" y="13375"/>
                  </a:lnTo>
                  <a:lnTo>
                    <a:pt x="11764" y="13326"/>
                  </a:lnTo>
                  <a:lnTo>
                    <a:pt x="11824" y="13274"/>
                  </a:lnTo>
                  <a:lnTo>
                    <a:pt x="11883" y="13222"/>
                  </a:lnTo>
                  <a:lnTo>
                    <a:pt x="11941" y="13167"/>
                  </a:lnTo>
                  <a:lnTo>
                    <a:pt x="11999" y="13112"/>
                  </a:lnTo>
                  <a:lnTo>
                    <a:pt x="12055" y="13055"/>
                  </a:lnTo>
                  <a:lnTo>
                    <a:pt x="12055" y="13055"/>
                  </a:lnTo>
                  <a:lnTo>
                    <a:pt x="12136" y="12967"/>
                  </a:lnTo>
                  <a:lnTo>
                    <a:pt x="12216" y="12878"/>
                  </a:lnTo>
                  <a:lnTo>
                    <a:pt x="12294" y="12787"/>
                  </a:lnTo>
                  <a:lnTo>
                    <a:pt x="12372" y="12695"/>
                  </a:lnTo>
                  <a:lnTo>
                    <a:pt x="12446" y="12602"/>
                  </a:lnTo>
                  <a:lnTo>
                    <a:pt x="12521" y="12508"/>
                  </a:lnTo>
                  <a:lnTo>
                    <a:pt x="12592" y="12412"/>
                  </a:lnTo>
                  <a:lnTo>
                    <a:pt x="12663" y="12314"/>
                  </a:lnTo>
                  <a:lnTo>
                    <a:pt x="12732" y="12214"/>
                  </a:lnTo>
                  <a:lnTo>
                    <a:pt x="12799" y="12114"/>
                  </a:lnTo>
                  <a:lnTo>
                    <a:pt x="12864" y="12012"/>
                  </a:lnTo>
                  <a:lnTo>
                    <a:pt x="12929" y="11907"/>
                  </a:lnTo>
                  <a:lnTo>
                    <a:pt x="12990" y="11803"/>
                  </a:lnTo>
                  <a:lnTo>
                    <a:pt x="13051" y="11696"/>
                  </a:lnTo>
                  <a:lnTo>
                    <a:pt x="13110" y="11586"/>
                  </a:lnTo>
                  <a:lnTo>
                    <a:pt x="13167" y="11476"/>
                  </a:lnTo>
                  <a:lnTo>
                    <a:pt x="13942" y="12820"/>
                  </a:lnTo>
                  <a:lnTo>
                    <a:pt x="13942" y="12820"/>
                  </a:lnTo>
                  <a:lnTo>
                    <a:pt x="13983" y="12722"/>
                  </a:lnTo>
                  <a:lnTo>
                    <a:pt x="14023" y="12622"/>
                  </a:lnTo>
                  <a:lnTo>
                    <a:pt x="14062" y="12524"/>
                  </a:lnTo>
                  <a:lnTo>
                    <a:pt x="14100" y="12426"/>
                  </a:lnTo>
                  <a:lnTo>
                    <a:pt x="14136" y="12328"/>
                  </a:lnTo>
                  <a:lnTo>
                    <a:pt x="14173" y="12229"/>
                  </a:lnTo>
                  <a:lnTo>
                    <a:pt x="14208" y="12132"/>
                  </a:lnTo>
                  <a:lnTo>
                    <a:pt x="14241" y="12035"/>
                  </a:lnTo>
                  <a:lnTo>
                    <a:pt x="14274" y="11939"/>
                  </a:lnTo>
                  <a:lnTo>
                    <a:pt x="14305" y="11843"/>
                  </a:lnTo>
                  <a:lnTo>
                    <a:pt x="14336" y="11746"/>
                  </a:lnTo>
                  <a:lnTo>
                    <a:pt x="14365" y="11650"/>
                  </a:lnTo>
                  <a:lnTo>
                    <a:pt x="14393" y="11555"/>
                  </a:lnTo>
                  <a:lnTo>
                    <a:pt x="14421" y="11460"/>
                  </a:lnTo>
                  <a:lnTo>
                    <a:pt x="14446" y="11364"/>
                  </a:lnTo>
                  <a:lnTo>
                    <a:pt x="14471" y="11270"/>
                  </a:lnTo>
                  <a:lnTo>
                    <a:pt x="14494" y="11176"/>
                  </a:lnTo>
                  <a:lnTo>
                    <a:pt x="14517" y="11082"/>
                  </a:lnTo>
                  <a:lnTo>
                    <a:pt x="14538" y="10989"/>
                  </a:lnTo>
                  <a:lnTo>
                    <a:pt x="14557" y="10896"/>
                  </a:lnTo>
                  <a:lnTo>
                    <a:pt x="14576" y="10803"/>
                  </a:lnTo>
                  <a:lnTo>
                    <a:pt x="14593" y="10711"/>
                  </a:lnTo>
                  <a:lnTo>
                    <a:pt x="14608" y="10618"/>
                  </a:lnTo>
                  <a:lnTo>
                    <a:pt x="14624" y="10527"/>
                  </a:lnTo>
                  <a:lnTo>
                    <a:pt x="14636" y="10435"/>
                  </a:lnTo>
                  <a:lnTo>
                    <a:pt x="14649" y="10345"/>
                  </a:lnTo>
                  <a:lnTo>
                    <a:pt x="14659" y="10254"/>
                  </a:lnTo>
                  <a:lnTo>
                    <a:pt x="14668" y="10163"/>
                  </a:lnTo>
                  <a:lnTo>
                    <a:pt x="14675" y="10074"/>
                  </a:lnTo>
                  <a:lnTo>
                    <a:pt x="14682" y="9984"/>
                  </a:lnTo>
                  <a:lnTo>
                    <a:pt x="14687" y="9895"/>
                  </a:lnTo>
                  <a:lnTo>
                    <a:pt x="14690" y="9807"/>
                  </a:lnTo>
                  <a:lnTo>
                    <a:pt x="14692" y="9719"/>
                  </a:lnTo>
                  <a:lnTo>
                    <a:pt x="14693" y="9631"/>
                  </a:lnTo>
                  <a:lnTo>
                    <a:pt x="14692" y="9544"/>
                  </a:lnTo>
                  <a:lnTo>
                    <a:pt x="14689" y="9457"/>
                  </a:lnTo>
                  <a:lnTo>
                    <a:pt x="14685" y="9370"/>
                  </a:lnTo>
                  <a:lnTo>
                    <a:pt x="14679" y="9284"/>
                  </a:lnTo>
                  <a:lnTo>
                    <a:pt x="14673" y="9199"/>
                  </a:lnTo>
                  <a:lnTo>
                    <a:pt x="14664" y="9113"/>
                  </a:lnTo>
                  <a:lnTo>
                    <a:pt x="14653" y="9029"/>
                  </a:lnTo>
                  <a:lnTo>
                    <a:pt x="14641" y="8944"/>
                  </a:lnTo>
                  <a:lnTo>
                    <a:pt x="14627" y="8860"/>
                  </a:lnTo>
                  <a:lnTo>
                    <a:pt x="14612" y="8777"/>
                  </a:lnTo>
                  <a:lnTo>
                    <a:pt x="14596" y="8694"/>
                  </a:lnTo>
                  <a:lnTo>
                    <a:pt x="14577" y="8612"/>
                  </a:lnTo>
                  <a:lnTo>
                    <a:pt x="14557" y="8530"/>
                  </a:lnTo>
                  <a:lnTo>
                    <a:pt x="14535" y="8448"/>
                  </a:lnTo>
                  <a:lnTo>
                    <a:pt x="14512" y="8368"/>
                  </a:lnTo>
                  <a:lnTo>
                    <a:pt x="14486" y="8287"/>
                  </a:lnTo>
                  <a:lnTo>
                    <a:pt x="14460" y="8207"/>
                  </a:lnTo>
                  <a:lnTo>
                    <a:pt x="14431" y="8127"/>
                  </a:lnTo>
                  <a:lnTo>
                    <a:pt x="14399" y="8048"/>
                  </a:lnTo>
                  <a:lnTo>
                    <a:pt x="14368" y="7970"/>
                  </a:lnTo>
                  <a:lnTo>
                    <a:pt x="14334" y="7892"/>
                  </a:lnTo>
                  <a:lnTo>
                    <a:pt x="14297" y="7814"/>
                  </a:lnTo>
                  <a:lnTo>
                    <a:pt x="14260" y="7737"/>
                  </a:lnTo>
                  <a:lnTo>
                    <a:pt x="14221" y="7660"/>
                  </a:lnTo>
                  <a:lnTo>
                    <a:pt x="14179" y="7585"/>
                  </a:lnTo>
                  <a:lnTo>
                    <a:pt x="14135" y="7509"/>
                  </a:lnTo>
                  <a:lnTo>
                    <a:pt x="14090" y="7433"/>
                  </a:lnTo>
                  <a:lnTo>
                    <a:pt x="14043" y="7359"/>
                  </a:lnTo>
                  <a:lnTo>
                    <a:pt x="13993" y="7286"/>
                  </a:lnTo>
                  <a:lnTo>
                    <a:pt x="13942" y="7213"/>
                  </a:lnTo>
                  <a:lnTo>
                    <a:pt x="13942" y="7213"/>
                  </a:lnTo>
                  <a:lnTo>
                    <a:pt x="13907" y="7306"/>
                  </a:lnTo>
                  <a:lnTo>
                    <a:pt x="13872" y="7399"/>
                  </a:lnTo>
                  <a:lnTo>
                    <a:pt x="13835" y="7491"/>
                  </a:lnTo>
                  <a:lnTo>
                    <a:pt x="13799" y="7582"/>
                  </a:lnTo>
                  <a:lnTo>
                    <a:pt x="13762" y="7673"/>
                  </a:lnTo>
                  <a:lnTo>
                    <a:pt x="13724" y="7761"/>
                  </a:lnTo>
                  <a:lnTo>
                    <a:pt x="13687" y="7848"/>
                  </a:lnTo>
                  <a:lnTo>
                    <a:pt x="13649" y="7933"/>
                  </a:lnTo>
                  <a:lnTo>
                    <a:pt x="13610" y="8019"/>
                  </a:lnTo>
                  <a:lnTo>
                    <a:pt x="13570" y="8102"/>
                  </a:lnTo>
                  <a:lnTo>
                    <a:pt x="13531" y="8184"/>
                  </a:lnTo>
                  <a:lnTo>
                    <a:pt x="13490" y="8266"/>
                  </a:lnTo>
                  <a:lnTo>
                    <a:pt x="13449" y="8345"/>
                  </a:lnTo>
                  <a:lnTo>
                    <a:pt x="13407" y="8423"/>
                  </a:lnTo>
                  <a:lnTo>
                    <a:pt x="13366" y="8501"/>
                  </a:lnTo>
                  <a:lnTo>
                    <a:pt x="13323" y="8577"/>
                  </a:lnTo>
                  <a:lnTo>
                    <a:pt x="13280" y="8651"/>
                  </a:lnTo>
                  <a:lnTo>
                    <a:pt x="13237" y="8725"/>
                  </a:lnTo>
                  <a:lnTo>
                    <a:pt x="13193" y="8797"/>
                  </a:lnTo>
                  <a:lnTo>
                    <a:pt x="13148" y="8868"/>
                  </a:lnTo>
                  <a:lnTo>
                    <a:pt x="13104" y="8937"/>
                  </a:lnTo>
                  <a:lnTo>
                    <a:pt x="13057" y="9005"/>
                  </a:lnTo>
                  <a:lnTo>
                    <a:pt x="13012" y="9072"/>
                  </a:lnTo>
                  <a:lnTo>
                    <a:pt x="12965" y="9137"/>
                  </a:lnTo>
                  <a:lnTo>
                    <a:pt x="12917" y="9201"/>
                  </a:lnTo>
                  <a:lnTo>
                    <a:pt x="12869" y="9263"/>
                  </a:lnTo>
                  <a:lnTo>
                    <a:pt x="12822" y="9325"/>
                  </a:lnTo>
                  <a:lnTo>
                    <a:pt x="12772" y="9384"/>
                  </a:lnTo>
                  <a:lnTo>
                    <a:pt x="12723" y="9442"/>
                  </a:lnTo>
                  <a:lnTo>
                    <a:pt x="12673" y="9498"/>
                  </a:lnTo>
                  <a:lnTo>
                    <a:pt x="12623" y="9554"/>
                  </a:lnTo>
                  <a:lnTo>
                    <a:pt x="12571" y="9608"/>
                  </a:lnTo>
                  <a:lnTo>
                    <a:pt x="12519" y="9661"/>
                  </a:lnTo>
                  <a:lnTo>
                    <a:pt x="12466" y="9711"/>
                  </a:lnTo>
                  <a:lnTo>
                    <a:pt x="12413" y="9762"/>
                  </a:lnTo>
                  <a:lnTo>
                    <a:pt x="12361" y="9809"/>
                  </a:lnTo>
                  <a:lnTo>
                    <a:pt x="12306" y="9856"/>
                  </a:lnTo>
                  <a:lnTo>
                    <a:pt x="12251" y="9901"/>
                  </a:lnTo>
                  <a:lnTo>
                    <a:pt x="12196" y="9944"/>
                  </a:lnTo>
                  <a:lnTo>
                    <a:pt x="12140" y="9986"/>
                  </a:lnTo>
                  <a:lnTo>
                    <a:pt x="12084" y="10027"/>
                  </a:lnTo>
                  <a:lnTo>
                    <a:pt x="12026" y="10065"/>
                  </a:lnTo>
                  <a:lnTo>
                    <a:pt x="11968" y="10103"/>
                  </a:lnTo>
                  <a:lnTo>
                    <a:pt x="11910" y="10138"/>
                  </a:lnTo>
                  <a:lnTo>
                    <a:pt x="11851" y="10173"/>
                  </a:lnTo>
                  <a:lnTo>
                    <a:pt x="11790" y="10205"/>
                  </a:lnTo>
                  <a:lnTo>
                    <a:pt x="11730" y="10236"/>
                  </a:lnTo>
                  <a:lnTo>
                    <a:pt x="11669" y="10265"/>
                  </a:lnTo>
                  <a:lnTo>
                    <a:pt x="11608" y="10293"/>
                  </a:lnTo>
                  <a:lnTo>
                    <a:pt x="11545" y="10319"/>
                  </a:lnTo>
                  <a:lnTo>
                    <a:pt x="11482" y="10345"/>
                  </a:lnTo>
                  <a:lnTo>
                    <a:pt x="11419" y="10367"/>
                  </a:lnTo>
                  <a:lnTo>
                    <a:pt x="11354" y="10389"/>
                  </a:lnTo>
                  <a:lnTo>
                    <a:pt x="11289" y="10407"/>
                  </a:lnTo>
                  <a:lnTo>
                    <a:pt x="11223" y="10425"/>
                  </a:lnTo>
                  <a:lnTo>
                    <a:pt x="11157" y="10441"/>
                  </a:lnTo>
                  <a:lnTo>
                    <a:pt x="11090" y="10457"/>
                  </a:lnTo>
                  <a:lnTo>
                    <a:pt x="11022" y="10469"/>
                  </a:lnTo>
                  <a:lnTo>
                    <a:pt x="10954" y="10479"/>
                  </a:lnTo>
                  <a:lnTo>
                    <a:pt x="10885" y="10489"/>
                  </a:lnTo>
                  <a:lnTo>
                    <a:pt x="10815" y="10497"/>
                  </a:lnTo>
                  <a:lnTo>
                    <a:pt x="10745" y="10502"/>
                  </a:lnTo>
                  <a:lnTo>
                    <a:pt x="10673" y="10507"/>
                  </a:lnTo>
                  <a:lnTo>
                    <a:pt x="10601" y="10508"/>
                  </a:lnTo>
                  <a:lnTo>
                    <a:pt x="12257" y="10953"/>
                  </a:lnTo>
                  <a:lnTo>
                    <a:pt x="12257" y="10953"/>
                  </a:lnTo>
                  <a:lnTo>
                    <a:pt x="12201" y="11011"/>
                  </a:lnTo>
                  <a:lnTo>
                    <a:pt x="12144" y="11068"/>
                  </a:lnTo>
                  <a:lnTo>
                    <a:pt x="12086" y="11124"/>
                  </a:lnTo>
                  <a:lnTo>
                    <a:pt x="12028" y="11177"/>
                  </a:lnTo>
                  <a:lnTo>
                    <a:pt x="11969" y="11230"/>
                  </a:lnTo>
                  <a:lnTo>
                    <a:pt x="11911" y="11280"/>
                  </a:lnTo>
                  <a:lnTo>
                    <a:pt x="11852" y="11330"/>
                  </a:lnTo>
                  <a:lnTo>
                    <a:pt x="11793" y="11378"/>
                  </a:lnTo>
                  <a:lnTo>
                    <a:pt x="11733" y="11425"/>
                  </a:lnTo>
                  <a:lnTo>
                    <a:pt x="11673" y="11470"/>
                  </a:lnTo>
                  <a:lnTo>
                    <a:pt x="11614" y="11513"/>
                  </a:lnTo>
                  <a:lnTo>
                    <a:pt x="11553" y="11556"/>
                  </a:lnTo>
                  <a:lnTo>
                    <a:pt x="11493" y="11597"/>
                  </a:lnTo>
                  <a:lnTo>
                    <a:pt x="11432" y="11638"/>
                  </a:lnTo>
                  <a:lnTo>
                    <a:pt x="11371" y="11675"/>
                  </a:lnTo>
                  <a:lnTo>
                    <a:pt x="11310" y="11713"/>
                  </a:lnTo>
                  <a:lnTo>
                    <a:pt x="11249" y="11750"/>
                  </a:lnTo>
                  <a:lnTo>
                    <a:pt x="11187" y="11785"/>
                  </a:lnTo>
                  <a:lnTo>
                    <a:pt x="11125" y="11819"/>
                  </a:lnTo>
                  <a:lnTo>
                    <a:pt x="11064" y="11852"/>
                  </a:lnTo>
                  <a:lnTo>
                    <a:pt x="11001" y="11883"/>
                  </a:lnTo>
                  <a:lnTo>
                    <a:pt x="10939" y="11913"/>
                  </a:lnTo>
                  <a:lnTo>
                    <a:pt x="10876" y="11944"/>
                  </a:lnTo>
                  <a:lnTo>
                    <a:pt x="10814" y="11973"/>
                  </a:lnTo>
                  <a:lnTo>
                    <a:pt x="10751" y="11999"/>
                  </a:lnTo>
                  <a:lnTo>
                    <a:pt x="10688" y="12027"/>
                  </a:lnTo>
                  <a:lnTo>
                    <a:pt x="10625" y="12052"/>
                  </a:lnTo>
                  <a:lnTo>
                    <a:pt x="10562" y="12077"/>
                  </a:lnTo>
                  <a:lnTo>
                    <a:pt x="10498" y="12101"/>
                  </a:lnTo>
                  <a:lnTo>
                    <a:pt x="10435" y="12124"/>
                  </a:lnTo>
                  <a:lnTo>
                    <a:pt x="10371" y="12145"/>
                  </a:lnTo>
                  <a:lnTo>
                    <a:pt x="10308" y="12166"/>
                  </a:lnTo>
                  <a:lnTo>
                    <a:pt x="10244" y="12188"/>
                  </a:lnTo>
                  <a:lnTo>
                    <a:pt x="10181" y="12207"/>
                  </a:lnTo>
                  <a:lnTo>
                    <a:pt x="10052" y="12244"/>
                  </a:lnTo>
                  <a:lnTo>
                    <a:pt x="9924" y="12280"/>
                  </a:lnTo>
                  <a:lnTo>
                    <a:pt x="9797" y="12311"/>
                  </a:lnTo>
                  <a:lnTo>
                    <a:pt x="9668" y="12341"/>
                  </a:lnTo>
                  <a:lnTo>
                    <a:pt x="9540" y="12368"/>
                  </a:lnTo>
                  <a:lnTo>
                    <a:pt x="9411" y="12394"/>
                  </a:lnTo>
                  <a:lnTo>
                    <a:pt x="9283" y="12418"/>
                  </a:lnTo>
                  <a:lnTo>
                    <a:pt x="9154" y="12440"/>
                  </a:lnTo>
                  <a:lnTo>
                    <a:pt x="9026" y="12461"/>
                  </a:lnTo>
                  <a:lnTo>
                    <a:pt x="8897" y="12481"/>
                  </a:lnTo>
                  <a:lnTo>
                    <a:pt x="8770" y="12500"/>
                  </a:lnTo>
                  <a:lnTo>
                    <a:pt x="8516" y="12535"/>
                  </a:lnTo>
                  <a:lnTo>
                    <a:pt x="8264" y="12571"/>
                  </a:lnTo>
                  <a:lnTo>
                    <a:pt x="8136" y="6256"/>
                  </a:lnTo>
                  <a:lnTo>
                    <a:pt x="10389" y="5899"/>
                  </a:lnTo>
                  <a:lnTo>
                    <a:pt x="10389" y="5899"/>
                  </a:lnTo>
                  <a:lnTo>
                    <a:pt x="10400" y="5919"/>
                  </a:lnTo>
                  <a:lnTo>
                    <a:pt x="10412" y="5939"/>
                  </a:lnTo>
                  <a:lnTo>
                    <a:pt x="10425" y="5959"/>
                  </a:lnTo>
                  <a:lnTo>
                    <a:pt x="10439" y="5978"/>
                  </a:lnTo>
                  <a:lnTo>
                    <a:pt x="10453" y="5997"/>
                  </a:lnTo>
                  <a:lnTo>
                    <a:pt x="10468" y="6016"/>
                  </a:lnTo>
                  <a:lnTo>
                    <a:pt x="10483" y="6033"/>
                  </a:lnTo>
                  <a:lnTo>
                    <a:pt x="10498" y="6051"/>
                  </a:lnTo>
                  <a:lnTo>
                    <a:pt x="10516" y="6067"/>
                  </a:lnTo>
                  <a:lnTo>
                    <a:pt x="10532" y="6084"/>
                  </a:lnTo>
                  <a:lnTo>
                    <a:pt x="10550" y="6099"/>
                  </a:lnTo>
                  <a:lnTo>
                    <a:pt x="10567" y="6114"/>
                  </a:lnTo>
                  <a:lnTo>
                    <a:pt x="10586" y="6129"/>
                  </a:lnTo>
                  <a:lnTo>
                    <a:pt x="10605" y="6143"/>
                  </a:lnTo>
                  <a:lnTo>
                    <a:pt x="10625" y="6155"/>
                  </a:lnTo>
                  <a:lnTo>
                    <a:pt x="10644" y="6168"/>
                  </a:lnTo>
                  <a:lnTo>
                    <a:pt x="10666" y="6181"/>
                  </a:lnTo>
                  <a:lnTo>
                    <a:pt x="10686" y="6192"/>
                  </a:lnTo>
                  <a:lnTo>
                    <a:pt x="10707" y="6202"/>
                  </a:lnTo>
                  <a:lnTo>
                    <a:pt x="10729" y="6212"/>
                  </a:lnTo>
                  <a:lnTo>
                    <a:pt x="10751" y="6221"/>
                  </a:lnTo>
                  <a:lnTo>
                    <a:pt x="10773" y="6230"/>
                  </a:lnTo>
                  <a:lnTo>
                    <a:pt x="10795" y="6237"/>
                  </a:lnTo>
                  <a:lnTo>
                    <a:pt x="10819" y="6245"/>
                  </a:lnTo>
                  <a:lnTo>
                    <a:pt x="10842" y="6251"/>
                  </a:lnTo>
                  <a:lnTo>
                    <a:pt x="10866" y="6256"/>
                  </a:lnTo>
                  <a:lnTo>
                    <a:pt x="10890" y="6261"/>
                  </a:lnTo>
                  <a:lnTo>
                    <a:pt x="10914" y="6265"/>
                  </a:lnTo>
                  <a:lnTo>
                    <a:pt x="10939" y="6268"/>
                  </a:lnTo>
                  <a:lnTo>
                    <a:pt x="10964" y="6270"/>
                  </a:lnTo>
                  <a:lnTo>
                    <a:pt x="10988" y="6271"/>
                  </a:lnTo>
                  <a:lnTo>
                    <a:pt x="11014" y="6271"/>
                  </a:lnTo>
                  <a:lnTo>
                    <a:pt x="11014" y="6271"/>
                  </a:lnTo>
                  <a:lnTo>
                    <a:pt x="11051" y="6271"/>
                  </a:lnTo>
                  <a:lnTo>
                    <a:pt x="11086" y="6269"/>
                  </a:lnTo>
                  <a:lnTo>
                    <a:pt x="11121" y="6264"/>
                  </a:lnTo>
                  <a:lnTo>
                    <a:pt x="11157" y="6257"/>
                  </a:lnTo>
                  <a:lnTo>
                    <a:pt x="11191" y="6250"/>
                  </a:lnTo>
                  <a:lnTo>
                    <a:pt x="11225" y="6240"/>
                  </a:lnTo>
                  <a:lnTo>
                    <a:pt x="11257" y="6228"/>
                  </a:lnTo>
                  <a:lnTo>
                    <a:pt x="11290" y="6216"/>
                  </a:lnTo>
                  <a:lnTo>
                    <a:pt x="11322" y="6202"/>
                  </a:lnTo>
                  <a:lnTo>
                    <a:pt x="11352" y="6186"/>
                  </a:lnTo>
                  <a:lnTo>
                    <a:pt x="11382" y="6169"/>
                  </a:lnTo>
                  <a:lnTo>
                    <a:pt x="11411" y="6150"/>
                  </a:lnTo>
                  <a:lnTo>
                    <a:pt x="11439" y="6130"/>
                  </a:lnTo>
                  <a:lnTo>
                    <a:pt x="11465" y="6110"/>
                  </a:lnTo>
                  <a:lnTo>
                    <a:pt x="11492" y="6087"/>
                  </a:lnTo>
                  <a:lnTo>
                    <a:pt x="11516" y="6064"/>
                  </a:lnTo>
                  <a:lnTo>
                    <a:pt x="11540" y="6040"/>
                  </a:lnTo>
                  <a:lnTo>
                    <a:pt x="11562" y="6013"/>
                  </a:lnTo>
                  <a:lnTo>
                    <a:pt x="11582" y="5987"/>
                  </a:lnTo>
                  <a:lnTo>
                    <a:pt x="11602" y="5959"/>
                  </a:lnTo>
                  <a:lnTo>
                    <a:pt x="11621" y="5930"/>
                  </a:lnTo>
                  <a:lnTo>
                    <a:pt x="11638" y="5900"/>
                  </a:lnTo>
                  <a:lnTo>
                    <a:pt x="11654" y="5870"/>
                  </a:lnTo>
                  <a:lnTo>
                    <a:pt x="11668" y="5838"/>
                  </a:lnTo>
                  <a:lnTo>
                    <a:pt x="11681" y="5807"/>
                  </a:lnTo>
                  <a:lnTo>
                    <a:pt x="11692" y="5773"/>
                  </a:lnTo>
                  <a:lnTo>
                    <a:pt x="11702" y="5740"/>
                  </a:lnTo>
                  <a:lnTo>
                    <a:pt x="11710" y="5705"/>
                  </a:lnTo>
                  <a:lnTo>
                    <a:pt x="11716" y="5671"/>
                  </a:lnTo>
                  <a:lnTo>
                    <a:pt x="11720" y="5634"/>
                  </a:lnTo>
                  <a:lnTo>
                    <a:pt x="11723" y="5599"/>
                  </a:lnTo>
                  <a:lnTo>
                    <a:pt x="11723" y="5562"/>
                  </a:lnTo>
                  <a:lnTo>
                    <a:pt x="11723" y="5562"/>
                  </a:lnTo>
                  <a:lnTo>
                    <a:pt x="11723" y="5526"/>
                  </a:lnTo>
                  <a:lnTo>
                    <a:pt x="11720" y="5489"/>
                  </a:lnTo>
                  <a:lnTo>
                    <a:pt x="11716" y="5454"/>
                  </a:lnTo>
                  <a:lnTo>
                    <a:pt x="11710" y="5419"/>
                  </a:lnTo>
                  <a:lnTo>
                    <a:pt x="11702" y="5385"/>
                  </a:lnTo>
                  <a:lnTo>
                    <a:pt x="11692" y="5351"/>
                  </a:lnTo>
                  <a:lnTo>
                    <a:pt x="11681" y="5318"/>
                  </a:lnTo>
                  <a:lnTo>
                    <a:pt x="11668" y="5285"/>
                  </a:lnTo>
                  <a:lnTo>
                    <a:pt x="11654" y="5254"/>
                  </a:lnTo>
                  <a:lnTo>
                    <a:pt x="11638" y="5224"/>
                  </a:lnTo>
                  <a:lnTo>
                    <a:pt x="11621" y="5193"/>
                  </a:lnTo>
                  <a:lnTo>
                    <a:pt x="11602" y="5165"/>
                  </a:lnTo>
                  <a:lnTo>
                    <a:pt x="11582" y="5137"/>
                  </a:lnTo>
                  <a:lnTo>
                    <a:pt x="11562" y="5110"/>
                  </a:lnTo>
                  <a:lnTo>
                    <a:pt x="11540" y="5085"/>
                  </a:lnTo>
                  <a:lnTo>
                    <a:pt x="11516" y="5060"/>
                  </a:lnTo>
                  <a:lnTo>
                    <a:pt x="11492" y="5036"/>
                  </a:lnTo>
                  <a:lnTo>
                    <a:pt x="11465" y="5015"/>
                  </a:lnTo>
                  <a:lnTo>
                    <a:pt x="11439" y="4993"/>
                  </a:lnTo>
                  <a:lnTo>
                    <a:pt x="11411" y="4973"/>
                  </a:lnTo>
                  <a:lnTo>
                    <a:pt x="11382" y="4956"/>
                  </a:lnTo>
                  <a:lnTo>
                    <a:pt x="11352" y="4938"/>
                  </a:lnTo>
                  <a:lnTo>
                    <a:pt x="11322" y="4922"/>
                  </a:lnTo>
                  <a:lnTo>
                    <a:pt x="11290" y="4908"/>
                  </a:lnTo>
                  <a:lnTo>
                    <a:pt x="11257" y="4895"/>
                  </a:lnTo>
                  <a:lnTo>
                    <a:pt x="11225" y="4884"/>
                  </a:lnTo>
                  <a:lnTo>
                    <a:pt x="11191" y="4875"/>
                  </a:lnTo>
                  <a:lnTo>
                    <a:pt x="11157" y="4866"/>
                  </a:lnTo>
                  <a:lnTo>
                    <a:pt x="11121" y="4860"/>
                  </a:lnTo>
                  <a:lnTo>
                    <a:pt x="11086" y="4856"/>
                  </a:lnTo>
                  <a:lnTo>
                    <a:pt x="11051" y="4854"/>
                  </a:lnTo>
                  <a:lnTo>
                    <a:pt x="11014" y="4852"/>
                  </a:lnTo>
                  <a:lnTo>
                    <a:pt x="11014" y="4852"/>
                  </a:lnTo>
                  <a:lnTo>
                    <a:pt x="10987" y="4852"/>
                  </a:lnTo>
                  <a:lnTo>
                    <a:pt x="10960" y="4854"/>
                  </a:lnTo>
                  <a:lnTo>
                    <a:pt x="10935" y="4856"/>
                  </a:lnTo>
                  <a:lnTo>
                    <a:pt x="10909" y="4860"/>
                  </a:lnTo>
                  <a:lnTo>
                    <a:pt x="10883" y="4864"/>
                  </a:lnTo>
                  <a:lnTo>
                    <a:pt x="10858" y="4870"/>
                  </a:lnTo>
                  <a:lnTo>
                    <a:pt x="10833" y="4875"/>
                  </a:lnTo>
                  <a:lnTo>
                    <a:pt x="10809" y="4882"/>
                  </a:lnTo>
                  <a:lnTo>
                    <a:pt x="10784" y="4890"/>
                  </a:lnTo>
                  <a:lnTo>
                    <a:pt x="10760" y="4899"/>
                  </a:lnTo>
                  <a:lnTo>
                    <a:pt x="10737" y="4908"/>
                  </a:lnTo>
                  <a:lnTo>
                    <a:pt x="10715" y="4918"/>
                  </a:lnTo>
                  <a:lnTo>
                    <a:pt x="10692" y="4929"/>
                  </a:lnTo>
                  <a:lnTo>
                    <a:pt x="10669" y="4942"/>
                  </a:lnTo>
                  <a:lnTo>
                    <a:pt x="10648" y="4953"/>
                  </a:lnTo>
                  <a:lnTo>
                    <a:pt x="10627" y="4967"/>
                  </a:lnTo>
                  <a:lnTo>
                    <a:pt x="10606" y="4981"/>
                  </a:lnTo>
                  <a:lnTo>
                    <a:pt x="10586" y="4996"/>
                  </a:lnTo>
                  <a:lnTo>
                    <a:pt x="10566" y="5011"/>
                  </a:lnTo>
                  <a:lnTo>
                    <a:pt x="10547" y="5027"/>
                  </a:lnTo>
                  <a:lnTo>
                    <a:pt x="10530" y="5044"/>
                  </a:lnTo>
                  <a:lnTo>
                    <a:pt x="10512" y="5060"/>
                  </a:lnTo>
                  <a:lnTo>
                    <a:pt x="10494" y="5079"/>
                  </a:lnTo>
                  <a:lnTo>
                    <a:pt x="10478" y="5097"/>
                  </a:lnTo>
                  <a:lnTo>
                    <a:pt x="10462" y="5115"/>
                  </a:lnTo>
                  <a:lnTo>
                    <a:pt x="10446" y="5136"/>
                  </a:lnTo>
                  <a:lnTo>
                    <a:pt x="10431" y="5156"/>
                  </a:lnTo>
                  <a:lnTo>
                    <a:pt x="10417" y="5176"/>
                  </a:lnTo>
                  <a:lnTo>
                    <a:pt x="10405" y="5197"/>
                  </a:lnTo>
                  <a:lnTo>
                    <a:pt x="10392" y="5219"/>
                  </a:lnTo>
                  <a:lnTo>
                    <a:pt x="10381" y="5241"/>
                  </a:lnTo>
                  <a:lnTo>
                    <a:pt x="10370" y="5264"/>
                  </a:lnTo>
                  <a:lnTo>
                    <a:pt x="8136" y="5030"/>
                  </a:lnTo>
                  <a:lnTo>
                    <a:pt x="8136" y="4058"/>
                  </a:lnTo>
                  <a:lnTo>
                    <a:pt x="8136" y="4058"/>
                  </a:lnTo>
                  <a:lnTo>
                    <a:pt x="8207" y="4028"/>
                  </a:lnTo>
                  <a:lnTo>
                    <a:pt x="8277" y="3995"/>
                  </a:lnTo>
                  <a:lnTo>
                    <a:pt x="8346" y="3962"/>
                  </a:lnTo>
                  <a:lnTo>
                    <a:pt x="8414" y="3926"/>
                  </a:lnTo>
                  <a:lnTo>
                    <a:pt x="8479" y="3889"/>
                  </a:lnTo>
                  <a:lnTo>
                    <a:pt x="8544" y="3849"/>
                  </a:lnTo>
                  <a:lnTo>
                    <a:pt x="8605" y="3808"/>
                  </a:lnTo>
                  <a:lnTo>
                    <a:pt x="8667" y="3764"/>
                  </a:lnTo>
                  <a:lnTo>
                    <a:pt x="8725" y="3719"/>
                  </a:lnTo>
                  <a:lnTo>
                    <a:pt x="8783" y="3672"/>
                  </a:lnTo>
                  <a:lnTo>
                    <a:pt x="8838" y="3623"/>
                  </a:lnTo>
                  <a:lnTo>
                    <a:pt x="8891" y="3573"/>
                  </a:lnTo>
                  <a:lnTo>
                    <a:pt x="8942" y="3519"/>
                  </a:lnTo>
                  <a:lnTo>
                    <a:pt x="8991" y="3465"/>
                  </a:lnTo>
                  <a:lnTo>
                    <a:pt x="9039" y="3407"/>
                  </a:lnTo>
                  <a:lnTo>
                    <a:pt x="9061" y="3378"/>
                  </a:lnTo>
                  <a:lnTo>
                    <a:pt x="9083" y="3348"/>
                  </a:lnTo>
                  <a:lnTo>
                    <a:pt x="9104" y="3317"/>
                  </a:lnTo>
                  <a:lnTo>
                    <a:pt x="9125" y="3287"/>
                  </a:lnTo>
                  <a:lnTo>
                    <a:pt x="9146" y="3256"/>
                  </a:lnTo>
                  <a:lnTo>
                    <a:pt x="9166" y="3223"/>
                  </a:lnTo>
                  <a:lnTo>
                    <a:pt x="9185" y="3192"/>
                  </a:lnTo>
                  <a:lnTo>
                    <a:pt x="9203" y="3158"/>
                  </a:lnTo>
                  <a:lnTo>
                    <a:pt x="9221" y="3125"/>
                  </a:lnTo>
                  <a:lnTo>
                    <a:pt x="9239" y="3091"/>
                  </a:lnTo>
                  <a:lnTo>
                    <a:pt x="9255" y="3056"/>
                  </a:lnTo>
                  <a:lnTo>
                    <a:pt x="9271" y="3020"/>
                  </a:lnTo>
                  <a:lnTo>
                    <a:pt x="9287" y="2985"/>
                  </a:lnTo>
                  <a:lnTo>
                    <a:pt x="9302" y="2949"/>
                  </a:lnTo>
                  <a:lnTo>
                    <a:pt x="9316" y="2912"/>
                  </a:lnTo>
                  <a:lnTo>
                    <a:pt x="9329" y="2874"/>
                  </a:lnTo>
                  <a:lnTo>
                    <a:pt x="9342" y="2836"/>
                  </a:lnTo>
                  <a:lnTo>
                    <a:pt x="9355" y="2799"/>
                  </a:lnTo>
                  <a:lnTo>
                    <a:pt x="9366" y="2760"/>
                  </a:lnTo>
                  <a:lnTo>
                    <a:pt x="9377" y="2719"/>
                  </a:lnTo>
                  <a:lnTo>
                    <a:pt x="9387" y="2679"/>
                  </a:lnTo>
                  <a:lnTo>
                    <a:pt x="9396" y="2639"/>
                  </a:lnTo>
                  <a:lnTo>
                    <a:pt x="9405" y="2597"/>
                  </a:lnTo>
                  <a:lnTo>
                    <a:pt x="9414" y="2556"/>
                  </a:lnTo>
                  <a:lnTo>
                    <a:pt x="9420" y="2513"/>
                  </a:lnTo>
                  <a:lnTo>
                    <a:pt x="9426" y="2470"/>
                  </a:lnTo>
                  <a:lnTo>
                    <a:pt x="9433" y="2426"/>
                  </a:lnTo>
                  <a:lnTo>
                    <a:pt x="9438" y="2382"/>
                  </a:lnTo>
                  <a:lnTo>
                    <a:pt x="9442" y="2338"/>
                  </a:lnTo>
                  <a:lnTo>
                    <a:pt x="9445" y="2293"/>
                  </a:lnTo>
                  <a:lnTo>
                    <a:pt x="9448" y="2246"/>
                  </a:lnTo>
                  <a:lnTo>
                    <a:pt x="9450" y="2201"/>
                  </a:lnTo>
                  <a:lnTo>
                    <a:pt x="9452" y="2153"/>
                  </a:lnTo>
                  <a:lnTo>
                    <a:pt x="9452" y="2105"/>
                  </a:lnTo>
                  <a:lnTo>
                    <a:pt x="9452" y="2105"/>
                  </a:lnTo>
                  <a:lnTo>
                    <a:pt x="9452" y="2057"/>
                  </a:lnTo>
                  <a:lnTo>
                    <a:pt x="9449" y="2009"/>
                  </a:lnTo>
                  <a:lnTo>
                    <a:pt x="9445" y="1961"/>
                  </a:lnTo>
                  <a:lnTo>
                    <a:pt x="9442" y="1914"/>
                  </a:lnTo>
                  <a:lnTo>
                    <a:pt x="9435" y="1864"/>
                  </a:lnTo>
                  <a:lnTo>
                    <a:pt x="9428" y="1817"/>
                  </a:lnTo>
                  <a:lnTo>
                    <a:pt x="9419" y="1769"/>
                  </a:lnTo>
                  <a:lnTo>
                    <a:pt x="9409" y="1721"/>
                  </a:lnTo>
                  <a:lnTo>
                    <a:pt x="9397" y="1673"/>
                  </a:lnTo>
                  <a:lnTo>
                    <a:pt x="9386" y="1625"/>
                  </a:lnTo>
                  <a:lnTo>
                    <a:pt x="9372" y="1579"/>
                  </a:lnTo>
                  <a:lnTo>
                    <a:pt x="9357" y="1531"/>
                  </a:lnTo>
                  <a:lnTo>
                    <a:pt x="9341" y="1484"/>
                  </a:lnTo>
                  <a:lnTo>
                    <a:pt x="9324" y="1438"/>
                  </a:lnTo>
                  <a:lnTo>
                    <a:pt x="9305" y="1391"/>
                  </a:lnTo>
                  <a:lnTo>
                    <a:pt x="9287" y="1344"/>
                  </a:lnTo>
                  <a:lnTo>
                    <a:pt x="9266" y="1299"/>
                  </a:lnTo>
                  <a:lnTo>
                    <a:pt x="9244" y="1254"/>
                  </a:lnTo>
                  <a:lnTo>
                    <a:pt x="9221" y="1208"/>
                  </a:lnTo>
                  <a:lnTo>
                    <a:pt x="9197" y="1163"/>
                  </a:lnTo>
                  <a:lnTo>
                    <a:pt x="9173" y="1119"/>
                  </a:lnTo>
                  <a:lnTo>
                    <a:pt x="9147" y="1075"/>
                  </a:lnTo>
                  <a:lnTo>
                    <a:pt x="9120" y="1032"/>
                  </a:lnTo>
                  <a:lnTo>
                    <a:pt x="9093" y="989"/>
                  </a:lnTo>
                  <a:lnTo>
                    <a:pt x="9064" y="948"/>
                  </a:lnTo>
                  <a:lnTo>
                    <a:pt x="9033" y="905"/>
                  </a:lnTo>
                  <a:lnTo>
                    <a:pt x="9003" y="865"/>
                  </a:lnTo>
                  <a:lnTo>
                    <a:pt x="8971" y="824"/>
                  </a:lnTo>
                  <a:lnTo>
                    <a:pt x="8939" y="784"/>
                  </a:lnTo>
                  <a:lnTo>
                    <a:pt x="8905" y="745"/>
                  </a:lnTo>
                  <a:lnTo>
                    <a:pt x="8871" y="706"/>
                  </a:lnTo>
                  <a:lnTo>
                    <a:pt x="8836" y="670"/>
                  </a:lnTo>
                  <a:lnTo>
                    <a:pt x="8799" y="632"/>
                  </a:lnTo>
                  <a:lnTo>
                    <a:pt x="8761" y="595"/>
                  </a:lnTo>
                  <a:lnTo>
                    <a:pt x="8724" y="560"/>
                  </a:lnTo>
                  <a:lnTo>
                    <a:pt x="8686" y="526"/>
                  </a:lnTo>
                  <a:lnTo>
                    <a:pt x="8647" y="492"/>
                  </a:lnTo>
                  <a:lnTo>
                    <a:pt x="8607" y="459"/>
                  </a:lnTo>
                  <a:lnTo>
                    <a:pt x="8565" y="428"/>
                  </a:lnTo>
                  <a:lnTo>
                    <a:pt x="8523" y="396"/>
                  </a:lnTo>
                  <a:lnTo>
                    <a:pt x="8481" y="366"/>
                  </a:lnTo>
                  <a:lnTo>
                    <a:pt x="8438" y="337"/>
                  </a:lnTo>
                  <a:lnTo>
                    <a:pt x="8394" y="309"/>
                  </a:lnTo>
                  <a:lnTo>
                    <a:pt x="8350" y="282"/>
                  </a:lnTo>
                  <a:lnTo>
                    <a:pt x="8304" y="257"/>
                  </a:lnTo>
                  <a:lnTo>
                    <a:pt x="8259" y="231"/>
                  </a:lnTo>
                  <a:lnTo>
                    <a:pt x="8212" y="207"/>
                  </a:lnTo>
                  <a:lnTo>
                    <a:pt x="8166" y="185"/>
                  </a:lnTo>
                  <a:lnTo>
                    <a:pt x="8118" y="163"/>
                  </a:lnTo>
                  <a:lnTo>
                    <a:pt x="8070" y="143"/>
                  </a:lnTo>
                  <a:lnTo>
                    <a:pt x="8021" y="124"/>
                  </a:lnTo>
                  <a:lnTo>
                    <a:pt x="7972" y="107"/>
                  </a:lnTo>
                  <a:lnTo>
                    <a:pt x="7923" y="90"/>
                  </a:lnTo>
                  <a:lnTo>
                    <a:pt x="7872" y="75"/>
                  </a:lnTo>
                  <a:lnTo>
                    <a:pt x="7822" y="61"/>
                  </a:lnTo>
                  <a:lnTo>
                    <a:pt x="7770" y="49"/>
                  </a:lnTo>
                  <a:lnTo>
                    <a:pt x="7719" y="37"/>
                  </a:lnTo>
                  <a:lnTo>
                    <a:pt x="7667" y="27"/>
                  </a:lnTo>
                  <a:lnTo>
                    <a:pt x="7614" y="20"/>
                  </a:lnTo>
                  <a:lnTo>
                    <a:pt x="7561" y="12"/>
                  </a:lnTo>
                  <a:lnTo>
                    <a:pt x="7508" y="7"/>
                  </a:lnTo>
                  <a:lnTo>
                    <a:pt x="7454" y="3"/>
                  </a:lnTo>
                  <a:lnTo>
                    <a:pt x="7400" y="1"/>
                  </a:lnTo>
                  <a:lnTo>
                    <a:pt x="7346" y="0"/>
                  </a:lnTo>
                  <a:lnTo>
                    <a:pt x="7346" y="0"/>
                  </a:lnTo>
                  <a:lnTo>
                    <a:pt x="7292" y="1"/>
                  </a:lnTo>
                  <a:lnTo>
                    <a:pt x="7238" y="3"/>
                  </a:lnTo>
                  <a:lnTo>
                    <a:pt x="7185" y="7"/>
                  </a:lnTo>
                  <a:lnTo>
                    <a:pt x="7131" y="12"/>
                  </a:lnTo>
                  <a:lnTo>
                    <a:pt x="7078" y="20"/>
                  </a:lnTo>
                  <a:lnTo>
                    <a:pt x="7026" y="27"/>
                  </a:lnTo>
                  <a:lnTo>
                    <a:pt x="6973" y="37"/>
                  </a:lnTo>
                  <a:lnTo>
                    <a:pt x="6922" y="49"/>
                  </a:lnTo>
                  <a:lnTo>
                    <a:pt x="6871" y="61"/>
                  </a:lnTo>
                  <a:lnTo>
                    <a:pt x="6820" y="75"/>
                  </a:lnTo>
                  <a:lnTo>
                    <a:pt x="6770" y="90"/>
                  </a:lnTo>
                  <a:lnTo>
                    <a:pt x="6720" y="107"/>
                  </a:lnTo>
                  <a:lnTo>
                    <a:pt x="6671" y="124"/>
                  </a:lnTo>
                  <a:lnTo>
                    <a:pt x="6622" y="143"/>
                  </a:lnTo>
                  <a:lnTo>
                    <a:pt x="6574" y="163"/>
                  </a:lnTo>
                  <a:lnTo>
                    <a:pt x="6526" y="185"/>
                  </a:lnTo>
                  <a:lnTo>
                    <a:pt x="6480" y="207"/>
                  </a:lnTo>
                  <a:lnTo>
                    <a:pt x="6433" y="231"/>
                  </a:lnTo>
                  <a:lnTo>
                    <a:pt x="6388" y="257"/>
                  </a:lnTo>
                  <a:lnTo>
                    <a:pt x="6342" y="282"/>
                  </a:lnTo>
                  <a:lnTo>
                    <a:pt x="6298" y="309"/>
                  </a:lnTo>
                  <a:lnTo>
                    <a:pt x="6254" y="337"/>
                  </a:lnTo>
                  <a:lnTo>
                    <a:pt x="6211" y="366"/>
                  </a:lnTo>
                  <a:lnTo>
                    <a:pt x="6169" y="396"/>
                  </a:lnTo>
                  <a:lnTo>
                    <a:pt x="6127" y="428"/>
                  </a:lnTo>
                  <a:lnTo>
                    <a:pt x="6087" y="459"/>
                  </a:lnTo>
                  <a:lnTo>
                    <a:pt x="6046" y="492"/>
                  </a:lnTo>
                  <a:lnTo>
                    <a:pt x="6007" y="526"/>
                  </a:lnTo>
                  <a:lnTo>
                    <a:pt x="5968" y="560"/>
                  </a:lnTo>
                  <a:lnTo>
                    <a:pt x="5931" y="595"/>
                  </a:lnTo>
                  <a:lnTo>
                    <a:pt x="5894" y="632"/>
                  </a:lnTo>
                  <a:lnTo>
                    <a:pt x="5857" y="670"/>
                  </a:lnTo>
                  <a:lnTo>
                    <a:pt x="5822" y="706"/>
                  </a:lnTo>
                  <a:lnTo>
                    <a:pt x="5788" y="745"/>
                  </a:lnTo>
                  <a:lnTo>
                    <a:pt x="5754" y="784"/>
                  </a:lnTo>
                  <a:lnTo>
                    <a:pt x="5721" y="824"/>
                  </a:lnTo>
                  <a:lnTo>
                    <a:pt x="5690" y="865"/>
                  </a:lnTo>
                  <a:lnTo>
                    <a:pt x="5659" y="905"/>
                  </a:lnTo>
                  <a:lnTo>
                    <a:pt x="5630" y="948"/>
                  </a:lnTo>
                  <a:lnTo>
                    <a:pt x="5601" y="989"/>
                  </a:lnTo>
                  <a:lnTo>
                    <a:pt x="5573" y="1032"/>
                  </a:lnTo>
                  <a:lnTo>
                    <a:pt x="5545" y="1075"/>
                  </a:lnTo>
                  <a:lnTo>
                    <a:pt x="5520" y="1119"/>
                  </a:lnTo>
                  <a:lnTo>
                    <a:pt x="5495" y="1163"/>
                  </a:lnTo>
                  <a:lnTo>
                    <a:pt x="5471" y="1208"/>
                  </a:lnTo>
                  <a:lnTo>
                    <a:pt x="5448" y="1254"/>
                  </a:lnTo>
                  <a:lnTo>
                    <a:pt x="5427" y="1299"/>
                  </a:lnTo>
                  <a:lnTo>
                    <a:pt x="5407" y="1344"/>
                  </a:lnTo>
                  <a:lnTo>
                    <a:pt x="5387" y="1391"/>
                  </a:lnTo>
                  <a:lnTo>
                    <a:pt x="5369" y="1438"/>
                  </a:lnTo>
                  <a:lnTo>
                    <a:pt x="5351" y="1484"/>
                  </a:lnTo>
                  <a:lnTo>
                    <a:pt x="5335" y="1531"/>
                  </a:lnTo>
                  <a:lnTo>
                    <a:pt x="5321" y="1579"/>
                  </a:lnTo>
                  <a:lnTo>
                    <a:pt x="5307" y="1625"/>
                  </a:lnTo>
                  <a:lnTo>
                    <a:pt x="5295" y="1673"/>
                  </a:lnTo>
                  <a:lnTo>
                    <a:pt x="5283" y="1721"/>
                  </a:lnTo>
                  <a:lnTo>
                    <a:pt x="5273" y="1769"/>
                  </a:lnTo>
                  <a:lnTo>
                    <a:pt x="5266" y="1817"/>
                  </a:lnTo>
                  <a:lnTo>
                    <a:pt x="5258" y="1864"/>
                  </a:lnTo>
                  <a:lnTo>
                    <a:pt x="5252" y="1914"/>
                  </a:lnTo>
                  <a:lnTo>
                    <a:pt x="5247" y="1961"/>
                  </a:lnTo>
                  <a:lnTo>
                    <a:pt x="5243" y="2009"/>
                  </a:lnTo>
                  <a:lnTo>
                    <a:pt x="5242" y="2057"/>
                  </a:lnTo>
                  <a:lnTo>
                    <a:pt x="5240" y="2105"/>
                  </a:lnTo>
                  <a:lnTo>
                    <a:pt x="5240" y="2105"/>
                  </a:lnTo>
                  <a:lnTo>
                    <a:pt x="5242" y="2153"/>
                  </a:lnTo>
                  <a:lnTo>
                    <a:pt x="5242" y="2201"/>
                  </a:lnTo>
                  <a:lnTo>
                    <a:pt x="5244" y="2246"/>
                  </a:lnTo>
                  <a:lnTo>
                    <a:pt x="5247" y="2293"/>
                  </a:lnTo>
                  <a:lnTo>
                    <a:pt x="5250" y="2338"/>
                  </a:lnTo>
                  <a:lnTo>
                    <a:pt x="5254" y="2382"/>
                  </a:lnTo>
                  <a:lnTo>
                    <a:pt x="5259" y="2426"/>
                  </a:lnTo>
                  <a:lnTo>
                    <a:pt x="5266" y="2470"/>
                  </a:lnTo>
                  <a:lnTo>
                    <a:pt x="5272" y="2513"/>
                  </a:lnTo>
                  <a:lnTo>
                    <a:pt x="5279" y="2556"/>
                  </a:lnTo>
                  <a:lnTo>
                    <a:pt x="5287" y="2597"/>
                  </a:lnTo>
                  <a:lnTo>
                    <a:pt x="5296" y="2639"/>
                  </a:lnTo>
                  <a:lnTo>
                    <a:pt x="5306" y="2679"/>
                  </a:lnTo>
                  <a:lnTo>
                    <a:pt x="5316" y="2719"/>
                  </a:lnTo>
                  <a:lnTo>
                    <a:pt x="5326" y="2760"/>
                  </a:lnTo>
                  <a:lnTo>
                    <a:pt x="5337" y="2799"/>
                  </a:lnTo>
                  <a:lnTo>
                    <a:pt x="5350" y="2836"/>
                  </a:lnTo>
                  <a:lnTo>
                    <a:pt x="5363" y="2874"/>
                  </a:lnTo>
                  <a:lnTo>
                    <a:pt x="5376" y="2912"/>
                  </a:lnTo>
                  <a:lnTo>
                    <a:pt x="5390" y="2949"/>
                  </a:lnTo>
                  <a:lnTo>
                    <a:pt x="5405" y="2985"/>
                  </a:lnTo>
                  <a:lnTo>
                    <a:pt x="5421" y="3020"/>
                  </a:lnTo>
                  <a:lnTo>
                    <a:pt x="5437" y="3056"/>
                  </a:lnTo>
                  <a:lnTo>
                    <a:pt x="5453" y="3091"/>
                  </a:lnTo>
                  <a:lnTo>
                    <a:pt x="5471" y="3125"/>
                  </a:lnTo>
                  <a:lnTo>
                    <a:pt x="5490" y="3158"/>
                  </a:lnTo>
                  <a:lnTo>
                    <a:pt x="5507" y="3192"/>
                  </a:lnTo>
                  <a:lnTo>
                    <a:pt x="5528" y="3223"/>
                  </a:lnTo>
                  <a:lnTo>
                    <a:pt x="5546" y="3256"/>
                  </a:lnTo>
                  <a:lnTo>
                    <a:pt x="5567" y="3287"/>
                  </a:lnTo>
                  <a:lnTo>
                    <a:pt x="5588" y="3317"/>
                  </a:lnTo>
                  <a:lnTo>
                    <a:pt x="5609" y="3348"/>
                  </a:lnTo>
                  <a:lnTo>
                    <a:pt x="5632" y="3378"/>
                  </a:lnTo>
                  <a:lnTo>
                    <a:pt x="5655" y="3407"/>
                  </a:lnTo>
                  <a:lnTo>
                    <a:pt x="5701" y="3465"/>
                  </a:lnTo>
                  <a:lnTo>
                    <a:pt x="5750" y="3519"/>
                  </a:lnTo>
                  <a:lnTo>
                    <a:pt x="5802" y="3573"/>
                  </a:lnTo>
                  <a:lnTo>
                    <a:pt x="5855" y="3623"/>
                  </a:lnTo>
                  <a:lnTo>
                    <a:pt x="5910" y="3672"/>
                  </a:lnTo>
                  <a:lnTo>
                    <a:pt x="5967" y="3719"/>
                  </a:lnTo>
                  <a:lnTo>
                    <a:pt x="6026" y="3764"/>
                  </a:lnTo>
                  <a:lnTo>
                    <a:pt x="6087" y="3808"/>
                  </a:lnTo>
                  <a:lnTo>
                    <a:pt x="6150" y="3849"/>
                  </a:lnTo>
                  <a:lnTo>
                    <a:pt x="6214" y="3889"/>
                  </a:lnTo>
                  <a:lnTo>
                    <a:pt x="6279" y="3926"/>
                  </a:lnTo>
                  <a:lnTo>
                    <a:pt x="6346" y="3962"/>
                  </a:lnTo>
                  <a:lnTo>
                    <a:pt x="6415" y="3995"/>
                  </a:lnTo>
                  <a:lnTo>
                    <a:pt x="6486" y="4028"/>
                  </a:lnTo>
                  <a:lnTo>
                    <a:pt x="6558" y="4058"/>
                  </a:lnTo>
                  <a:lnTo>
                    <a:pt x="6558" y="5030"/>
                  </a:lnTo>
                  <a:lnTo>
                    <a:pt x="4329" y="5263"/>
                  </a:lnTo>
                  <a:lnTo>
                    <a:pt x="4329" y="5263"/>
                  </a:lnTo>
                  <a:lnTo>
                    <a:pt x="4319" y="5240"/>
                  </a:lnTo>
                  <a:lnTo>
                    <a:pt x="4306" y="5219"/>
                  </a:lnTo>
                  <a:lnTo>
                    <a:pt x="4295" y="5197"/>
                  </a:lnTo>
                  <a:lnTo>
                    <a:pt x="4281" y="5176"/>
                  </a:lnTo>
                  <a:lnTo>
                    <a:pt x="4267" y="5154"/>
                  </a:lnTo>
                  <a:lnTo>
                    <a:pt x="4252" y="5136"/>
                  </a:lnTo>
                  <a:lnTo>
                    <a:pt x="4237" y="5115"/>
                  </a:lnTo>
                  <a:lnTo>
                    <a:pt x="4222" y="5097"/>
                  </a:lnTo>
                  <a:lnTo>
                    <a:pt x="4204" y="5078"/>
                  </a:lnTo>
                  <a:lnTo>
                    <a:pt x="4188" y="5060"/>
                  </a:lnTo>
                  <a:lnTo>
                    <a:pt x="4170" y="5042"/>
                  </a:lnTo>
                  <a:lnTo>
                    <a:pt x="4151" y="5026"/>
                  </a:lnTo>
                  <a:lnTo>
                    <a:pt x="4132" y="5011"/>
                  </a:lnTo>
                  <a:lnTo>
                    <a:pt x="4112" y="4995"/>
                  </a:lnTo>
                  <a:lnTo>
                    <a:pt x="4092" y="4981"/>
                  </a:lnTo>
                  <a:lnTo>
                    <a:pt x="4072" y="4967"/>
                  </a:lnTo>
                  <a:lnTo>
                    <a:pt x="4050" y="4953"/>
                  </a:lnTo>
                  <a:lnTo>
                    <a:pt x="4029" y="4940"/>
                  </a:lnTo>
                  <a:lnTo>
                    <a:pt x="4008" y="4929"/>
                  </a:lnTo>
                  <a:lnTo>
                    <a:pt x="3985" y="4918"/>
                  </a:lnTo>
                  <a:lnTo>
                    <a:pt x="3962" y="4908"/>
                  </a:lnTo>
                  <a:lnTo>
                    <a:pt x="3938" y="4899"/>
                  </a:lnTo>
                  <a:lnTo>
                    <a:pt x="3914" y="4890"/>
                  </a:lnTo>
                  <a:lnTo>
                    <a:pt x="3890" y="4882"/>
                  </a:lnTo>
                  <a:lnTo>
                    <a:pt x="3865" y="4875"/>
                  </a:lnTo>
                  <a:lnTo>
                    <a:pt x="3841" y="4869"/>
                  </a:lnTo>
                  <a:lnTo>
                    <a:pt x="3816" y="4864"/>
                  </a:lnTo>
                  <a:lnTo>
                    <a:pt x="3790" y="4860"/>
                  </a:lnTo>
                  <a:lnTo>
                    <a:pt x="3765" y="4856"/>
                  </a:lnTo>
                  <a:lnTo>
                    <a:pt x="3738" y="4854"/>
                  </a:lnTo>
                  <a:lnTo>
                    <a:pt x="3712" y="4852"/>
                  </a:lnTo>
                  <a:lnTo>
                    <a:pt x="3685" y="4852"/>
                  </a:lnTo>
                  <a:lnTo>
                    <a:pt x="3685" y="4852"/>
                  </a:lnTo>
                  <a:lnTo>
                    <a:pt x="3649" y="4854"/>
                  </a:lnTo>
                  <a:lnTo>
                    <a:pt x="3612" y="4856"/>
                  </a:lnTo>
                  <a:lnTo>
                    <a:pt x="3577" y="4860"/>
                  </a:lnTo>
                  <a:lnTo>
                    <a:pt x="3542" y="4866"/>
                  </a:lnTo>
                  <a:lnTo>
                    <a:pt x="3508" y="4875"/>
                  </a:lnTo>
                  <a:lnTo>
                    <a:pt x="3474" y="4884"/>
                  </a:lnTo>
                  <a:lnTo>
                    <a:pt x="3441" y="4895"/>
                  </a:lnTo>
                  <a:lnTo>
                    <a:pt x="3409" y="4908"/>
                  </a:lnTo>
                  <a:lnTo>
                    <a:pt x="3378" y="4922"/>
                  </a:lnTo>
                  <a:lnTo>
                    <a:pt x="3346" y="4938"/>
                  </a:lnTo>
                  <a:lnTo>
                    <a:pt x="3317" y="4956"/>
                  </a:lnTo>
                  <a:lnTo>
                    <a:pt x="3288" y="4973"/>
                  </a:lnTo>
                  <a:lnTo>
                    <a:pt x="3261" y="4993"/>
                  </a:lnTo>
                  <a:lnTo>
                    <a:pt x="3233" y="5015"/>
                  </a:lnTo>
                  <a:lnTo>
                    <a:pt x="3208" y="5036"/>
                  </a:lnTo>
                  <a:lnTo>
                    <a:pt x="3183" y="5060"/>
                  </a:lnTo>
                  <a:lnTo>
                    <a:pt x="3160" y="5085"/>
                  </a:lnTo>
                  <a:lnTo>
                    <a:pt x="3137" y="5110"/>
                  </a:lnTo>
                  <a:lnTo>
                    <a:pt x="3116" y="5137"/>
                  </a:lnTo>
                  <a:lnTo>
                    <a:pt x="3096" y="5165"/>
                  </a:lnTo>
                  <a:lnTo>
                    <a:pt x="3078" y="5193"/>
                  </a:lnTo>
                  <a:lnTo>
                    <a:pt x="3061" y="5224"/>
                  </a:lnTo>
                  <a:lnTo>
                    <a:pt x="3045" y="5254"/>
                  </a:lnTo>
                  <a:lnTo>
                    <a:pt x="3032" y="5285"/>
                  </a:lnTo>
                  <a:lnTo>
                    <a:pt x="3018" y="5318"/>
                  </a:lnTo>
                  <a:lnTo>
                    <a:pt x="3008" y="5351"/>
                  </a:lnTo>
                  <a:lnTo>
                    <a:pt x="2998" y="5385"/>
                  </a:lnTo>
                  <a:lnTo>
                    <a:pt x="2990" y="5419"/>
                  </a:lnTo>
                  <a:lnTo>
                    <a:pt x="2984" y="5454"/>
                  </a:lnTo>
                  <a:lnTo>
                    <a:pt x="2979" y="5489"/>
                  </a:lnTo>
                  <a:lnTo>
                    <a:pt x="2976" y="5526"/>
                  </a:lnTo>
                  <a:lnTo>
                    <a:pt x="2975" y="5562"/>
                  </a:lnTo>
                  <a:lnTo>
                    <a:pt x="2975" y="5562"/>
                  </a:lnTo>
                  <a:lnTo>
                    <a:pt x="2976" y="5599"/>
                  </a:lnTo>
                  <a:lnTo>
                    <a:pt x="2979" y="5634"/>
                  </a:lnTo>
                  <a:lnTo>
                    <a:pt x="2984" y="5671"/>
                  </a:lnTo>
                  <a:lnTo>
                    <a:pt x="2990" y="5705"/>
                  </a:lnTo>
                  <a:lnTo>
                    <a:pt x="2998" y="5740"/>
                  </a:lnTo>
                  <a:lnTo>
                    <a:pt x="3008" y="5773"/>
                  </a:lnTo>
                  <a:lnTo>
                    <a:pt x="3018" y="5807"/>
                  </a:lnTo>
                  <a:lnTo>
                    <a:pt x="3032" y="5838"/>
                  </a:lnTo>
                  <a:lnTo>
                    <a:pt x="3045" y="5870"/>
                  </a:lnTo>
                  <a:lnTo>
                    <a:pt x="3061" y="5900"/>
                  </a:lnTo>
                  <a:lnTo>
                    <a:pt x="3078" y="5930"/>
                  </a:lnTo>
                  <a:lnTo>
                    <a:pt x="3096" y="5959"/>
                  </a:lnTo>
                  <a:lnTo>
                    <a:pt x="3116" y="5987"/>
                  </a:lnTo>
                  <a:lnTo>
                    <a:pt x="3137" y="6013"/>
                  </a:lnTo>
                  <a:lnTo>
                    <a:pt x="3160" y="6040"/>
                  </a:lnTo>
                  <a:lnTo>
                    <a:pt x="3183" y="6064"/>
                  </a:lnTo>
                  <a:lnTo>
                    <a:pt x="3208" y="6087"/>
                  </a:lnTo>
                  <a:lnTo>
                    <a:pt x="3233" y="6110"/>
                  </a:lnTo>
                  <a:lnTo>
                    <a:pt x="3261" y="6130"/>
                  </a:lnTo>
                  <a:lnTo>
                    <a:pt x="3288" y="6150"/>
                  </a:lnTo>
                  <a:lnTo>
                    <a:pt x="3317" y="6169"/>
                  </a:lnTo>
                  <a:lnTo>
                    <a:pt x="3346" y="6186"/>
                  </a:lnTo>
                  <a:lnTo>
                    <a:pt x="3378" y="6202"/>
                  </a:lnTo>
                  <a:lnTo>
                    <a:pt x="3409" y="6216"/>
                  </a:lnTo>
                  <a:lnTo>
                    <a:pt x="3441" y="6228"/>
                  </a:lnTo>
                  <a:lnTo>
                    <a:pt x="3474" y="6240"/>
                  </a:lnTo>
                  <a:lnTo>
                    <a:pt x="3508" y="6250"/>
                  </a:lnTo>
                  <a:lnTo>
                    <a:pt x="3542" y="6257"/>
                  </a:lnTo>
                  <a:lnTo>
                    <a:pt x="3577" y="6264"/>
                  </a:lnTo>
                  <a:lnTo>
                    <a:pt x="3612" y="6269"/>
                  </a:lnTo>
                  <a:lnTo>
                    <a:pt x="3649" y="6271"/>
                  </a:lnTo>
                  <a:lnTo>
                    <a:pt x="3685" y="6271"/>
                  </a:lnTo>
                  <a:lnTo>
                    <a:pt x="3685" y="6271"/>
                  </a:lnTo>
                  <a:lnTo>
                    <a:pt x="3710" y="6271"/>
                  </a:lnTo>
                  <a:lnTo>
                    <a:pt x="3736" y="6270"/>
                  </a:lnTo>
                  <a:lnTo>
                    <a:pt x="3759" y="6268"/>
                  </a:lnTo>
                  <a:lnTo>
                    <a:pt x="3785" y="6265"/>
                  </a:lnTo>
                  <a:lnTo>
                    <a:pt x="3809" y="6261"/>
                  </a:lnTo>
                  <a:lnTo>
                    <a:pt x="3833" y="6256"/>
                  </a:lnTo>
                  <a:lnTo>
                    <a:pt x="3856" y="6251"/>
                  </a:lnTo>
                  <a:lnTo>
                    <a:pt x="3880" y="6245"/>
                  </a:lnTo>
                  <a:lnTo>
                    <a:pt x="3903" y="6237"/>
                  </a:lnTo>
                  <a:lnTo>
                    <a:pt x="3926" y="6230"/>
                  </a:lnTo>
                  <a:lnTo>
                    <a:pt x="3948" y="6222"/>
                  </a:lnTo>
                  <a:lnTo>
                    <a:pt x="3970" y="6212"/>
                  </a:lnTo>
                  <a:lnTo>
                    <a:pt x="3991" y="6202"/>
                  </a:lnTo>
                  <a:lnTo>
                    <a:pt x="4013" y="6192"/>
                  </a:lnTo>
                  <a:lnTo>
                    <a:pt x="4034" y="6181"/>
                  </a:lnTo>
                  <a:lnTo>
                    <a:pt x="4054" y="6169"/>
                  </a:lnTo>
                  <a:lnTo>
                    <a:pt x="4074" y="6157"/>
                  </a:lnTo>
                  <a:lnTo>
                    <a:pt x="4093" y="6143"/>
                  </a:lnTo>
                  <a:lnTo>
                    <a:pt x="4112" y="6129"/>
                  </a:lnTo>
                  <a:lnTo>
                    <a:pt x="4131" y="6115"/>
                  </a:lnTo>
                  <a:lnTo>
                    <a:pt x="4149" y="6100"/>
                  </a:lnTo>
                  <a:lnTo>
                    <a:pt x="4166" y="6084"/>
                  </a:lnTo>
                  <a:lnTo>
                    <a:pt x="4184" y="6067"/>
                  </a:lnTo>
                  <a:lnTo>
                    <a:pt x="4200" y="6051"/>
                  </a:lnTo>
                  <a:lnTo>
                    <a:pt x="4215" y="6033"/>
                  </a:lnTo>
                  <a:lnTo>
                    <a:pt x="4230" y="6016"/>
                  </a:lnTo>
                  <a:lnTo>
                    <a:pt x="4246" y="5998"/>
                  </a:lnTo>
                  <a:lnTo>
                    <a:pt x="4259" y="5979"/>
                  </a:lnTo>
                  <a:lnTo>
                    <a:pt x="4273" y="5959"/>
                  </a:lnTo>
                  <a:lnTo>
                    <a:pt x="4286" y="5940"/>
                  </a:lnTo>
                  <a:lnTo>
                    <a:pt x="4298" y="5920"/>
                  </a:lnTo>
                  <a:lnTo>
                    <a:pt x="4310" y="5899"/>
                  </a:lnTo>
                  <a:lnTo>
                    <a:pt x="6558" y="6256"/>
                  </a:lnTo>
                  <a:lnTo>
                    <a:pt x="6429" y="12571"/>
                  </a:lnTo>
                  <a:lnTo>
                    <a:pt x="6429" y="12571"/>
                  </a:lnTo>
                  <a:close/>
                  <a:moveTo>
                    <a:pt x="7346" y="1079"/>
                  </a:moveTo>
                  <a:lnTo>
                    <a:pt x="7346" y="1079"/>
                  </a:lnTo>
                  <a:lnTo>
                    <a:pt x="7399" y="1080"/>
                  </a:lnTo>
                  <a:lnTo>
                    <a:pt x="7452" y="1084"/>
                  </a:lnTo>
                  <a:lnTo>
                    <a:pt x="7502" y="1091"/>
                  </a:lnTo>
                  <a:lnTo>
                    <a:pt x="7554" y="1100"/>
                  </a:lnTo>
                  <a:lnTo>
                    <a:pt x="7603" y="1111"/>
                  </a:lnTo>
                  <a:lnTo>
                    <a:pt x="7652" y="1125"/>
                  </a:lnTo>
                  <a:lnTo>
                    <a:pt x="7699" y="1142"/>
                  </a:lnTo>
                  <a:lnTo>
                    <a:pt x="7745" y="1159"/>
                  </a:lnTo>
                  <a:lnTo>
                    <a:pt x="7792" y="1181"/>
                  </a:lnTo>
                  <a:lnTo>
                    <a:pt x="7836" y="1203"/>
                  </a:lnTo>
                  <a:lnTo>
                    <a:pt x="7879" y="1227"/>
                  </a:lnTo>
                  <a:lnTo>
                    <a:pt x="7920" y="1254"/>
                  </a:lnTo>
                  <a:lnTo>
                    <a:pt x="7961" y="1283"/>
                  </a:lnTo>
                  <a:lnTo>
                    <a:pt x="8000" y="1313"/>
                  </a:lnTo>
                  <a:lnTo>
                    <a:pt x="8036" y="1346"/>
                  </a:lnTo>
                  <a:lnTo>
                    <a:pt x="8073" y="1380"/>
                  </a:lnTo>
                  <a:lnTo>
                    <a:pt x="8107" y="1415"/>
                  </a:lnTo>
                  <a:lnTo>
                    <a:pt x="8138" y="1453"/>
                  </a:lnTo>
                  <a:lnTo>
                    <a:pt x="8168" y="1492"/>
                  </a:lnTo>
                  <a:lnTo>
                    <a:pt x="8197" y="1532"/>
                  </a:lnTo>
                  <a:lnTo>
                    <a:pt x="8224" y="1574"/>
                  </a:lnTo>
                  <a:lnTo>
                    <a:pt x="8249" y="1616"/>
                  </a:lnTo>
                  <a:lnTo>
                    <a:pt x="8272" y="1660"/>
                  </a:lnTo>
                  <a:lnTo>
                    <a:pt x="8292" y="1706"/>
                  </a:lnTo>
                  <a:lnTo>
                    <a:pt x="8311" y="1752"/>
                  </a:lnTo>
                  <a:lnTo>
                    <a:pt x="8327" y="1800"/>
                  </a:lnTo>
                  <a:lnTo>
                    <a:pt x="8341" y="1849"/>
                  </a:lnTo>
                  <a:lnTo>
                    <a:pt x="8352" y="1898"/>
                  </a:lnTo>
                  <a:lnTo>
                    <a:pt x="8361" y="1949"/>
                  </a:lnTo>
                  <a:lnTo>
                    <a:pt x="8367" y="2000"/>
                  </a:lnTo>
                  <a:lnTo>
                    <a:pt x="8371" y="2052"/>
                  </a:lnTo>
                  <a:lnTo>
                    <a:pt x="8372" y="2105"/>
                  </a:lnTo>
                  <a:lnTo>
                    <a:pt x="8372" y="2105"/>
                  </a:lnTo>
                  <a:lnTo>
                    <a:pt x="8371" y="2158"/>
                  </a:lnTo>
                  <a:lnTo>
                    <a:pt x="8367" y="2211"/>
                  </a:lnTo>
                  <a:lnTo>
                    <a:pt x="8361" y="2261"/>
                  </a:lnTo>
                  <a:lnTo>
                    <a:pt x="8352" y="2313"/>
                  </a:lnTo>
                  <a:lnTo>
                    <a:pt x="8341" y="2362"/>
                  </a:lnTo>
                  <a:lnTo>
                    <a:pt x="8327" y="2411"/>
                  </a:lnTo>
                  <a:lnTo>
                    <a:pt x="8311" y="2459"/>
                  </a:lnTo>
                  <a:lnTo>
                    <a:pt x="8292" y="2505"/>
                  </a:lnTo>
                  <a:lnTo>
                    <a:pt x="8272" y="2551"/>
                  </a:lnTo>
                  <a:lnTo>
                    <a:pt x="8249" y="2595"/>
                  </a:lnTo>
                  <a:lnTo>
                    <a:pt x="8224" y="2638"/>
                  </a:lnTo>
                  <a:lnTo>
                    <a:pt x="8197" y="2679"/>
                  </a:lnTo>
                  <a:lnTo>
                    <a:pt x="8168" y="2719"/>
                  </a:lnTo>
                  <a:lnTo>
                    <a:pt x="8138" y="2758"/>
                  </a:lnTo>
                  <a:lnTo>
                    <a:pt x="8107" y="2795"/>
                  </a:lnTo>
                  <a:lnTo>
                    <a:pt x="8073" y="2831"/>
                  </a:lnTo>
                  <a:lnTo>
                    <a:pt x="8036" y="2865"/>
                  </a:lnTo>
                  <a:lnTo>
                    <a:pt x="8000" y="2897"/>
                  </a:lnTo>
                  <a:lnTo>
                    <a:pt x="7961" y="2927"/>
                  </a:lnTo>
                  <a:lnTo>
                    <a:pt x="7920" y="2956"/>
                  </a:lnTo>
                  <a:lnTo>
                    <a:pt x="7879" y="2982"/>
                  </a:lnTo>
                  <a:lnTo>
                    <a:pt x="7836" y="3008"/>
                  </a:lnTo>
                  <a:lnTo>
                    <a:pt x="7792" y="3030"/>
                  </a:lnTo>
                  <a:lnTo>
                    <a:pt x="7745" y="3050"/>
                  </a:lnTo>
                  <a:lnTo>
                    <a:pt x="7699" y="3069"/>
                  </a:lnTo>
                  <a:lnTo>
                    <a:pt x="7652" y="3086"/>
                  </a:lnTo>
                  <a:lnTo>
                    <a:pt x="7603" y="3100"/>
                  </a:lnTo>
                  <a:lnTo>
                    <a:pt x="7554" y="3111"/>
                  </a:lnTo>
                  <a:lnTo>
                    <a:pt x="7502" y="3120"/>
                  </a:lnTo>
                  <a:lnTo>
                    <a:pt x="7452" y="3126"/>
                  </a:lnTo>
                  <a:lnTo>
                    <a:pt x="7399" y="3130"/>
                  </a:lnTo>
                  <a:lnTo>
                    <a:pt x="7346" y="3131"/>
                  </a:lnTo>
                  <a:lnTo>
                    <a:pt x="7346" y="3131"/>
                  </a:lnTo>
                  <a:lnTo>
                    <a:pt x="7293" y="3130"/>
                  </a:lnTo>
                  <a:lnTo>
                    <a:pt x="7241" y="3126"/>
                  </a:lnTo>
                  <a:lnTo>
                    <a:pt x="7190" y="3120"/>
                  </a:lnTo>
                  <a:lnTo>
                    <a:pt x="7139" y="3111"/>
                  </a:lnTo>
                  <a:lnTo>
                    <a:pt x="7090" y="3100"/>
                  </a:lnTo>
                  <a:lnTo>
                    <a:pt x="7041" y="3086"/>
                  </a:lnTo>
                  <a:lnTo>
                    <a:pt x="6993" y="3069"/>
                  </a:lnTo>
                  <a:lnTo>
                    <a:pt x="6947" y="3050"/>
                  </a:lnTo>
                  <a:lnTo>
                    <a:pt x="6901" y="3030"/>
                  </a:lnTo>
                  <a:lnTo>
                    <a:pt x="6857" y="3008"/>
                  </a:lnTo>
                  <a:lnTo>
                    <a:pt x="6815" y="2982"/>
                  </a:lnTo>
                  <a:lnTo>
                    <a:pt x="6773" y="2956"/>
                  </a:lnTo>
                  <a:lnTo>
                    <a:pt x="6733" y="2927"/>
                  </a:lnTo>
                  <a:lnTo>
                    <a:pt x="6694" y="2897"/>
                  </a:lnTo>
                  <a:lnTo>
                    <a:pt x="6656" y="2865"/>
                  </a:lnTo>
                  <a:lnTo>
                    <a:pt x="6621" y="2831"/>
                  </a:lnTo>
                  <a:lnTo>
                    <a:pt x="6587" y="2795"/>
                  </a:lnTo>
                  <a:lnTo>
                    <a:pt x="6554" y="2758"/>
                  </a:lnTo>
                  <a:lnTo>
                    <a:pt x="6524" y="2719"/>
                  </a:lnTo>
                  <a:lnTo>
                    <a:pt x="6495" y="2679"/>
                  </a:lnTo>
                  <a:lnTo>
                    <a:pt x="6468" y="2638"/>
                  </a:lnTo>
                  <a:lnTo>
                    <a:pt x="6444" y="2595"/>
                  </a:lnTo>
                  <a:lnTo>
                    <a:pt x="6422" y="2551"/>
                  </a:lnTo>
                  <a:lnTo>
                    <a:pt x="6400" y="2505"/>
                  </a:lnTo>
                  <a:lnTo>
                    <a:pt x="6383" y="2459"/>
                  </a:lnTo>
                  <a:lnTo>
                    <a:pt x="6366" y="2411"/>
                  </a:lnTo>
                  <a:lnTo>
                    <a:pt x="6352" y="2362"/>
                  </a:lnTo>
                  <a:lnTo>
                    <a:pt x="6341" y="2313"/>
                  </a:lnTo>
                  <a:lnTo>
                    <a:pt x="6332" y="2261"/>
                  </a:lnTo>
                  <a:lnTo>
                    <a:pt x="6325" y="2211"/>
                  </a:lnTo>
                  <a:lnTo>
                    <a:pt x="6321" y="2158"/>
                  </a:lnTo>
                  <a:lnTo>
                    <a:pt x="6320" y="2105"/>
                  </a:lnTo>
                  <a:lnTo>
                    <a:pt x="6320" y="2105"/>
                  </a:lnTo>
                  <a:lnTo>
                    <a:pt x="6321" y="2052"/>
                  </a:lnTo>
                  <a:lnTo>
                    <a:pt x="6325" y="2000"/>
                  </a:lnTo>
                  <a:lnTo>
                    <a:pt x="6332" y="1949"/>
                  </a:lnTo>
                  <a:lnTo>
                    <a:pt x="6341" y="1898"/>
                  </a:lnTo>
                  <a:lnTo>
                    <a:pt x="6352" y="1849"/>
                  </a:lnTo>
                  <a:lnTo>
                    <a:pt x="6366" y="1800"/>
                  </a:lnTo>
                  <a:lnTo>
                    <a:pt x="6383" y="1752"/>
                  </a:lnTo>
                  <a:lnTo>
                    <a:pt x="6400" y="1706"/>
                  </a:lnTo>
                  <a:lnTo>
                    <a:pt x="6422" y="1660"/>
                  </a:lnTo>
                  <a:lnTo>
                    <a:pt x="6444" y="1616"/>
                  </a:lnTo>
                  <a:lnTo>
                    <a:pt x="6468" y="1574"/>
                  </a:lnTo>
                  <a:lnTo>
                    <a:pt x="6495" y="1532"/>
                  </a:lnTo>
                  <a:lnTo>
                    <a:pt x="6524" y="1492"/>
                  </a:lnTo>
                  <a:lnTo>
                    <a:pt x="6554" y="1453"/>
                  </a:lnTo>
                  <a:lnTo>
                    <a:pt x="6587" y="1415"/>
                  </a:lnTo>
                  <a:lnTo>
                    <a:pt x="6621" y="1380"/>
                  </a:lnTo>
                  <a:lnTo>
                    <a:pt x="6656" y="1346"/>
                  </a:lnTo>
                  <a:lnTo>
                    <a:pt x="6694" y="1313"/>
                  </a:lnTo>
                  <a:lnTo>
                    <a:pt x="6733" y="1283"/>
                  </a:lnTo>
                  <a:lnTo>
                    <a:pt x="6773" y="1254"/>
                  </a:lnTo>
                  <a:lnTo>
                    <a:pt x="6815" y="1227"/>
                  </a:lnTo>
                  <a:lnTo>
                    <a:pt x="6857" y="1203"/>
                  </a:lnTo>
                  <a:lnTo>
                    <a:pt x="6901" y="1181"/>
                  </a:lnTo>
                  <a:lnTo>
                    <a:pt x="6947" y="1159"/>
                  </a:lnTo>
                  <a:lnTo>
                    <a:pt x="6993" y="1142"/>
                  </a:lnTo>
                  <a:lnTo>
                    <a:pt x="7041" y="1125"/>
                  </a:lnTo>
                  <a:lnTo>
                    <a:pt x="7090" y="1111"/>
                  </a:lnTo>
                  <a:lnTo>
                    <a:pt x="7139" y="1100"/>
                  </a:lnTo>
                  <a:lnTo>
                    <a:pt x="7190" y="1091"/>
                  </a:lnTo>
                  <a:lnTo>
                    <a:pt x="7241" y="1084"/>
                  </a:lnTo>
                  <a:lnTo>
                    <a:pt x="7293" y="1080"/>
                  </a:lnTo>
                  <a:lnTo>
                    <a:pt x="7346" y="1079"/>
                  </a:lnTo>
                  <a:lnTo>
                    <a:pt x="7346" y="10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11210" y="2624973"/>
            <a:ext cx="1224000" cy="1224000"/>
            <a:chOff x="2211210" y="2624973"/>
            <a:chExt cx="1224000" cy="1224000"/>
          </a:xfrm>
        </p:grpSpPr>
        <p:sp>
          <p:nvSpPr>
            <p:cNvPr id="14" name="椭圆 13"/>
            <p:cNvSpPr/>
            <p:nvPr/>
          </p:nvSpPr>
          <p:spPr>
            <a:xfrm>
              <a:off x="2211210" y="2624973"/>
              <a:ext cx="1224000" cy="122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372"/>
            <p:cNvSpPr>
              <a:spLocks noEditPoints="1"/>
            </p:cNvSpPr>
            <p:nvPr/>
          </p:nvSpPr>
          <p:spPr bwMode="auto">
            <a:xfrm>
              <a:off x="2668139" y="3011846"/>
              <a:ext cx="310143" cy="450255"/>
            </a:xfrm>
            <a:custGeom>
              <a:avLst/>
              <a:gdLst>
                <a:gd name="T0" fmla="*/ 8648 w 10199"/>
                <a:gd name="T1" fmla="*/ 14078 h 14806"/>
                <a:gd name="T2" fmla="*/ 8478 w 10199"/>
                <a:gd name="T3" fmla="*/ 13039 h 14806"/>
                <a:gd name="T4" fmla="*/ 8096 w 10199"/>
                <a:gd name="T5" fmla="*/ 11743 h 14806"/>
                <a:gd name="T6" fmla="*/ 7619 w 10199"/>
                <a:gd name="T7" fmla="*/ 10705 h 14806"/>
                <a:gd name="T8" fmla="*/ 7191 w 10199"/>
                <a:gd name="T9" fmla="*/ 10022 h 14806"/>
                <a:gd name="T10" fmla="*/ 6662 w 10199"/>
                <a:gd name="T11" fmla="*/ 9370 h 14806"/>
                <a:gd name="T12" fmla="*/ 6021 w 10199"/>
                <a:gd name="T13" fmla="*/ 8771 h 14806"/>
                <a:gd name="T14" fmla="*/ 5258 w 10199"/>
                <a:gd name="T15" fmla="*/ 8246 h 14806"/>
                <a:gd name="T16" fmla="*/ 4362 w 10199"/>
                <a:gd name="T17" fmla="*/ 7743 h 14806"/>
                <a:gd name="T18" fmla="*/ 3420 w 10199"/>
                <a:gd name="T19" fmla="*/ 7085 h 14806"/>
                <a:gd name="T20" fmla="*/ 2624 w 10199"/>
                <a:gd name="T21" fmla="*/ 6371 h 14806"/>
                <a:gd name="T22" fmla="*/ 1963 w 10199"/>
                <a:gd name="T23" fmla="*/ 5620 h 14806"/>
                <a:gd name="T24" fmla="*/ 1422 w 10199"/>
                <a:gd name="T25" fmla="*/ 4850 h 14806"/>
                <a:gd name="T26" fmla="*/ 991 w 10199"/>
                <a:gd name="T27" fmla="*/ 4078 h 14806"/>
                <a:gd name="T28" fmla="*/ 497 w 10199"/>
                <a:gd name="T29" fmla="*/ 2879 h 14806"/>
                <a:gd name="T30" fmla="*/ 152 w 10199"/>
                <a:gd name="T31" fmla="*/ 1541 h 14806"/>
                <a:gd name="T32" fmla="*/ 20 w 10199"/>
                <a:gd name="T33" fmla="*/ 510 h 14806"/>
                <a:gd name="T34" fmla="*/ 1512 w 10199"/>
                <a:gd name="T35" fmla="*/ 294 h 14806"/>
                <a:gd name="T36" fmla="*/ 1614 w 10199"/>
                <a:gd name="T37" fmla="*/ 1186 h 14806"/>
                <a:gd name="T38" fmla="*/ 1881 w 10199"/>
                <a:gd name="T39" fmla="*/ 2282 h 14806"/>
                <a:gd name="T40" fmla="*/ 2400 w 10199"/>
                <a:gd name="T41" fmla="*/ 3532 h 14806"/>
                <a:gd name="T42" fmla="*/ 2866 w 10199"/>
                <a:gd name="T43" fmla="*/ 4307 h 14806"/>
                <a:gd name="T44" fmla="*/ 3359 w 10199"/>
                <a:gd name="T45" fmla="*/ 4945 h 14806"/>
                <a:gd name="T46" fmla="*/ 3957 w 10199"/>
                <a:gd name="T47" fmla="*/ 5562 h 14806"/>
                <a:gd name="T48" fmla="*/ 4672 w 10199"/>
                <a:gd name="T49" fmla="*/ 6143 h 14806"/>
                <a:gd name="T50" fmla="*/ 5513 w 10199"/>
                <a:gd name="T51" fmla="*/ 6672 h 14806"/>
                <a:gd name="T52" fmla="*/ 6401 w 10199"/>
                <a:gd name="T53" fmla="*/ 7184 h 14806"/>
                <a:gd name="T54" fmla="*/ 7275 w 10199"/>
                <a:gd name="T55" fmla="*/ 7855 h 14806"/>
                <a:gd name="T56" fmla="*/ 8003 w 10199"/>
                <a:gd name="T57" fmla="*/ 8598 h 14806"/>
                <a:gd name="T58" fmla="*/ 8599 w 10199"/>
                <a:gd name="T59" fmla="*/ 9390 h 14806"/>
                <a:gd name="T60" fmla="*/ 9076 w 10199"/>
                <a:gd name="T61" fmla="*/ 10207 h 14806"/>
                <a:gd name="T62" fmla="*/ 9447 w 10199"/>
                <a:gd name="T63" fmla="*/ 11026 h 14806"/>
                <a:gd name="T64" fmla="*/ 9910 w 10199"/>
                <a:gd name="T65" fmla="*/ 12500 h 14806"/>
                <a:gd name="T66" fmla="*/ 10135 w 10199"/>
                <a:gd name="T67" fmla="*/ 13784 h 14806"/>
                <a:gd name="T68" fmla="*/ 10199 w 10199"/>
                <a:gd name="T69" fmla="*/ 14769 h 14806"/>
                <a:gd name="T70" fmla="*/ 3162 w 10199"/>
                <a:gd name="T71" fmla="*/ 9825 h 14806"/>
                <a:gd name="T72" fmla="*/ 3867 w 10199"/>
                <a:gd name="T73" fmla="*/ 9044 h 14806"/>
                <a:gd name="T74" fmla="*/ 2529 w 10199"/>
                <a:gd name="T75" fmla="*/ 8238 h 14806"/>
                <a:gd name="T76" fmla="*/ 1956 w 10199"/>
                <a:gd name="T77" fmla="*/ 8899 h 14806"/>
                <a:gd name="T78" fmla="*/ 1476 w 10199"/>
                <a:gd name="T79" fmla="*/ 9589 h 14806"/>
                <a:gd name="T80" fmla="*/ 914 w 10199"/>
                <a:gd name="T81" fmla="*/ 10647 h 14806"/>
                <a:gd name="T82" fmla="*/ 417 w 10199"/>
                <a:gd name="T83" fmla="*/ 12018 h 14806"/>
                <a:gd name="T84" fmla="*/ 142 w 10199"/>
                <a:gd name="T85" fmla="*/ 13234 h 14806"/>
                <a:gd name="T86" fmla="*/ 15 w 10199"/>
                <a:gd name="T87" fmla="*/ 14322 h 14806"/>
                <a:gd name="T88" fmla="*/ 1512 w 10199"/>
                <a:gd name="T89" fmla="*/ 14563 h 14806"/>
                <a:gd name="T90" fmla="*/ 1661 w 10199"/>
                <a:gd name="T91" fmla="*/ 13348 h 14806"/>
                <a:gd name="T92" fmla="*/ 1975 w 10199"/>
                <a:gd name="T93" fmla="*/ 12121 h 14806"/>
                <a:gd name="T94" fmla="*/ 2376 w 10199"/>
                <a:gd name="T95" fmla="*/ 11109 h 14806"/>
                <a:gd name="T96" fmla="*/ 7079 w 10199"/>
                <a:gd name="T97" fmla="*/ 4618 h 14806"/>
                <a:gd name="T98" fmla="*/ 6425 w 10199"/>
                <a:gd name="T99" fmla="*/ 5377 h 14806"/>
                <a:gd name="T100" fmla="*/ 7341 w 10199"/>
                <a:gd name="T101" fmla="*/ 6595 h 14806"/>
                <a:gd name="T102" fmla="*/ 7935 w 10199"/>
                <a:gd name="T103" fmla="*/ 5979 h 14806"/>
                <a:gd name="T104" fmla="*/ 8620 w 10199"/>
                <a:gd name="T105" fmla="*/ 5088 h 14806"/>
                <a:gd name="T106" fmla="*/ 9338 w 10199"/>
                <a:gd name="T107" fmla="*/ 3801 h 14806"/>
                <a:gd name="T108" fmla="*/ 9798 w 10199"/>
                <a:gd name="T109" fmla="*/ 2572 h 14806"/>
                <a:gd name="T110" fmla="*/ 10056 w 10199"/>
                <a:gd name="T111" fmla="*/ 1483 h 14806"/>
                <a:gd name="T112" fmla="*/ 10185 w 10199"/>
                <a:gd name="T113" fmla="*/ 404 h 14806"/>
                <a:gd name="T114" fmla="*/ 8684 w 10199"/>
                <a:gd name="T115" fmla="*/ 326 h 14806"/>
                <a:gd name="T116" fmla="*/ 8534 w 10199"/>
                <a:gd name="T117" fmla="*/ 1440 h 14806"/>
                <a:gd name="T118" fmla="*/ 8139 w 10199"/>
                <a:gd name="T119" fmla="*/ 2766 h 14806"/>
                <a:gd name="T120" fmla="*/ 7596 w 10199"/>
                <a:gd name="T121" fmla="*/ 3878 h 14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99" h="14806">
                  <a:moveTo>
                    <a:pt x="10198" y="14806"/>
                  </a:moveTo>
                  <a:lnTo>
                    <a:pt x="8693" y="14783"/>
                  </a:lnTo>
                  <a:lnTo>
                    <a:pt x="8693" y="14783"/>
                  </a:lnTo>
                  <a:lnTo>
                    <a:pt x="8693" y="14721"/>
                  </a:lnTo>
                  <a:lnTo>
                    <a:pt x="8691" y="14653"/>
                  </a:lnTo>
                  <a:lnTo>
                    <a:pt x="8687" y="14561"/>
                  </a:lnTo>
                  <a:lnTo>
                    <a:pt x="8680" y="14448"/>
                  </a:lnTo>
                  <a:lnTo>
                    <a:pt x="8670" y="14315"/>
                  </a:lnTo>
                  <a:lnTo>
                    <a:pt x="8657" y="14161"/>
                  </a:lnTo>
                  <a:lnTo>
                    <a:pt x="8648" y="14078"/>
                  </a:lnTo>
                  <a:lnTo>
                    <a:pt x="8638" y="13990"/>
                  </a:lnTo>
                  <a:lnTo>
                    <a:pt x="8626" y="13899"/>
                  </a:lnTo>
                  <a:lnTo>
                    <a:pt x="8614" y="13803"/>
                  </a:lnTo>
                  <a:lnTo>
                    <a:pt x="8600" y="13704"/>
                  </a:lnTo>
                  <a:lnTo>
                    <a:pt x="8584" y="13601"/>
                  </a:lnTo>
                  <a:lnTo>
                    <a:pt x="8567" y="13495"/>
                  </a:lnTo>
                  <a:lnTo>
                    <a:pt x="8547" y="13385"/>
                  </a:lnTo>
                  <a:lnTo>
                    <a:pt x="8526" y="13272"/>
                  </a:lnTo>
                  <a:lnTo>
                    <a:pt x="8503" y="13157"/>
                  </a:lnTo>
                  <a:lnTo>
                    <a:pt x="8478" y="13039"/>
                  </a:lnTo>
                  <a:lnTo>
                    <a:pt x="8450" y="12918"/>
                  </a:lnTo>
                  <a:lnTo>
                    <a:pt x="8421" y="12795"/>
                  </a:lnTo>
                  <a:lnTo>
                    <a:pt x="8390" y="12669"/>
                  </a:lnTo>
                  <a:lnTo>
                    <a:pt x="8356" y="12542"/>
                  </a:lnTo>
                  <a:lnTo>
                    <a:pt x="8319" y="12412"/>
                  </a:lnTo>
                  <a:lnTo>
                    <a:pt x="8280" y="12281"/>
                  </a:lnTo>
                  <a:lnTo>
                    <a:pt x="8237" y="12149"/>
                  </a:lnTo>
                  <a:lnTo>
                    <a:pt x="8193" y="12014"/>
                  </a:lnTo>
                  <a:lnTo>
                    <a:pt x="8147" y="11879"/>
                  </a:lnTo>
                  <a:lnTo>
                    <a:pt x="8096" y="11743"/>
                  </a:lnTo>
                  <a:lnTo>
                    <a:pt x="8043" y="11606"/>
                  </a:lnTo>
                  <a:lnTo>
                    <a:pt x="7987" y="11468"/>
                  </a:lnTo>
                  <a:lnTo>
                    <a:pt x="7927" y="11329"/>
                  </a:lnTo>
                  <a:lnTo>
                    <a:pt x="7864" y="11191"/>
                  </a:lnTo>
                  <a:lnTo>
                    <a:pt x="7799" y="11052"/>
                  </a:lnTo>
                  <a:lnTo>
                    <a:pt x="7765" y="10983"/>
                  </a:lnTo>
                  <a:lnTo>
                    <a:pt x="7730" y="10914"/>
                  </a:lnTo>
                  <a:lnTo>
                    <a:pt x="7693" y="10844"/>
                  </a:lnTo>
                  <a:lnTo>
                    <a:pt x="7657" y="10774"/>
                  </a:lnTo>
                  <a:lnTo>
                    <a:pt x="7619" y="10705"/>
                  </a:lnTo>
                  <a:lnTo>
                    <a:pt x="7581" y="10637"/>
                  </a:lnTo>
                  <a:lnTo>
                    <a:pt x="7541" y="10567"/>
                  </a:lnTo>
                  <a:lnTo>
                    <a:pt x="7501" y="10498"/>
                  </a:lnTo>
                  <a:lnTo>
                    <a:pt x="7459" y="10429"/>
                  </a:lnTo>
                  <a:lnTo>
                    <a:pt x="7417" y="10361"/>
                  </a:lnTo>
                  <a:lnTo>
                    <a:pt x="7373" y="10293"/>
                  </a:lnTo>
                  <a:lnTo>
                    <a:pt x="7329" y="10225"/>
                  </a:lnTo>
                  <a:lnTo>
                    <a:pt x="7284" y="10157"/>
                  </a:lnTo>
                  <a:lnTo>
                    <a:pt x="7239" y="10089"/>
                  </a:lnTo>
                  <a:lnTo>
                    <a:pt x="7191" y="10022"/>
                  </a:lnTo>
                  <a:lnTo>
                    <a:pt x="7143" y="9954"/>
                  </a:lnTo>
                  <a:lnTo>
                    <a:pt x="7094" y="9887"/>
                  </a:lnTo>
                  <a:lnTo>
                    <a:pt x="7043" y="9822"/>
                  </a:lnTo>
                  <a:lnTo>
                    <a:pt x="6992" y="9757"/>
                  </a:lnTo>
                  <a:lnTo>
                    <a:pt x="6940" y="9690"/>
                  </a:lnTo>
                  <a:lnTo>
                    <a:pt x="6886" y="9626"/>
                  </a:lnTo>
                  <a:lnTo>
                    <a:pt x="6832" y="9560"/>
                  </a:lnTo>
                  <a:lnTo>
                    <a:pt x="6776" y="9497"/>
                  </a:lnTo>
                  <a:lnTo>
                    <a:pt x="6720" y="9433"/>
                  </a:lnTo>
                  <a:lnTo>
                    <a:pt x="6662" y="9370"/>
                  </a:lnTo>
                  <a:lnTo>
                    <a:pt x="6603" y="9307"/>
                  </a:lnTo>
                  <a:lnTo>
                    <a:pt x="6542" y="9245"/>
                  </a:lnTo>
                  <a:lnTo>
                    <a:pt x="6482" y="9184"/>
                  </a:lnTo>
                  <a:lnTo>
                    <a:pt x="6419" y="9122"/>
                  </a:lnTo>
                  <a:lnTo>
                    <a:pt x="6356" y="9063"/>
                  </a:lnTo>
                  <a:lnTo>
                    <a:pt x="6292" y="9002"/>
                  </a:lnTo>
                  <a:lnTo>
                    <a:pt x="6225" y="8943"/>
                  </a:lnTo>
                  <a:lnTo>
                    <a:pt x="6158" y="8885"/>
                  </a:lnTo>
                  <a:lnTo>
                    <a:pt x="6090" y="8827"/>
                  </a:lnTo>
                  <a:lnTo>
                    <a:pt x="6021" y="8771"/>
                  </a:lnTo>
                  <a:lnTo>
                    <a:pt x="5950" y="8714"/>
                  </a:lnTo>
                  <a:lnTo>
                    <a:pt x="5879" y="8659"/>
                  </a:lnTo>
                  <a:lnTo>
                    <a:pt x="5805" y="8604"/>
                  </a:lnTo>
                  <a:lnTo>
                    <a:pt x="5731" y="8550"/>
                  </a:lnTo>
                  <a:lnTo>
                    <a:pt x="5656" y="8497"/>
                  </a:lnTo>
                  <a:lnTo>
                    <a:pt x="5578" y="8445"/>
                  </a:lnTo>
                  <a:lnTo>
                    <a:pt x="5499" y="8394"/>
                  </a:lnTo>
                  <a:lnTo>
                    <a:pt x="5420" y="8344"/>
                  </a:lnTo>
                  <a:lnTo>
                    <a:pt x="5340" y="8293"/>
                  </a:lnTo>
                  <a:lnTo>
                    <a:pt x="5258" y="8246"/>
                  </a:lnTo>
                  <a:lnTo>
                    <a:pt x="5175" y="8198"/>
                  </a:lnTo>
                  <a:lnTo>
                    <a:pt x="5089" y="8151"/>
                  </a:lnTo>
                  <a:lnTo>
                    <a:pt x="5003" y="8106"/>
                  </a:lnTo>
                  <a:lnTo>
                    <a:pt x="5003" y="8106"/>
                  </a:lnTo>
                  <a:lnTo>
                    <a:pt x="4892" y="8047"/>
                  </a:lnTo>
                  <a:lnTo>
                    <a:pt x="4783" y="7987"/>
                  </a:lnTo>
                  <a:lnTo>
                    <a:pt x="4676" y="7928"/>
                  </a:lnTo>
                  <a:lnTo>
                    <a:pt x="4570" y="7867"/>
                  </a:lnTo>
                  <a:lnTo>
                    <a:pt x="4466" y="7805"/>
                  </a:lnTo>
                  <a:lnTo>
                    <a:pt x="4362" y="7743"/>
                  </a:lnTo>
                  <a:lnTo>
                    <a:pt x="4262" y="7680"/>
                  </a:lnTo>
                  <a:lnTo>
                    <a:pt x="4162" y="7616"/>
                  </a:lnTo>
                  <a:lnTo>
                    <a:pt x="4064" y="7552"/>
                  </a:lnTo>
                  <a:lnTo>
                    <a:pt x="3968" y="7488"/>
                  </a:lnTo>
                  <a:lnTo>
                    <a:pt x="3872" y="7422"/>
                  </a:lnTo>
                  <a:lnTo>
                    <a:pt x="3779" y="7355"/>
                  </a:lnTo>
                  <a:lnTo>
                    <a:pt x="3687" y="7289"/>
                  </a:lnTo>
                  <a:lnTo>
                    <a:pt x="3597" y="7221"/>
                  </a:lnTo>
                  <a:lnTo>
                    <a:pt x="3508" y="7153"/>
                  </a:lnTo>
                  <a:lnTo>
                    <a:pt x="3420" y="7085"/>
                  </a:lnTo>
                  <a:lnTo>
                    <a:pt x="3335" y="7015"/>
                  </a:lnTo>
                  <a:lnTo>
                    <a:pt x="3250" y="6945"/>
                  </a:lnTo>
                  <a:lnTo>
                    <a:pt x="3167" y="6874"/>
                  </a:lnTo>
                  <a:lnTo>
                    <a:pt x="3085" y="6804"/>
                  </a:lnTo>
                  <a:lnTo>
                    <a:pt x="3006" y="6733"/>
                  </a:lnTo>
                  <a:lnTo>
                    <a:pt x="2927" y="6662"/>
                  </a:lnTo>
                  <a:lnTo>
                    <a:pt x="2850" y="6590"/>
                  </a:lnTo>
                  <a:lnTo>
                    <a:pt x="2773" y="6517"/>
                  </a:lnTo>
                  <a:lnTo>
                    <a:pt x="2699" y="6444"/>
                  </a:lnTo>
                  <a:lnTo>
                    <a:pt x="2624" y="6371"/>
                  </a:lnTo>
                  <a:lnTo>
                    <a:pt x="2553" y="6297"/>
                  </a:lnTo>
                  <a:lnTo>
                    <a:pt x="2482" y="6223"/>
                  </a:lnTo>
                  <a:lnTo>
                    <a:pt x="2413" y="6149"/>
                  </a:lnTo>
                  <a:lnTo>
                    <a:pt x="2345" y="6074"/>
                  </a:lnTo>
                  <a:lnTo>
                    <a:pt x="2278" y="5999"/>
                  </a:lnTo>
                  <a:lnTo>
                    <a:pt x="2213" y="5924"/>
                  </a:lnTo>
                  <a:lnTo>
                    <a:pt x="2148" y="5848"/>
                  </a:lnTo>
                  <a:lnTo>
                    <a:pt x="2085" y="5773"/>
                  </a:lnTo>
                  <a:lnTo>
                    <a:pt x="2024" y="5697"/>
                  </a:lnTo>
                  <a:lnTo>
                    <a:pt x="1963" y="5620"/>
                  </a:lnTo>
                  <a:lnTo>
                    <a:pt x="1904" y="5544"/>
                  </a:lnTo>
                  <a:lnTo>
                    <a:pt x="1845" y="5467"/>
                  </a:lnTo>
                  <a:lnTo>
                    <a:pt x="1788" y="5391"/>
                  </a:lnTo>
                  <a:lnTo>
                    <a:pt x="1733" y="5313"/>
                  </a:lnTo>
                  <a:lnTo>
                    <a:pt x="1679" y="5236"/>
                  </a:lnTo>
                  <a:lnTo>
                    <a:pt x="1625" y="5160"/>
                  </a:lnTo>
                  <a:lnTo>
                    <a:pt x="1573" y="5083"/>
                  </a:lnTo>
                  <a:lnTo>
                    <a:pt x="1521" y="5005"/>
                  </a:lnTo>
                  <a:lnTo>
                    <a:pt x="1471" y="4928"/>
                  </a:lnTo>
                  <a:lnTo>
                    <a:pt x="1422" y="4850"/>
                  </a:lnTo>
                  <a:lnTo>
                    <a:pt x="1374" y="4773"/>
                  </a:lnTo>
                  <a:lnTo>
                    <a:pt x="1327" y="4695"/>
                  </a:lnTo>
                  <a:lnTo>
                    <a:pt x="1282" y="4618"/>
                  </a:lnTo>
                  <a:lnTo>
                    <a:pt x="1237" y="4540"/>
                  </a:lnTo>
                  <a:lnTo>
                    <a:pt x="1194" y="4463"/>
                  </a:lnTo>
                  <a:lnTo>
                    <a:pt x="1151" y="4385"/>
                  </a:lnTo>
                  <a:lnTo>
                    <a:pt x="1109" y="4308"/>
                  </a:lnTo>
                  <a:lnTo>
                    <a:pt x="1069" y="4232"/>
                  </a:lnTo>
                  <a:lnTo>
                    <a:pt x="1029" y="4155"/>
                  </a:lnTo>
                  <a:lnTo>
                    <a:pt x="991" y="4078"/>
                  </a:lnTo>
                  <a:lnTo>
                    <a:pt x="953" y="4001"/>
                  </a:lnTo>
                  <a:lnTo>
                    <a:pt x="917" y="3924"/>
                  </a:lnTo>
                  <a:lnTo>
                    <a:pt x="880" y="3848"/>
                  </a:lnTo>
                  <a:lnTo>
                    <a:pt x="846" y="3772"/>
                  </a:lnTo>
                  <a:lnTo>
                    <a:pt x="780" y="3620"/>
                  </a:lnTo>
                  <a:lnTo>
                    <a:pt x="717" y="3469"/>
                  </a:lnTo>
                  <a:lnTo>
                    <a:pt x="656" y="3319"/>
                  </a:lnTo>
                  <a:lnTo>
                    <a:pt x="599" y="3171"/>
                  </a:lnTo>
                  <a:lnTo>
                    <a:pt x="547" y="3024"/>
                  </a:lnTo>
                  <a:lnTo>
                    <a:pt x="497" y="2879"/>
                  </a:lnTo>
                  <a:lnTo>
                    <a:pt x="451" y="2734"/>
                  </a:lnTo>
                  <a:lnTo>
                    <a:pt x="407" y="2593"/>
                  </a:lnTo>
                  <a:lnTo>
                    <a:pt x="365" y="2454"/>
                  </a:lnTo>
                  <a:lnTo>
                    <a:pt x="327" y="2315"/>
                  </a:lnTo>
                  <a:lnTo>
                    <a:pt x="292" y="2180"/>
                  </a:lnTo>
                  <a:lnTo>
                    <a:pt x="259" y="2047"/>
                  </a:lnTo>
                  <a:lnTo>
                    <a:pt x="229" y="1916"/>
                  </a:lnTo>
                  <a:lnTo>
                    <a:pt x="202" y="1789"/>
                  </a:lnTo>
                  <a:lnTo>
                    <a:pt x="176" y="1663"/>
                  </a:lnTo>
                  <a:lnTo>
                    <a:pt x="152" y="1541"/>
                  </a:lnTo>
                  <a:lnTo>
                    <a:pt x="131" y="1421"/>
                  </a:lnTo>
                  <a:lnTo>
                    <a:pt x="112" y="1305"/>
                  </a:lnTo>
                  <a:lnTo>
                    <a:pt x="94" y="1193"/>
                  </a:lnTo>
                  <a:lnTo>
                    <a:pt x="79" y="1084"/>
                  </a:lnTo>
                  <a:lnTo>
                    <a:pt x="66" y="978"/>
                  </a:lnTo>
                  <a:lnTo>
                    <a:pt x="54" y="877"/>
                  </a:lnTo>
                  <a:lnTo>
                    <a:pt x="43" y="779"/>
                  </a:lnTo>
                  <a:lnTo>
                    <a:pt x="34" y="685"/>
                  </a:lnTo>
                  <a:lnTo>
                    <a:pt x="26" y="595"/>
                  </a:lnTo>
                  <a:lnTo>
                    <a:pt x="20" y="510"/>
                  </a:lnTo>
                  <a:lnTo>
                    <a:pt x="14" y="429"/>
                  </a:lnTo>
                  <a:lnTo>
                    <a:pt x="10" y="354"/>
                  </a:lnTo>
                  <a:lnTo>
                    <a:pt x="4" y="215"/>
                  </a:lnTo>
                  <a:lnTo>
                    <a:pt x="1" y="97"/>
                  </a:lnTo>
                  <a:lnTo>
                    <a:pt x="0" y="0"/>
                  </a:lnTo>
                  <a:lnTo>
                    <a:pt x="1505" y="0"/>
                  </a:lnTo>
                  <a:lnTo>
                    <a:pt x="1505" y="0"/>
                  </a:lnTo>
                  <a:lnTo>
                    <a:pt x="1505" y="80"/>
                  </a:lnTo>
                  <a:lnTo>
                    <a:pt x="1507" y="180"/>
                  </a:lnTo>
                  <a:lnTo>
                    <a:pt x="1512" y="294"/>
                  </a:lnTo>
                  <a:lnTo>
                    <a:pt x="1521" y="425"/>
                  </a:lnTo>
                  <a:lnTo>
                    <a:pt x="1526" y="497"/>
                  </a:lnTo>
                  <a:lnTo>
                    <a:pt x="1533" y="571"/>
                  </a:lnTo>
                  <a:lnTo>
                    <a:pt x="1540" y="649"/>
                  </a:lnTo>
                  <a:lnTo>
                    <a:pt x="1549" y="731"/>
                  </a:lnTo>
                  <a:lnTo>
                    <a:pt x="1559" y="817"/>
                  </a:lnTo>
                  <a:lnTo>
                    <a:pt x="1570" y="904"/>
                  </a:lnTo>
                  <a:lnTo>
                    <a:pt x="1584" y="996"/>
                  </a:lnTo>
                  <a:lnTo>
                    <a:pt x="1598" y="1089"/>
                  </a:lnTo>
                  <a:lnTo>
                    <a:pt x="1614" y="1186"/>
                  </a:lnTo>
                  <a:lnTo>
                    <a:pt x="1632" y="1285"/>
                  </a:lnTo>
                  <a:lnTo>
                    <a:pt x="1652" y="1387"/>
                  </a:lnTo>
                  <a:lnTo>
                    <a:pt x="1674" y="1492"/>
                  </a:lnTo>
                  <a:lnTo>
                    <a:pt x="1696" y="1599"/>
                  </a:lnTo>
                  <a:lnTo>
                    <a:pt x="1722" y="1708"/>
                  </a:lnTo>
                  <a:lnTo>
                    <a:pt x="1749" y="1819"/>
                  </a:lnTo>
                  <a:lnTo>
                    <a:pt x="1778" y="1932"/>
                  </a:lnTo>
                  <a:lnTo>
                    <a:pt x="1811" y="2047"/>
                  </a:lnTo>
                  <a:lnTo>
                    <a:pt x="1845" y="2164"/>
                  </a:lnTo>
                  <a:lnTo>
                    <a:pt x="1881" y="2282"/>
                  </a:lnTo>
                  <a:lnTo>
                    <a:pt x="1920" y="2402"/>
                  </a:lnTo>
                  <a:lnTo>
                    <a:pt x="1962" y="2523"/>
                  </a:lnTo>
                  <a:lnTo>
                    <a:pt x="2007" y="2646"/>
                  </a:lnTo>
                  <a:lnTo>
                    <a:pt x="2054" y="2770"/>
                  </a:lnTo>
                  <a:lnTo>
                    <a:pt x="2104" y="2894"/>
                  </a:lnTo>
                  <a:lnTo>
                    <a:pt x="2157" y="3020"/>
                  </a:lnTo>
                  <a:lnTo>
                    <a:pt x="2214" y="3147"/>
                  </a:lnTo>
                  <a:lnTo>
                    <a:pt x="2272" y="3275"/>
                  </a:lnTo>
                  <a:lnTo>
                    <a:pt x="2335" y="3403"/>
                  </a:lnTo>
                  <a:lnTo>
                    <a:pt x="2400" y="3532"/>
                  </a:lnTo>
                  <a:lnTo>
                    <a:pt x="2470" y="3660"/>
                  </a:lnTo>
                  <a:lnTo>
                    <a:pt x="2541" y="3790"/>
                  </a:lnTo>
                  <a:lnTo>
                    <a:pt x="2579" y="3854"/>
                  </a:lnTo>
                  <a:lnTo>
                    <a:pt x="2617" y="3919"/>
                  </a:lnTo>
                  <a:lnTo>
                    <a:pt x="2656" y="3984"/>
                  </a:lnTo>
                  <a:lnTo>
                    <a:pt x="2696" y="4048"/>
                  </a:lnTo>
                  <a:lnTo>
                    <a:pt x="2738" y="4113"/>
                  </a:lnTo>
                  <a:lnTo>
                    <a:pt x="2779" y="4177"/>
                  </a:lnTo>
                  <a:lnTo>
                    <a:pt x="2822" y="4242"/>
                  </a:lnTo>
                  <a:lnTo>
                    <a:pt x="2866" y="4307"/>
                  </a:lnTo>
                  <a:lnTo>
                    <a:pt x="2910" y="4371"/>
                  </a:lnTo>
                  <a:lnTo>
                    <a:pt x="2957" y="4436"/>
                  </a:lnTo>
                  <a:lnTo>
                    <a:pt x="3003" y="4500"/>
                  </a:lnTo>
                  <a:lnTo>
                    <a:pt x="3051" y="4564"/>
                  </a:lnTo>
                  <a:lnTo>
                    <a:pt x="3099" y="4628"/>
                  </a:lnTo>
                  <a:lnTo>
                    <a:pt x="3150" y="4692"/>
                  </a:lnTo>
                  <a:lnTo>
                    <a:pt x="3200" y="4755"/>
                  </a:lnTo>
                  <a:lnTo>
                    <a:pt x="3252" y="4820"/>
                  </a:lnTo>
                  <a:lnTo>
                    <a:pt x="3304" y="4883"/>
                  </a:lnTo>
                  <a:lnTo>
                    <a:pt x="3359" y="4945"/>
                  </a:lnTo>
                  <a:lnTo>
                    <a:pt x="3414" y="5008"/>
                  </a:lnTo>
                  <a:lnTo>
                    <a:pt x="3469" y="5071"/>
                  </a:lnTo>
                  <a:lnTo>
                    <a:pt x="3526" y="5133"/>
                  </a:lnTo>
                  <a:lnTo>
                    <a:pt x="3584" y="5196"/>
                  </a:lnTo>
                  <a:lnTo>
                    <a:pt x="3644" y="5258"/>
                  </a:lnTo>
                  <a:lnTo>
                    <a:pt x="3704" y="5319"/>
                  </a:lnTo>
                  <a:lnTo>
                    <a:pt x="3765" y="5380"/>
                  </a:lnTo>
                  <a:lnTo>
                    <a:pt x="3828" y="5442"/>
                  </a:lnTo>
                  <a:lnTo>
                    <a:pt x="3893" y="5502"/>
                  </a:lnTo>
                  <a:lnTo>
                    <a:pt x="3957" y="5562"/>
                  </a:lnTo>
                  <a:lnTo>
                    <a:pt x="4024" y="5622"/>
                  </a:lnTo>
                  <a:lnTo>
                    <a:pt x="4090" y="5682"/>
                  </a:lnTo>
                  <a:lnTo>
                    <a:pt x="4158" y="5741"/>
                  </a:lnTo>
                  <a:lnTo>
                    <a:pt x="4229" y="5799"/>
                  </a:lnTo>
                  <a:lnTo>
                    <a:pt x="4299" y="5858"/>
                  </a:lnTo>
                  <a:lnTo>
                    <a:pt x="4371" y="5916"/>
                  </a:lnTo>
                  <a:lnTo>
                    <a:pt x="4444" y="5973"/>
                  </a:lnTo>
                  <a:lnTo>
                    <a:pt x="4518" y="6030"/>
                  </a:lnTo>
                  <a:lnTo>
                    <a:pt x="4595" y="6086"/>
                  </a:lnTo>
                  <a:lnTo>
                    <a:pt x="4672" y="6143"/>
                  </a:lnTo>
                  <a:lnTo>
                    <a:pt x="4750" y="6198"/>
                  </a:lnTo>
                  <a:lnTo>
                    <a:pt x="4830" y="6252"/>
                  </a:lnTo>
                  <a:lnTo>
                    <a:pt x="4910" y="6308"/>
                  </a:lnTo>
                  <a:lnTo>
                    <a:pt x="4992" y="6361"/>
                  </a:lnTo>
                  <a:lnTo>
                    <a:pt x="5076" y="6415"/>
                  </a:lnTo>
                  <a:lnTo>
                    <a:pt x="5161" y="6468"/>
                  </a:lnTo>
                  <a:lnTo>
                    <a:pt x="5246" y="6519"/>
                  </a:lnTo>
                  <a:lnTo>
                    <a:pt x="5334" y="6571"/>
                  </a:lnTo>
                  <a:lnTo>
                    <a:pt x="5423" y="6621"/>
                  </a:lnTo>
                  <a:lnTo>
                    <a:pt x="5513" y="6672"/>
                  </a:lnTo>
                  <a:lnTo>
                    <a:pt x="5604" y="6722"/>
                  </a:lnTo>
                  <a:lnTo>
                    <a:pt x="5697" y="6771"/>
                  </a:lnTo>
                  <a:lnTo>
                    <a:pt x="5697" y="6771"/>
                  </a:lnTo>
                  <a:lnTo>
                    <a:pt x="5803" y="6827"/>
                  </a:lnTo>
                  <a:lnTo>
                    <a:pt x="5906" y="6883"/>
                  </a:lnTo>
                  <a:lnTo>
                    <a:pt x="6008" y="6941"/>
                  </a:lnTo>
                  <a:lnTo>
                    <a:pt x="6109" y="7000"/>
                  </a:lnTo>
                  <a:lnTo>
                    <a:pt x="6208" y="7061"/>
                  </a:lnTo>
                  <a:lnTo>
                    <a:pt x="6305" y="7122"/>
                  </a:lnTo>
                  <a:lnTo>
                    <a:pt x="6401" y="7184"/>
                  </a:lnTo>
                  <a:lnTo>
                    <a:pt x="6496" y="7247"/>
                  </a:lnTo>
                  <a:lnTo>
                    <a:pt x="6589" y="7311"/>
                  </a:lnTo>
                  <a:lnTo>
                    <a:pt x="6679" y="7377"/>
                  </a:lnTo>
                  <a:lnTo>
                    <a:pt x="6769" y="7442"/>
                  </a:lnTo>
                  <a:lnTo>
                    <a:pt x="6857" y="7509"/>
                  </a:lnTo>
                  <a:lnTo>
                    <a:pt x="6944" y="7577"/>
                  </a:lnTo>
                  <a:lnTo>
                    <a:pt x="7028" y="7645"/>
                  </a:lnTo>
                  <a:lnTo>
                    <a:pt x="7113" y="7714"/>
                  </a:lnTo>
                  <a:lnTo>
                    <a:pt x="7195" y="7785"/>
                  </a:lnTo>
                  <a:lnTo>
                    <a:pt x="7275" y="7855"/>
                  </a:lnTo>
                  <a:lnTo>
                    <a:pt x="7353" y="7927"/>
                  </a:lnTo>
                  <a:lnTo>
                    <a:pt x="7431" y="7999"/>
                  </a:lnTo>
                  <a:lnTo>
                    <a:pt x="7508" y="8072"/>
                  </a:lnTo>
                  <a:lnTo>
                    <a:pt x="7582" y="8145"/>
                  </a:lnTo>
                  <a:lnTo>
                    <a:pt x="7655" y="8219"/>
                  </a:lnTo>
                  <a:lnTo>
                    <a:pt x="7728" y="8293"/>
                  </a:lnTo>
                  <a:lnTo>
                    <a:pt x="7799" y="8369"/>
                  </a:lnTo>
                  <a:lnTo>
                    <a:pt x="7868" y="8445"/>
                  </a:lnTo>
                  <a:lnTo>
                    <a:pt x="7936" y="8521"/>
                  </a:lnTo>
                  <a:lnTo>
                    <a:pt x="8003" y="8598"/>
                  </a:lnTo>
                  <a:lnTo>
                    <a:pt x="8068" y="8676"/>
                  </a:lnTo>
                  <a:lnTo>
                    <a:pt x="8131" y="8753"/>
                  </a:lnTo>
                  <a:lnTo>
                    <a:pt x="8194" y="8832"/>
                  </a:lnTo>
                  <a:lnTo>
                    <a:pt x="8256" y="8910"/>
                  </a:lnTo>
                  <a:lnTo>
                    <a:pt x="8317" y="8990"/>
                  </a:lnTo>
                  <a:lnTo>
                    <a:pt x="8376" y="9069"/>
                  </a:lnTo>
                  <a:lnTo>
                    <a:pt x="8432" y="9148"/>
                  </a:lnTo>
                  <a:lnTo>
                    <a:pt x="8489" y="9229"/>
                  </a:lnTo>
                  <a:lnTo>
                    <a:pt x="8544" y="9310"/>
                  </a:lnTo>
                  <a:lnTo>
                    <a:pt x="8599" y="9390"/>
                  </a:lnTo>
                  <a:lnTo>
                    <a:pt x="8652" y="9471"/>
                  </a:lnTo>
                  <a:lnTo>
                    <a:pt x="8703" y="9553"/>
                  </a:lnTo>
                  <a:lnTo>
                    <a:pt x="8754" y="9634"/>
                  </a:lnTo>
                  <a:lnTo>
                    <a:pt x="8803" y="9715"/>
                  </a:lnTo>
                  <a:lnTo>
                    <a:pt x="8852" y="9797"/>
                  </a:lnTo>
                  <a:lnTo>
                    <a:pt x="8898" y="9879"/>
                  </a:lnTo>
                  <a:lnTo>
                    <a:pt x="8944" y="9961"/>
                  </a:lnTo>
                  <a:lnTo>
                    <a:pt x="8989" y="10044"/>
                  </a:lnTo>
                  <a:lnTo>
                    <a:pt x="9033" y="10125"/>
                  </a:lnTo>
                  <a:lnTo>
                    <a:pt x="9076" y="10207"/>
                  </a:lnTo>
                  <a:lnTo>
                    <a:pt x="9117" y="10289"/>
                  </a:lnTo>
                  <a:lnTo>
                    <a:pt x="9158" y="10372"/>
                  </a:lnTo>
                  <a:lnTo>
                    <a:pt x="9198" y="10454"/>
                  </a:lnTo>
                  <a:lnTo>
                    <a:pt x="9236" y="10536"/>
                  </a:lnTo>
                  <a:lnTo>
                    <a:pt x="9274" y="10618"/>
                  </a:lnTo>
                  <a:lnTo>
                    <a:pt x="9310" y="10700"/>
                  </a:lnTo>
                  <a:lnTo>
                    <a:pt x="9347" y="10781"/>
                  </a:lnTo>
                  <a:lnTo>
                    <a:pt x="9381" y="10863"/>
                  </a:lnTo>
                  <a:lnTo>
                    <a:pt x="9415" y="10945"/>
                  </a:lnTo>
                  <a:lnTo>
                    <a:pt x="9447" y="11026"/>
                  </a:lnTo>
                  <a:lnTo>
                    <a:pt x="9479" y="11106"/>
                  </a:lnTo>
                  <a:lnTo>
                    <a:pt x="9541" y="11269"/>
                  </a:lnTo>
                  <a:lnTo>
                    <a:pt x="9597" y="11429"/>
                  </a:lnTo>
                  <a:lnTo>
                    <a:pt x="9651" y="11587"/>
                  </a:lnTo>
                  <a:lnTo>
                    <a:pt x="9702" y="11743"/>
                  </a:lnTo>
                  <a:lnTo>
                    <a:pt x="9750" y="11900"/>
                  </a:lnTo>
                  <a:lnTo>
                    <a:pt x="9794" y="12053"/>
                  </a:lnTo>
                  <a:lnTo>
                    <a:pt x="9835" y="12204"/>
                  </a:lnTo>
                  <a:lnTo>
                    <a:pt x="9874" y="12353"/>
                  </a:lnTo>
                  <a:lnTo>
                    <a:pt x="9910" y="12500"/>
                  </a:lnTo>
                  <a:lnTo>
                    <a:pt x="9942" y="12644"/>
                  </a:lnTo>
                  <a:lnTo>
                    <a:pt x="9973" y="12785"/>
                  </a:lnTo>
                  <a:lnTo>
                    <a:pt x="10000" y="12922"/>
                  </a:lnTo>
                  <a:lnTo>
                    <a:pt x="10027" y="13057"/>
                  </a:lnTo>
                  <a:lnTo>
                    <a:pt x="10049" y="13188"/>
                  </a:lnTo>
                  <a:lnTo>
                    <a:pt x="10071" y="13315"/>
                  </a:lnTo>
                  <a:lnTo>
                    <a:pt x="10090" y="13438"/>
                  </a:lnTo>
                  <a:lnTo>
                    <a:pt x="10106" y="13558"/>
                  </a:lnTo>
                  <a:lnTo>
                    <a:pt x="10121" y="13674"/>
                  </a:lnTo>
                  <a:lnTo>
                    <a:pt x="10135" y="13784"/>
                  </a:lnTo>
                  <a:lnTo>
                    <a:pt x="10146" y="13891"/>
                  </a:lnTo>
                  <a:lnTo>
                    <a:pt x="10158" y="13992"/>
                  </a:lnTo>
                  <a:lnTo>
                    <a:pt x="10166" y="14089"/>
                  </a:lnTo>
                  <a:lnTo>
                    <a:pt x="10174" y="14181"/>
                  </a:lnTo>
                  <a:lnTo>
                    <a:pt x="10179" y="14267"/>
                  </a:lnTo>
                  <a:lnTo>
                    <a:pt x="10185" y="14347"/>
                  </a:lnTo>
                  <a:lnTo>
                    <a:pt x="10192" y="14491"/>
                  </a:lnTo>
                  <a:lnTo>
                    <a:pt x="10197" y="14609"/>
                  </a:lnTo>
                  <a:lnTo>
                    <a:pt x="10198" y="14702"/>
                  </a:lnTo>
                  <a:lnTo>
                    <a:pt x="10199" y="14769"/>
                  </a:lnTo>
                  <a:lnTo>
                    <a:pt x="10198" y="14806"/>
                  </a:lnTo>
                  <a:lnTo>
                    <a:pt x="10198" y="14806"/>
                  </a:lnTo>
                  <a:close/>
                  <a:moveTo>
                    <a:pt x="2588" y="10698"/>
                  </a:moveTo>
                  <a:lnTo>
                    <a:pt x="6333" y="10698"/>
                  </a:lnTo>
                  <a:lnTo>
                    <a:pt x="6333" y="10071"/>
                  </a:lnTo>
                  <a:lnTo>
                    <a:pt x="2982" y="10071"/>
                  </a:lnTo>
                  <a:lnTo>
                    <a:pt x="2982" y="10071"/>
                  </a:lnTo>
                  <a:lnTo>
                    <a:pt x="3041" y="9988"/>
                  </a:lnTo>
                  <a:lnTo>
                    <a:pt x="3100" y="9906"/>
                  </a:lnTo>
                  <a:lnTo>
                    <a:pt x="3162" y="9825"/>
                  </a:lnTo>
                  <a:lnTo>
                    <a:pt x="3225" y="9743"/>
                  </a:lnTo>
                  <a:lnTo>
                    <a:pt x="3291" y="9662"/>
                  </a:lnTo>
                  <a:lnTo>
                    <a:pt x="3356" y="9583"/>
                  </a:lnTo>
                  <a:lnTo>
                    <a:pt x="3424" y="9503"/>
                  </a:lnTo>
                  <a:lnTo>
                    <a:pt x="3495" y="9424"/>
                  </a:lnTo>
                  <a:lnTo>
                    <a:pt x="3565" y="9347"/>
                  </a:lnTo>
                  <a:lnTo>
                    <a:pt x="3638" y="9269"/>
                  </a:lnTo>
                  <a:lnTo>
                    <a:pt x="3712" y="9194"/>
                  </a:lnTo>
                  <a:lnTo>
                    <a:pt x="3789" y="9118"/>
                  </a:lnTo>
                  <a:lnTo>
                    <a:pt x="3867" y="9044"/>
                  </a:lnTo>
                  <a:lnTo>
                    <a:pt x="3948" y="8971"/>
                  </a:lnTo>
                  <a:lnTo>
                    <a:pt x="4030" y="8899"/>
                  </a:lnTo>
                  <a:lnTo>
                    <a:pt x="4113" y="8827"/>
                  </a:lnTo>
                  <a:lnTo>
                    <a:pt x="2852" y="7923"/>
                  </a:lnTo>
                  <a:lnTo>
                    <a:pt x="2852" y="7923"/>
                  </a:lnTo>
                  <a:lnTo>
                    <a:pt x="2786" y="7985"/>
                  </a:lnTo>
                  <a:lnTo>
                    <a:pt x="2720" y="8048"/>
                  </a:lnTo>
                  <a:lnTo>
                    <a:pt x="2655" y="8111"/>
                  </a:lnTo>
                  <a:lnTo>
                    <a:pt x="2590" y="8174"/>
                  </a:lnTo>
                  <a:lnTo>
                    <a:pt x="2529" y="8238"/>
                  </a:lnTo>
                  <a:lnTo>
                    <a:pt x="2466" y="8302"/>
                  </a:lnTo>
                  <a:lnTo>
                    <a:pt x="2405" y="8368"/>
                  </a:lnTo>
                  <a:lnTo>
                    <a:pt x="2346" y="8432"/>
                  </a:lnTo>
                  <a:lnTo>
                    <a:pt x="2287" y="8497"/>
                  </a:lnTo>
                  <a:lnTo>
                    <a:pt x="2229" y="8564"/>
                  </a:lnTo>
                  <a:lnTo>
                    <a:pt x="2172" y="8630"/>
                  </a:lnTo>
                  <a:lnTo>
                    <a:pt x="2117" y="8696"/>
                  </a:lnTo>
                  <a:lnTo>
                    <a:pt x="2062" y="8764"/>
                  </a:lnTo>
                  <a:lnTo>
                    <a:pt x="2009" y="8831"/>
                  </a:lnTo>
                  <a:lnTo>
                    <a:pt x="1956" y="8899"/>
                  </a:lnTo>
                  <a:lnTo>
                    <a:pt x="1903" y="8967"/>
                  </a:lnTo>
                  <a:lnTo>
                    <a:pt x="1852" y="9035"/>
                  </a:lnTo>
                  <a:lnTo>
                    <a:pt x="1802" y="9103"/>
                  </a:lnTo>
                  <a:lnTo>
                    <a:pt x="1753" y="9172"/>
                  </a:lnTo>
                  <a:lnTo>
                    <a:pt x="1704" y="9242"/>
                  </a:lnTo>
                  <a:lnTo>
                    <a:pt x="1657" y="9311"/>
                  </a:lnTo>
                  <a:lnTo>
                    <a:pt x="1611" y="9380"/>
                  </a:lnTo>
                  <a:lnTo>
                    <a:pt x="1565" y="9449"/>
                  </a:lnTo>
                  <a:lnTo>
                    <a:pt x="1520" y="9519"/>
                  </a:lnTo>
                  <a:lnTo>
                    <a:pt x="1476" y="9589"/>
                  </a:lnTo>
                  <a:lnTo>
                    <a:pt x="1433" y="9660"/>
                  </a:lnTo>
                  <a:lnTo>
                    <a:pt x="1390" y="9729"/>
                  </a:lnTo>
                  <a:lnTo>
                    <a:pt x="1349" y="9799"/>
                  </a:lnTo>
                  <a:lnTo>
                    <a:pt x="1308" y="9870"/>
                  </a:lnTo>
                  <a:lnTo>
                    <a:pt x="1269" y="9940"/>
                  </a:lnTo>
                  <a:lnTo>
                    <a:pt x="1191" y="10081"/>
                  </a:lnTo>
                  <a:lnTo>
                    <a:pt x="1118" y="10222"/>
                  </a:lnTo>
                  <a:lnTo>
                    <a:pt x="1048" y="10363"/>
                  </a:lnTo>
                  <a:lnTo>
                    <a:pt x="980" y="10506"/>
                  </a:lnTo>
                  <a:lnTo>
                    <a:pt x="914" y="10647"/>
                  </a:lnTo>
                  <a:lnTo>
                    <a:pt x="853" y="10786"/>
                  </a:lnTo>
                  <a:lnTo>
                    <a:pt x="793" y="10928"/>
                  </a:lnTo>
                  <a:lnTo>
                    <a:pt x="738" y="11066"/>
                  </a:lnTo>
                  <a:lnTo>
                    <a:pt x="684" y="11206"/>
                  </a:lnTo>
                  <a:lnTo>
                    <a:pt x="633" y="11343"/>
                  </a:lnTo>
                  <a:lnTo>
                    <a:pt x="584" y="11480"/>
                  </a:lnTo>
                  <a:lnTo>
                    <a:pt x="539" y="11616"/>
                  </a:lnTo>
                  <a:lnTo>
                    <a:pt x="496" y="11752"/>
                  </a:lnTo>
                  <a:lnTo>
                    <a:pt x="455" y="11886"/>
                  </a:lnTo>
                  <a:lnTo>
                    <a:pt x="417" y="12018"/>
                  </a:lnTo>
                  <a:lnTo>
                    <a:pt x="380" y="12148"/>
                  </a:lnTo>
                  <a:lnTo>
                    <a:pt x="345" y="12277"/>
                  </a:lnTo>
                  <a:lnTo>
                    <a:pt x="314" y="12404"/>
                  </a:lnTo>
                  <a:lnTo>
                    <a:pt x="283" y="12529"/>
                  </a:lnTo>
                  <a:lnTo>
                    <a:pt x="256" y="12652"/>
                  </a:lnTo>
                  <a:lnTo>
                    <a:pt x="229" y="12775"/>
                  </a:lnTo>
                  <a:lnTo>
                    <a:pt x="205" y="12893"/>
                  </a:lnTo>
                  <a:lnTo>
                    <a:pt x="183" y="13009"/>
                  </a:lnTo>
                  <a:lnTo>
                    <a:pt x="161" y="13123"/>
                  </a:lnTo>
                  <a:lnTo>
                    <a:pt x="142" y="13234"/>
                  </a:lnTo>
                  <a:lnTo>
                    <a:pt x="125" y="13344"/>
                  </a:lnTo>
                  <a:lnTo>
                    <a:pt x="108" y="13449"/>
                  </a:lnTo>
                  <a:lnTo>
                    <a:pt x="93" y="13551"/>
                  </a:lnTo>
                  <a:lnTo>
                    <a:pt x="81" y="13651"/>
                  </a:lnTo>
                  <a:lnTo>
                    <a:pt x="68" y="13748"/>
                  </a:lnTo>
                  <a:lnTo>
                    <a:pt x="58" y="13841"/>
                  </a:lnTo>
                  <a:lnTo>
                    <a:pt x="48" y="13930"/>
                  </a:lnTo>
                  <a:lnTo>
                    <a:pt x="40" y="14016"/>
                  </a:lnTo>
                  <a:lnTo>
                    <a:pt x="25" y="14177"/>
                  </a:lnTo>
                  <a:lnTo>
                    <a:pt x="15" y="14322"/>
                  </a:lnTo>
                  <a:lnTo>
                    <a:pt x="9" y="14450"/>
                  </a:lnTo>
                  <a:lnTo>
                    <a:pt x="4" y="14560"/>
                  </a:lnTo>
                  <a:lnTo>
                    <a:pt x="1" y="14652"/>
                  </a:lnTo>
                  <a:lnTo>
                    <a:pt x="0" y="14724"/>
                  </a:lnTo>
                  <a:lnTo>
                    <a:pt x="0" y="14806"/>
                  </a:lnTo>
                  <a:lnTo>
                    <a:pt x="1505" y="14783"/>
                  </a:lnTo>
                  <a:lnTo>
                    <a:pt x="1505" y="14783"/>
                  </a:lnTo>
                  <a:lnTo>
                    <a:pt x="1505" y="14743"/>
                  </a:lnTo>
                  <a:lnTo>
                    <a:pt x="1509" y="14637"/>
                  </a:lnTo>
                  <a:lnTo>
                    <a:pt x="1512" y="14563"/>
                  </a:lnTo>
                  <a:lnTo>
                    <a:pt x="1518" y="14474"/>
                  </a:lnTo>
                  <a:lnTo>
                    <a:pt x="1524" y="14372"/>
                  </a:lnTo>
                  <a:lnTo>
                    <a:pt x="1534" y="14258"/>
                  </a:lnTo>
                  <a:lnTo>
                    <a:pt x="1546" y="14132"/>
                  </a:lnTo>
                  <a:lnTo>
                    <a:pt x="1562" y="13995"/>
                  </a:lnTo>
                  <a:lnTo>
                    <a:pt x="1580" y="13846"/>
                  </a:lnTo>
                  <a:lnTo>
                    <a:pt x="1603" y="13689"/>
                  </a:lnTo>
                  <a:lnTo>
                    <a:pt x="1630" y="13523"/>
                  </a:lnTo>
                  <a:lnTo>
                    <a:pt x="1645" y="13436"/>
                  </a:lnTo>
                  <a:lnTo>
                    <a:pt x="1661" y="13348"/>
                  </a:lnTo>
                  <a:lnTo>
                    <a:pt x="1679" y="13257"/>
                  </a:lnTo>
                  <a:lnTo>
                    <a:pt x="1696" y="13165"/>
                  </a:lnTo>
                  <a:lnTo>
                    <a:pt x="1716" y="13072"/>
                  </a:lnTo>
                  <a:lnTo>
                    <a:pt x="1738" y="12976"/>
                  </a:lnTo>
                  <a:lnTo>
                    <a:pt x="7336" y="12976"/>
                  </a:lnTo>
                  <a:lnTo>
                    <a:pt x="7336" y="12318"/>
                  </a:lnTo>
                  <a:lnTo>
                    <a:pt x="1913" y="12318"/>
                  </a:lnTo>
                  <a:lnTo>
                    <a:pt x="1913" y="12318"/>
                  </a:lnTo>
                  <a:lnTo>
                    <a:pt x="1943" y="12219"/>
                  </a:lnTo>
                  <a:lnTo>
                    <a:pt x="1975" y="12121"/>
                  </a:lnTo>
                  <a:lnTo>
                    <a:pt x="2007" y="12023"/>
                  </a:lnTo>
                  <a:lnTo>
                    <a:pt x="2043" y="11922"/>
                  </a:lnTo>
                  <a:lnTo>
                    <a:pt x="2078" y="11823"/>
                  </a:lnTo>
                  <a:lnTo>
                    <a:pt x="2116" y="11722"/>
                  </a:lnTo>
                  <a:lnTo>
                    <a:pt x="2155" y="11620"/>
                  </a:lnTo>
                  <a:lnTo>
                    <a:pt x="2196" y="11518"/>
                  </a:lnTo>
                  <a:lnTo>
                    <a:pt x="2238" y="11416"/>
                  </a:lnTo>
                  <a:lnTo>
                    <a:pt x="2283" y="11314"/>
                  </a:lnTo>
                  <a:lnTo>
                    <a:pt x="2329" y="11212"/>
                  </a:lnTo>
                  <a:lnTo>
                    <a:pt x="2376" y="11109"/>
                  </a:lnTo>
                  <a:lnTo>
                    <a:pt x="2427" y="11007"/>
                  </a:lnTo>
                  <a:lnTo>
                    <a:pt x="2478" y="10904"/>
                  </a:lnTo>
                  <a:lnTo>
                    <a:pt x="2531" y="10802"/>
                  </a:lnTo>
                  <a:lnTo>
                    <a:pt x="2588" y="10698"/>
                  </a:lnTo>
                  <a:lnTo>
                    <a:pt x="2588" y="10698"/>
                  </a:lnTo>
                  <a:close/>
                  <a:moveTo>
                    <a:pt x="7528" y="3990"/>
                  </a:moveTo>
                  <a:lnTo>
                    <a:pt x="3783" y="3990"/>
                  </a:lnTo>
                  <a:lnTo>
                    <a:pt x="3783" y="4618"/>
                  </a:lnTo>
                  <a:lnTo>
                    <a:pt x="7079" y="4618"/>
                  </a:lnTo>
                  <a:lnTo>
                    <a:pt x="7079" y="4618"/>
                  </a:lnTo>
                  <a:lnTo>
                    <a:pt x="7019" y="4695"/>
                  </a:lnTo>
                  <a:lnTo>
                    <a:pt x="6958" y="4772"/>
                  </a:lnTo>
                  <a:lnTo>
                    <a:pt x="6896" y="4849"/>
                  </a:lnTo>
                  <a:lnTo>
                    <a:pt x="6833" y="4925"/>
                  </a:lnTo>
                  <a:lnTo>
                    <a:pt x="6769" y="5001"/>
                  </a:lnTo>
                  <a:lnTo>
                    <a:pt x="6703" y="5078"/>
                  </a:lnTo>
                  <a:lnTo>
                    <a:pt x="6637" y="5152"/>
                  </a:lnTo>
                  <a:lnTo>
                    <a:pt x="6567" y="5228"/>
                  </a:lnTo>
                  <a:lnTo>
                    <a:pt x="6497" y="5303"/>
                  </a:lnTo>
                  <a:lnTo>
                    <a:pt x="6425" y="5377"/>
                  </a:lnTo>
                  <a:lnTo>
                    <a:pt x="6351" y="5450"/>
                  </a:lnTo>
                  <a:lnTo>
                    <a:pt x="6275" y="5523"/>
                  </a:lnTo>
                  <a:lnTo>
                    <a:pt x="6198" y="5596"/>
                  </a:lnTo>
                  <a:lnTo>
                    <a:pt x="6119" y="5668"/>
                  </a:lnTo>
                  <a:lnTo>
                    <a:pt x="6037" y="5740"/>
                  </a:lnTo>
                  <a:lnTo>
                    <a:pt x="5953" y="5810"/>
                  </a:lnTo>
                  <a:lnTo>
                    <a:pt x="7211" y="6716"/>
                  </a:lnTo>
                  <a:lnTo>
                    <a:pt x="7211" y="6716"/>
                  </a:lnTo>
                  <a:lnTo>
                    <a:pt x="7276" y="6655"/>
                  </a:lnTo>
                  <a:lnTo>
                    <a:pt x="7341" y="6595"/>
                  </a:lnTo>
                  <a:lnTo>
                    <a:pt x="7404" y="6534"/>
                  </a:lnTo>
                  <a:lnTo>
                    <a:pt x="7467" y="6474"/>
                  </a:lnTo>
                  <a:lnTo>
                    <a:pt x="7528" y="6414"/>
                  </a:lnTo>
                  <a:lnTo>
                    <a:pt x="7590" y="6352"/>
                  </a:lnTo>
                  <a:lnTo>
                    <a:pt x="7649" y="6290"/>
                  </a:lnTo>
                  <a:lnTo>
                    <a:pt x="7708" y="6229"/>
                  </a:lnTo>
                  <a:lnTo>
                    <a:pt x="7766" y="6167"/>
                  </a:lnTo>
                  <a:lnTo>
                    <a:pt x="7823" y="6105"/>
                  </a:lnTo>
                  <a:lnTo>
                    <a:pt x="7880" y="6042"/>
                  </a:lnTo>
                  <a:lnTo>
                    <a:pt x="7935" y="5979"/>
                  </a:lnTo>
                  <a:lnTo>
                    <a:pt x="7989" y="5916"/>
                  </a:lnTo>
                  <a:lnTo>
                    <a:pt x="8043" y="5853"/>
                  </a:lnTo>
                  <a:lnTo>
                    <a:pt x="8096" y="5790"/>
                  </a:lnTo>
                  <a:lnTo>
                    <a:pt x="8148" y="5727"/>
                  </a:lnTo>
                  <a:lnTo>
                    <a:pt x="8199" y="5664"/>
                  </a:lnTo>
                  <a:lnTo>
                    <a:pt x="8249" y="5600"/>
                  </a:lnTo>
                  <a:lnTo>
                    <a:pt x="8347" y="5473"/>
                  </a:lnTo>
                  <a:lnTo>
                    <a:pt x="8441" y="5345"/>
                  </a:lnTo>
                  <a:lnTo>
                    <a:pt x="8533" y="5216"/>
                  </a:lnTo>
                  <a:lnTo>
                    <a:pt x="8620" y="5088"/>
                  </a:lnTo>
                  <a:lnTo>
                    <a:pt x="8706" y="4958"/>
                  </a:lnTo>
                  <a:lnTo>
                    <a:pt x="8788" y="4830"/>
                  </a:lnTo>
                  <a:lnTo>
                    <a:pt x="8866" y="4700"/>
                  </a:lnTo>
                  <a:lnTo>
                    <a:pt x="8942" y="4570"/>
                  </a:lnTo>
                  <a:lnTo>
                    <a:pt x="9015" y="4442"/>
                  </a:lnTo>
                  <a:lnTo>
                    <a:pt x="9085" y="4313"/>
                  </a:lnTo>
                  <a:lnTo>
                    <a:pt x="9153" y="4184"/>
                  </a:lnTo>
                  <a:lnTo>
                    <a:pt x="9217" y="4057"/>
                  </a:lnTo>
                  <a:lnTo>
                    <a:pt x="9279" y="3928"/>
                  </a:lnTo>
                  <a:lnTo>
                    <a:pt x="9338" y="3801"/>
                  </a:lnTo>
                  <a:lnTo>
                    <a:pt x="9395" y="3674"/>
                  </a:lnTo>
                  <a:lnTo>
                    <a:pt x="9449" y="3548"/>
                  </a:lnTo>
                  <a:lnTo>
                    <a:pt x="9500" y="3422"/>
                  </a:lnTo>
                  <a:lnTo>
                    <a:pt x="9549" y="3299"/>
                  </a:lnTo>
                  <a:lnTo>
                    <a:pt x="9596" y="3174"/>
                  </a:lnTo>
                  <a:lnTo>
                    <a:pt x="9640" y="3052"/>
                  </a:lnTo>
                  <a:lnTo>
                    <a:pt x="9683" y="2930"/>
                  </a:lnTo>
                  <a:lnTo>
                    <a:pt x="9723" y="2810"/>
                  </a:lnTo>
                  <a:lnTo>
                    <a:pt x="9761" y="2690"/>
                  </a:lnTo>
                  <a:lnTo>
                    <a:pt x="9798" y="2572"/>
                  </a:lnTo>
                  <a:lnTo>
                    <a:pt x="9832" y="2456"/>
                  </a:lnTo>
                  <a:lnTo>
                    <a:pt x="9863" y="2340"/>
                  </a:lnTo>
                  <a:lnTo>
                    <a:pt x="9893" y="2227"/>
                  </a:lnTo>
                  <a:lnTo>
                    <a:pt x="9922" y="2115"/>
                  </a:lnTo>
                  <a:lnTo>
                    <a:pt x="9949" y="2005"/>
                  </a:lnTo>
                  <a:lnTo>
                    <a:pt x="9973" y="1897"/>
                  </a:lnTo>
                  <a:lnTo>
                    <a:pt x="9996" y="1790"/>
                  </a:lnTo>
                  <a:lnTo>
                    <a:pt x="10018" y="1686"/>
                  </a:lnTo>
                  <a:lnTo>
                    <a:pt x="10038" y="1582"/>
                  </a:lnTo>
                  <a:lnTo>
                    <a:pt x="10056" y="1483"/>
                  </a:lnTo>
                  <a:lnTo>
                    <a:pt x="10073" y="1385"/>
                  </a:lnTo>
                  <a:lnTo>
                    <a:pt x="10088" y="1288"/>
                  </a:lnTo>
                  <a:lnTo>
                    <a:pt x="10104" y="1195"/>
                  </a:lnTo>
                  <a:lnTo>
                    <a:pt x="10116" y="1103"/>
                  </a:lnTo>
                  <a:lnTo>
                    <a:pt x="10127" y="1015"/>
                  </a:lnTo>
                  <a:lnTo>
                    <a:pt x="10139" y="928"/>
                  </a:lnTo>
                  <a:lnTo>
                    <a:pt x="10148" y="845"/>
                  </a:lnTo>
                  <a:lnTo>
                    <a:pt x="10164" y="686"/>
                  </a:lnTo>
                  <a:lnTo>
                    <a:pt x="10177" y="539"/>
                  </a:lnTo>
                  <a:lnTo>
                    <a:pt x="10185" y="404"/>
                  </a:lnTo>
                  <a:lnTo>
                    <a:pt x="10192" y="282"/>
                  </a:lnTo>
                  <a:lnTo>
                    <a:pt x="10195" y="173"/>
                  </a:lnTo>
                  <a:lnTo>
                    <a:pt x="10198" y="79"/>
                  </a:lnTo>
                  <a:lnTo>
                    <a:pt x="10198" y="0"/>
                  </a:lnTo>
                  <a:lnTo>
                    <a:pt x="8694" y="0"/>
                  </a:lnTo>
                  <a:lnTo>
                    <a:pt x="8694" y="0"/>
                  </a:lnTo>
                  <a:lnTo>
                    <a:pt x="8693" y="108"/>
                  </a:lnTo>
                  <a:lnTo>
                    <a:pt x="8691" y="175"/>
                  </a:lnTo>
                  <a:lnTo>
                    <a:pt x="8688" y="246"/>
                  </a:lnTo>
                  <a:lnTo>
                    <a:pt x="8684" y="326"/>
                  </a:lnTo>
                  <a:lnTo>
                    <a:pt x="8678" y="413"/>
                  </a:lnTo>
                  <a:lnTo>
                    <a:pt x="8672" y="505"/>
                  </a:lnTo>
                  <a:lnTo>
                    <a:pt x="8662" y="603"/>
                  </a:lnTo>
                  <a:lnTo>
                    <a:pt x="8652" y="707"/>
                  </a:lnTo>
                  <a:lnTo>
                    <a:pt x="8638" y="817"/>
                  </a:lnTo>
                  <a:lnTo>
                    <a:pt x="8623" y="933"/>
                  </a:lnTo>
                  <a:lnTo>
                    <a:pt x="8605" y="1052"/>
                  </a:lnTo>
                  <a:lnTo>
                    <a:pt x="8585" y="1177"/>
                  </a:lnTo>
                  <a:lnTo>
                    <a:pt x="8561" y="1307"/>
                  </a:lnTo>
                  <a:lnTo>
                    <a:pt x="8534" y="1440"/>
                  </a:lnTo>
                  <a:lnTo>
                    <a:pt x="8505" y="1579"/>
                  </a:lnTo>
                  <a:lnTo>
                    <a:pt x="2884" y="1579"/>
                  </a:lnTo>
                  <a:lnTo>
                    <a:pt x="2884" y="2236"/>
                  </a:lnTo>
                  <a:lnTo>
                    <a:pt x="8325" y="2236"/>
                  </a:lnTo>
                  <a:lnTo>
                    <a:pt x="8325" y="2236"/>
                  </a:lnTo>
                  <a:lnTo>
                    <a:pt x="8291" y="2340"/>
                  </a:lnTo>
                  <a:lnTo>
                    <a:pt x="8256" y="2445"/>
                  </a:lnTo>
                  <a:lnTo>
                    <a:pt x="8220" y="2552"/>
                  </a:lnTo>
                  <a:lnTo>
                    <a:pt x="8181" y="2659"/>
                  </a:lnTo>
                  <a:lnTo>
                    <a:pt x="8139" y="2766"/>
                  </a:lnTo>
                  <a:lnTo>
                    <a:pt x="8095" y="2874"/>
                  </a:lnTo>
                  <a:lnTo>
                    <a:pt x="8050" y="2984"/>
                  </a:lnTo>
                  <a:lnTo>
                    <a:pt x="8000" y="3095"/>
                  </a:lnTo>
                  <a:lnTo>
                    <a:pt x="7950" y="3205"/>
                  </a:lnTo>
                  <a:lnTo>
                    <a:pt x="7897" y="3316"/>
                  </a:lnTo>
                  <a:lnTo>
                    <a:pt x="7843" y="3427"/>
                  </a:lnTo>
                  <a:lnTo>
                    <a:pt x="7785" y="3539"/>
                  </a:lnTo>
                  <a:lnTo>
                    <a:pt x="7725" y="3652"/>
                  </a:lnTo>
                  <a:lnTo>
                    <a:pt x="7662" y="3764"/>
                  </a:lnTo>
                  <a:lnTo>
                    <a:pt x="7596" y="3878"/>
                  </a:lnTo>
                  <a:lnTo>
                    <a:pt x="7528" y="3990"/>
                  </a:lnTo>
                  <a:lnTo>
                    <a:pt x="7528" y="39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椭圆 16"/>
          <p:cNvSpPr/>
          <p:nvPr/>
        </p:nvSpPr>
        <p:spPr>
          <a:xfrm>
            <a:off x="4591050" y="1732025"/>
            <a:ext cx="3009900" cy="3009898"/>
          </a:xfrm>
          <a:prstGeom prst="ellipse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999364" y="4984953"/>
            <a:ext cx="6193274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b="1" dirty="0" smtClean="0">
                <a:solidFill>
                  <a:schemeClr val="tx2"/>
                </a:solidFill>
              </a:rPr>
              <a:t>处于网络入口或边缘，针对于网络入口进行防护，服务于防火墙背后的本地局域网。主要任务</a:t>
            </a:r>
            <a:r>
              <a:rPr lang="zh-CN" altLang="en-US" sz="1800" b="1" dirty="0" smtClean="0">
                <a:solidFill>
                  <a:schemeClr val="tx2"/>
                </a:solidFill>
              </a:rPr>
              <a:t>是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过滤并转发。</a:t>
            </a:r>
            <a:endParaRPr lang="en-US" altLang="zh-CN" sz="1800" b="1" dirty="0" smtClean="0">
              <a:solidFill>
                <a:schemeClr val="tx2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7600950" y="3236973"/>
            <a:ext cx="1155840" cy="1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3435210" y="3236973"/>
            <a:ext cx="1155840" cy="1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64"/>
          <p:cNvSpPr/>
          <p:nvPr/>
        </p:nvSpPr>
        <p:spPr>
          <a:xfrm>
            <a:off x="8439969" y="4024548"/>
            <a:ext cx="3229517" cy="7372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负责过滤功能，防火墙；内核模块：iptables_filter</a:t>
            </a:r>
            <a:endParaRPr lang="zh-CN" altLang="en-US" sz="14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64"/>
          <p:cNvSpPr/>
          <p:nvPr/>
        </p:nvSpPr>
        <p:spPr>
          <a:xfrm>
            <a:off x="1028065" y="4024630"/>
            <a:ext cx="3260090" cy="11988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用于处理“通过”路由器的数据包。规则存在于mangle,filter.</a:t>
            </a:r>
            <a:endParaRPr lang="zh-CN" altLang="en-US" sz="16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94225" y="2852420"/>
            <a:ext cx="30086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网络防火墙</a:t>
            </a:r>
            <a:endParaRPr lang="zh-CN" altLang="en-US" sz="4400"/>
          </a:p>
        </p:txBody>
      </p:sp>
      <p:sp>
        <p:nvSpPr>
          <p:cNvPr id="29" name="文本框 28"/>
          <p:cNvSpPr txBox="1"/>
          <p:nvPr/>
        </p:nvSpPr>
        <p:spPr>
          <a:xfrm>
            <a:off x="2211070" y="2111375"/>
            <a:ext cx="3008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forward</a:t>
            </a:r>
            <a:r>
              <a:rPr lang="zh-CN" altLang="en-US" sz="1800"/>
              <a:t>链</a:t>
            </a:r>
            <a:endParaRPr lang="zh-CN" altLang="en-US" sz="1800"/>
          </a:p>
        </p:txBody>
      </p:sp>
      <p:sp>
        <p:nvSpPr>
          <p:cNvPr id="30" name="文本框 29"/>
          <p:cNvSpPr txBox="1"/>
          <p:nvPr/>
        </p:nvSpPr>
        <p:spPr>
          <a:xfrm>
            <a:off x="8933815" y="2111375"/>
            <a:ext cx="3008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filter</a:t>
            </a:r>
            <a:r>
              <a:rPr lang="zh-CN" altLang="en-US" sz="1800"/>
              <a:t>表</a:t>
            </a: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7" grpId="0" bldLvl="0" animBg="1"/>
      <p:bldP spid="22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29"/>
          <p:cNvSpPr txBox="1"/>
          <p:nvPr/>
        </p:nvSpPr>
        <p:spPr>
          <a:xfrm>
            <a:off x="1330325" y="44450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环境配置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TextBox 30"/>
          <p:cNvSpPr txBox="1"/>
          <p:nvPr/>
        </p:nvSpPr>
        <p:spPr>
          <a:xfrm>
            <a:off x="139700" y="106363"/>
            <a:ext cx="106521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Part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 1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PA_任意多边形 139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1351727" y="5044634"/>
            <a:ext cx="1365220" cy="1022883"/>
          </a:xfrm>
          <a:custGeom>
            <a:avLst/>
            <a:gdLst>
              <a:gd name="T0" fmla="*/ 160 w 174"/>
              <a:gd name="T1" fmla="*/ 97 h 130"/>
              <a:gd name="T2" fmla="*/ 14 w 174"/>
              <a:gd name="T3" fmla="*/ 97 h 130"/>
              <a:gd name="T4" fmla="*/ 3 w 174"/>
              <a:gd name="T5" fmla="*/ 118 h 130"/>
              <a:gd name="T6" fmla="*/ 171 w 174"/>
              <a:gd name="T7" fmla="*/ 118 h 130"/>
              <a:gd name="T8" fmla="*/ 160 w 174"/>
              <a:gd name="T9" fmla="*/ 97 h 130"/>
              <a:gd name="T10" fmla="*/ 69 w 174"/>
              <a:gd name="T11" fmla="*/ 113 h 130"/>
              <a:gd name="T12" fmla="*/ 73 w 174"/>
              <a:gd name="T13" fmla="*/ 105 h 130"/>
              <a:gd name="T14" fmla="*/ 101 w 174"/>
              <a:gd name="T15" fmla="*/ 105 h 130"/>
              <a:gd name="T16" fmla="*/ 105 w 174"/>
              <a:gd name="T17" fmla="*/ 113 h 130"/>
              <a:gd name="T18" fmla="*/ 69 w 174"/>
              <a:gd name="T19" fmla="*/ 113 h 130"/>
              <a:gd name="T20" fmla="*/ 157 w 174"/>
              <a:gd name="T21" fmla="*/ 92 h 130"/>
              <a:gd name="T22" fmla="*/ 157 w 174"/>
              <a:gd name="T23" fmla="*/ 92 h 130"/>
              <a:gd name="T24" fmla="*/ 157 w 174"/>
              <a:gd name="T25" fmla="*/ 91 h 130"/>
              <a:gd name="T26" fmla="*/ 157 w 174"/>
              <a:gd name="T27" fmla="*/ 4 h 130"/>
              <a:gd name="T28" fmla="*/ 153 w 174"/>
              <a:gd name="T29" fmla="*/ 0 h 130"/>
              <a:gd name="T30" fmla="*/ 21 w 174"/>
              <a:gd name="T31" fmla="*/ 0 h 130"/>
              <a:gd name="T32" fmla="*/ 17 w 174"/>
              <a:gd name="T33" fmla="*/ 4 h 130"/>
              <a:gd name="T34" fmla="*/ 17 w 174"/>
              <a:gd name="T35" fmla="*/ 91 h 130"/>
              <a:gd name="T36" fmla="*/ 17 w 174"/>
              <a:gd name="T37" fmla="*/ 92 h 130"/>
              <a:gd name="T38" fmla="*/ 17 w 174"/>
              <a:gd name="T39" fmla="*/ 92 h 130"/>
              <a:gd name="T40" fmla="*/ 16 w 174"/>
              <a:gd name="T41" fmla="*/ 92 h 130"/>
              <a:gd name="T42" fmla="*/ 158 w 174"/>
              <a:gd name="T43" fmla="*/ 92 h 130"/>
              <a:gd name="T44" fmla="*/ 157 w 174"/>
              <a:gd name="T45" fmla="*/ 92 h 130"/>
              <a:gd name="T46" fmla="*/ 147 w 174"/>
              <a:gd name="T47" fmla="*/ 85 h 130"/>
              <a:gd name="T48" fmla="*/ 27 w 174"/>
              <a:gd name="T49" fmla="*/ 85 h 130"/>
              <a:gd name="T50" fmla="*/ 27 w 174"/>
              <a:gd name="T51" fmla="*/ 10 h 130"/>
              <a:gd name="T52" fmla="*/ 147 w 174"/>
              <a:gd name="T53" fmla="*/ 10 h 130"/>
              <a:gd name="T54" fmla="*/ 147 w 174"/>
              <a:gd name="T55" fmla="*/ 85 h 130"/>
              <a:gd name="T56" fmla="*/ 173 w 174"/>
              <a:gd name="T57" fmla="*/ 123 h 130"/>
              <a:gd name="T58" fmla="*/ 1 w 174"/>
              <a:gd name="T59" fmla="*/ 123 h 130"/>
              <a:gd name="T60" fmla="*/ 0 w 174"/>
              <a:gd name="T61" fmla="*/ 124 h 130"/>
              <a:gd name="T62" fmla="*/ 4 w 174"/>
              <a:gd name="T63" fmla="*/ 130 h 130"/>
              <a:gd name="T64" fmla="*/ 170 w 174"/>
              <a:gd name="T65" fmla="*/ 130 h 130"/>
              <a:gd name="T66" fmla="*/ 174 w 174"/>
              <a:gd name="T67" fmla="*/ 124 h 130"/>
              <a:gd name="T68" fmla="*/ 173 w 174"/>
              <a:gd name="T69" fmla="*/ 12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4" h="130">
                <a:moveTo>
                  <a:pt x="160" y="97"/>
                </a:moveTo>
                <a:cubicBezTo>
                  <a:pt x="14" y="97"/>
                  <a:pt x="14" y="97"/>
                  <a:pt x="14" y="97"/>
                </a:cubicBezTo>
                <a:cubicBezTo>
                  <a:pt x="3" y="118"/>
                  <a:pt x="3" y="118"/>
                  <a:pt x="3" y="118"/>
                </a:cubicBezTo>
                <a:cubicBezTo>
                  <a:pt x="171" y="118"/>
                  <a:pt x="171" y="118"/>
                  <a:pt x="171" y="118"/>
                </a:cubicBezTo>
                <a:lnTo>
                  <a:pt x="160" y="97"/>
                </a:lnTo>
                <a:close/>
                <a:moveTo>
                  <a:pt x="69" y="113"/>
                </a:moveTo>
                <a:cubicBezTo>
                  <a:pt x="73" y="105"/>
                  <a:pt x="73" y="105"/>
                  <a:pt x="73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5" y="113"/>
                  <a:pt x="105" y="113"/>
                  <a:pt x="105" y="113"/>
                </a:cubicBezTo>
                <a:lnTo>
                  <a:pt x="69" y="113"/>
                </a:lnTo>
                <a:close/>
                <a:moveTo>
                  <a:pt x="157" y="92"/>
                </a:move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1"/>
                </a:cubicBezTo>
                <a:cubicBezTo>
                  <a:pt x="157" y="4"/>
                  <a:pt x="157" y="4"/>
                  <a:pt x="157" y="4"/>
                </a:cubicBezTo>
                <a:cubicBezTo>
                  <a:pt x="157" y="2"/>
                  <a:pt x="156" y="0"/>
                  <a:pt x="15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7" y="2"/>
                  <a:pt x="17" y="4"/>
                </a:cubicBezTo>
                <a:cubicBezTo>
                  <a:pt x="17" y="91"/>
                  <a:pt x="17" y="91"/>
                  <a:pt x="17" y="91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58" y="92"/>
                  <a:pt x="158" y="92"/>
                  <a:pt x="158" y="92"/>
                </a:cubicBezTo>
                <a:lnTo>
                  <a:pt x="157" y="92"/>
                </a:lnTo>
                <a:close/>
                <a:moveTo>
                  <a:pt x="147" y="85"/>
                </a:moveTo>
                <a:cubicBezTo>
                  <a:pt x="27" y="85"/>
                  <a:pt x="27" y="85"/>
                  <a:pt x="27" y="85"/>
                </a:cubicBezTo>
                <a:cubicBezTo>
                  <a:pt x="27" y="10"/>
                  <a:pt x="27" y="10"/>
                  <a:pt x="27" y="10"/>
                </a:cubicBezTo>
                <a:cubicBezTo>
                  <a:pt x="147" y="10"/>
                  <a:pt x="147" y="10"/>
                  <a:pt x="147" y="10"/>
                </a:cubicBezTo>
                <a:lnTo>
                  <a:pt x="147" y="85"/>
                </a:lnTo>
                <a:close/>
                <a:moveTo>
                  <a:pt x="173" y="123"/>
                </a:moveTo>
                <a:cubicBezTo>
                  <a:pt x="1" y="123"/>
                  <a:pt x="1" y="123"/>
                  <a:pt x="1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30"/>
                  <a:pt x="4" y="130"/>
                </a:cubicBezTo>
                <a:cubicBezTo>
                  <a:pt x="170" y="130"/>
                  <a:pt x="170" y="130"/>
                  <a:pt x="170" y="130"/>
                </a:cubicBezTo>
                <a:cubicBezTo>
                  <a:pt x="172" y="130"/>
                  <a:pt x="174" y="126"/>
                  <a:pt x="174" y="124"/>
                </a:cubicBezTo>
                <a:lnTo>
                  <a:pt x="173" y="12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PA_任意多边形 139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9541957" y="5044634"/>
            <a:ext cx="1365220" cy="1022883"/>
          </a:xfrm>
          <a:custGeom>
            <a:avLst/>
            <a:gdLst>
              <a:gd name="T0" fmla="*/ 160 w 174"/>
              <a:gd name="T1" fmla="*/ 97 h 130"/>
              <a:gd name="T2" fmla="*/ 14 w 174"/>
              <a:gd name="T3" fmla="*/ 97 h 130"/>
              <a:gd name="T4" fmla="*/ 3 w 174"/>
              <a:gd name="T5" fmla="*/ 118 h 130"/>
              <a:gd name="T6" fmla="*/ 171 w 174"/>
              <a:gd name="T7" fmla="*/ 118 h 130"/>
              <a:gd name="T8" fmla="*/ 160 w 174"/>
              <a:gd name="T9" fmla="*/ 97 h 130"/>
              <a:gd name="T10" fmla="*/ 69 w 174"/>
              <a:gd name="T11" fmla="*/ 113 h 130"/>
              <a:gd name="T12" fmla="*/ 73 w 174"/>
              <a:gd name="T13" fmla="*/ 105 h 130"/>
              <a:gd name="T14" fmla="*/ 101 w 174"/>
              <a:gd name="T15" fmla="*/ 105 h 130"/>
              <a:gd name="T16" fmla="*/ 105 w 174"/>
              <a:gd name="T17" fmla="*/ 113 h 130"/>
              <a:gd name="T18" fmla="*/ 69 w 174"/>
              <a:gd name="T19" fmla="*/ 113 h 130"/>
              <a:gd name="T20" fmla="*/ 157 w 174"/>
              <a:gd name="T21" fmla="*/ 92 h 130"/>
              <a:gd name="T22" fmla="*/ 157 w 174"/>
              <a:gd name="T23" fmla="*/ 92 h 130"/>
              <a:gd name="T24" fmla="*/ 157 w 174"/>
              <a:gd name="T25" fmla="*/ 91 h 130"/>
              <a:gd name="T26" fmla="*/ 157 w 174"/>
              <a:gd name="T27" fmla="*/ 4 h 130"/>
              <a:gd name="T28" fmla="*/ 153 w 174"/>
              <a:gd name="T29" fmla="*/ 0 h 130"/>
              <a:gd name="T30" fmla="*/ 21 w 174"/>
              <a:gd name="T31" fmla="*/ 0 h 130"/>
              <a:gd name="T32" fmla="*/ 17 w 174"/>
              <a:gd name="T33" fmla="*/ 4 h 130"/>
              <a:gd name="T34" fmla="*/ 17 w 174"/>
              <a:gd name="T35" fmla="*/ 91 h 130"/>
              <a:gd name="T36" fmla="*/ 17 w 174"/>
              <a:gd name="T37" fmla="*/ 92 h 130"/>
              <a:gd name="T38" fmla="*/ 17 w 174"/>
              <a:gd name="T39" fmla="*/ 92 h 130"/>
              <a:gd name="T40" fmla="*/ 16 w 174"/>
              <a:gd name="T41" fmla="*/ 92 h 130"/>
              <a:gd name="T42" fmla="*/ 158 w 174"/>
              <a:gd name="T43" fmla="*/ 92 h 130"/>
              <a:gd name="T44" fmla="*/ 157 w 174"/>
              <a:gd name="T45" fmla="*/ 92 h 130"/>
              <a:gd name="T46" fmla="*/ 147 w 174"/>
              <a:gd name="T47" fmla="*/ 85 h 130"/>
              <a:gd name="T48" fmla="*/ 27 w 174"/>
              <a:gd name="T49" fmla="*/ 85 h 130"/>
              <a:gd name="T50" fmla="*/ 27 w 174"/>
              <a:gd name="T51" fmla="*/ 10 h 130"/>
              <a:gd name="T52" fmla="*/ 147 w 174"/>
              <a:gd name="T53" fmla="*/ 10 h 130"/>
              <a:gd name="T54" fmla="*/ 147 w 174"/>
              <a:gd name="T55" fmla="*/ 85 h 130"/>
              <a:gd name="T56" fmla="*/ 173 w 174"/>
              <a:gd name="T57" fmla="*/ 123 h 130"/>
              <a:gd name="T58" fmla="*/ 1 w 174"/>
              <a:gd name="T59" fmla="*/ 123 h 130"/>
              <a:gd name="T60" fmla="*/ 0 w 174"/>
              <a:gd name="T61" fmla="*/ 124 h 130"/>
              <a:gd name="T62" fmla="*/ 4 w 174"/>
              <a:gd name="T63" fmla="*/ 130 h 130"/>
              <a:gd name="T64" fmla="*/ 170 w 174"/>
              <a:gd name="T65" fmla="*/ 130 h 130"/>
              <a:gd name="T66" fmla="*/ 174 w 174"/>
              <a:gd name="T67" fmla="*/ 124 h 130"/>
              <a:gd name="T68" fmla="*/ 173 w 174"/>
              <a:gd name="T69" fmla="*/ 12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4" h="130">
                <a:moveTo>
                  <a:pt x="160" y="97"/>
                </a:moveTo>
                <a:cubicBezTo>
                  <a:pt x="14" y="97"/>
                  <a:pt x="14" y="97"/>
                  <a:pt x="14" y="97"/>
                </a:cubicBezTo>
                <a:cubicBezTo>
                  <a:pt x="3" y="118"/>
                  <a:pt x="3" y="118"/>
                  <a:pt x="3" y="118"/>
                </a:cubicBezTo>
                <a:cubicBezTo>
                  <a:pt x="171" y="118"/>
                  <a:pt x="171" y="118"/>
                  <a:pt x="171" y="118"/>
                </a:cubicBezTo>
                <a:lnTo>
                  <a:pt x="160" y="97"/>
                </a:lnTo>
                <a:close/>
                <a:moveTo>
                  <a:pt x="69" y="113"/>
                </a:moveTo>
                <a:cubicBezTo>
                  <a:pt x="73" y="105"/>
                  <a:pt x="73" y="105"/>
                  <a:pt x="73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5" y="113"/>
                  <a:pt x="105" y="113"/>
                  <a:pt x="105" y="113"/>
                </a:cubicBezTo>
                <a:lnTo>
                  <a:pt x="69" y="113"/>
                </a:lnTo>
                <a:close/>
                <a:moveTo>
                  <a:pt x="157" y="92"/>
                </a:move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1"/>
                </a:cubicBezTo>
                <a:cubicBezTo>
                  <a:pt x="157" y="4"/>
                  <a:pt x="157" y="4"/>
                  <a:pt x="157" y="4"/>
                </a:cubicBezTo>
                <a:cubicBezTo>
                  <a:pt x="157" y="2"/>
                  <a:pt x="156" y="0"/>
                  <a:pt x="15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7" y="2"/>
                  <a:pt x="17" y="4"/>
                </a:cubicBezTo>
                <a:cubicBezTo>
                  <a:pt x="17" y="91"/>
                  <a:pt x="17" y="91"/>
                  <a:pt x="17" y="91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58" y="92"/>
                  <a:pt x="158" y="92"/>
                  <a:pt x="158" y="92"/>
                </a:cubicBezTo>
                <a:lnTo>
                  <a:pt x="157" y="92"/>
                </a:lnTo>
                <a:close/>
                <a:moveTo>
                  <a:pt x="147" y="85"/>
                </a:moveTo>
                <a:cubicBezTo>
                  <a:pt x="27" y="85"/>
                  <a:pt x="27" y="85"/>
                  <a:pt x="27" y="85"/>
                </a:cubicBezTo>
                <a:cubicBezTo>
                  <a:pt x="27" y="10"/>
                  <a:pt x="27" y="10"/>
                  <a:pt x="27" y="10"/>
                </a:cubicBezTo>
                <a:cubicBezTo>
                  <a:pt x="147" y="10"/>
                  <a:pt x="147" y="10"/>
                  <a:pt x="147" y="10"/>
                </a:cubicBezTo>
                <a:lnTo>
                  <a:pt x="147" y="85"/>
                </a:lnTo>
                <a:close/>
                <a:moveTo>
                  <a:pt x="173" y="123"/>
                </a:moveTo>
                <a:cubicBezTo>
                  <a:pt x="1" y="123"/>
                  <a:pt x="1" y="123"/>
                  <a:pt x="1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30"/>
                  <a:pt x="4" y="130"/>
                </a:cubicBezTo>
                <a:cubicBezTo>
                  <a:pt x="170" y="130"/>
                  <a:pt x="170" y="130"/>
                  <a:pt x="170" y="130"/>
                </a:cubicBezTo>
                <a:cubicBezTo>
                  <a:pt x="172" y="130"/>
                  <a:pt x="174" y="126"/>
                  <a:pt x="174" y="124"/>
                </a:cubicBezTo>
                <a:lnTo>
                  <a:pt x="173" y="12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PA_任意多边形 13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5161727" y="5044634"/>
            <a:ext cx="1365220" cy="1022883"/>
          </a:xfrm>
          <a:custGeom>
            <a:avLst/>
            <a:gdLst>
              <a:gd name="T0" fmla="*/ 160 w 174"/>
              <a:gd name="T1" fmla="*/ 97 h 130"/>
              <a:gd name="T2" fmla="*/ 14 w 174"/>
              <a:gd name="T3" fmla="*/ 97 h 130"/>
              <a:gd name="T4" fmla="*/ 3 w 174"/>
              <a:gd name="T5" fmla="*/ 118 h 130"/>
              <a:gd name="T6" fmla="*/ 171 w 174"/>
              <a:gd name="T7" fmla="*/ 118 h 130"/>
              <a:gd name="T8" fmla="*/ 160 w 174"/>
              <a:gd name="T9" fmla="*/ 97 h 130"/>
              <a:gd name="T10" fmla="*/ 69 w 174"/>
              <a:gd name="T11" fmla="*/ 113 h 130"/>
              <a:gd name="T12" fmla="*/ 73 w 174"/>
              <a:gd name="T13" fmla="*/ 105 h 130"/>
              <a:gd name="T14" fmla="*/ 101 w 174"/>
              <a:gd name="T15" fmla="*/ 105 h 130"/>
              <a:gd name="T16" fmla="*/ 105 w 174"/>
              <a:gd name="T17" fmla="*/ 113 h 130"/>
              <a:gd name="T18" fmla="*/ 69 w 174"/>
              <a:gd name="T19" fmla="*/ 113 h 130"/>
              <a:gd name="T20" fmla="*/ 157 w 174"/>
              <a:gd name="T21" fmla="*/ 92 h 130"/>
              <a:gd name="T22" fmla="*/ 157 w 174"/>
              <a:gd name="T23" fmla="*/ 92 h 130"/>
              <a:gd name="T24" fmla="*/ 157 w 174"/>
              <a:gd name="T25" fmla="*/ 91 h 130"/>
              <a:gd name="T26" fmla="*/ 157 w 174"/>
              <a:gd name="T27" fmla="*/ 4 h 130"/>
              <a:gd name="T28" fmla="*/ 153 w 174"/>
              <a:gd name="T29" fmla="*/ 0 h 130"/>
              <a:gd name="T30" fmla="*/ 21 w 174"/>
              <a:gd name="T31" fmla="*/ 0 h 130"/>
              <a:gd name="T32" fmla="*/ 17 w 174"/>
              <a:gd name="T33" fmla="*/ 4 h 130"/>
              <a:gd name="T34" fmla="*/ 17 w 174"/>
              <a:gd name="T35" fmla="*/ 91 h 130"/>
              <a:gd name="T36" fmla="*/ 17 w 174"/>
              <a:gd name="T37" fmla="*/ 92 h 130"/>
              <a:gd name="T38" fmla="*/ 17 w 174"/>
              <a:gd name="T39" fmla="*/ 92 h 130"/>
              <a:gd name="T40" fmla="*/ 16 w 174"/>
              <a:gd name="T41" fmla="*/ 92 h 130"/>
              <a:gd name="T42" fmla="*/ 158 w 174"/>
              <a:gd name="T43" fmla="*/ 92 h 130"/>
              <a:gd name="T44" fmla="*/ 157 w 174"/>
              <a:gd name="T45" fmla="*/ 92 h 130"/>
              <a:gd name="T46" fmla="*/ 147 w 174"/>
              <a:gd name="T47" fmla="*/ 85 h 130"/>
              <a:gd name="T48" fmla="*/ 27 w 174"/>
              <a:gd name="T49" fmla="*/ 85 h 130"/>
              <a:gd name="T50" fmla="*/ 27 w 174"/>
              <a:gd name="T51" fmla="*/ 10 h 130"/>
              <a:gd name="T52" fmla="*/ 147 w 174"/>
              <a:gd name="T53" fmla="*/ 10 h 130"/>
              <a:gd name="T54" fmla="*/ 147 w 174"/>
              <a:gd name="T55" fmla="*/ 85 h 130"/>
              <a:gd name="T56" fmla="*/ 173 w 174"/>
              <a:gd name="T57" fmla="*/ 123 h 130"/>
              <a:gd name="T58" fmla="*/ 1 w 174"/>
              <a:gd name="T59" fmla="*/ 123 h 130"/>
              <a:gd name="T60" fmla="*/ 0 w 174"/>
              <a:gd name="T61" fmla="*/ 124 h 130"/>
              <a:gd name="T62" fmla="*/ 4 w 174"/>
              <a:gd name="T63" fmla="*/ 130 h 130"/>
              <a:gd name="T64" fmla="*/ 170 w 174"/>
              <a:gd name="T65" fmla="*/ 130 h 130"/>
              <a:gd name="T66" fmla="*/ 174 w 174"/>
              <a:gd name="T67" fmla="*/ 124 h 130"/>
              <a:gd name="T68" fmla="*/ 173 w 174"/>
              <a:gd name="T69" fmla="*/ 12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4" h="130">
                <a:moveTo>
                  <a:pt x="160" y="97"/>
                </a:moveTo>
                <a:cubicBezTo>
                  <a:pt x="14" y="97"/>
                  <a:pt x="14" y="97"/>
                  <a:pt x="14" y="97"/>
                </a:cubicBezTo>
                <a:cubicBezTo>
                  <a:pt x="3" y="118"/>
                  <a:pt x="3" y="118"/>
                  <a:pt x="3" y="118"/>
                </a:cubicBezTo>
                <a:cubicBezTo>
                  <a:pt x="171" y="118"/>
                  <a:pt x="171" y="118"/>
                  <a:pt x="171" y="118"/>
                </a:cubicBezTo>
                <a:lnTo>
                  <a:pt x="160" y="97"/>
                </a:lnTo>
                <a:close/>
                <a:moveTo>
                  <a:pt x="69" y="113"/>
                </a:moveTo>
                <a:cubicBezTo>
                  <a:pt x="73" y="105"/>
                  <a:pt x="73" y="105"/>
                  <a:pt x="73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5" y="113"/>
                  <a:pt x="105" y="113"/>
                  <a:pt x="105" y="113"/>
                </a:cubicBezTo>
                <a:lnTo>
                  <a:pt x="69" y="113"/>
                </a:lnTo>
                <a:close/>
                <a:moveTo>
                  <a:pt x="157" y="92"/>
                </a:move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1"/>
                </a:cubicBezTo>
                <a:cubicBezTo>
                  <a:pt x="157" y="4"/>
                  <a:pt x="157" y="4"/>
                  <a:pt x="157" y="4"/>
                </a:cubicBezTo>
                <a:cubicBezTo>
                  <a:pt x="157" y="2"/>
                  <a:pt x="156" y="0"/>
                  <a:pt x="15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7" y="2"/>
                  <a:pt x="17" y="4"/>
                </a:cubicBezTo>
                <a:cubicBezTo>
                  <a:pt x="17" y="91"/>
                  <a:pt x="17" y="91"/>
                  <a:pt x="17" y="91"/>
                </a:cubicBezTo>
                <a:cubicBezTo>
                  <a:pt x="17" y="92"/>
                  <a:pt x="17" y="92"/>
                  <a:pt x="17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58" y="92"/>
                  <a:pt x="158" y="92"/>
                  <a:pt x="158" y="92"/>
                </a:cubicBezTo>
                <a:lnTo>
                  <a:pt x="157" y="92"/>
                </a:lnTo>
                <a:close/>
                <a:moveTo>
                  <a:pt x="147" y="85"/>
                </a:moveTo>
                <a:cubicBezTo>
                  <a:pt x="27" y="85"/>
                  <a:pt x="27" y="85"/>
                  <a:pt x="27" y="85"/>
                </a:cubicBezTo>
                <a:cubicBezTo>
                  <a:pt x="27" y="10"/>
                  <a:pt x="27" y="10"/>
                  <a:pt x="27" y="10"/>
                </a:cubicBezTo>
                <a:cubicBezTo>
                  <a:pt x="147" y="10"/>
                  <a:pt x="147" y="10"/>
                  <a:pt x="147" y="10"/>
                </a:cubicBezTo>
                <a:lnTo>
                  <a:pt x="147" y="85"/>
                </a:lnTo>
                <a:close/>
                <a:moveTo>
                  <a:pt x="173" y="123"/>
                </a:moveTo>
                <a:cubicBezTo>
                  <a:pt x="1" y="123"/>
                  <a:pt x="1" y="123"/>
                  <a:pt x="1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30"/>
                  <a:pt x="4" y="130"/>
                </a:cubicBezTo>
                <a:cubicBezTo>
                  <a:pt x="170" y="130"/>
                  <a:pt x="170" y="130"/>
                  <a:pt x="170" y="130"/>
                </a:cubicBezTo>
                <a:cubicBezTo>
                  <a:pt x="172" y="130"/>
                  <a:pt x="174" y="126"/>
                  <a:pt x="174" y="124"/>
                </a:cubicBezTo>
                <a:lnTo>
                  <a:pt x="173" y="12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32485" y="873125"/>
            <a:ext cx="1884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Centos minimal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9265920" y="4388485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192.18.22.22</a:t>
            </a:r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2713990" y="5458460"/>
            <a:ext cx="24479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527165" y="5458460"/>
            <a:ext cx="299910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32485" y="1241425"/>
            <a:ext cx="9648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目的是要通过</a:t>
            </a:r>
            <a:r>
              <a:rPr lang="en-US" altLang="zh-CN"/>
              <a:t>FORWARD</a:t>
            </a:r>
            <a:r>
              <a:rPr lang="zh-CN" altLang="en-US"/>
              <a:t>链来设置规则，限制内外主机的通信。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设置白名单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737985" y="4387850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192.18.22.251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990330" y="4019550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模拟内网主机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73035" y="2959100"/>
            <a:ext cx="340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仅主机模式的</a:t>
            </a:r>
            <a:r>
              <a:rPr lang="en-US" altLang="zh-CN"/>
              <a:t>VMnet2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205230" y="4387850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192.18.33.33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520440" y="4308475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192.18.33.251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245110" y="2484120"/>
            <a:ext cx="4883785" cy="417639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76325" y="4019550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模拟外网主机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85690" y="3505200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模拟路由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802755" y="2484755"/>
            <a:ext cx="4937760" cy="417639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330325" y="2959100"/>
            <a:ext cx="340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仅主机模式的</a:t>
            </a:r>
            <a:r>
              <a:rPr lang="en-US" altLang="zh-CN"/>
              <a:t>VMnet1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9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19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19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2" grpId="0" bldLvl="0" animBg="1" autoUpdateAnimBg="0"/>
      <p:bldP spid="2" grpId="1" bldLvl="0" animBg="1" autoUpdateAnimBg="0"/>
      <p:bldP spid="21" grpId="0" bldLvl="0" animBg="1" autoUpdateAnimBg="0"/>
      <p:bldP spid="21" grpId="1" bldLvl="0" animBg="1" autoUpdateAnimBg="0"/>
      <p:bldP spid="31" grpId="0" bldLvl="0" animBg="1" autoUpdateAnimBg="0"/>
      <p:bldP spid="31" grpId="1" bldLvl="0" animBg="1" autoUpdateAnimBg="0"/>
      <p:bldP spid="10" grpId="0"/>
      <p:bldP spid="11" grpId="0"/>
      <p:bldP spid="12" grpId="0"/>
      <p:bldP spid="13" grpId="0"/>
      <p:bldP spid="14" grpId="0"/>
      <p:bldP spid="15" grpId="0" bldLvl="0" animBg="1"/>
      <p:bldP spid="16" grpId="0"/>
      <p:bldP spid="17" grpId="0"/>
      <p:bldP spid="18" grpId="0" bldLvl="0" animBg="1"/>
      <p:bldP spid="19" grpId="0"/>
      <p:bldP spid="38" grpId="0"/>
      <p:bldP spid="32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29"/>
          <p:cNvSpPr txBox="1"/>
          <p:nvPr/>
        </p:nvSpPr>
        <p:spPr>
          <a:xfrm>
            <a:off x="1330325" y="44450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FORWARD 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链配置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TextBox 30"/>
          <p:cNvSpPr txBox="1"/>
          <p:nvPr/>
        </p:nvSpPr>
        <p:spPr>
          <a:xfrm>
            <a:off x="139700" y="106363"/>
            <a:ext cx="106521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Part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 1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7" name="图片 67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495" y="1547495"/>
            <a:ext cx="8719820" cy="1507490"/>
          </a:xfrm>
          <a:prstGeom prst="rect">
            <a:avLst/>
          </a:prstGeom>
        </p:spPr>
      </p:pic>
      <p:sp>
        <p:nvSpPr>
          <p:cNvPr id="19464" name="Oval 12"/>
          <p:cNvSpPr/>
          <p:nvPr/>
        </p:nvSpPr>
        <p:spPr>
          <a:xfrm>
            <a:off x="34925" y="1096010"/>
            <a:ext cx="1236663" cy="1238250"/>
          </a:xfrm>
          <a:prstGeom prst="ellipse">
            <a:avLst/>
          </a:prstGeom>
          <a:solidFill>
            <a:srgbClr val="C9C9C9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65" name="Oval 13"/>
          <p:cNvSpPr/>
          <p:nvPr/>
        </p:nvSpPr>
        <p:spPr>
          <a:xfrm>
            <a:off x="147638" y="1210310"/>
            <a:ext cx="1011237" cy="101123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466" name="TextBox 9"/>
          <p:cNvSpPr txBox="1"/>
          <p:nvPr/>
        </p:nvSpPr>
        <p:spPr>
          <a:xfrm>
            <a:off x="200025" y="1342073"/>
            <a:ext cx="868363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01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9467" name="TextBox 10"/>
          <p:cNvSpPr txBox="1"/>
          <p:nvPr/>
        </p:nvSpPr>
        <p:spPr>
          <a:xfrm>
            <a:off x="1330325" y="959485"/>
            <a:ext cx="107702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首先将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FORWARD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链的尾部添加拒绝规则，同时向主机返回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icmp-host-unreachab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le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以便观察。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Oval 12"/>
          <p:cNvSpPr/>
          <p:nvPr/>
        </p:nvSpPr>
        <p:spPr>
          <a:xfrm>
            <a:off x="53975" y="2808605"/>
            <a:ext cx="1236663" cy="1238250"/>
          </a:xfrm>
          <a:prstGeom prst="ellipse">
            <a:avLst/>
          </a:prstGeom>
          <a:solidFill>
            <a:srgbClr val="C9C9C9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Oval 13"/>
          <p:cNvSpPr/>
          <p:nvPr/>
        </p:nvSpPr>
        <p:spPr>
          <a:xfrm>
            <a:off x="166688" y="2922905"/>
            <a:ext cx="1011237" cy="101123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219075" y="3054668"/>
            <a:ext cx="86836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02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1330325" y="3054985"/>
            <a:ext cx="97790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通过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ping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命令，以及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curl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命令都无法链接到目标主机，说明防火墙生效，实现了过滤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68" name="图片 68" descr="7"/>
          <p:cNvPicPr>
            <a:picLocks noChangeAspect="1"/>
          </p:cNvPicPr>
          <p:nvPr/>
        </p:nvPicPr>
        <p:blipFill>
          <a:blip r:embed="rId2"/>
          <a:srcRect b="66744"/>
          <a:stretch>
            <a:fillRect/>
          </a:stretch>
        </p:blipFill>
        <p:spPr>
          <a:xfrm>
            <a:off x="1330325" y="3453765"/>
            <a:ext cx="5041265" cy="1001395"/>
          </a:xfrm>
          <a:prstGeom prst="rect">
            <a:avLst/>
          </a:prstGeom>
        </p:spPr>
      </p:pic>
      <p:pic>
        <p:nvPicPr>
          <p:cNvPr id="69" name="图片 69" descr="8"/>
          <p:cNvPicPr>
            <a:picLocks noChangeAspect="1"/>
          </p:cNvPicPr>
          <p:nvPr/>
        </p:nvPicPr>
        <p:blipFill>
          <a:blip r:embed="rId3"/>
          <a:srcRect l="-714" b="67201"/>
          <a:stretch>
            <a:fillRect/>
          </a:stretch>
        </p:blipFill>
        <p:spPr>
          <a:xfrm>
            <a:off x="6329045" y="3453765"/>
            <a:ext cx="5289550" cy="987425"/>
          </a:xfrm>
          <a:prstGeom prst="rect">
            <a:avLst/>
          </a:prstGeom>
        </p:spPr>
      </p:pic>
      <p:pic>
        <p:nvPicPr>
          <p:cNvPr id="70" name="图片 70" descr="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955" y="4526280"/>
            <a:ext cx="5081905" cy="2181860"/>
          </a:xfrm>
          <a:prstGeom prst="rect">
            <a:avLst/>
          </a:prstGeom>
        </p:spPr>
      </p:pic>
      <p:pic>
        <p:nvPicPr>
          <p:cNvPr id="71" name="图片 71" descr="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590" y="4526280"/>
            <a:ext cx="5247005" cy="2181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9464" grpId="0" bldLvl="0" animBg="1"/>
      <p:bldP spid="19465" grpId="0" bldLvl="0" animBg="1"/>
      <p:bldP spid="19466" grpId="0"/>
      <p:bldP spid="2" grpId="0" bldLvl="0" animBg="1"/>
      <p:bldP spid="3" grpId="0" bldLvl="0" animBg="1"/>
      <p:bldP spid="5" grpId="0"/>
      <p:bldP spid="19467" grpId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29"/>
          <p:cNvSpPr txBox="1"/>
          <p:nvPr/>
        </p:nvSpPr>
        <p:spPr>
          <a:xfrm>
            <a:off x="1330325" y="44450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FORWARD 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链配置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TextBox 30"/>
          <p:cNvSpPr txBox="1"/>
          <p:nvPr/>
        </p:nvSpPr>
        <p:spPr>
          <a:xfrm>
            <a:off x="139700" y="106363"/>
            <a:ext cx="106521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Part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 1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Oval 12"/>
          <p:cNvSpPr/>
          <p:nvPr/>
        </p:nvSpPr>
        <p:spPr>
          <a:xfrm>
            <a:off x="139700" y="566420"/>
            <a:ext cx="1236663" cy="1238250"/>
          </a:xfrm>
          <a:prstGeom prst="ellipse">
            <a:avLst/>
          </a:prstGeom>
          <a:solidFill>
            <a:srgbClr val="C9C9C9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Oval 13"/>
          <p:cNvSpPr/>
          <p:nvPr/>
        </p:nvSpPr>
        <p:spPr>
          <a:xfrm>
            <a:off x="252413" y="680720"/>
            <a:ext cx="1011237" cy="101123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304800" y="812483"/>
            <a:ext cx="86836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03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9467" name="TextBox 10"/>
          <p:cNvSpPr txBox="1"/>
          <p:nvPr/>
        </p:nvSpPr>
        <p:spPr>
          <a:xfrm>
            <a:off x="1353820" y="680720"/>
            <a:ext cx="97790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将PC1和PC2加入“白名单”，再次尝试。</a:t>
            </a:r>
            <a:endParaRPr sz="2000" b="1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72" name="图片 72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315" y="1079500"/>
            <a:ext cx="9733280" cy="1270635"/>
          </a:xfrm>
          <a:prstGeom prst="rect">
            <a:avLst/>
          </a:prstGeom>
        </p:spPr>
      </p:pic>
      <p:pic>
        <p:nvPicPr>
          <p:cNvPr id="73" name="图片 73" descr="12"/>
          <p:cNvPicPr>
            <a:picLocks noChangeAspect="1"/>
          </p:cNvPicPr>
          <p:nvPr/>
        </p:nvPicPr>
        <p:blipFill>
          <a:blip r:embed="rId2"/>
          <a:srcRect t="49597" b="23360"/>
          <a:stretch>
            <a:fillRect/>
          </a:stretch>
        </p:blipFill>
        <p:spPr>
          <a:xfrm>
            <a:off x="1377315" y="2809875"/>
            <a:ext cx="9779635" cy="489585"/>
          </a:xfrm>
          <a:prstGeom prst="rect">
            <a:avLst/>
          </a:prstGeom>
        </p:spPr>
      </p:pic>
      <p:sp>
        <p:nvSpPr>
          <p:cNvPr id="4" name="TextBox 10"/>
          <p:cNvSpPr txBox="1"/>
          <p:nvPr/>
        </p:nvSpPr>
        <p:spPr>
          <a:xfrm>
            <a:off x="1377315" y="2411095"/>
            <a:ext cx="97790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发现仍然无法互通，但是对于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CURL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来说，已经不在显示没有路由了。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6" name="Oval 12"/>
          <p:cNvSpPr/>
          <p:nvPr/>
        </p:nvSpPr>
        <p:spPr>
          <a:xfrm>
            <a:off x="26670" y="3277870"/>
            <a:ext cx="1236663" cy="1238250"/>
          </a:xfrm>
          <a:prstGeom prst="ellipse">
            <a:avLst/>
          </a:prstGeom>
          <a:solidFill>
            <a:srgbClr val="C9C9C9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" name="Oval 13"/>
          <p:cNvSpPr/>
          <p:nvPr/>
        </p:nvSpPr>
        <p:spPr>
          <a:xfrm>
            <a:off x="139383" y="3392170"/>
            <a:ext cx="1011237" cy="101123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191770" y="3523933"/>
            <a:ext cx="86836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?</a:t>
            </a:r>
            <a:endParaRPr lang="en-US" sz="4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1354455" y="3698875"/>
            <a:ext cx="97790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不提示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no route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说明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FORWARD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ACCEPT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动作生效。而我只是收不到回应，所以猜测是因为没有对响应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报文定义规则，所以返回来的报文会匹配到链尾的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REJECT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2" grpId="0" bldLvl="0" animBg="1"/>
      <p:bldP spid="3" grpId="0" bldLvl="0" animBg="1"/>
      <p:bldP spid="5" grpId="0"/>
      <p:bldP spid="19467" grpId="0"/>
      <p:bldP spid="4" grpId="0"/>
      <p:bldP spid="16" grpId="0" bldLvl="0" animBg="1"/>
      <p:bldP spid="17" grpId="0" bldLvl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29"/>
          <p:cNvSpPr txBox="1"/>
          <p:nvPr/>
        </p:nvSpPr>
        <p:spPr>
          <a:xfrm>
            <a:off x="1330325" y="44450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网络防火墙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TextBox 30"/>
          <p:cNvSpPr txBox="1"/>
          <p:nvPr/>
        </p:nvSpPr>
        <p:spPr>
          <a:xfrm>
            <a:off x="139700" y="106363"/>
            <a:ext cx="106521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Part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 1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Oval 12"/>
          <p:cNvSpPr/>
          <p:nvPr/>
        </p:nvSpPr>
        <p:spPr>
          <a:xfrm>
            <a:off x="139700" y="566420"/>
            <a:ext cx="1236663" cy="1238250"/>
          </a:xfrm>
          <a:prstGeom prst="ellipse">
            <a:avLst/>
          </a:prstGeom>
          <a:solidFill>
            <a:srgbClr val="C9C9C9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Oval 13"/>
          <p:cNvSpPr/>
          <p:nvPr/>
        </p:nvSpPr>
        <p:spPr>
          <a:xfrm>
            <a:off x="252413" y="680720"/>
            <a:ext cx="1011237" cy="101123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304800" y="812483"/>
            <a:ext cx="86836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</a:t>
            </a:r>
            <a:r>
              <a:rPr lang="en-US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</a:t>
            </a:r>
            <a:endParaRPr lang="en-US" sz="4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9467" name="TextBox 10"/>
          <p:cNvSpPr txBox="1"/>
          <p:nvPr/>
        </p:nvSpPr>
        <p:spPr>
          <a:xfrm>
            <a:off x="1376680" y="1519555"/>
            <a:ext cx="97790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允许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80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端口</a:t>
            </a:r>
            <a:r>
              <a:rPr lang="zh-CN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报文通过，再次观察结果，发现已经可以正常的转发了。由于只允许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80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端口响应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报文通过，所以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icmp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报文仍被拦截。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75" name="图片 75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820" y="2616835"/>
            <a:ext cx="4534535" cy="3673475"/>
          </a:xfrm>
          <a:prstGeom prst="rect">
            <a:avLst/>
          </a:prstGeom>
        </p:spPr>
      </p:pic>
      <p:pic>
        <p:nvPicPr>
          <p:cNvPr id="16" name="图片 16" descr="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355" y="2616835"/>
            <a:ext cx="5580380" cy="3673475"/>
          </a:xfrm>
          <a:prstGeom prst="rect">
            <a:avLst/>
          </a:prstGeom>
        </p:spPr>
      </p:pic>
      <p:sp>
        <p:nvSpPr>
          <p:cNvPr id="4" name="TextBox 10"/>
          <p:cNvSpPr txBox="1"/>
          <p:nvPr/>
        </p:nvSpPr>
        <p:spPr>
          <a:xfrm>
            <a:off x="1376680" y="812800"/>
            <a:ext cx="97790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20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使 用 iptables -I FORWARD -d 192.18.22.22,192.18.33.33 -p tcp --sport 80 -j ACCEPT</a:t>
            </a:r>
            <a:endParaRPr sz="2000" b="1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2" grpId="0" bldLvl="0" animBg="1"/>
      <p:bldP spid="3" grpId="0" bldLvl="0" animBg="1"/>
      <p:bldP spid="5" grpId="0"/>
      <p:bldP spid="19467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Box 29"/>
          <p:cNvSpPr txBox="1"/>
          <p:nvPr/>
        </p:nvSpPr>
        <p:spPr>
          <a:xfrm>
            <a:off x="1330325" y="44450"/>
            <a:ext cx="504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网络防火墙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TextBox 30"/>
          <p:cNvSpPr txBox="1"/>
          <p:nvPr/>
        </p:nvSpPr>
        <p:spPr>
          <a:xfrm>
            <a:off x="139700" y="106363"/>
            <a:ext cx="106521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rPr>
              <a:t>Part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</a:rPr>
              <a:t> 1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0325" y="812800"/>
            <a:ext cx="100857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endParaRPr b="1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algn="l"/>
            <a:endParaRPr b="1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algn="l"/>
            <a:endParaRPr b="1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algn="l"/>
            <a:r>
              <a:rPr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通过查阅资料，了解到一般的防火墙都是允许响应绝大多数报文的进入，因为响应报文很难用来攻击。所以删除了前面关于响应报文的规则，改成允许所有响应报文进入。涉及到state扩展模块。</a:t>
            </a:r>
            <a:endParaRPr b="1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algn="l"/>
            <a:endParaRPr b="1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algn="l"/>
            <a:endParaRPr b="1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algn="l"/>
            <a:r>
              <a:rPr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由于当我们访问http时，需要放行80端口以便能够与服务端进行通信；进行ssh链接时，需要打开22端口。这样很不安全，攻击者可以利用这些端口主动和我建立链接。所以使用state可以实现链接追踪功能。本次实验中</a:t>
            </a:r>
            <a:r>
              <a:rPr lang="zh-CN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可以</a:t>
            </a:r>
            <a:r>
              <a:rPr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使用ESTABLISHED状态，来确定响应报文。</a:t>
            </a:r>
            <a:endParaRPr b="1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sp>
        <p:nvSpPr>
          <p:cNvPr id="16" name="Oval 12"/>
          <p:cNvSpPr/>
          <p:nvPr/>
        </p:nvSpPr>
        <p:spPr>
          <a:xfrm>
            <a:off x="53975" y="698500"/>
            <a:ext cx="1236663" cy="1238250"/>
          </a:xfrm>
          <a:prstGeom prst="ellipse">
            <a:avLst/>
          </a:prstGeom>
          <a:solidFill>
            <a:srgbClr val="C9C9C9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" name="Oval 13"/>
          <p:cNvSpPr/>
          <p:nvPr/>
        </p:nvSpPr>
        <p:spPr>
          <a:xfrm>
            <a:off x="166688" y="812800"/>
            <a:ext cx="1011237" cy="101123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219075" y="944563"/>
            <a:ext cx="868363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sz="40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05</a:t>
            </a:r>
            <a:endParaRPr lang="en-US" sz="40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60"/>
                            </p:stCondLst>
                            <p:childTnLst>
                              <p:par>
                                <p:cTn id="1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6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6" grpId="0" bldLvl="0" animBg="1"/>
      <p:bldP spid="17" grpId="0" bldLvl="0" animBg="1"/>
      <p:bldP spid="18" grpId="0"/>
      <p:bldP spid="2" grpId="0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i"/>
  <p:tag name="KSO_WM_UNIT_INDEX" val="1_6"/>
  <p:tag name="KSO_WM_UNIT_ID" val="diagram20176506_2*m_i*1_6"/>
  <p:tag name="KSO_WM_UNIT_LAYERLEVEL" val="1_1"/>
  <p:tag name="KSO_WM_DIAGRAM_GROUP_CODE" val="m1-1"/>
  <p:tag name="PA" val="v3.2.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i"/>
  <p:tag name="KSO_WM_UNIT_INDEX" val="1_9"/>
  <p:tag name="KSO_WM_UNIT_ID" val="diagram20176506_5*m_i*1_9"/>
  <p:tag name="KSO_WM_UNIT_LAYERLEVEL" val="1_1"/>
  <p:tag name="KSO_WM_DIAGRAM_GROUP_CODE" val="m1-1"/>
  <p:tag name="PA" val="v3.2.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i"/>
  <p:tag name="KSO_WM_UNIT_INDEX" val="1_9"/>
  <p:tag name="KSO_WM_UNIT_ID" val="diagram20176506_5*m_i*1_9"/>
  <p:tag name="KSO_WM_UNIT_LAYERLEVEL" val="1_1"/>
  <p:tag name="KSO_WM_DIAGRAM_GROUP_CODE" val="m1-1"/>
  <p:tag name="PA" val="v3.2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i"/>
  <p:tag name="KSO_WM_UNIT_INDEX" val="1_6"/>
  <p:tag name="KSO_WM_UNIT_ID" val="diagram20176506_2*m_i*1_6"/>
  <p:tag name="KSO_WM_UNIT_LAYERLEVEL" val="1_1"/>
  <p:tag name="KSO_WM_DIAGRAM_GROUP_CODE" val="m1-1"/>
  <p:tag name="PA" val="v3.2.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i"/>
  <p:tag name="KSO_WM_UNIT_INDEX" val="1_9"/>
  <p:tag name="KSO_WM_UNIT_ID" val="diagram20176506_5*m_i*1_9"/>
  <p:tag name="KSO_WM_UNIT_LAYERLEVEL" val="1_1"/>
  <p:tag name="KSO_WM_DIAGRAM_GROUP_CODE" val="m1-1"/>
  <p:tag name="PA" val="v3.2.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i"/>
  <p:tag name="KSO_WM_UNIT_INDEX" val="1_9"/>
  <p:tag name="KSO_WM_UNIT_ID" val="diagram20176506_5*m_i*1_9"/>
  <p:tag name="KSO_WM_UNIT_LAYERLEVEL" val="1_1"/>
  <p:tag name="KSO_WM_DIAGRAM_GROUP_CODE" val="m1-1"/>
  <p:tag name="PA" val="v3.2.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i"/>
  <p:tag name="KSO_WM_UNIT_INDEX" val="1_9"/>
  <p:tag name="KSO_WM_UNIT_ID" val="diagram20176506_5*m_i*1_9"/>
  <p:tag name="KSO_WM_UNIT_LAYERLEVEL" val="1_1"/>
  <p:tag name="KSO_WM_DIAGRAM_GROUP_CODE" val="m1-1"/>
  <p:tag name="PA" val="v3.2.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i"/>
  <p:tag name="KSO_WM_UNIT_INDEX" val="1_6"/>
  <p:tag name="KSO_WM_UNIT_ID" val="diagram20176506_2*m_i*1_6"/>
  <p:tag name="KSO_WM_UNIT_LAYERLEVEL" val="1_1"/>
  <p:tag name="KSO_WM_DIAGRAM_GROUP_CODE" val="m1-1"/>
  <p:tag name="PA" val="v3.2.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6506"/>
  <p:tag name="KSO_WM_UNIT_TYPE" val="m_i"/>
  <p:tag name="KSO_WM_UNIT_INDEX" val="1_9"/>
  <p:tag name="KSO_WM_UNIT_ID" val="diagram20176506_5*m_i*1_9"/>
  <p:tag name="KSO_WM_UNIT_LAYERLEVEL" val="1_1"/>
  <p:tag name="KSO_WM_DIAGRAM_GROUP_CODE" val="m1-1"/>
  <p:tag name="PA" val="v3.2.0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6794"/>
      </a:dk1>
      <a:lt1>
        <a:srgbClr val="0098A8"/>
      </a:lt1>
      <a:dk2>
        <a:srgbClr val="F0AD1E"/>
      </a:dk2>
      <a:lt2>
        <a:srgbClr val="D44318"/>
      </a:lt2>
      <a:accent1>
        <a:srgbClr val="777777"/>
      </a:accent1>
      <a:accent2>
        <a:srgbClr val="292929"/>
      </a:accent2>
      <a:accent3>
        <a:srgbClr val="AACAD0"/>
      </a:accent3>
      <a:accent4>
        <a:srgbClr val="00587F"/>
      </a:accent4>
      <a:accent5>
        <a:srgbClr val="BEBEBE"/>
      </a:accent5>
      <a:accent6>
        <a:srgbClr val="242424"/>
      </a:accent6>
      <a:hlink>
        <a:srgbClr val="292929"/>
      </a:hlink>
      <a:folHlink>
        <a:srgbClr val="F0AD1E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2C4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6794"/>
      </a:dk1>
      <a:lt1>
        <a:srgbClr val="0098A8"/>
      </a:lt1>
      <a:dk2>
        <a:srgbClr val="F0AD1E"/>
      </a:dk2>
      <a:lt2>
        <a:srgbClr val="D44318"/>
      </a:lt2>
      <a:accent1>
        <a:srgbClr val="777777"/>
      </a:accent1>
      <a:accent2>
        <a:srgbClr val="292929"/>
      </a:accent2>
      <a:accent3>
        <a:srgbClr val="AACAD0"/>
      </a:accent3>
      <a:accent4>
        <a:srgbClr val="00587F"/>
      </a:accent4>
      <a:accent5>
        <a:srgbClr val="BEBEBE"/>
      </a:accent5>
      <a:accent6>
        <a:srgbClr val="242424"/>
      </a:accent6>
      <a:hlink>
        <a:srgbClr val="292929"/>
      </a:hlink>
      <a:folHlink>
        <a:srgbClr val="F0AD1E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2C4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默认设计模板">
  <a:themeElements>
    <a:clrScheme name="">
      <a:dk1>
        <a:srgbClr val="006794"/>
      </a:dk1>
      <a:lt1>
        <a:srgbClr val="0098A8"/>
      </a:lt1>
      <a:dk2>
        <a:srgbClr val="F0AD1E"/>
      </a:dk2>
      <a:lt2>
        <a:srgbClr val="D44318"/>
      </a:lt2>
      <a:accent1>
        <a:srgbClr val="777777"/>
      </a:accent1>
      <a:accent2>
        <a:srgbClr val="292929"/>
      </a:accent2>
      <a:accent3>
        <a:srgbClr val="AACAD0"/>
      </a:accent3>
      <a:accent4>
        <a:srgbClr val="00587F"/>
      </a:accent4>
      <a:accent5>
        <a:srgbClr val="BEBEBE"/>
      </a:accent5>
      <a:accent6>
        <a:srgbClr val="242424"/>
      </a:accent6>
      <a:hlink>
        <a:srgbClr val="292929"/>
      </a:hlink>
      <a:folHlink>
        <a:srgbClr val="F0AD1E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2C4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默认设计模板">
  <a:themeElements>
    <a:clrScheme name="">
      <a:dk1>
        <a:srgbClr val="006794"/>
      </a:dk1>
      <a:lt1>
        <a:srgbClr val="0098A8"/>
      </a:lt1>
      <a:dk2>
        <a:srgbClr val="F0AD1E"/>
      </a:dk2>
      <a:lt2>
        <a:srgbClr val="D44318"/>
      </a:lt2>
      <a:accent1>
        <a:srgbClr val="777777"/>
      </a:accent1>
      <a:accent2>
        <a:srgbClr val="292929"/>
      </a:accent2>
      <a:accent3>
        <a:srgbClr val="AACAD0"/>
      </a:accent3>
      <a:accent4>
        <a:srgbClr val="00587F"/>
      </a:accent4>
      <a:accent5>
        <a:srgbClr val="BEBEBE"/>
      </a:accent5>
      <a:accent6>
        <a:srgbClr val="242424"/>
      </a:accent6>
      <a:hlink>
        <a:srgbClr val="292929"/>
      </a:hlink>
      <a:folHlink>
        <a:srgbClr val="F0AD1E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2C4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默认设计模板">
  <a:themeElements>
    <a:clrScheme name="">
      <a:dk1>
        <a:srgbClr val="006794"/>
      </a:dk1>
      <a:lt1>
        <a:srgbClr val="0098A8"/>
      </a:lt1>
      <a:dk2>
        <a:srgbClr val="F0AD1E"/>
      </a:dk2>
      <a:lt2>
        <a:srgbClr val="D44318"/>
      </a:lt2>
      <a:accent1>
        <a:srgbClr val="777777"/>
      </a:accent1>
      <a:accent2>
        <a:srgbClr val="292929"/>
      </a:accent2>
      <a:accent3>
        <a:srgbClr val="AACAD0"/>
      </a:accent3>
      <a:accent4>
        <a:srgbClr val="00587F"/>
      </a:accent4>
      <a:accent5>
        <a:srgbClr val="BEBEBE"/>
      </a:accent5>
      <a:accent6>
        <a:srgbClr val="242424"/>
      </a:accent6>
      <a:hlink>
        <a:srgbClr val="292929"/>
      </a:hlink>
      <a:folHlink>
        <a:srgbClr val="F0AD1E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2C4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默认设计模板">
  <a:themeElements>
    <a:clrScheme name="">
      <a:dk1>
        <a:srgbClr val="006794"/>
      </a:dk1>
      <a:lt1>
        <a:srgbClr val="0098A8"/>
      </a:lt1>
      <a:dk2>
        <a:srgbClr val="F0AD1E"/>
      </a:dk2>
      <a:lt2>
        <a:srgbClr val="D44318"/>
      </a:lt2>
      <a:accent1>
        <a:srgbClr val="777777"/>
      </a:accent1>
      <a:accent2>
        <a:srgbClr val="292929"/>
      </a:accent2>
      <a:accent3>
        <a:srgbClr val="AACAD0"/>
      </a:accent3>
      <a:accent4>
        <a:srgbClr val="00587F"/>
      </a:accent4>
      <a:accent5>
        <a:srgbClr val="BEBEBE"/>
      </a:accent5>
      <a:accent6>
        <a:srgbClr val="242424"/>
      </a:accent6>
      <a:hlink>
        <a:srgbClr val="292929"/>
      </a:hlink>
      <a:folHlink>
        <a:srgbClr val="F0AD1E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2C4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2792</Words>
  <Application>WPS 演示</Application>
  <PresentationFormat>自定义</PresentationFormat>
  <Paragraphs>296</Paragraphs>
  <Slides>23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仿宋_GB2312</vt:lpstr>
      <vt:lpstr>微软雅黑</vt:lpstr>
      <vt:lpstr>Calibri</vt:lpstr>
      <vt:lpstr>Arial Unicode MS</vt:lpstr>
      <vt:lpstr>仿宋</vt:lpstr>
      <vt:lpstr>1_默认设计模板</vt:lpstr>
      <vt:lpstr>2_默认设计模板</vt:lpstr>
      <vt:lpstr>3_默认设计模板</vt:lpstr>
      <vt:lpstr>4_默认设计模板</vt:lpstr>
      <vt:lpstr>5_默认设计模板</vt:lpstr>
      <vt:lpstr>6_默认设计模板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崔恩博</cp:lastModifiedBy>
  <cp:revision>455</cp:revision>
  <dcterms:created xsi:type="dcterms:W3CDTF">2013-01-25T01:44:00Z</dcterms:created>
  <dcterms:modified xsi:type="dcterms:W3CDTF">2019-12-11T11:06:38Z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