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Nunito"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88C817-E008-4B5F-9D90-DC2B0D2151D6}">
  <a:tblStyle styleId="{3E88C817-E008-4B5F-9D90-DC2B0D2151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p:cViewPr varScale="1">
        <p:scale>
          <a:sx n="138" d="100"/>
          <a:sy n="138" d="100"/>
        </p:scale>
        <p:origin x="8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8120c9d24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8120c9d24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8120c9d24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8120c9d24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8120c9d24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8120c9d24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8120c9d2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8120c9d2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8120c9d24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8120c9d24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8120c9d24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8120c9d24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8120c9d24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8120c9d2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8120c9d24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8120c9d24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360213e0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360213e0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8120c9d24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8120c9d24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8120c9d2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8120c9d2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360213e0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360213e0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c8120c9d24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8120c9d2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c8120c9d24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c8120c9d2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85746a2f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85746a2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8120c9d24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8120c9d2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8120c9d2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8120c9d2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8120c9d2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8120c9d2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8120c9d24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8120c9d2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8120c9d2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8120c9d2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8120c9d2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8120c9d2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8120c9d24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c8120c9d24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8120c9d2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8120c9d2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239599" y="1847700"/>
            <a:ext cx="66648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Shanghai Green Space Utility</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Ada Liu &amp; Cecilia Cai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Shangnan Park - Occupation</a:t>
            </a:r>
            <a:endParaRPr/>
          </a:p>
        </p:txBody>
      </p:sp>
      <p:pic>
        <p:nvPicPr>
          <p:cNvPr id="187" name="Google Shape;187;p22"/>
          <p:cNvPicPr preferRelativeResize="0"/>
          <p:nvPr/>
        </p:nvPicPr>
        <p:blipFill>
          <a:blip r:embed="rId3">
            <a:alphaModFix/>
          </a:blip>
          <a:stretch>
            <a:fillRect/>
          </a:stretch>
        </p:blipFill>
        <p:spPr>
          <a:xfrm>
            <a:off x="4205325" y="1647800"/>
            <a:ext cx="4248150" cy="2876550"/>
          </a:xfrm>
          <a:prstGeom prst="rect">
            <a:avLst/>
          </a:prstGeom>
          <a:noFill/>
          <a:ln>
            <a:noFill/>
          </a:ln>
        </p:spPr>
      </p:pic>
      <p:sp>
        <p:nvSpPr>
          <p:cNvPr id="188" name="Google Shape;188;p22"/>
          <p:cNvSpPr txBox="1"/>
          <p:nvPr/>
        </p:nvSpPr>
        <p:spPr>
          <a:xfrm>
            <a:off x="845625" y="1720425"/>
            <a:ext cx="33597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Red nodes represent different occupations of interviewees. Blue nodes are interviewees in this park. There is a link between the red node and blue node if the interviewee is doing this job. Through this graph and its distribution, we want to explore the most popular occupation among people who come to this park. There is one red node (on the top right corner) with a distinguished degree, and we will explore which occupation it is in the next slide.</a:t>
            </a:r>
            <a:endParaRPr dirty="0">
              <a:latin typeface="Calibri"/>
              <a:ea typeface="Calibri"/>
              <a:cs typeface="Calibri"/>
              <a:sym typeface="Calibri"/>
            </a:endParaRPr>
          </a:p>
        </p:txBody>
      </p:sp>
      <p:sp>
        <p:nvSpPr>
          <p:cNvPr id="189" name="Google Shape;189;p22"/>
          <p:cNvSpPr/>
          <p:nvPr/>
        </p:nvSpPr>
        <p:spPr>
          <a:xfrm>
            <a:off x="7143525" y="1720425"/>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Shangnan Park - Occupation Distribution</a:t>
            </a:r>
            <a:endParaRPr/>
          </a:p>
        </p:txBody>
      </p:sp>
      <p:sp>
        <p:nvSpPr>
          <p:cNvPr id="195" name="Google Shape;195;p23"/>
          <p:cNvSpPr txBox="1">
            <a:spLocks noGrp="1"/>
          </p:cNvSpPr>
          <p:nvPr>
            <p:ph type="body" idx="1"/>
          </p:nvPr>
        </p:nvSpPr>
        <p:spPr>
          <a:xfrm>
            <a:off x="5086350" y="2210975"/>
            <a:ext cx="2977500" cy="1657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r>
              <a:rPr lang="en" sz="1400" dirty="0"/>
              <a:t>Now we discover that the most popular group of people in </a:t>
            </a:r>
            <a:r>
              <a:rPr lang="en" sz="1400" dirty="0" err="1"/>
              <a:t>Shangnan</a:t>
            </a:r>
            <a:r>
              <a:rPr lang="en" sz="1400" dirty="0"/>
              <a:t> park might be students. The number of students who took our survey is about twice of people with other occupations. </a:t>
            </a:r>
            <a:endParaRPr sz="1400" dirty="0"/>
          </a:p>
        </p:txBody>
      </p:sp>
      <p:pic>
        <p:nvPicPr>
          <p:cNvPr id="196" name="Google Shape;196;p23"/>
          <p:cNvPicPr preferRelativeResize="0"/>
          <p:nvPr/>
        </p:nvPicPr>
        <p:blipFill>
          <a:blip r:embed="rId3">
            <a:alphaModFix/>
          </a:blip>
          <a:stretch>
            <a:fillRect/>
          </a:stretch>
        </p:blipFill>
        <p:spPr>
          <a:xfrm>
            <a:off x="1143000" y="1724000"/>
            <a:ext cx="3505200" cy="282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Shangnan Park - Tripartite Graph</a:t>
            </a:r>
            <a:endParaRPr/>
          </a:p>
        </p:txBody>
      </p:sp>
      <p:sp>
        <p:nvSpPr>
          <p:cNvPr id="202" name="Google Shape;202;p24"/>
          <p:cNvSpPr txBox="1"/>
          <p:nvPr/>
        </p:nvSpPr>
        <p:spPr>
          <a:xfrm>
            <a:off x="998025" y="2177625"/>
            <a:ext cx="28983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To show all the data and information in one graph, we tried to build a tripartite graph: nodes in the left column are occupations, nodes in the middle are interviewees, and we have ten options of different interests in the right column. The way we build links is similar to what we described before.</a:t>
            </a:r>
            <a:endParaRPr dirty="0">
              <a:latin typeface="Calibri"/>
              <a:ea typeface="Calibri"/>
              <a:cs typeface="Calibri"/>
              <a:sym typeface="Calibri"/>
            </a:endParaRPr>
          </a:p>
        </p:txBody>
      </p:sp>
      <p:pic>
        <p:nvPicPr>
          <p:cNvPr id="203" name="Google Shape;203;p24"/>
          <p:cNvPicPr preferRelativeResize="0"/>
          <p:nvPr/>
        </p:nvPicPr>
        <p:blipFill>
          <a:blip r:embed="rId3">
            <a:alphaModFix/>
          </a:blip>
          <a:stretch>
            <a:fillRect/>
          </a:stretch>
        </p:blipFill>
        <p:spPr>
          <a:xfrm>
            <a:off x="3883875" y="1486376"/>
            <a:ext cx="4852675" cy="342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533600" y="845600"/>
            <a:ext cx="80826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a:t>Shangnan Park - How is occupations related with interest?</a:t>
            </a:r>
            <a:endParaRPr sz="2300"/>
          </a:p>
        </p:txBody>
      </p:sp>
      <p:sp>
        <p:nvSpPr>
          <p:cNvPr id="209" name="Google Shape;209;p25"/>
          <p:cNvSpPr txBox="1"/>
          <p:nvPr/>
        </p:nvSpPr>
        <p:spPr>
          <a:xfrm>
            <a:off x="921825" y="1872825"/>
            <a:ext cx="3359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 this graph, we use various colors of nodes to represent individuals with different occupations. An edge is built if two interviewees shared more than two interests, and we would like to explore to what extent this network is connected. We surprisingly find that even if most of our interviewees selected a limited number of options, the repetitive rate is relatively high. This network has a largely connected subgraph.</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10" name="Google Shape;210;p25"/>
          <p:cNvPicPr preferRelativeResize="0"/>
          <p:nvPr/>
        </p:nvPicPr>
        <p:blipFill>
          <a:blip r:embed="rId3">
            <a:alphaModFix/>
          </a:blip>
          <a:stretch>
            <a:fillRect/>
          </a:stretch>
        </p:blipFill>
        <p:spPr>
          <a:xfrm>
            <a:off x="4281525" y="1647800"/>
            <a:ext cx="4248150" cy="287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779700" y="769400"/>
            <a:ext cx="79950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Shangnan Park - How is occupations related with interest?</a:t>
            </a:r>
            <a:endParaRPr sz="2200"/>
          </a:p>
          <a:p>
            <a:pPr marL="0" lvl="0" indent="0" algn="l" rtl="0">
              <a:spcBef>
                <a:spcPts val="0"/>
              </a:spcBef>
              <a:spcAft>
                <a:spcPts val="0"/>
              </a:spcAft>
              <a:buSzPts val="990"/>
              <a:buNone/>
            </a:pPr>
            <a:endParaRPr sz="2200"/>
          </a:p>
        </p:txBody>
      </p:sp>
      <p:sp>
        <p:nvSpPr>
          <p:cNvPr id="216" name="Google Shape;216;p26"/>
          <p:cNvSpPr txBox="1"/>
          <p:nvPr/>
        </p:nvSpPr>
        <p:spPr>
          <a:xfrm>
            <a:off x="740650" y="1796625"/>
            <a:ext cx="3359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Since we cannot discover how similar two nodes are from the previous graph, we develop this weighted graph: if there is only one shared interest, two nodes are linked but with a lighter edge. As the number of the same interest grows, the link between two nodes becomes darker. We observed that the highlighted node is of great significance to this network.</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17" name="Google Shape;217;p26"/>
          <p:cNvPicPr preferRelativeResize="0"/>
          <p:nvPr/>
        </p:nvPicPr>
        <p:blipFill>
          <a:blip r:embed="rId3">
            <a:alphaModFix/>
          </a:blip>
          <a:stretch>
            <a:fillRect/>
          </a:stretch>
        </p:blipFill>
        <p:spPr>
          <a:xfrm>
            <a:off x="4357725" y="1419200"/>
            <a:ext cx="4248150" cy="2876550"/>
          </a:xfrm>
          <a:prstGeom prst="rect">
            <a:avLst/>
          </a:prstGeom>
          <a:noFill/>
          <a:ln>
            <a:noFill/>
          </a:ln>
        </p:spPr>
      </p:pic>
      <p:sp>
        <p:nvSpPr>
          <p:cNvPr id="218" name="Google Shape;218;p26"/>
          <p:cNvSpPr/>
          <p:nvPr/>
        </p:nvSpPr>
        <p:spPr>
          <a:xfrm>
            <a:off x="8184375" y="3692025"/>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
        <p:nvSpPr>
          <p:cNvPr id="219" name="Google Shape;219;p26"/>
          <p:cNvSpPr/>
          <p:nvPr/>
        </p:nvSpPr>
        <p:spPr>
          <a:xfrm>
            <a:off x="5572650" y="3461325"/>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
        <p:nvSpPr>
          <p:cNvPr id="220" name="Google Shape;220;p26"/>
          <p:cNvSpPr/>
          <p:nvPr/>
        </p:nvSpPr>
        <p:spPr>
          <a:xfrm>
            <a:off x="6561000" y="1495400"/>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779700" y="769400"/>
            <a:ext cx="79950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Shangnan Park - How is occupations related with interest?</a:t>
            </a:r>
            <a:endParaRPr sz="2200"/>
          </a:p>
          <a:p>
            <a:pPr marL="0" lvl="0" indent="0" algn="l" rtl="0">
              <a:spcBef>
                <a:spcPts val="0"/>
              </a:spcBef>
              <a:spcAft>
                <a:spcPts val="0"/>
              </a:spcAft>
              <a:buSzPts val="990"/>
              <a:buNone/>
            </a:pPr>
            <a:endParaRPr sz="2200"/>
          </a:p>
        </p:txBody>
      </p:sp>
      <p:sp>
        <p:nvSpPr>
          <p:cNvPr id="226" name="Google Shape;226;p27"/>
          <p:cNvSpPr txBox="1"/>
          <p:nvPr/>
        </p:nvSpPr>
        <p:spPr>
          <a:xfrm>
            <a:off x="743175" y="1495400"/>
            <a:ext cx="335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To know the specific occupation, we check the node color diagram.</a:t>
            </a:r>
            <a:endParaRPr>
              <a:latin typeface="Calibri"/>
              <a:ea typeface="Calibri"/>
              <a:cs typeface="Calibri"/>
              <a:sym typeface="Calibri"/>
            </a:endParaRPr>
          </a:p>
        </p:txBody>
      </p:sp>
      <p:pic>
        <p:nvPicPr>
          <p:cNvPr id="227" name="Google Shape;227;p27"/>
          <p:cNvPicPr preferRelativeResize="0"/>
          <p:nvPr/>
        </p:nvPicPr>
        <p:blipFill>
          <a:blip r:embed="rId3">
            <a:alphaModFix/>
          </a:blip>
          <a:stretch>
            <a:fillRect/>
          </a:stretch>
        </p:blipFill>
        <p:spPr>
          <a:xfrm>
            <a:off x="4357725" y="1419200"/>
            <a:ext cx="4248150" cy="2876550"/>
          </a:xfrm>
          <a:prstGeom prst="rect">
            <a:avLst/>
          </a:prstGeom>
          <a:noFill/>
          <a:ln>
            <a:noFill/>
          </a:ln>
        </p:spPr>
      </p:pic>
      <p:sp>
        <p:nvSpPr>
          <p:cNvPr id="228" name="Google Shape;228;p27"/>
          <p:cNvSpPr/>
          <p:nvPr/>
        </p:nvSpPr>
        <p:spPr>
          <a:xfrm>
            <a:off x="8184375" y="3692025"/>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
        <p:nvSpPr>
          <p:cNvPr id="229" name="Google Shape;229;p27"/>
          <p:cNvSpPr/>
          <p:nvPr/>
        </p:nvSpPr>
        <p:spPr>
          <a:xfrm>
            <a:off x="5572650" y="3461325"/>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
        <p:nvSpPr>
          <p:cNvPr id="230" name="Google Shape;230;p27"/>
          <p:cNvSpPr/>
          <p:nvPr/>
        </p:nvSpPr>
        <p:spPr>
          <a:xfrm>
            <a:off x="6561000" y="1495400"/>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pic>
        <p:nvPicPr>
          <p:cNvPr id="231" name="Google Shape;231;p27"/>
          <p:cNvPicPr preferRelativeResize="0"/>
          <p:nvPr/>
        </p:nvPicPr>
        <p:blipFill>
          <a:blip r:embed="rId4">
            <a:alphaModFix/>
          </a:blip>
          <a:stretch>
            <a:fillRect/>
          </a:stretch>
        </p:blipFill>
        <p:spPr>
          <a:xfrm>
            <a:off x="888475" y="2962725"/>
            <a:ext cx="247208" cy="219788"/>
          </a:xfrm>
          <a:prstGeom prst="rect">
            <a:avLst/>
          </a:prstGeom>
          <a:noFill/>
          <a:ln>
            <a:noFill/>
          </a:ln>
        </p:spPr>
      </p:pic>
      <p:pic>
        <p:nvPicPr>
          <p:cNvPr id="232" name="Google Shape;232;p27"/>
          <p:cNvPicPr preferRelativeResize="0"/>
          <p:nvPr/>
        </p:nvPicPr>
        <p:blipFill>
          <a:blip r:embed="rId5">
            <a:alphaModFix/>
          </a:blip>
          <a:stretch>
            <a:fillRect/>
          </a:stretch>
        </p:blipFill>
        <p:spPr>
          <a:xfrm>
            <a:off x="888487" y="3425900"/>
            <a:ext cx="247200" cy="294386"/>
          </a:xfrm>
          <a:prstGeom prst="rect">
            <a:avLst/>
          </a:prstGeom>
          <a:noFill/>
          <a:ln>
            <a:noFill/>
          </a:ln>
        </p:spPr>
      </p:pic>
      <p:pic>
        <p:nvPicPr>
          <p:cNvPr id="233" name="Google Shape;233;p27"/>
          <p:cNvPicPr preferRelativeResize="0"/>
          <p:nvPr/>
        </p:nvPicPr>
        <p:blipFill>
          <a:blip r:embed="rId6">
            <a:alphaModFix/>
          </a:blip>
          <a:stretch>
            <a:fillRect/>
          </a:stretch>
        </p:blipFill>
        <p:spPr>
          <a:xfrm>
            <a:off x="883525" y="3872013"/>
            <a:ext cx="257096" cy="240720"/>
          </a:xfrm>
          <a:prstGeom prst="rect">
            <a:avLst/>
          </a:prstGeom>
          <a:noFill/>
          <a:ln>
            <a:noFill/>
          </a:ln>
        </p:spPr>
      </p:pic>
      <p:pic>
        <p:nvPicPr>
          <p:cNvPr id="234" name="Google Shape;234;p27"/>
          <p:cNvPicPr preferRelativeResize="0"/>
          <p:nvPr/>
        </p:nvPicPr>
        <p:blipFill>
          <a:blip r:embed="rId7">
            <a:alphaModFix/>
          </a:blip>
          <a:stretch>
            <a:fillRect/>
          </a:stretch>
        </p:blipFill>
        <p:spPr>
          <a:xfrm>
            <a:off x="2707403" y="2421325"/>
            <a:ext cx="266985" cy="272119"/>
          </a:xfrm>
          <a:prstGeom prst="rect">
            <a:avLst/>
          </a:prstGeom>
          <a:noFill/>
          <a:ln>
            <a:noFill/>
          </a:ln>
        </p:spPr>
      </p:pic>
      <p:pic>
        <p:nvPicPr>
          <p:cNvPr id="235" name="Google Shape;235;p27"/>
          <p:cNvPicPr preferRelativeResize="0"/>
          <p:nvPr/>
        </p:nvPicPr>
        <p:blipFill>
          <a:blip r:embed="rId8">
            <a:alphaModFix/>
          </a:blip>
          <a:stretch>
            <a:fillRect/>
          </a:stretch>
        </p:blipFill>
        <p:spPr>
          <a:xfrm>
            <a:off x="2699290" y="2992188"/>
            <a:ext cx="247208" cy="240720"/>
          </a:xfrm>
          <a:prstGeom prst="rect">
            <a:avLst/>
          </a:prstGeom>
          <a:noFill/>
          <a:ln>
            <a:noFill/>
          </a:ln>
        </p:spPr>
      </p:pic>
      <p:pic>
        <p:nvPicPr>
          <p:cNvPr id="236" name="Google Shape;236;p27"/>
          <p:cNvPicPr preferRelativeResize="0"/>
          <p:nvPr/>
        </p:nvPicPr>
        <p:blipFill>
          <a:blip r:embed="rId9">
            <a:alphaModFix/>
          </a:blip>
          <a:stretch>
            <a:fillRect/>
          </a:stretch>
        </p:blipFill>
        <p:spPr>
          <a:xfrm>
            <a:off x="2721225" y="3455449"/>
            <a:ext cx="286761" cy="261653"/>
          </a:xfrm>
          <a:prstGeom prst="rect">
            <a:avLst/>
          </a:prstGeom>
          <a:noFill/>
          <a:ln>
            <a:noFill/>
          </a:ln>
        </p:spPr>
      </p:pic>
      <p:pic>
        <p:nvPicPr>
          <p:cNvPr id="237" name="Google Shape;237;p27"/>
          <p:cNvPicPr preferRelativeResize="0"/>
          <p:nvPr/>
        </p:nvPicPr>
        <p:blipFill>
          <a:blip r:embed="rId10">
            <a:alphaModFix/>
          </a:blip>
          <a:stretch>
            <a:fillRect/>
          </a:stretch>
        </p:blipFill>
        <p:spPr>
          <a:xfrm>
            <a:off x="2726155" y="3871349"/>
            <a:ext cx="276873" cy="293051"/>
          </a:xfrm>
          <a:prstGeom prst="rect">
            <a:avLst/>
          </a:prstGeom>
          <a:noFill/>
          <a:ln>
            <a:noFill/>
          </a:ln>
        </p:spPr>
      </p:pic>
      <p:pic>
        <p:nvPicPr>
          <p:cNvPr id="238" name="Google Shape;238;p27"/>
          <p:cNvPicPr preferRelativeResize="0"/>
          <p:nvPr/>
        </p:nvPicPr>
        <p:blipFill>
          <a:blip r:embed="rId11">
            <a:alphaModFix/>
          </a:blip>
          <a:stretch>
            <a:fillRect/>
          </a:stretch>
        </p:blipFill>
        <p:spPr>
          <a:xfrm>
            <a:off x="872940" y="2367198"/>
            <a:ext cx="317909" cy="293050"/>
          </a:xfrm>
          <a:prstGeom prst="rect">
            <a:avLst/>
          </a:prstGeom>
          <a:noFill/>
          <a:ln>
            <a:noFill/>
          </a:ln>
        </p:spPr>
      </p:pic>
      <p:sp>
        <p:nvSpPr>
          <p:cNvPr id="239" name="Google Shape;239;p27"/>
          <p:cNvSpPr txBox="1"/>
          <p:nvPr/>
        </p:nvSpPr>
        <p:spPr>
          <a:xfrm>
            <a:off x="1215900" y="2335575"/>
            <a:ext cx="612300" cy="12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0" name="Google Shape;240;p27"/>
          <p:cNvSpPr txBox="1"/>
          <p:nvPr/>
        </p:nvSpPr>
        <p:spPr>
          <a:xfrm>
            <a:off x="1114650" y="2313625"/>
            <a:ext cx="11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civil servant</a:t>
            </a:r>
            <a:endParaRPr>
              <a:latin typeface="Calibri"/>
              <a:ea typeface="Calibri"/>
              <a:cs typeface="Calibri"/>
              <a:sym typeface="Calibri"/>
            </a:endParaRPr>
          </a:p>
        </p:txBody>
      </p:sp>
      <p:sp>
        <p:nvSpPr>
          <p:cNvPr id="241" name="Google Shape;241;p27"/>
          <p:cNvSpPr txBox="1"/>
          <p:nvPr/>
        </p:nvSpPr>
        <p:spPr>
          <a:xfrm>
            <a:off x="1135400" y="2739800"/>
            <a:ext cx="1302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public institution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42" name="Google Shape;242;p27"/>
          <p:cNvSpPr txBox="1"/>
          <p:nvPr/>
        </p:nvSpPr>
        <p:spPr>
          <a:xfrm>
            <a:off x="1119675" y="3342875"/>
            <a:ext cx="10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enterprise</a:t>
            </a:r>
            <a:endParaRPr>
              <a:latin typeface="Calibri"/>
              <a:ea typeface="Calibri"/>
              <a:cs typeface="Calibri"/>
              <a:sym typeface="Calibri"/>
            </a:endParaRPr>
          </a:p>
        </p:txBody>
      </p:sp>
      <p:sp>
        <p:nvSpPr>
          <p:cNvPr id="243" name="Google Shape;243;p27"/>
          <p:cNvSpPr txBox="1"/>
          <p:nvPr/>
        </p:nvSpPr>
        <p:spPr>
          <a:xfrm>
            <a:off x="1114650" y="3795825"/>
            <a:ext cx="15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privately-operated</a:t>
            </a:r>
            <a:endParaRPr>
              <a:latin typeface="Calibri"/>
              <a:ea typeface="Calibri"/>
              <a:cs typeface="Calibri"/>
              <a:sym typeface="Calibri"/>
            </a:endParaRPr>
          </a:p>
        </p:txBody>
      </p:sp>
      <p:sp>
        <p:nvSpPr>
          <p:cNvPr id="244" name="Google Shape;244;p27"/>
          <p:cNvSpPr txBox="1"/>
          <p:nvPr/>
        </p:nvSpPr>
        <p:spPr>
          <a:xfrm>
            <a:off x="2976650" y="2334400"/>
            <a:ext cx="11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freelancer</a:t>
            </a:r>
            <a:endParaRPr>
              <a:latin typeface="Calibri"/>
              <a:ea typeface="Calibri"/>
              <a:cs typeface="Calibri"/>
              <a:sym typeface="Calibri"/>
            </a:endParaRPr>
          </a:p>
        </p:txBody>
      </p:sp>
      <p:sp>
        <p:nvSpPr>
          <p:cNvPr id="245" name="Google Shape;245;p27"/>
          <p:cNvSpPr txBox="1"/>
          <p:nvPr/>
        </p:nvSpPr>
        <p:spPr>
          <a:xfrm>
            <a:off x="2946500" y="2771450"/>
            <a:ext cx="162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wait for employment</a:t>
            </a:r>
            <a:endParaRPr>
              <a:latin typeface="Calibri"/>
              <a:ea typeface="Calibri"/>
              <a:cs typeface="Calibri"/>
              <a:sym typeface="Calibri"/>
            </a:endParaRPr>
          </a:p>
        </p:txBody>
      </p:sp>
      <p:sp>
        <p:nvSpPr>
          <p:cNvPr id="246" name="Google Shape;246;p27"/>
          <p:cNvSpPr txBox="1"/>
          <p:nvPr/>
        </p:nvSpPr>
        <p:spPr>
          <a:xfrm>
            <a:off x="2965375" y="3386625"/>
            <a:ext cx="96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student</a:t>
            </a:r>
            <a:endParaRPr>
              <a:latin typeface="Calibri"/>
              <a:ea typeface="Calibri"/>
              <a:cs typeface="Calibri"/>
              <a:sym typeface="Calibri"/>
            </a:endParaRPr>
          </a:p>
        </p:txBody>
      </p:sp>
      <p:sp>
        <p:nvSpPr>
          <p:cNvPr id="247" name="Google Shape;247;p27"/>
          <p:cNvSpPr txBox="1"/>
          <p:nvPr/>
        </p:nvSpPr>
        <p:spPr>
          <a:xfrm>
            <a:off x="2965375" y="3817775"/>
            <a:ext cx="76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other</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8"/>
          <p:cNvPicPr preferRelativeResize="0"/>
          <p:nvPr/>
        </p:nvPicPr>
        <p:blipFill>
          <a:blip r:embed="rId3">
            <a:alphaModFix/>
          </a:blip>
          <a:stretch>
            <a:fillRect/>
          </a:stretch>
        </p:blipFill>
        <p:spPr>
          <a:xfrm>
            <a:off x="3870075" y="1547175"/>
            <a:ext cx="4125100" cy="2779475"/>
          </a:xfrm>
          <a:prstGeom prst="rect">
            <a:avLst/>
          </a:prstGeom>
          <a:noFill/>
          <a:ln>
            <a:noFill/>
          </a:ln>
        </p:spPr>
      </p:pic>
      <p:sp>
        <p:nvSpPr>
          <p:cNvPr id="253" name="Google Shape;253;p28"/>
          <p:cNvSpPr txBox="1">
            <a:spLocks noGrp="1"/>
          </p:cNvSpPr>
          <p:nvPr>
            <p:ph type="title"/>
          </p:nvPr>
        </p:nvSpPr>
        <p:spPr>
          <a:xfrm>
            <a:off x="517275" y="533225"/>
            <a:ext cx="79950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Shangnan Park - How is occupations related with interest?</a:t>
            </a:r>
            <a:endParaRPr sz="2200"/>
          </a:p>
          <a:p>
            <a:pPr marL="0" lvl="0" indent="0" algn="l" rtl="0">
              <a:spcBef>
                <a:spcPts val="0"/>
              </a:spcBef>
              <a:spcAft>
                <a:spcPts val="0"/>
              </a:spcAft>
              <a:buSzPts val="990"/>
              <a:buNone/>
            </a:pPr>
            <a:r>
              <a:rPr lang="en" sz="2200"/>
              <a:t>Degree Distribution</a:t>
            </a:r>
            <a:endParaRPr sz="2200"/>
          </a:p>
        </p:txBody>
      </p:sp>
      <p:sp>
        <p:nvSpPr>
          <p:cNvPr id="254" name="Google Shape;254;p28"/>
          <p:cNvSpPr txBox="1"/>
          <p:nvPr/>
        </p:nvSpPr>
        <p:spPr>
          <a:xfrm>
            <a:off x="740225" y="1846925"/>
            <a:ext cx="3067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From this distribution, we see that in the weighted graph, the node tend to have a very high degree if their degree is different from zero. While we can also see the disadvantages of the previous Shared Interests graph: we neglected many individuals choosing only one option or individuals who are less similar to others.</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819150" y="644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Botanical Garden - Interest &amp; Occupation </a:t>
            </a:r>
            <a:endParaRPr/>
          </a:p>
        </p:txBody>
      </p:sp>
      <p:pic>
        <p:nvPicPr>
          <p:cNvPr id="260" name="Google Shape;260;p29"/>
          <p:cNvPicPr preferRelativeResize="0"/>
          <p:nvPr/>
        </p:nvPicPr>
        <p:blipFill>
          <a:blip r:embed="rId3">
            <a:alphaModFix/>
          </a:blip>
          <a:stretch>
            <a:fillRect/>
          </a:stretch>
        </p:blipFill>
        <p:spPr>
          <a:xfrm>
            <a:off x="1066800" y="1294200"/>
            <a:ext cx="2561925" cy="1734768"/>
          </a:xfrm>
          <a:prstGeom prst="rect">
            <a:avLst/>
          </a:prstGeom>
          <a:noFill/>
          <a:ln>
            <a:noFill/>
          </a:ln>
        </p:spPr>
      </p:pic>
      <p:pic>
        <p:nvPicPr>
          <p:cNvPr id="261" name="Google Shape;261;p29"/>
          <p:cNvPicPr preferRelativeResize="0"/>
          <p:nvPr/>
        </p:nvPicPr>
        <p:blipFill>
          <a:blip r:embed="rId4">
            <a:alphaModFix/>
          </a:blip>
          <a:stretch>
            <a:fillRect/>
          </a:stretch>
        </p:blipFill>
        <p:spPr>
          <a:xfrm>
            <a:off x="4936650" y="1253400"/>
            <a:ext cx="2679850" cy="1814600"/>
          </a:xfrm>
          <a:prstGeom prst="rect">
            <a:avLst/>
          </a:prstGeom>
          <a:noFill/>
          <a:ln>
            <a:noFill/>
          </a:ln>
        </p:spPr>
      </p:pic>
      <p:pic>
        <p:nvPicPr>
          <p:cNvPr id="262" name="Google Shape;262;p29"/>
          <p:cNvPicPr preferRelativeResize="0"/>
          <p:nvPr/>
        </p:nvPicPr>
        <p:blipFill>
          <a:blip r:embed="rId5">
            <a:alphaModFix/>
          </a:blip>
          <a:stretch>
            <a:fillRect/>
          </a:stretch>
        </p:blipFill>
        <p:spPr>
          <a:xfrm>
            <a:off x="1066800" y="3068000"/>
            <a:ext cx="2443000" cy="1770700"/>
          </a:xfrm>
          <a:prstGeom prst="rect">
            <a:avLst/>
          </a:prstGeom>
          <a:noFill/>
          <a:ln>
            <a:noFill/>
          </a:ln>
        </p:spPr>
      </p:pic>
      <p:pic>
        <p:nvPicPr>
          <p:cNvPr id="263" name="Google Shape;263;p29"/>
          <p:cNvPicPr preferRelativeResize="0"/>
          <p:nvPr/>
        </p:nvPicPr>
        <p:blipFill>
          <a:blip r:embed="rId6">
            <a:alphaModFix/>
          </a:blip>
          <a:stretch>
            <a:fillRect/>
          </a:stretch>
        </p:blipFill>
        <p:spPr>
          <a:xfrm>
            <a:off x="5165800" y="3103950"/>
            <a:ext cx="2450700" cy="1734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819150" y="644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Botanical Garden - Interest &amp; Occupation </a:t>
            </a:r>
            <a:endParaRPr/>
          </a:p>
        </p:txBody>
      </p:sp>
      <p:pic>
        <p:nvPicPr>
          <p:cNvPr id="269" name="Google Shape;269;p30"/>
          <p:cNvPicPr preferRelativeResize="0"/>
          <p:nvPr/>
        </p:nvPicPr>
        <p:blipFill>
          <a:blip r:embed="rId3">
            <a:alphaModFix/>
          </a:blip>
          <a:stretch>
            <a:fillRect/>
          </a:stretch>
        </p:blipFill>
        <p:spPr>
          <a:xfrm>
            <a:off x="381000" y="1675200"/>
            <a:ext cx="4248150" cy="2876550"/>
          </a:xfrm>
          <a:prstGeom prst="rect">
            <a:avLst/>
          </a:prstGeom>
          <a:noFill/>
          <a:ln>
            <a:noFill/>
          </a:ln>
        </p:spPr>
      </p:pic>
      <p:pic>
        <p:nvPicPr>
          <p:cNvPr id="270" name="Google Shape;270;p30"/>
          <p:cNvPicPr preferRelativeResize="0"/>
          <p:nvPr/>
        </p:nvPicPr>
        <p:blipFill>
          <a:blip r:embed="rId4">
            <a:alphaModFix/>
          </a:blip>
          <a:stretch>
            <a:fillRect/>
          </a:stretch>
        </p:blipFill>
        <p:spPr>
          <a:xfrm>
            <a:off x="4781550" y="1903800"/>
            <a:ext cx="3571875" cy="240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819150" y="644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Sculpture Park - Interest &amp; Occupation </a:t>
            </a:r>
            <a:endParaRPr/>
          </a:p>
        </p:txBody>
      </p:sp>
      <p:pic>
        <p:nvPicPr>
          <p:cNvPr id="276" name="Google Shape;276;p31"/>
          <p:cNvPicPr preferRelativeResize="0"/>
          <p:nvPr/>
        </p:nvPicPr>
        <p:blipFill>
          <a:blip r:embed="rId3">
            <a:alphaModFix/>
          </a:blip>
          <a:stretch>
            <a:fillRect/>
          </a:stretch>
        </p:blipFill>
        <p:spPr>
          <a:xfrm>
            <a:off x="1066800" y="1141800"/>
            <a:ext cx="2845775" cy="1926964"/>
          </a:xfrm>
          <a:prstGeom prst="rect">
            <a:avLst/>
          </a:prstGeom>
          <a:noFill/>
          <a:ln>
            <a:noFill/>
          </a:ln>
        </p:spPr>
      </p:pic>
      <p:pic>
        <p:nvPicPr>
          <p:cNvPr id="277" name="Google Shape;277;p31"/>
          <p:cNvPicPr preferRelativeResize="0"/>
          <p:nvPr/>
        </p:nvPicPr>
        <p:blipFill>
          <a:blip r:embed="rId4">
            <a:alphaModFix/>
          </a:blip>
          <a:stretch>
            <a:fillRect/>
          </a:stretch>
        </p:blipFill>
        <p:spPr>
          <a:xfrm>
            <a:off x="4980550" y="1280525"/>
            <a:ext cx="2580350" cy="1747225"/>
          </a:xfrm>
          <a:prstGeom prst="rect">
            <a:avLst/>
          </a:prstGeom>
          <a:noFill/>
          <a:ln>
            <a:noFill/>
          </a:ln>
        </p:spPr>
      </p:pic>
      <p:pic>
        <p:nvPicPr>
          <p:cNvPr id="278" name="Google Shape;278;p31"/>
          <p:cNvPicPr preferRelativeResize="0"/>
          <p:nvPr/>
        </p:nvPicPr>
        <p:blipFill>
          <a:blip r:embed="rId5">
            <a:alphaModFix/>
          </a:blip>
          <a:stretch>
            <a:fillRect/>
          </a:stretch>
        </p:blipFill>
        <p:spPr>
          <a:xfrm>
            <a:off x="1054000" y="2987925"/>
            <a:ext cx="2845775" cy="1926975"/>
          </a:xfrm>
          <a:prstGeom prst="rect">
            <a:avLst/>
          </a:prstGeom>
          <a:noFill/>
          <a:ln>
            <a:noFill/>
          </a:ln>
        </p:spPr>
      </p:pic>
      <p:pic>
        <p:nvPicPr>
          <p:cNvPr id="279" name="Google Shape;279;p31"/>
          <p:cNvPicPr preferRelativeResize="0"/>
          <p:nvPr/>
        </p:nvPicPr>
        <p:blipFill>
          <a:blip r:embed="rId6">
            <a:alphaModFix/>
          </a:blip>
          <a:stretch>
            <a:fillRect/>
          </a:stretch>
        </p:blipFill>
        <p:spPr>
          <a:xfrm>
            <a:off x="4956200" y="2992577"/>
            <a:ext cx="2845775" cy="1922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38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135" name="Google Shape;135;p14"/>
          <p:cNvSpPr txBox="1">
            <a:spLocks noGrp="1"/>
          </p:cNvSpPr>
          <p:nvPr>
            <p:ph type="body" idx="1"/>
          </p:nvPr>
        </p:nvSpPr>
        <p:spPr>
          <a:xfrm>
            <a:off x="819150" y="1266100"/>
            <a:ext cx="7505700" cy="3210600"/>
          </a:xfrm>
          <a:prstGeom prst="rect">
            <a:avLst/>
          </a:prstGeom>
        </p:spPr>
        <p:txBody>
          <a:bodyPr spcFirstLastPara="1" wrap="square" lIns="91425" tIns="91425" rIns="91425" bIns="91425" anchor="t" anchorCtr="0">
            <a:normAutofit/>
          </a:bodyPr>
          <a:lstStyle/>
          <a:p>
            <a:pPr marL="457200" lvl="0" indent="-406400" algn="l" rtl="0">
              <a:spcBef>
                <a:spcPts val="0"/>
              </a:spcBef>
              <a:spcAft>
                <a:spcPts val="0"/>
              </a:spcAft>
              <a:buSzPts val="2800"/>
              <a:buChar char="-"/>
            </a:pPr>
            <a:r>
              <a:rPr lang="en" sz="2800"/>
              <a:t>Introduction</a:t>
            </a:r>
            <a:endParaRPr sz="2800"/>
          </a:p>
          <a:p>
            <a:pPr marL="457200" lvl="0" indent="-406400" algn="l" rtl="0">
              <a:spcBef>
                <a:spcPts val="0"/>
              </a:spcBef>
              <a:spcAft>
                <a:spcPts val="0"/>
              </a:spcAft>
              <a:buSzPts val="2800"/>
              <a:buChar char="-"/>
            </a:pPr>
            <a:r>
              <a:rPr lang="en" sz="2800"/>
              <a:t>Data Acquisition</a:t>
            </a:r>
            <a:endParaRPr sz="2800"/>
          </a:p>
          <a:p>
            <a:pPr marL="457200" lvl="0" indent="-406400" algn="l" rtl="0">
              <a:spcBef>
                <a:spcPts val="0"/>
              </a:spcBef>
              <a:spcAft>
                <a:spcPts val="0"/>
              </a:spcAft>
              <a:buSzPts val="2800"/>
              <a:buChar char="-"/>
            </a:pPr>
            <a:r>
              <a:rPr lang="en" sz="2800"/>
              <a:t>Network Design</a:t>
            </a:r>
            <a:endParaRPr sz="2800"/>
          </a:p>
          <a:p>
            <a:pPr marL="457200" lvl="0" indent="-406400" algn="l" rtl="0">
              <a:spcBef>
                <a:spcPts val="0"/>
              </a:spcBef>
              <a:spcAft>
                <a:spcPts val="0"/>
              </a:spcAft>
              <a:buSzPts val="2800"/>
              <a:buChar char="-"/>
            </a:pPr>
            <a:r>
              <a:rPr lang="en" sz="2800"/>
              <a:t>Experiments &amp; Outputs</a:t>
            </a:r>
            <a:endParaRPr sz="2800"/>
          </a:p>
          <a:p>
            <a:pPr marL="457200" lvl="0" indent="-406400" algn="l" rtl="0">
              <a:spcBef>
                <a:spcPts val="0"/>
              </a:spcBef>
              <a:spcAft>
                <a:spcPts val="0"/>
              </a:spcAft>
              <a:buSzPts val="2800"/>
              <a:buChar char="-"/>
            </a:pPr>
            <a:r>
              <a:rPr lang="en" sz="2800"/>
              <a:t>Comparison and Analysis </a:t>
            </a:r>
            <a:endParaRPr sz="2800"/>
          </a:p>
          <a:p>
            <a:pPr marL="457200" lvl="0" indent="-406400" algn="l" rtl="0">
              <a:spcBef>
                <a:spcPts val="0"/>
              </a:spcBef>
              <a:spcAft>
                <a:spcPts val="0"/>
              </a:spcAft>
              <a:buSzPts val="2800"/>
              <a:buChar char="-"/>
            </a:pPr>
            <a:r>
              <a:rPr lang="en" sz="2800"/>
              <a:t>Conclusion &amp; Future Work</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819150" y="676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Sculpture Park - Interest &amp; Occupation </a:t>
            </a:r>
            <a:endParaRPr/>
          </a:p>
        </p:txBody>
      </p:sp>
      <p:pic>
        <p:nvPicPr>
          <p:cNvPr id="285" name="Google Shape;285;p32"/>
          <p:cNvPicPr preferRelativeResize="0"/>
          <p:nvPr/>
        </p:nvPicPr>
        <p:blipFill>
          <a:blip r:embed="rId3">
            <a:alphaModFix/>
          </a:blip>
          <a:stretch>
            <a:fillRect/>
          </a:stretch>
        </p:blipFill>
        <p:spPr>
          <a:xfrm>
            <a:off x="381000" y="1675200"/>
            <a:ext cx="4248150" cy="2876550"/>
          </a:xfrm>
          <a:prstGeom prst="rect">
            <a:avLst/>
          </a:prstGeom>
          <a:noFill/>
          <a:ln>
            <a:noFill/>
          </a:ln>
        </p:spPr>
      </p:pic>
      <p:pic>
        <p:nvPicPr>
          <p:cNvPr id="286" name="Google Shape;286;p32"/>
          <p:cNvPicPr preferRelativeResize="0"/>
          <p:nvPr/>
        </p:nvPicPr>
        <p:blipFill>
          <a:blip r:embed="rId4">
            <a:alphaModFix/>
          </a:blip>
          <a:stretch>
            <a:fillRect/>
          </a:stretch>
        </p:blipFill>
        <p:spPr>
          <a:xfrm>
            <a:off x="4629150" y="1751400"/>
            <a:ext cx="3733800" cy="2400300"/>
          </a:xfrm>
          <a:prstGeom prst="rect">
            <a:avLst/>
          </a:prstGeom>
          <a:noFill/>
          <a:ln>
            <a:noFill/>
          </a:ln>
        </p:spPr>
      </p:pic>
      <p:sp>
        <p:nvSpPr>
          <p:cNvPr id="287" name="Google Shape;287;p32"/>
          <p:cNvSpPr/>
          <p:nvPr/>
        </p:nvSpPr>
        <p:spPr>
          <a:xfrm>
            <a:off x="3284400" y="1724000"/>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
        <p:nvSpPr>
          <p:cNvPr id="288" name="Google Shape;288;p32"/>
          <p:cNvSpPr/>
          <p:nvPr/>
        </p:nvSpPr>
        <p:spPr>
          <a:xfrm>
            <a:off x="1912800" y="2105000"/>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
        <p:nvSpPr>
          <p:cNvPr id="289" name="Google Shape;289;p32"/>
          <p:cNvSpPr/>
          <p:nvPr/>
        </p:nvSpPr>
        <p:spPr>
          <a:xfrm>
            <a:off x="3284400" y="4238600"/>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513925" y="2804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and Analysis</a:t>
            </a:r>
            <a:endParaRPr/>
          </a:p>
        </p:txBody>
      </p:sp>
      <p:pic>
        <p:nvPicPr>
          <p:cNvPr id="295" name="Google Shape;295;p33"/>
          <p:cNvPicPr preferRelativeResize="0"/>
          <p:nvPr/>
        </p:nvPicPr>
        <p:blipFill>
          <a:blip r:embed="rId3">
            <a:alphaModFix/>
          </a:blip>
          <a:stretch>
            <a:fillRect/>
          </a:stretch>
        </p:blipFill>
        <p:spPr>
          <a:xfrm>
            <a:off x="230850" y="1144550"/>
            <a:ext cx="2099375" cy="1805900"/>
          </a:xfrm>
          <a:prstGeom prst="rect">
            <a:avLst/>
          </a:prstGeom>
          <a:noFill/>
          <a:ln>
            <a:noFill/>
          </a:ln>
        </p:spPr>
      </p:pic>
      <p:sp>
        <p:nvSpPr>
          <p:cNvPr id="296" name="Google Shape;296;p33"/>
          <p:cNvSpPr txBox="1"/>
          <p:nvPr/>
        </p:nvSpPr>
        <p:spPr>
          <a:xfrm>
            <a:off x="378475" y="852550"/>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Bingjiang Park</a:t>
            </a:r>
            <a:endParaRPr sz="1050"/>
          </a:p>
          <a:p>
            <a:pPr marL="0" lvl="0" indent="0" algn="l" rtl="0">
              <a:spcBef>
                <a:spcPts val="0"/>
              </a:spcBef>
              <a:spcAft>
                <a:spcPts val="0"/>
              </a:spcAft>
              <a:buNone/>
            </a:pPr>
            <a:endParaRPr>
              <a:latin typeface="Calibri"/>
              <a:ea typeface="Calibri"/>
              <a:cs typeface="Calibri"/>
              <a:sym typeface="Calibri"/>
            </a:endParaRPr>
          </a:p>
        </p:txBody>
      </p:sp>
      <p:sp>
        <p:nvSpPr>
          <p:cNvPr id="297" name="Google Shape;297;p33"/>
          <p:cNvSpPr txBox="1"/>
          <p:nvPr/>
        </p:nvSpPr>
        <p:spPr>
          <a:xfrm>
            <a:off x="2546175" y="852550"/>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Century Park</a:t>
            </a:r>
            <a:endParaRPr sz="1050"/>
          </a:p>
          <a:p>
            <a:pPr marL="0" lvl="0" indent="0" algn="l" rtl="0">
              <a:spcBef>
                <a:spcPts val="0"/>
              </a:spcBef>
              <a:spcAft>
                <a:spcPts val="0"/>
              </a:spcAft>
              <a:buNone/>
            </a:pPr>
            <a:endParaRPr>
              <a:latin typeface="Calibri"/>
              <a:ea typeface="Calibri"/>
              <a:cs typeface="Calibri"/>
              <a:sym typeface="Calibri"/>
            </a:endParaRPr>
          </a:p>
        </p:txBody>
      </p:sp>
      <p:sp>
        <p:nvSpPr>
          <p:cNvPr id="298" name="Google Shape;298;p33"/>
          <p:cNvSpPr txBox="1"/>
          <p:nvPr/>
        </p:nvSpPr>
        <p:spPr>
          <a:xfrm>
            <a:off x="6920050" y="852550"/>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Daning Park</a:t>
            </a:r>
            <a:endParaRPr sz="1050"/>
          </a:p>
          <a:p>
            <a:pPr marL="0" lvl="0" indent="0" algn="l" rtl="0">
              <a:spcBef>
                <a:spcPts val="0"/>
              </a:spcBef>
              <a:spcAft>
                <a:spcPts val="0"/>
              </a:spcAft>
              <a:buNone/>
            </a:pPr>
            <a:endParaRPr>
              <a:latin typeface="Calibri"/>
              <a:ea typeface="Calibri"/>
              <a:cs typeface="Calibri"/>
              <a:sym typeface="Calibri"/>
            </a:endParaRPr>
          </a:p>
        </p:txBody>
      </p:sp>
      <p:sp>
        <p:nvSpPr>
          <p:cNvPr id="299" name="Google Shape;299;p33"/>
          <p:cNvSpPr txBox="1"/>
          <p:nvPr/>
        </p:nvSpPr>
        <p:spPr>
          <a:xfrm>
            <a:off x="4733113" y="852550"/>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Changfeng Park</a:t>
            </a:r>
            <a:endParaRPr sz="1050"/>
          </a:p>
          <a:p>
            <a:pPr marL="0" lvl="0" indent="0" algn="l" rtl="0">
              <a:spcBef>
                <a:spcPts val="0"/>
              </a:spcBef>
              <a:spcAft>
                <a:spcPts val="0"/>
              </a:spcAft>
              <a:buNone/>
            </a:pPr>
            <a:endParaRPr>
              <a:latin typeface="Calibri"/>
              <a:ea typeface="Calibri"/>
              <a:cs typeface="Calibri"/>
              <a:sym typeface="Calibri"/>
            </a:endParaRPr>
          </a:p>
        </p:txBody>
      </p:sp>
      <p:pic>
        <p:nvPicPr>
          <p:cNvPr id="300" name="Google Shape;300;p33"/>
          <p:cNvPicPr preferRelativeResize="0"/>
          <p:nvPr/>
        </p:nvPicPr>
        <p:blipFill>
          <a:blip r:embed="rId4">
            <a:alphaModFix/>
          </a:blip>
          <a:stretch>
            <a:fillRect/>
          </a:stretch>
        </p:blipFill>
        <p:spPr>
          <a:xfrm>
            <a:off x="2384274" y="1144550"/>
            <a:ext cx="2099375" cy="1805900"/>
          </a:xfrm>
          <a:prstGeom prst="rect">
            <a:avLst/>
          </a:prstGeom>
          <a:noFill/>
          <a:ln>
            <a:noFill/>
          </a:ln>
        </p:spPr>
      </p:pic>
      <p:pic>
        <p:nvPicPr>
          <p:cNvPr id="301" name="Google Shape;301;p33"/>
          <p:cNvPicPr preferRelativeResize="0"/>
          <p:nvPr/>
        </p:nvPicPr>
        <p:blipFill>
          <a:blip r:embed="rId5">
            <a:alphaModFix/>
          </a:blip>
          <a:stretch>
            <a:fillRect/>
          </a:stretch>
        </p:blipFill>
        <p:spPr>
          <a:xfrm>
            <a:off x="4604724" y="1144550"/>
            <a:ext cx="2099375" cy="1805900"/>
          </a:xfrm>
          <a:prstGeom prst="rect">
            <a:avLst/>
          </a:prstGeom>
          <a:noFill/>
          <a:ln>
            <a:noFill/>
          </a:ln>
        </p:spPr>
      </p:pic>
      <p:pic>
        <p:nvPicPr>
          <p:cNvPr id="302" name="Google Shape;302;p33"/>
          <p:cNvPicPr preferRelativeResize="0"/>
          <p:nvPr/>
        </p:nvPicPr>
        <p:blipFill>
          <a:blip r:embed="rId6">
            <a:alphaModFix/>
          </a:blip>
          <a:stretch>
            <a:fillRect/>
          </a:stretch>
        </p:blipFill>
        <p:spPr>
          <a:xfrm>
            <a:off x="6731125" y="1144550"/>
            <a:ext cx="2132100" cy="1805900"/>
          </a:xfrm>
          <a:prstGeom prst="rect">
            <a:avLst/>
          </a:prstGeom>
          <a:noFill/>
          <a:ln>
            <a:noFill/>
          </a:ln>
        </p:spPr>
      </p:pic>
      <p:sp>
        <p:nvSpPr>
          <p:cNvPr id="303" name="Google Shape;303;p33"/>
          <p:cNvSpPr txBox="1"/>
          <p:nvPr/>
        </p:nvSpPr>
        <p:spPr>
          <a:xfrm>
            <a:off x="359238" y="2881475"/>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Gucun Park</a:t>
            </a:r>
            <a:endParaRPr sz="1050"/>
          </a:p>
          <a:p>
            <a:pPr marL="0" lvl="0" indent="0" algn="l" rtl="0">
              <a:spcBef>
                <a:spcPts val="0"/>
              </a:spcBef>
              <a:spcAft>
                <a:spcPts val="0"/>
              </a:spcAft>
              <a:buNone/>
            </a:pPr>
            <a:endParaRPr>
              <a:latin typeface="Calibri"/>
              <a:ea typeface="Calibri"/>
              <a:cs typeface="Calibri"/>
              <a:sym typeface="Calibri"/>
            </a:endParaRPr>
          </a:p>
        </p:txBody>
      </p:sp>
      <p:sp>
        <p:nvSpPr>
          <p:cNvPr id="304" name="Google Shape;304;p33"/>
          <p:cNvSpPr txBox="1"/>
          <p:nvPr/>
        </p:nvSpPr>
        <p:spPr>
          <a:xfrm>
            <a:off x="2384263" y="2881475"/>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Luxun Park</a:t>
            </a:r>
            <a:endParaRPr sz="1050"/>
          </a:p>
          <a:p>
            <a:pPr marL="0" lvl="0" indent="0" algn="l" rtl="0">
              <a:spcBef>
                <a:spcPts val="0"/>
              </a:spcBef>
              <a:spcAft>
                <a:spcPts val="0"/>
              </a:spcAft>
              <a:buNone/>
            </a:pPr>
            <a:endParaRPr>
              <a:latin typeface="Calibri"/>
              <a:ea typeface="Calibri"/>
              <a:cs typeface="Calibri"/>
              <a:sym typeface="Calibri"/>
            </a:endParaRPr>
          </a:p>
        </p:txBody>
      </p:sp>
      <p:sp>
        <p:nvSpPr>
          <p:cNvPr id="305" name="Google Shape;305;p33"/>
          <p:cNvSpPr txBox="1"/>
          <p:nvPr/>
        </p:nvSpPr>
        <p:spPr>
          <a:xfrm>
            <a:off x="4572000" y="2881475"/>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Renmin Park</a:t>
            </a:r>
            <a:endParaRPr sz="1050"/>
          </a:p>
          <a:p>
            <a:pPr marL="0" lvl="0" indent="0" algn="l" rtl="0">
              <a:spcBef>
                <a:spcPts val="0"/>
              </a:spcBef>
              <a:spcAft>
                <a:spcPts val="0"/>
              </a:spcAft>
              <a:buNone/>
            </a:pPr>
            <a:endParaRPr>
              <a:latin typeface="Calibri"/>
              <a:ea typeface="Calibri"/>
              <a:cs typeface="Calibri"/>
              <a:sym typeface="Calibri"/>
            </a:endParaRPr>
          </a:p>
        </p:txBody>
      </p:sp>
      <p:sp>
        <p:nvSpPr>
          <p:cNvPr id="306" name="Google Shape;306;p33"/>
          <p:cNvSpPr txBox="1"/>
          <p:nvPr/>
        </p:nvSpPr>
        <p:spPr>
          <a:xfrm>
            <a:off x="6759725" y="2881475"/>
            <a:ext cx="1842600" cy="5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t>Shanghai Zoo</a:t>
            </a:r>
            <a:endParaRPr sz="1050"/>
          </a:p>
          <a:p>
            <a:pPr marL="0" lvl="0" indent="0" algn="l" rtl="0">
              <a:spcBef>
                <a:spcPts val="0"/>
              </a:spcBef>
              <a:spcAft>
                <a:spcPts val="0"/>
              </a:spcAft>
              <a:buNone/>
            </a:pPr>
            <a:endParaRPr>
              <a:latin typeface="Calibri"/>
              <a:ea typeface="Calibri"/>
              <a:cs typeface="Calibri"/>
              <a:sym typeface="Calibri"/>
            </a:endParaRPr>
          </a:p>
        </p:txBody>
      </p:sp>
      <p:pic>
        <p:nvPicPr>
          <p:cNvPr id="307" name="Google Shape;307;p33"/>
          <p:cNvPicPr preferRelativeResize="0"/>
          <p:nvPr/>
        </p:nvPicPr>
        <p:blipFill>
          <a:blip r:embed="rId7">
            <a:alphaModFix/>
          </a:blip>
          <a:stretch>
            <a:fillRect/>
          </a:stretch>
        </p:blipFill>
        <p:spPr>
          <a:xfrm>
            <a:off x="233725" y="3134125"/>
            <a:ext cx="2132100" cy="1805900"/>
          </a:xfrm>
          <a:prstGeom prst="rect">
            <a:avLst/>
          </a:prstGeom>
          <a:noFill/>
          <a:ln>
            <a:noFill/>
          </a:ln>
        </p:spPr>
      </p:pic>
      <p:pic>
        <p:nvPicPr>
          <p:cNvPr id="308" name="Google Shape;308;p33"/>
          <p:cNvPicPr preferRelativeResize="0"/>
          <p:nvPr/>
        </p:nvPicPr>
        <p:blipFill>
          <a:blip r:embed="rId8">
            <a:alphaModFix/>
          </a:blip>
          <a:stretch>
            <a:fillRect/>
          </a:stretch>
        </p:blipFill>
        <p:spPr>
          <a:xfrm>
            <a:off x="2445100" y="3134125"/>
            <a:ext cx="2047625" cy="1805900"/>
          </a:xfrm>
          <a:prstGeom prst="rect">
            <a:avLst/>
          </a:prstGeom>
          <a:noFill/>
          <a:ln>
            <a:noFill/>
          </a:ln>
        </p:spPr>
      </p:pic>
      <p:pic>
        <p:nvPicPr>
          <p:cNvPr id="309" name="Google Shape;309;p33"/>
          <p:cNvPicPr preferRelativeResize="0"/>
          <p:nvPr/>
        </p:nvPicPr>
        <p:blipFill>
          <a:blip r:embed="rId9">
            <a:alphaModFix/>
          </a:blip>
          <a:stretch>
            <a:fillRect/>
          </a:stretch>
        </p:blipFill>
        <p:spPr>
          <a:xfrm>
            <a:off x="4576538" y="3134125"/>
            <a:ext cx="2099375" cy="1805900"/>
          </a:xfrm>
          <a:prstGeom prst="rect">
            <a:avLst/>
          </a:prstGeom>
          <a:noFill/>
          <a:ln>
            <a:noFill/>
          </a:ln>
        </p:spPr>
      </p:pic>
      <p:pic>
        <p:nvPicPr>
          <p:cNvPr id="310" name="Google Shape;310;p33"/>
          <p:cNvPicPr preferRelativeResize="0"/>
          <p:nvPr/>
        </p:nvPicPr>
        <p:blipFill>
          <a:blip r:embed="rId10">
            <a:alphaModFix/>
          </a:blip>
          <a:stretch>
            <a:fillRect/>
          </a:stretch>
        </p:blipFill>
        <p:spPr>
          <a:xfrm>
            <a:off x="6731125" y="3134125"/>
            <a:ext cx="2132100" cy="1805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&amp; Future Work</a:t>
            </a:r>
            <a:endParaRPr/>
          </a:p>
        </p:txBody>
      </p:sp>
      <p:sp>
        <p:nvSpPr>
          <p:cNvPr id="316" name="Google Shape;316;p34"/>
          <p:cNvSpPr txBox="1">
            <a:spLocks noGrp="1"/>
          </p:cNvSpPr>
          <p:nvPr>
            <p:ph type="body" idx="1"/>
          </p:nvPr>
        </p:nvSpPr>
        <p:spPr>
          <a:xfrm>
            <a:off x="819150" y="1251275"/>
            <a:ext cx="7505700" cy="337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E101A"/>
                </a:solidFill>
              </a:rPr>
              <a:t>Conclusion</a:t>
            </a:r>
            <a:endParaRPr sz="1400" dirty="0">
              <a:solidFill>
                <a:srgbClr val="0E101A"/>
              </a:solidFill>
            </a:endParaRPr>
          </a:p>
          <a:p>
            <a:pPr marL="0" lvl="0" indent="0" algn="l" rtl="0">
              <a:spcBef>
                <a:spcPts val="0"/>
              </a:spcBef>
              <a:spcAft>
                <a:spcPts val="0"/>
              </a:spcAft>
              <a:buNone/>
            </a:pP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Among different parks, the primary occupations of visitors are different. But public enterprises consistently rank high. This might be related to the job specification and areas where those public enterprises locate.</a:t>
            </a: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People in the same parks tend to have similar favorite activities. The repetitive rate is higher than we thought, which will help us eliminate some of the outdated facilities and activities.</a:t>
            </a: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We find that the most popular activity among 11 parks is strolling regardless of the themes of the parks and their locations. While we also observe that activities like picnics, photography, and parent-child campaign are also widely appreciated.</a:t>
            </a: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The significant nodes in the occupation-interests relation graph tell us that the occupation of individuals who appreciate the most versatile and popular activities vary a lot from park to park. </a:t>
            </a:r>
            <a:endParaRPr sz="1400" dirty="0">
              <a:solidFill>
                <a:srgbClr val="0E101A"/>
              </a:solidFill>
            </a:endParaRPr>
          </a:p>
          <a:p>
            <a:pPr marL="0" lvl="0" indent="0" algn="l" rtl="0">
              <a:spcBef>
                <a:spcPts val="0"/>
              </a:spcBef>
              <a:spcAft>
                <a:spcPts val="0"/>
              </a:spcAft>
              <a:buNone/>
            </a:pPr>
            <a:endParaRPr sz="1400" dirty="0">
              <a:solidFill>
                <a:srgbClr val="0E101A"/>
              </a:solidFill>
            </a:endParaRPr>
          </a:p>
          <a:p>
            <a:pPr marL="457200" lvl="0" indent="-317500" algn="l" rtl="0">
              <a:spcBef>
                <a:spcPts val="0"/>
              </a:spcBef>
              <a:spcAft>
                <a:spcPts val="0"/>
              </a:spcAft>
              <a:buSzPts val="1400"/>
              <a:buChar char="-"/>
            </a:pPr>
            <a:endParaRP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&amp; Future Work</a:t>
            </a:r>
            <a:endParaRPr/>
          </a:p>
        </p:txBody>
      </p:sp>
      <p:sp>
        <p:nvSpPr>
          <p:cNvPr id="322" name="Google Shape;322;p35"/>
          <p:cNvSpPr txBox="1">
            <a:spLocks noGrp="1"/>
          </p:cNvSpPr>
          <p:nvPr>
            <p:ph type="body" idx="1"/>
          </p:nvPr>
        </p:nvSpPr>
        <p:spPr>
          <a:xfrm>
            <a:off x="819150" y="114630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E101A"/>
                </a:solidFill>
              </a:rPr>
              <a:t>Future Work</a:t>
            </a:r>
            <a:endParaRPr sz="1400" dirty="0">
              <a:solidFill>
                <a:srgbClr val="0E101A"/>
              </a:solidFill>
            </a:endParaRPr>
          </a:p>
          <a:p>
            <a:pPr marL="0" lvl="0" indent="0" algn="l" rtl="0">
              <a:spcBef>
                <a:spcPts val="0"/>
              </a:spcBef>
              <a:spcAft>
                <a:spcPts val="0"/>
              </a:spcAft>
              <a:buNone/>
            </a:pP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Knowing the specific division of occupation in different parks, we will be able to draft some advice that strengthens the green space facilities in terms of the majority of visitors' favorite activities.</a:t>
            </a: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For the green space with low passenger flow volume, we can develop more diverse construction to attract people from all walks of life, thus improving the general green space utility.</a:t>
            </a:r>
            <a:endParaRPr sz="1400" dirty="0">
              <a:solidFill>
                <a:srgbClr val="0E101A"/>
              </a:solidFill>
            </a:endParaRPr>
          </a:p>
          <a:p>
            <a:pPr marL="457200" lvl="0" indent="-317500" algn="l" rtl="0">
              <a:spcBef>
                <a:spcPts val="0"/>
              </a:spcBef>
              <a:spcAft>
                <a:spcPts val="0"/>
              </a:spcAft>
              <a:buClr>
                <a:srgbClr val="0E101A"/>
              </a:buClr>
              <a:buSzPts val="1400"/>
              <a:buFont typeface="Calibri"/>
              <a:buChar char="●"/>
            </a:pPr>
            <a:r>
              <a:rPr lang="en" sz="1400" dirty="0">
                <a:solidFill>
                  <a:srgbClr val="0E101A"/>
                </a:solidFill>
              </a:rPr>
              <a:t>Although the same amount of time was spent in each park during data collection, we still need to spend more time in each park in the future so as to collect more sufficient data and make further interpretations from the network.</a:t>
            </a:r>
            <a:endParaRPr sz="1400" dirty="0">
              <a:solidFill>
                <a:srgbClr val="0E101A"/>
              </a:solidFill>
            </a:endParaRPr>
          </a:p>
          <a:p>
            <a:pPr marL="457200" lvl="0" indent="-317500" algn="l" rtl="0">
              <a:spcBef>
                <a:spcPts val="0"/>
              </a:spcBef>
              <a:spcAft>
                <a:spcPts val="0"/>
              </a:spcAft>
              <a:buClr>
                <a:srgbClr val="0E101A"/>
              </a:buClr>
              <a:buSzPts val="1400"/>
              <a:buFont typeface="Arial"/>
              <a:buChar char="●"/>
            </a:pPr>
            <a:r>
              <a:rPr lang="en" sz="1400" dirty="0">
                <a:solidFill>
                  <a:srgbClr val="0E101A"/>
                </a:solidFill>
              </a:rPr>
              <a:t>Currently, the nodes and links in our networks are highly congregated due to large amount of data, which makes it difficult for one to attain useful insights directly from the visual. We look forward to improving the network design to display the information more efficiently.</a:t>
            </a:r>
            <a:endParaRP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666750" y="19124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Thanks for Listening!</a:t>
            </a:r>
            <a:endParaRPr sz="5000"/>
          </a:p>
        </p:txBody>
      </p:sp>
      <p:sp>
        <p:nvSpPr>
          <p:cNvPr id="328" name="Google Shape;328;p36"/>
          <p:cNvSpPr txBox="1">
            <a:spLocks noGrp="1"/>
          </p:cNvSpPr>
          <p:nvPr>
            <p:ph type="body" idx="1"/>
          </p:nvPr>
        </p:nvSpPr>
        <p:spPr>
          <a:xfrm>
            <a:off x="819150" y="4250800"/>
            <a:ext cx="7505700" cy="71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a:solidFill>
                  <a:srgbClr val="666666"/>
                </a:solidFill>
              </a:rPr>
              <a:t>Note that this project is a result of effort from both of us in the process of raising questions, building the networks, performing computations, plotting graphs, and making the presentation.</a:t>
            </a:r>
            <a:endParaRPr sz="11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5"/>
          <p:cNvSpPr txBox="1">
            <a:spLocks noGrp="1"/>
          </p:cNvSpPr>
          <p:nvPr>
            <p:ph type="body" idx="1"/>
          </p:nvPr>
        </p:nvSpPr>
        <p:spPr>
          <a:xfrm>
            <a:off x="819150" y="1583750"/>
            <a:ext cx="7505700" cy="287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Shanghai Government has put increasing efforts in constructing green spaces in the city. However, how effective are these spaces used? What are some of the most popular activities to do in parks among the public? Who visits parks most often?</a:t>
            </a:r>
            <a:endParaRPr sz="1500"/>
          </a:p>
          <a:p>
            <a:pPr marL="0" lvl="0" indent="0" algn="l" rtl="0">
              <a:spcBef>
                <a:spcPts val="1200"/>
              </a:spcBef>
              <a:spcAft>
                <a:spcPts val="0"/>
              </a:spcAft>
              <a:buNone/>
            </a:pPr>
            <a:r>
              <a:rPr lang="en" sz="1500"/>
              <a:t>Intrigued by these questions, we constructed several networks to investigate the relationship between people’s occupation and the most frequent activities they do in Parks. </a:t>
            </a:r>
            <a:endParaRPr sz="1500"/>
          </a:p>
          <a:p>
            <a:pPr marL="0" lvl="0" indent="0" algn="l" rtl="0">
              <a:spcBef>
                <a:spcPts val="1200"/>
              </a:spcBef>
              <a:spcAft>
                <a:spcPts val="1200"/>
              </a:spcAft>
              <a:buNone/>
            </a:pPr>
            <a:r>
              <a:rPr lang="en" sz="1500"/>
              <a:t>Based on our findings, we were able to offer some insightful suggestions for future improvements of the utility of green spaces in Shanghai.</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4160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Acquisition</a:t>
            </a:r>
            <a:endParaRPr/>
          </a:p>
        </p:txBody>
      </p:sp>
      <p:sp>
        <p:nvSpPr>
          <p:cNvPr id="147" name="Google Shape;147;p16"/>
          <p:cNvSpPr txBox="1">
            <a:spLocks noGrp="1"/>
          </p:cNvSpPr>
          <p:nvPr>
            <p:ph type="body" idx="1"/>
          </p:nvPr>
        </p:nvSpPr>
        <p:spPr>
          <a:xfrm>
            <a:off x="462800" y="1039925"/>
            <a:ext cx="8421900" cy="387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Our data is from a previous research on Shanghai Green space constructions and native animal protection. A survey was conducted to find out public interests in park activities, which was distributed in 11 parks in Shanghai, respectively: People’s Park, Daning Park, Gucun Park, Shanghai Waterside Forest Park, Shanghai Zoo, Changfeng Park, Shanghai Botanical Garden, Century Park, Lu Xun Park, Jing’an Sculpture Park, and Shangnan Park. </a:t>
            </a:r>
            <a:endParaRPr sz="1600"/>
          </a:p>
          <a:p>
            <a:pPr marL="0" lvl="0" indent="0" algn="l" rtl="0">
              <a:spcBef>
                <a:spcPts val="1200"/>
              </a:spcBef>
              <a:spcAft>
                <a:spcPts val="1200"/>
              </a:spcAft>
              <a:buNone/>
            </a:pPr>
            <a:r>
              <a:rPr lang="en" sz="1600"/>
              <a:t>Our networks were constructed with data collected from Shangnan Park, Shanghai Botanical Garden, and Jing’an Sculpture Park. The three parks are located in different areas in Shanghai, and represent different level of popularity. While the time span and distribution method of the survey were similar, Shangnan Park has the largest data size, whereas the two other parks have relatively smaller total number of data points. By comparing the results from these three parks, we would like to understand if the distributions of the survey participants’ interests would differ distinctively across different locations.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773925" y="5941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Variables</a:t>
            </a:r>
            <a:endParaRPr/>
          </a:p>
        </p:txBody>
      </p:sp>
      <p:sp>
        <p:nvSpPr>
          <p:cNvPr id="153" name="Google Shape;153;p17"/>
          <p:cNvSpPr txBox="1">
            <a:spLocks noGrp="1"/>
          </p:cNvSpPr>
          <p:nvPr>
            <p:ph type="body" idx="1"/>
          </p:nvPr>
        </p:nvSpPr>
        <p:spPr>
          <a:xfrm>
            <a:off x="736800" y="1186975"/>
            <a:ext cx="7670400" cy="3651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600"/>
              <a:t>We focused on two variables -- occupation and interest --  in our networks.</a:t>
            </a:r>
            <a:endParaRPr sz="1600"/>
          </a:p>
          <a:p>
            <a:pPr marL="457200" marR="0" lvl="0" indent="-330200" algn="l" rtl="0">
              <a:lnSpc>
                <a:spcPct val="115000"/>
              </a:lnSpc>
              <a:spcBef>
                <a:spcPts val="1200"/>
              </a:spcBef>
              <a:spcAft>
                <a:spcPts val="0"/>
              </a:spcAft>
              <a:buSzPts val="1600"/>
              <a:buChar char="-"/>
            </a:pPr>
            <a:r>
              <a:rPr lang="en" sz="1600"/>
              <a:t>The occupation of each survey participant was collected from a single-choice question, which includes 8 options, respectively: civil servant, public institution, enterprise, privately-operated, freelancer, wait for employment, student, and other.</a:t>
            </a:r>
            <a:endParaRPr sz="1600"/>
          </a:p>
          <a:p>
            <a:pPr marL="457200" marR="0" lvl="0" indent="-330200" algn="l" rtl="0">
              <a:lnSpc>
                <a:spcPct val="115000"/>
              </a:lnSpc>
              <a:spcBef>
                <a:spcPts val="0"/>
              </a:spcBef>
              <a:spcAft>
                <a:spcPts val="0"/>
              </a:spcAft>
              <a:buSzPts val="1600"/>
              <a:buChar char="-"/>
            </a:pPr>
            <a:r>
              <a:rPr lang="en" sz="1600"/>
              <a:t>The interests of each survey participant was collected from a multiple choice question, and one can choose one or more  from the 10 options, including: stroll, physical exercise, picnic, reading, game, photography, sit and rest, chat with friends, view, and parents-child campaign.</a:t>
            </a:r>
            <a:endParaRPr sz="1600"/>
          </a:p>
          <a:p>
            <a:pPr marL="0" marR="0" lvl="0" indent="0" algn="l" rtl="0">
              <a:lnSpc>
                <a:spcPct val="115000"/>
              </a:lnSpc>
              <a:spcBef>
                <a:spcPts val="1200"/>
              </a:spcBef>
              <a:spcAft>
                <a:spcPts val="1200"/>
              </a:spcAft>
              <a:buNone/>
            </a:pPr>
            <a:r>
              <a:rPr lang="en" sz="1600"/>
              <a:t>We cleaned our data by removing the records that did not choose any option in either of the occupation or interest questions.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626975" y="517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Network Design</a:t>
            </a:r>
            <a:endParaRPr/>
          </a:p>
        </p:txBody>
      </p:sp>
      <p:graphicFrame>
        <p:nvGraphicFramePr>
          <p:cNvPr id="159" name="Google Shape;159;p18"/>
          <p:cNvGraphicFramePr/>
          <p:nvPr/>
        </p:nvGraphicFramePr>
        <p:xfrm>
          <a:off x="399825" y="1314050"/>
          <a:ext cx="8399450" cy="3303230"/>
        </p:xfrm>
        <a:graphic>
          <a:graphicData uri="http://schemas.openxmlformats.org/drawingml/2006/table">
            <a:tbl>
              <a:tblPr>
                <a:noFill/>
                <a:tableStyleId>{3E88C817-E008-4B5F-9D90-DC2B0D2151D6}</a:tableStyleId>
              </a:tblPr>
              <a:tblGrid>
                <a:gridCol w="2208500">
                  <a:extLst>
                    <a:ext uri="{9D8B030D-6E8A-4147-A177-3AD203B41FA5}">
                      <a16:colId xmlns:a16="http://schemas.microsoft.com/office/drawing/2014/main" val="20000"/>
                    </a:ext>
                  </a:extLst>
                </a:gridCol>
                <a:gridCol w="1461575">
                  <a:extLst>
                    <a:ext uri="{9D8B030D-6E8A-4147-A177-3AD203B41FA5}">
                      <a16:colId xmlns:a16="http://schemas.microsoft.com/office/drawing/2014/main" val="20001"/>
                    </a:ext>
                  </a:extLst>
                </a:gridCol>
                <a:gridCol w="1944525">
                  <a:extLst>
                    <a:ext uri="{9D8B030D-6E8A-4147-A177-3AD203B41FA5}">
                      <a16:colId xmlns:a16="http://schemas.microsoft.com/office/drawing/2014/main" val="20002"/>
                    </a:ext>
                  </a:extLst>
                </a:gridCol>
                <a:gridCol w="2784850">
                  <a:extLst>
                    <a:ext uri="{9D8B030D-6E8A-4147-A177-3AD203B41FA5}">
                      <a16:colId xmlns:a16="http://schemas.microsoft.com/office/drawing/2014/main" val="20003"/>
                    </a:ext>
                  </a:extLst>
                </a:gridCol>
              </a:tblGrid>
              <a:tr h="425075">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Type</a:t>
                      </a:r>
                      <a:endParaRPr/>
                    </a:p>
                  </a:txBody>
                  <a:tcPr marL="91425" marR="91425" marT="91425" marB="91425"/>
                </a:tc>
                <a:tc>
                  <a:txBody>
                    <a:bodyPr/>
                    <a:lstStyle/>
                    <a:p>
                      <a:pPr marL="0" lvl="0" indent="0" algn="l" rtl="0">
                        <a:spcBef>
                          <a:spcPts val="0"/>
                        </a:spcBef>
                        <a:spcAft>
                          <a:spcPts val="0"/>
                        </a:spcAft>
                        <a:buNone/>
                      </a:pPr>
                      <a:r>
                        <a:rPr lang="en"/>
                        <a:t>Nodes</a:t>
                      </a:r>
                      <a:endParaRPr/>
                    </a:p>
                  </a:txBody>
                  <a:tcPr marL="91425" marR="91425" marT="91425" marB="91425"/>
                </a:tc>
                <a:tc>
                  <a:txBody>
                    <a:bodyPr/>
                    <a:lstStyle/>
                    <a:p>
                      <a:pPr marL="0" lvl="0" indent="0" algn="l" rtl="0">
                        <a:spcBef>
                          <a:spcPts val="0"/>
                        </a:spcBef>
                        <a:spcAft>
                          <a:spcPts val="0"/>
                        </a:spcAft>
                        <a:buNone/>
                      </a:pPr>
                      <a:r>
                        <a:rPr lang="en"/>
                        <a:t>Edges</a:t>
                      </a:r>
                      <a:endParaRPr/>
                    </a:p>
                  </a:txBody>
                  <a:tcPr marL="91425" marR="91425" marT="91425" marB="91425"/>
                </a:tc>
                <a:extLst>
                  <a:ext uri="{0D108BD9-81ED-4DB2-BD59-A6C34878D82A}">
                    <a16:rowId xmlns:a16="http://schemas.microsoft.com/office/drawing/2014/main" val="10000"/>
                  </a:ext>
                </a:extLst>
              </a:tr>
              <a:tr h="685075">
                <a:tc>
                  <a:txBody>
                    <a:bodyPr/>
                    <a:lstStyle/>
                    <a:p>
                      <a:pPr marL="0" lvl="0" indent="0" algn="l" rtl="0">
                        <a:spcBef>
                          <a:spcPts val="0"/>
                        </a:spcBef>
                        <a:spcAft>
                          <a:spcPts val="0"/>
                        </a:spcAft>
                        <a:buNone/>
                      </a:pPr>
                      <a:r>
                        <a:rPr lang="en"/>
                        <a:t>Division of Interests</a:t>
                      </a:r>
                      <a:endParaRPr/>
                    </a:p>
                  </a:txBody>
                  <a:tcPr marL="91425" marR="91425" marT="91425" marB="91425"/>
                </a:tc>
                <a:tc>
                  <a:txBody>
                    <a:bodyPr/>
                    <a:lstStyle/>
                    <a:p>
                      <a:pPr marL="0" lvl="0" indent="0" algn="l" rtl="0">
                        <a:spcBef>
                          <a:spcPts val="0"/>
                        </a:spcBef>
                        <a:spcAft>
                          <a:spcPts val="0"/>
                        </a:spcAft>
                        <a:buNone/>
                      </a:pPr>
                      <a:r>
                        <a:rPr lang="en"/>
                        <a:t>Bipartite, Undirected</a:t>
                      </a:r>
                      <a:endParaRPr/>
                    </a:p>
                  </a:txBody>
                  <a:tcPr marL="91425" marR="91425" marT="91425" marB="91425"/>
                </a:tc>
                <a:tc>
                  <a:txBody>
                    <a:bodyPr/>
                    <a:lstStyle/>
                    <a:p>
                      <a:pPr marL="0" lvl="0" indent="0" algn="l" rtl="0">
                        <a:spcBef>
                          <a:spcPts val="0"/>
                        </a:spcBef>
                        <a:spcAft>
                          <a:spcPts val="0"/>
                        </a:spcAft>
                        <a:buNone/>
                      </a:pPr>
                      <a:r>
                        <a:rPr lang="en"/>
                        <a:t>Survey participants, park activities</a:t>
                      </a:r>
                      <a:endParaRPr/>
                    </a:p>
                  </a:txBody>
                  <a:tcPr marL="91425" marR="91425" marT="91425" marB="91425"/>
                </a:tc>
                <a:tc>
                  <a:txBody>
                    <a:bodyPr/>
                    <a:lstStyle/>
                    <a:p>
                      <a:pPr marL="0" lvl="0" indent="0" algn="l" rtl="0">
                        <a:spcBef>
                          <a:spcPts val="0"/>
                        </a:spcBef>
                        <a:spcAft>
                          <a:spcPts val="0"/>
                        </a:spcAft>
                        <a:buNone/>
                      </a:pPr>
                      <a:r>
                        <a:rPr lang="en"/>
                        <a:t>Interests for the activities</a:t>
                      </a:r>
                      <a:endParaRPr/>
                    </a:p>
                  </a:txBody>
                  <a:tcPr marL="91425" marR="91425" marT="91425" marB="91425"/>
                </a:tc>
                <a:extLst>
                  <a:ext uri="{0D108BD9-81ED-4DB2-BD59-A6C34878D82A}">
                    <a16:rowId xmlns:a16="http://schemas.microsoft.com/office/drawing/2014/main" val="10001"/>
                  </a:ext>
                </a:extLst>
              </a:tr>
              <a:tr h="685075">
                <a:tc>
                  <a:txBody>
                    <a:bodyPr/>
                    <a:lstStyle/>
                    <a:p>
                      <a:pPr marL="0" lvl="0" indent="0" algn="l" rtl="0">
                        <a:spcBef>
                          <a:spcPts val="0"/>
                        </a:spcBef>
                        <a:spcAft>
                          <a:spcPts val="0"/>
                        </a:spcAft>
                        <a:buNone/>
                      </a:pPr>
                      <a:r>
                        <a:rPr lang="en"/>
                        <a:t>Division of Occupations</a:t>
                      </a:r>
                      <a:endParaRPr/>
                    </a:p>
                  </a:txBody>
                  <a:tcPr marL="91425" marR="91425" marT="91425" marB="91425"/>
                </a:tc>
                <a:tc>
                  <a:txBody>
                    <a:bodyPr/>
                    <a:lstStyle/>
                    <a:p>
                      <a:pPr marL="0" lvl="0" indent="0" algn="l" rtl="0">
                        <a:spcBef>
                          <a:spcPts val="0"/>
                        </a:spcBef>
                        <a:spcAft>
                          <a:spcPts val="0"/>
                        </a:spcAft>
                        <a:buNone/>
                      </a:pPr>
                      <a:r>
                        <a:rPr lang="en"/>
                        <a:t>Bipartite, Undirected</a:t>
                      </a:r>
                      <a:endParaRPr/>
                    </a:p>
                  </a:txBody>
                  <a:tcPr marL="91425" marR="91425" marT="91425" marB="91425"/>
                </a:tc>
                <a:tc>
                  <a:txBody>
                    <a:bodyPr/>
                    <a:lstStyle/>
                    <a:p>
                      <a:pPr marL="0" lvl="0" indent="0" algn="l" rtl="0">
                        <a:spcBef>
                          <a:spcPts val="0"/>
                        </a:spcBef>
                        <a:spcAft>
                          <a:spcPts val="0"/>
                        </a:spcAft>
                        <a:buNone/>
                      </a:pPr>
                      <a:r>
                        <a:rPr lang="en"/>
                        <a:t>Survey participants, occupations</a:t>
                      </a:r>
                      <a:endParaRPr/>
                    </a:p>
                  </a:txBody>
                  <a:tcPr marL="91425" marR="91425" marT="91425" marB="91425"/>
                </a:tc>
                <a:tc>
                  <a:txBody>
                    <a:bodyPr/>
                    <a:lstStyle/>
                    <a:p>
                      <a:pPr marL="0" lvl="0" indent="0" algn="l" rtl="0">
                        <a:spcBef>
                          <a:spcPts val="0"/>
                        </a:spcBef>
                        <a:spcAft>
                          <a:spcPts val="0"/>
                        </a:spcAft>
                        <a:buNone/>
                      </a:pPr>
                      <a:r>
                        <a:rPr lang="en"/>
                        <a:t>Taken of occupation </a:t>
                      </a:r>
                      <a:endParaRPr/>
                    </a:p>
                  </a:txBody>
                  <a:tcPr marL="91425" marR="91425" marT="91425" marB="91425"/>
                </a:tc>
                <a:extLst>
                  <a:ext uri="{0D108BD9-81ED-4DB2-BD59-A6C34878D82A}">
                    <a16:rowId xmlns:a16="http://schemas.microsoft.com/office/drawing/2014/main" val="10002"/>
                  </a:ext>
                </a:extLst>
              </a:tr>
              <a:tr h="685075">
                <a:tc>
                  <a:txBody>
                    <a:bodyPr/>
                    <a:lstStyle/>
                    <a:p>
                      <a:pPr marL="0" lvl="0" indent="0" algn="l" rtl="0">
                        <a:spcBef>
                          <a:spcPts val="0"/>
                        </a:spcBef>
                        <a:spcAft>
                          <a:spcPts val="0"/>
                        </a:spcAft>
                        <a:buNone/>
                      </a:pPr>
                      <a:r>
                        <a:rPr lang="en"/>
                        <a:t>People Sharing Interests (&gt;=2)</a:t>
                      </a:r>
                      <a:endParaRPr/>
                    </a:p>
                  </a:txBody>
                  <a:tcPr marL="91425" marR="91425" marT="91425" marB="91425"/>
                </a:tc>
                <a:tc>
                  <a:txBody>
                    <a:bodyPr/>
                    <a:lstStyle/>
                    <a:p>
                      <a:pPr marL="0" lvl="0" indent="0" algn="l" rtl="0">
                        <a:spcBef>
                          <a:spcPts val="0"/>
                        </a:spcBef>
                        <a:spcAft>
                          <a:spcPts val="0"/>
                        </a:spcAft>
                        <a:buNone/>
                      </a:pPr>
                      <a:r>
                        <a:rPr lang="en"/>
                        <a:t>Undirected</a:t>
                      </a:r>
                      <a:endParaRPr/>
                    </a:p>
                  </a:txBody>
                  <a:tcPr marL="91425" marR="91425" marT="91425" marB="91425"/>
                </a:tc>
                <a:tc>
                  <a:txBody>
                    <a:bodyPr/>
                    <a:lstStyle/>
                    <a:p>
                      <a:pPr marL="0" lvl="0" indent="0" algn="l" rtl="0">
                        <a:spcBef>
                          <a:spcPts val="0"/>
                        </a:spcBef>
                        <a:spcAft>
                          <a:spcPts val="0"/>
                        </a:spcAft>
                        <a:buNone/>
                      </a:pPr>
                      <a:r>
                        <a:rPr lang="en"/>
                        <a:t>Survey participants</a:t>
                      </a:r>
                      <a:endParaRPr/>
                    </a:p>
                  </a:txBody>
                  <a:tcPr marL="91425" marR="91425" marT="91425" marB="91425"/>
                </a:tc>
                <a:tc>
                  <a:txBody>
                    <a:bodyPr/>
                    <a:lstStyle/>
                    <a:p>
                      <a:pPr marL="0" lvl="0" indent="0" algn="l" rtl="0">
                        <a:spcBef>
                          <a:spcPts val="0"/>
                        </a:spcBef>
                        <a:spcAft>
                          <a:spcPts val="0"/>
                        </a:spcAft>
                        <a:buNone/>
                      </a:pPr>
                      <a:r>
                        <a:rPr lang="en"/>
                        <a:t>Individuals sharing at least 2 interests</a:t>
                      </a:r>
                      <a:endParaRPr/>
                    </a:p>
                  </a:txBody>
                  <a:tcPr marL="91425" marR="91425" marT="91425" marB="91425"/>
                </a:tc>
                <a:extLst>
                  <a:ext uri="{0D108BD9-81ED-4DB2-BD59-A6C34878D82A}">
                    <a16:rowId xmlns:a16="http://schemas.microsoft.com/office/drawing/2014/main" val="10003"/>
                  </a:ext>
                </a:extLst>
              </a:tr>
              <a:tr h="822925">
                <a:tc>
                  <a:txBody>
                    <a:bodyPr/>
                    <a:lstStyle/>
                    <a:p>
                      <a:pPr marL="0" lvl="0" indent="0" algn="l" rtl="0">
                        <a:spcBef>
                          <a:spcPts val="0"/>
                        </a:spcBef>
                        <a:spcAft>
                          <a:spcPts val="0"/>
                        </a:spcAft>
                        <a:buNone/>
                      </a:pPr>
                      <a:r>
                        <a:rPr lang="en"/>
                        <a:t>People Sharing Interests (weighted)</a:t>
                      </a:r>
                      <a:endParaRPr/>
                    </a:p>
                  </a:txBody>
                  <a:tcPr marL="91425" marR="91425" marT="91425" marB="91425"/>
                </a:tc>
                <a:tc>
                  <a:txBody>
                    <a:bodyPr/>
                    <a:lstStyle/>
                    <a:p>
                      <a:pPr marL="0" lvl="0" indent="0" algn="l" rtl="0">
                        <a:spcBef>
                          <a:spcPts val="0"/>
                        </a:spcBef>
                        <a:spcAft>
                          <a:spcPts val="0"/>
                        </a:spcAft>
                        <a:buNone/>
                      </a:pPr>
                      <a:r>
                        <a:rPr lang="en"/>
                        <a:t>Weighted, Undirected</a:t>
                      </a:r>
                      <a:endParaRPr/>
                    </a:p>
                  </a:txBody>
                  <a:tcPr marL="91425" marR="91425" marT="91425" marB="91425"/>
                </a:tc>
                <a:tc>
                  <a:txBody>
                    <a:bodyPr/>
                    <a:lstStyle/>
                    <a:p>
                      <a:pPr marL="0" lvl="0" indent="0" algn="l" rtl="0">
                        <a:spcBef>
                          <a:spcPts val="0"/>
                        </a:spcBef>
                        <a:spcAft>
                          <a:spcPts val="0"/>
                        </a:spcAft>
                        <a:buNone/>
                      </a:pPr>
                      <a:r>
                        <a:rPr lang="en"/>
                        <a:t>Survey participants</a:t>
                      </a:r>
                      <a:endParaRPr/>
                    </a:p>
                  </a:txBody>
                  <a:tcPr marL="91425" marR="91425" marT="91425" marB="91425"/>
                </a:tc>
                <a:tc>
                  <a:txBody>
                    <a:bodyPr/>
                    <a:lstStyle/>
                    <a:p>
                      <a:pPr marL="0" lvl="0" indent="0" algn="l" rtl="0">
                        <a:spcBef>
                          <a:spcPts val="0"/>
                        </a:spcBef>
                        <a:spcAft>
                          <a:spcPts val="0"/>
                        </a:spcAft>
                        <a:buNone/>
                      </a:pPr>
                      <a:r>
                        <a:rPr lang="en" dirty="0"/>
                        <a:t>Individuals sharing at least 1 interest, width weighted by the total number of shared interests</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Shangnan Park (Pudong New Area) - Interest </a:t>
            </a:r>
            <a:endParaRPr/>
          </a:p>
        </p:txBody>
      </p:sp>
      <p:pic>
        <p:nvPicPr>
          <p:cNvPr id="165" name="Google Shape;165;p19"/>
          <p:cNvPicPr preferRelativeResize="0"/>
          <p:nvPr/>
        </p:nvPicPr>
        <p:blipFill>
          <a:blip r:embed="rId3">
            <a:alphaModFix/>
          </a:blip>
          <a:stretch>
            <a:fillRect/>
          </a:stretch>
        </p:blipFill>
        <p:spPr>
          <a:xfrm>
            <a:off x="4391875" y="1644225"/>
            <a:ext cx="4327267" cy="2930125"/>
          </a:xfrm>
          <a:prstGeom prst="rect">
            <a:avLst/>
          </a:prstGeom>
          <a:noFill/>
          <a:ln>
            <a:noFill/>
          </a:ln>
        </p:spPr>
      </p:pic>
      <p:sp>
        <p:nvSpPr>
          <p:cNvPr id="166" name="Google Shape;166;p19"/>
          <p:cNvSpPr txBox="1"/>
          <p:nvPr/>
        </p:nvSpPr>
        <p:spPr>
          <a:xfrm>
            <a:off x="845625" y="1644225"/>
            <a:ext cx="3359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We have nodes labeled in red and blue. Red nodes represent different interests people have when they go to green space. Blue nodes are interviewees in this park. There is a link between the red node and blue node if the interviewee has selected this as a primary interest he or she has.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Base on our design, this graph is actually bipartite, since there is no link within the red or blue group.</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Shangnan Park (Pudong New Area)</a:t>
            </a:r>
            <a:endParaRPr/>
          </a:p>
        </p:txBody>
      </p:sp>
      <p:sp>
        <p:nvSpPr>
          <p:cNvPr id="172" name="Google Shape;172;p20"/>
          <p:cNvSpPr txBox="1"/>
          <p:nvPr/>
        </p:nvSpPr>
        <p:spPr>
          <a:xfrm>
            <a:off x="845625" y="1872825"/>
            <a:ext cx="33597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Then, we want to improve the appearance of this graph by putting it into the actual bipartite layout, which is shown on the right.</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It is much more clearer since ten options of interest are separated to the right column. And we can observe that among the red nodes, the first node has a distinguished degree meaning that the first option: strolling is a popular option.</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173" name="Google Shape;173;p20"/>
          <p:cNvPicPr preferRelativeResize="0"/>
          <p:nvPr/>
        </p:nvPicPr>
        <p:blipFill>
          <a:blip r:embed="rId3">
            <a:alphaModFix/>
          </a:blip>
          <a:stretch>
            <a:fillRect/>
          </a:stretch>
        </p:blipFill>
        <p:spPr>
          <a:xfrm>
            <a:off x="4114800" y="2018325"/>
            <a:ext cx="4637889" cy="2363175"/>
          </a:xfrm>
          <a:prstGeom prst="rect">
            <a:avLst/>
          </a:prstGeom>
          <a:noFill/>
          <a:ln>
            <a:noFill/>
          </a:ln>
        </p:spPr>
      </p:pic>
      <p:sp>
        <p:nvSpPr>
          <p:cNvPr id="174" name="Google Shape;174;p20"/>
          <p:cNvSpPr/>
          <p:nvPr/>
        </p:nvSpPr>
        <p:spPr>
          <a:xfrm>
            <a:off x="8409625" y="2018325"/>
            <a:ext cx="180900" cy="230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Shangnan</a:t>
            </a:r>
            <a:r>
              <a:rPr lang="en" dirty="0"/>
              <a:t> Park - Interest Distribution</a:t>
            </a:r>
            <a:endParaRPr dirty="0"/>
          </a:p>
        </p:txBody>
      </p:sp>
      <p:sp>
        <p:nvSpPr>
          <p:cNvPr id="180" name="Google Shape;180;p21"/>
          <p:cNvSpPr txBox="1">
            <a:spLocks noGrp="1"/>
          </p:cNvSpPr>
          <p:nvPr>
            <p:ph type="body" idx="1"/>
          </p:nvPr>
        </p:nvSpPr>
        <p:spPr>
          <a:xfrm>
            <a:off x="5222225" y="1724000"/>
            <a:ext cx="3146400" cy="26385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dirty="0"/>
              <a:t>To see much more precisely the rank of prevalent activities, we draw the degree distribution of the previous graph in terms of red nodes. </a:t>
            </a:r>
            <a:endParaRPr sz="1400" dirty="0"/>
          </a:p>
          <a:p>
            <a:pPr marL="0" lvl="0" indent="0" algn="l" rtl="0">
              <a:lnSpc>
                <a:spcPct val="105000"/>
              </a:lnSpc>
              <a:spcBef>
                <a:spcPts val="1200"/>
              </a:spcBef>
              <a:spcAft>
                <a:spcPts val="1200"/>
              </a:spcAft>
              <a:buNone/>
            </a:pPr>
            <a:r>
              <a:rPr lang="en" sz="1400" dirty="0"/>
              <a:t>The output agrees with our initial guess that the largest number of interviewees prefer strolling. And we also find that the parent-child campaign is appreciated as well. We would compare the result in </a:t>
            </a:r>
            <a:r>
              <a:rPr lang="en" sz="1400" dirty="0" err="1"/>
              <a:t>Shangnan</a:t>
            </a:r>
            <a:r>
              <a:rPr lang="en" sz="1400" dirty="0"/>
              <a:t> Park with other parks in this presentation as well.</a:t>
            </a:r>
            <a:endParaRPr sz="1400" dirty="0"/>
          </a:p>
        </p:txBody>
      </p:sp>
      <p:pic>
        <p:nvPicPr>
          <p:cNvPr id="181" name="Google Shape;181;p21"/>
          <p:cNvPicPr preferRelativeResize="0"/>
          <p:nvPr/>
        </p:nvPicPr>
        <p:blipFill>
          <a:blip r:embed="rId3">
            <a:alphaModFix/>
          </a:blip>
          <a:stretch>
            <a:fillRect/>
          </a:stretch>
        </p:blipFill>
        <p:spPr>
          <a:xfrm>
            <a:off x="1047150" y="1654775"/>
            <a:ext cx="3947925" cy="27839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1627</Words>
  <Application>Microsoft Macintosh PowerPoint</Application>
  <PresentationFormat>On-screen Show (16:9)</PresentationFormat>
  <Paragraphs>106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Nunito</vt:lpstr>
      <vt:lpstr>Calibri</vt:lpstr>
      <vt:lpstr>Shift</vt:lpstr>
      <vt:lpstr>Shanghai Green Space Utility</vt:lpstr>
      <vt:lpstr>Overview</vt:lpstr>
      <vt:lpstr>Introduction</vt:lpstr>
      <vt:lpstr>Data Acquisition</vt:lpstr>
      <vt:lpstr>Data Variables</vt:lpstr>
      <vt:lpstr>Network Design</vt:lpstr>
      <vt:lpstr>Shangnan Park (Pudong New Area) - Interest </vt:lpstr>
      <vt:lpstr>Shangnan Park (Pudong New Area)</vt:lpstr>
      <vt:lpstr>Shangnan Park - Interest Distribution</vt:lpstr>
      <vt:lpstr>Shangnan Park - Occupation</vt:lpstr>
      <vt:lpstr>Shangnan Park - Occupation Distribution</vt:lpstr>
      <vt:lpstr>Shangnan Park - Tripartite Graph</vt:lpstr>
      <vt:lpstr>Shangnan Park - How is occupations related with interest?</vt:lpstr>
      <vt:lpstr>Shangnan Park - How is occupations related with interest? </vt:lpstr>
      <vt:lpstr>Shangnan Park - How is occupations related with interest? </vt:lpstr>
      <vt:lpstr>Shangnan Park - How is occupations related with interest? Degree Distribution</vt:lpstr>
      <vt:lpstr>Botanical Garden - Interest &amp; Occupation </vt:lpstr>
      <vt:lpstr>Botanical Garden - Interest &amp; Occupation </vt:lpstr>
      <vt:lpstr>Sculpture Park - Interest &amp; Occupation </vt:lpstr>
      <vt:lpstr>Sculpture Park - Interest &amp; Occupation </vt:lpstr>
      <vt:lpstr>Comparison and Analysis</vt:lpstr>
      <vt:lpstr>Conclusion &amp; Future Work</vt:lpstr>
      <vt:lpstr>Conclusion &amp; Future Work</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Shanghai Green Space Utility</dc:title>
  <cp:lastModifiedBy>刘入饴</cp:lastModifiedBy>
  <cp:revision>3</cp:revision>
  <dcterms:modified xsi:type="dcterms:W3CDTF">2021-03-16T16:30:38Z</dcterms:modified>
</cp:coreProperties>
</file>