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Begin development and load data into python script. </a:t>
            </a:r>
            <a:endParaRPr sz="1400">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Finalize on sneaker catalog and have all images needed.</a:t>
            </a:r>
            <a:endParaRPr sz="1400">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Decided how big should our database should be</a:t>
            </a:r>
            <a:endParaRPr sz="1400">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Everyone individual roles starts which will result in every person having a slide that represents there progress with their roles. </a:t>
            </a:r>
            <a:endParaRPr sz="1400">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Compare result of Connor project with replacing our data</a:t>
            </a:r>
            <a:endParaRPr sz="1400">
              <a:latin typeface="Comic Sans MS"/>
              <a:ea typeface="Comic Sans MS"/>
              <a:cs typeface="Comic Sans MS"/>
              <a:sym typeface="Comic Sans MS"/>
            </a:endParaRPr>
          </a:p>
          <a:p>
            <a:pPr indent="0" lvl="0" marL="457200" rtl="0" algn="l">
              <a:spcBef>
                <a:spcPts val="0"/>
              </a:spcBef>
              <a:spcAft>
                <a:spcPts val="0"/>
              </a:spcAft>
              <a:buNone/>
            </a:pPr>
            <a:r>
              <a:t/>
            </a:r>
            <a:endParaRPr sz="1400">
              <a:latin typeface="Comic Sans MS"/>
              <a:ea typeface="Comic Sans MS"/>
              <a:cs typeface="Comic Sans MS"/>
              <a:sym typeface="Comic Sans MS"/>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e8e2ab475_1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e8e2ab475_1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6c9816df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6c9816df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AutoNum type="arabicParenR"/>
            </a:pPr>
            <a:r>
              <a:rPr lang="en" sz="1400">
                <a:latin typeface="Comic Sans MS"/>
                <a:ea typeface="Comic Sans MS"/>
                <a:cs typeface="Comic Sans MS"/>
                <a:sym typeface="Comic Sans MS"/>
              </a:rPr>
              <a:t>This came with alot of issues making sure images were png and making sure people </a:t>
            </a:r>
            <a:endParaRPr sz="1200">
              <a:solidFill>
                <a:srgbClr val="545454"/>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6c9816df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6c9816df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Open up a github workflow environment for the team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6c9816df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6c9816df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Decide whether it would be a mobile or a web application</a:t>
            </a:r>
            <a:endParaRPr sz="1400">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platform of choice</a:t>
            </a:r>
            <a:endParaRPr sz="1400">
              <a:latin typeface="Comic Sans MS"/>
              <a:ea typeface="Comic Sans MS"/>
              <a:cs typeface="Comic Sans MS"/>
              <a:sym typeface="Comic Sans M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f070866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f070866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Decide whether it would be a mobile or a web application</a:t>
            </a:r>
            <a:endParaRPr sz="1400">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platform of choice</a:t>
            </a:r>
            <a:endParaRPr sz="1400">
              <a:latin typeface="Comic Sans MS"/>
              <a:ea typeface="Comic Sans MS"/>
              <a:cs typeface="Comic Sans MS"/>
              <a:sym typeface="Comic Sans M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f070866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f070866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latin typeface="Comic Sans MS"/>
              <a:ea typeface="Comic Sans MS"/>
              <a:cs typeface="Comic Sans MS"/>
              <a:sym typeface="Comic Sans M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6c9816df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6c9816df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Comic Sans MS"/>
              <a:ea typeface="Comic Sans MS"/>
              <a:cs typeface="Comic Sans MS"/>
              <a:sym typeface="Comic Sans MS"/>
            </a:endParaRPr>
          </a:p>
          <a:p>
            <a:pPr indent="0" lvl="0" marL="0" rtl="0" algn="l">
              <a:lnSpc>
                <a:spcPct val="115000"/>
              </a:lnSpc>
              <a:spcBef>
                <a:spcPts val="0"/>
              </a:spcBef>
              <a:spcAft>
                <a:spcPts val="0"/>
              </a:spcAft>
              <a:buNone/>
            </a:pPr>
            <a:r>
              <a:rPr lang="en" sz="1600">
                <a:highlight>
                  <a:srgbClr val="FFFFFF"/>
                </a:highlight>
                <a:latin typeface="Georgia"/>
                <a:ea typeface="Georgia"/>
                <a:cs typeface="Georgia"/>
                <a:sym typeface="Georgia"/>
              </a:rPr>
              <a:t>This is the code that we use to actually fit the model. I am still having some trouble loading tensorboard to visualize the updating of parameters. However, this console output is still very interesting as you can experiment with your model parameters such as the size of the images, amount of training data, convolutional layers, convolutional kernel dimensions, and the number of epochs. According to this evaluation we have about 92–93% accuracy, which I was very happy with.</a:t>
            </a:r>
            <a:endParaRPr>
              <a:solidFill>
                <a:schemeClr val="dk2"/>
              </a:solidFill>
            </a:endParaRPr>
          </a:p>
          <a:p>
            <a:pPr indent="0" lvl="0" marL="0" rtl="0" algn="l">
              <a:lnSpc>
                <a:spcPct val="115000"/>
              </a:lnSpc>
              <a:spcBef>
                <a:spcPts val="1600"/>
              </a:spcBef>
              <a:spcAft>
                <a:spcPts val="0"/>
              </a:spcAft>
              <a:buNone/>
            </a:pPr>
            <a:r>
              <a:t/>
            </a:r>
            <a:endParaRPr>
              <a:solidFill>
                <a:schemeClr val="dk2"/>
              </a:solidFill>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f0708660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f0708660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AutoNum type="arabicParenR"/>
            </a:pPr>
            <a:r>
              <a:rPr lang="en" sz="1400">
                <a:latin typeface="Comic Sans MS"/>
                <a:ea typeface="Comic Sans MS"/>
                <a:cs typeface="Comic Sans MS"/>
                <a:sym typeface="Comic Sans MS"/>
              </a:rPr>
              <a:t>Sort out the workload between all 4 members</a:t>
            </a:r>
            <a:endParaRPr sz="1400">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a:solidFill>
                <a:schemeClr val="dk2"/>
              </a:solidFill>
            </a:endParaRPr>
          </a:p>
          <a:p>
            <a:pPr indent="0" lvl="0" marL="0" rtl="0" algn="l">
              <a:lnSpc>
                <a:spcPct val="115000"/>
              </a:lnSpc>
              <a:spcBef>
                <a:spcPts val="1600"/>
              </a:spcBef>
              <a:spcAft>
                <a:spcPts val="0"/>
              </a:spcAft>
              <a:buNone/>
            </a:pPr>
            <a:r>
              <a:t/>
            </a:r>
            <a:endParaRPr>
              <a:solidFill>
                <a:schemeClr val="dk2"/>
              </a:solidFill>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e91424b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e91424b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Sneaker Classification Meeting 3</a:t>
            </a:r>
            <a:endParaRPr/>
          </a:p>
        </p:txBody>
      </p:sp>
      <p:sp>
        <p:nvSpPr>
          <p:cNvPr id="278" name="Google Shape;278;p13"/>
          <p:cNvSpPr txBox="1"/>
          <p:nvPr>
            <p:ph idx="1" type="subTitle"/>
          </p:nvPr>
        </p:nvSpPr>
        <p:spPr>
          <a:xfrm>
            <a:off x="824000" y="3596300"/>
            <a:ext cx="64986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Shahan Rahman, Hasibul Islam, Jun Zheng &amp; Carlos Vides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2253150" y="1952550"/>
            <a:ext cx="4916400" cy="1238400"/>
          </a:xfrm>
          <a:prstGeom prst="rect">
            <a:avLst/>
          </a:prstGeom>
          <a:solidFill>
            <a:srgbClr val="B6D7A8"/>
          </a:solidFill>
          <a:ln cap="flat" cmpd="sng" w="952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7317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Our data</a:t>
            </a:r>
            <a:endParaRPr/>
          </a:p>
        </p:txBody>
      </p:sp>
      <p:pic>
        <p:nvPicPr>
          <p:cNvPr id="284" name="Google Shape;284;p14"/>
          <p:cNvPicPr preferRelativeResize="0"/>
          <p:nvPr/>
        </p:nvPicPr>
        <p:blipFill>
          <a:blip r:embed="rId3">
            <a:alphaModFix/>
          </a:blip>
          <a:stretch>
            <a:fillRect/>
          </a:stretch>
        </p:blipFill>
        <p:spPr>
          <a:xfrm>
            <a:off x="338300" y="3784400"/>
            <a:ext cx="6167025" cy="1190875"/>
          </a:xfrm>
          <a:prstGeom prst="rect">
            <a:avLst/>
          </a:prstGeom>
          <a:noFill/>
          <a:ln>
            <a:noFill/>
          </a:ln>
        </p:spPr>
      </p:pic>
      <p:pic>
        <p:nvPicPr>
          <p:cNvPr id="285" name="Google Shape;285;p14"/>
          <p:cNvPicPr preferRelativeResize="0"/>
          <p:nvPr/>
        </p:nvPicPr>
        <p:blipFill>
          <a:blip r:embed="rId4">
            <a:alphaModFix/>
          </a:blip>
          <a:stretch>
            <a:fillRect/>
          </a:stretch>
        </p:blipFill>
        <p:spPr>
          <a:xfrm>
            <a:off x="5729700" y="1447275"/>
            <a:ext cx="2733626" cy="2248950"/>
          </a:xfrm>
          <a:prstGeom prst="rect">
            <a:avLst/>
          </a:prstGeom>
          <a:noFill/>
          <a:ln>
            <a:noFill/>
          </a:ln>
        </p:spPr>
      </p:pic>
      <p:sp>
        <p:nvSpPr>
          <p:cNvPr id="286" name="Google Shape;286;p14"/>
          <p:cNvSpPr txBox="1"/>
          <p:nvPr/>
        </p:nvSpPr>
        <p:spPr>
          <a:xfrm>
            <a:off x="540025" y="1531550"/>
            <a:ext cx="4745100" cy="18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Each member of the group collected 20 images for each shoe in </a:t>
            </a:r>
            <a:r>
              <a:rPr lang="en" sz="1800">
                <a:latin typeface="Times New Roman"/>
                <a:ea typeface="Times New Roman"/>
                <a:cs typeface="Times New Roman"/>
                <a:sym typeface="Times New Roman"/>
              </a:rPr>
              <a:t>their</a:t>
            </a:r>
            <a:r>
              <a:rPr lang="en" sz="1800">
                <a:latin typeface="Times New Roman"/>
                <a:ea typeface="Times New Roman"/>
                <a:cs typeface="Times New Roman"/>
                <a:sym typeface="Times New Roman"/>
              </a:rPr>
              <a:t> respective company. In total each person collected 60 unique images. This comes out to a 240 image data set with 192 images being training data and 48 being test data.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614900" cy="6555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Shahan’s Work</a:t>
            </a:r>
            <a:endParaRPr/>
          </a:p>
          <a:p>
            <a:pPr indent="0" lvl="0" marL="0" rtl="0" algn="l">
              <a:spcBef>
                <a:spcPts val="0"/>
              </a:spcBef>
              <a:spcAft>
                <a:spcPts val="0"/>
              </a:spcAft>
              <a:buNone/>
            </a:pPr>
            <a:r>
              <a:t/>
            </a:r>
            <a:endParaRPr/>
          </a:p>
        </p:txBody>
      </p:sp>
      <p:sp>
        <p:nvSpPr>
          <p:cNvPr id="292" name="Google Shape;292;p15"/>
          <p:cNvSpPr txBox="1"/>
          <p:nvPr/>
        </p:nvSpPr>
        <p:spPr>
          <a:xfrm>
            <a:off x="0" y="1655000"/>
            <a:ext cx="76908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Shahan Rahman - Project Manager &amp; Full Stack Engineer</a:t>
            </a:r>
            <a:endParaRPr sz="1600">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293" name="Google Shape;293;p15"/>
          <p:cNvSpPr txBox="1"/>
          <p:nvPr/>
        </p:nvSpPr>
        <p:spPr>
          <a:xfrm>
            <a:off x="327450" y="2142000"/>
            <a:ext cx="5457300" cy="26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Setup </a:t>
            </a:r>
            <a:r>
              <a:rPr lang="en" sz="1800">
                <a:latin typeface="Times New Roman"/>
                <a:ea typeface="Times New Roman"/>
                <a:cs typeface="Times New Roman"/>
                <a:sym typeface="Times New Roman"/>
              </a:rPr>
              <a:t>environments</a:t>
            </a:r>
            <a:r>
              <a:rPr lang="en" sz="1800">
                <a:latin typeface="Times New Roman"/>
                <a:ea typeface="Times New Roman"/>
                <a:cs typeface="Times New Roman"/>
                <a:sym typeface="Times New Roman"/>
              </a:rPr>
              <a:t> to save and retrieve data (Github, Google Colab, Google Drive)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Planning milestones that we need to meet every week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Modifying Connors Project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Gathering data for Nike</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6051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Hasib Work</a:t>
            </a:r>
            <a:endParaRPr/>
          </a:p>
          <a:p>
            <a:pPr indent="0" lvl="0" marL="0" rtl="0" algn="l">
              <a:spcBef>
                <a:spcPts val="0"/>
              </a:spcBef>
              <a:spcAft>
                <a:spcPts val="0"/>
              </a:spcAft>
              <a:buNone/>
            </a:pPr>
            <a:r>
              <a:t/>
            </a:r>
            <a:endParaRPr/>
          </a:p>
        </p:txBody>
      </p:sp>
      <p:sp>
        <p:nvSpPr>
          <p:cNvPr id="299" name="Google Shape;299;p16"/>
          <p:cNvSpPr txBox="1"/>
          <p:nvPr/>
        </p:nvSpPr>
        <p:spPr>
          <a:xfrm>
            <a:off x="0" y="1423350"/>
            <a:ext cx="8895900" cy="42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Hasibul Islam - Frontend Engineer &amp; QA Tester</a:t>
            </a:r>
            <a:endParaRPr sz="1600">
              <a:latin typeface="Comic Sans MS"/>
              <a:ea typeface="Comic Sans MS"/>
              <a:cs typeface="Comic Sans MS"/>
              <a:sym typeface="Comic Sans M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Decide on User interface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Gathered data on Puma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Create unit test for individual components of machine algorithm.</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6051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Jun</a:t>
            </a:r>
            <a:r>
              <a:rPr lang="en"/>
              <a:t> Work</a:t>
            </a:r>
            <a:endParaRPr/>
          </a:p>
          <a:p>
            <a:pPr indent="0" lvl="0" marL="0" rtl="0" algn="l">
              <a:spcBef>
                <a:spcPts val="0"/>
              </a:spcBef>
              <a:spcAft>
                <a:spcPts val="0"/>
              </a:spcAft>
              <a:buNone/>
            </a:pPr>
            <a:r>
              <a:t/>
            </a:r>
            <a:endParaRPr/>
          </a:p>
        </p:txBody>
      </p:sp>
      <p:sp>
        <p:nvSpPr>
          <p:cNvPr id="305" name="Google Shape;305;p17"/>
          <p:cNvSpPr txBox="1"/>
          <p:nvPr/>
        </p:nvSpPr>
        <p:spPr>
          <a:xfrm>
            <a:off x="697700" y="1395400"/>
            <a:ext cx="7204200" cy="34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Jun Zheng - Backend Engineer </a:t>
            </a:r>
            <a:endParaRPr sz="1600">
              <a:latin typeface="Comic Sans MS"/>
              <a:ea typeface="Comic Sans MS"/>
              <a:cs typeface="Comic Sans MS"/>
              <a:sym typeface="Comic Sans M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Gathered data on Adidas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Rework Connor Project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Looking for new algorithms</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6051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Carlos</a:t>
            </a:r>
            <a:r>
              <a:rPr lang="en"/>
              <a:t> Work</a:t>
            </a:r>
            <a:endParaRPr/>
          </a:p>
          <a:p>
            <a:pPr indent="0" lvl="0" marL="0" rtl="0" algn="l">
              <a:spcBef>
                <a:spcPts val="0"/>
              </a:spcBef>
              <a:spcAft>
                <a:spcPts val="0"/>
              </a:spcAft>
              <a:buNone/>
            </a:pPr>
            <a:r>
              <a:t/>
            </a:r>
            <a:endParaRPr/>
          </a:p>
        </p:txBody>
      </p:sp>
      <p:sp>
        <p:nvSpPr>
          <p:cNvPr id="311" name="Google Shape;311;p18"/>
          <p:cNvSpPr txBox="1"/>
          <p:nvPr/>
        </p:nvSpPr>
        <p:spPr>
          <a:xfrm>
            <a:off x="628850" y="1628500"/>
            <a:ext cx="6546300" cy="3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Carlos Vides - Backend Engineer &amp; QA Tester</a:t>
            </a:r>
            <a:endParaRPr sz="16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Currently Learning Python3</a:t>
            </a:r>
            <a:endParaRPr sz="16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Will use Django Backend Framework API</a:t>
            </a:r>
            <a:endParaRPr sz="16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We’ll make a Django API that loads and runs a trained machine learning mode classifying sneakers </a:t>
            </a:r>
            <a:endParaRPr sz="1600">
              <a:latin typeface="Comic Sans MS"/>
              <a:ea typeface="Comic Sans MS"/>
              <a:cs typeface="Comic Sans MS"/>
              <a:sym typeface="Comic Sans MS"/>
            </a:endParaRPr>
          </a:p>
          <a:p>
            <a:pPr indent="0" lvl="0" marL="457200" rtl="0" algn="l">
              <a:spcBef>
                <a:spcPts val="0"/>
              </a:spcBef>
              <a:spcAft>
                <a:spcPts val="0"/>
              </a:spcAft>
              <a:buNone/>
            </a:pPr>
            <a:r>
              <a:t/>
            </a:r>
            <a:endParaRPr sz="1600">
              <a:latin typeface="Comic Sans MS"/>
              <a:ea typeface="Comic Sans MS"/>
              <a:cs typeface="Comic Sans MS"/>
              <a:sym typeface="Comic Sans MS"/>
            </a:endParaRPr>
          </a:p>
          <a:p>
            <a:pPr indent="0" lvl="0" marL="457200" rtl="0" algn="ctr">
              <a:spcBef>
                <a:spcPts val="0"/>
              </a:spcBef>
              <a:spcAft>
                <a:spcPts val="0"/>
              </a:spcAft>
              <a:buNone/>
            </a:pPr>
            <a:r>
              <a:t/>
            </a:r>
            <a:endParaRPr sz="1600">
              <a:latin typeface="Comic Sans MS"/>
              <a:ea typeface="Comic Sans MS"/>
              <a:cs typeface="Comic Sans MS"/>
              <a:sym typeface="Comic Sans MS"/>
            </a:endParaRPr>
          </a:p>
        </p:txBody>
      </p:sp>
      <p:pic>
        <p:nvPicPr>
          <p:cNvPr id="312" name="Google Shape;312;p18"/>
          <p:cNvPicPr preferRelativeResize="0"/>
          <p:nvPr/>
        </p:nvPicPr>
        <p:blipFill>
          <a:blip r:embed="rId3">
            <a:alphaModFix/>
          </a:blip>
          <a:stretch>
            <a:fillRect/>
          </a:stretch>
        </p:blipFill>
        <p:spPr>
          <a:xfrm>
            <a:off x="1845375" y="3036699"/>
            <a:ext cx="3769275" cy="1843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7062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Connors Results For Project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pic>
        <p:nvPicPr>
          <p:cNvPr id="318" name="Google Shape;318;p19"/>
          <p:cNvPicPr preferRelativeResize="0"/>
          <p:nvPr/>
        </p:nvPicPr>
        <p:blipFill>
          <a:blip r:embed="rId3">
            <a:alphaModFix/>
          </a:blip>
          <a:stretch>
            <a:fillRect/>
          </a:stretch>
        </p:blipFill>
        <p:spPr>
          <a:xfrm>
            <a:off x="152400" y="1457175"/>
            <a:ext cx="3459368" cy="3533924"/>
          </a:xfrm>
          <a:prstGeom prst="rect">
            <a:avLst/>
          </a:prstGeom>
          <a:noFill/>
          <a:ln>
            <a:noFill/>
          </a:ln>
        </p:spPr>
      </p:pic>
      <p:pic>
        <p:nvPicPr>
          <p:cNvPr id="319" name="Google Shape;319;p19"/>
          <p:cNvPicPr preferRelativeResize="0"/>
          <p:nvPr/>
        </p:nvPicPr>
        <p:blipFill>
          <a:blip r:embed="rId4">
            <a:alphaModFix/>
          </a:blip>
          <a:stretch>
            <a:fillRect/>
          </a:stretch>
        </p:blipFill>
        <p:spPr>
          <a:xfrm>
            <a:off x="1762501" y="3889350"/>
            <a:ext cx="7154674" cy="924225"/>
          </a:xfrm>
          <a:prstGeom prst="rect">
            <a:avLst/>
          </a:prstGeom>
          <a:noFill/>
          <a:ln>
            <a:noFill/>
          </a:ln>
        </p:spPr>
      </p:pic>
      <p:sp>
        <p:nvSpPr>
          <p:cNvPr id="320" name="Google Shape;320;p19"/>
          <p:cNvSpPr txBox="1"/>
          <p:nvPr/>
        </p:nvSpPr>
        <p:spPr>
          <a:xfrm>
            <a:off x="3714250" y="1517475"/>
            <a:ext cx="5108100" cy="23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Our group ran Connors project to recreate his results but got mixed numbers. In Connors article, he averages 92-93% accuracy but once our group runs his model we get different </a:t>
            </a:r>
            <a:r>
              <a:rPr lang="en" sz="1800">
                <a:latin typeface="Times New Roman"/>
                <a:ea typeface="Times New Roman"/>
                <a:cs typeface="Times New Roman"/>
                <a:sym typeface="Times New Roman"/>
              </a:rPr>
              <a:t>percentages ranging from 80-99%. But our opinion on his why his project is flawed is because he uses stock images and with a low data set to test with. </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7062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Our</a:t>
            </a:r>
            <a:r>
              <a:rPr lang="en"/>
              <a:t> Results For Project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pic>
        <p:nvPicPr>
          <p:cNvPr id="326" name="Google Shape;326;p20"/>
          <p:cNvPicPr preferRelativeResize="0"/>
          <p:nvPr/>
        </p:nvPicPr>
        <p:blipFill>
          <a:blip r:embed="rId3">
            <a:alphaModFix/>
          </a:blip>
          <a:stretch>
            <a:fillRect/>
          </a:stretch>
        </p:blipFill>
        <p:spPr>
          <a:xfrm>
            <a:off x="209958" y="1395425"/>
            <a:ext cx="3283235" cy="3533925"/>
          </a:xfrm>
          <a:prstGeom prst="rect">
            <a:avLst/>
          </a:prstGeom>
          <a:noFill/>
          <a:ln>
            <a:noFill/>
          </a:ln>
        </p:spPr>
      </p:pic>
      <p:sp>
        <p:nvSpPr>
          <p:cNvPr id="327" name="Google Shape;327;p20"/>
          <p:cNvSpPr txBox="1"/>
          <p:nvPr/>
        </p:nvSpPr>
        <p:spPr>
          <a:xfrm>
            <a:off x="3987750" y="1817425"/>
            <a:ext cx="3996600" cy="27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The results for our data shows a 49-50% </a:t>
            </a:r>
            <a:r>
              <a:rPr lang="en" sz="1800">
                <a:latin typeface="Times New Roman"/>
                <a:ea typeface="Times New Roman"/>
                <a:cs typeface="Times New Roman"/>
                <a:sym typeface="Times New Roman"/>
              </a:rPr>
              <a:t>accuracy. Since our data consist of non stock images we learned that this model is only efficient when you have still white background images. This means we need to tailor an image classification to adjust to different environments.  </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6647100" cy="1011300"/>
          </a:xfrm>
          <a:prstGeom prst="rect">
            <a:avLst/>
          </a:prstGeom>
          <a:solidFill>
            <a:srgbClr val="B6D7A8"/>
          </a:solidFill>
        </p:spPr>
        <p:txBody>
          <a:bodyPr anchorCtr="0" anchor="t" bIns="91425" lIns="91425" spcFirstLastPara="1" rIns="91425" wrap="square" tIns="91425">
            <a:noAutofit/>
          </a:bodyPr>
          <a:lstStyle/>
          <a:p>
            <a:pPr indent="0" lvl="0" marL="0" rtl="0" algn="l">
              <a:spcBef>
                <a:spcPts val="0"/>
              </a:spcBef>
              <a:spcAft>
                <a:spcPts val="0"/>
              </a:spcAft>
              <a:buNone/>
            </a:pPr>
            <a:r>
              <a:rPr lang="en"/>
              <a:t>What we plan to do between today and next meeting?</a:t>
            </a:r>
            <a:endParaRPr/>
          </a:p>
        </p:txBody>
      </p:sp>
      <p:sp>
        <p:nvSpPr>
          <p:cNvPr id="333" name="Google Shape;333;p21"/>
          <p:cNvSpPr txBox="1"/>
          <p:nvPr/>
        </p:nvSpPr>
        <p:spPr>
          <a:xfrm>
            <a:off x="1315325" y="1757025"/>
            <a:ext cx="6647100" cy="2601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omic Sans MS"/>
              <a:buAutoNum type="arabicParenR"/>
            </a:pPr>
            <a:r>
              <a:rPr lang="en" sz="2400">
                <a:latin typeface="Comic Sans MS"/>
                <a:ea typeface="Comic Sans MS"/>
                <a:cs typeface="Comic Sans MS"/>
                <a:sym typeface="Comic Sans MS"/>
              </a:rPr>
              <a:t>Work on our </a:t>
            </a:r>
            <a:r>
              <a:rPr lang="en" sz="2400">
                <a:latin typeface="Comic Sans MS"/>
                <a:ea typeface="Comic Sans MS"/>
                <a:cs typeface="Comic Sans MS"/>
                <a:sym typeface="Comic Sans MS"/>
              </a:rPr>
              <a:t>version</a:t>
            </a:r>
            <a:r>
              <a:rPr lang="en" sz="2400">
                <a:latin typeface="Comic Sans MS"/>
                <a:ea typeface="Comic Sans MS"/>
                <a:cs typeface="Comic Sans MS"/>
                <a:sym typeface="Comic Sans MS"/>
              </a:rPr>
              <a:t> our script</a:t>
            </a:r>
            <a:endParaRPr sz="2400">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AutoNum type="arabicParenR"/>
            </a:pPr>
            <a:r>
              <a:rPr lang="en" sz="2400">
                <a:latin typeface="Comic Sans MS"/>
                <a:ea typeface="Comic Sans MS"/>
                <a:cs typeface="Comic Sans MS"/>
                <a:sym typeface="Comic Sans MS"/>
              </a:rPr>
              <a:t>Compare </a:t>
            </a:r>
            <a:r>
              <a:rPr lang="en" sz="2400">
                <a:latin typeface="Comic Sans MS"/>
                <a:ea typeface="Comic Sans MS"/>
                <a:cs typeface="Comic Sans MS"/>
                <a:sym typeface="Comic Sans MS"/>
              </a:rPr>
              <a:t>results</a:t>
            </a:r>
            <a:r>
              <a:rPr lang="en" sz="2400">
                <a:latin typeface="Comic Sans MS"/>
                <a:ea typeface="Comic Sans MS"/>
                <a:cs typeface="Comic Sans MS"/>
                <a:sym typeface="Comic Sans MS"/>
              </a:rPr>
              <a:t> </a:t>
            </a:r>
            <a:endParaRPr sz="2400">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AutoNum type="arabicParenR"/>
            </a:pPr>
            <a:r>
              <a:rPr lang="en" sz="2400">
                <a:latin typeface="Comic Sans MS"/>
                <a:ea typeface="Comic Sans MS"/>
                <a:cs typeface="Comic Sans MS"/>
                <a:sym typeface="Comic Sans MS"/>
              </a:rPr>
              <a:t>Complete Individual work</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sz="2400">
              <a:latin typeface="Comic Sans MS"/>
              <a:ea typeface="Comic Sans MS"/>
              <a:cs typeface="Comic Sans MS"/>
              <a:sym typeface="Comic Sans MS"/>
            </a:endParaRPr>
          </a:p>
          <a:p>
            <a:pPr indent="0" lvl="0" marL="457200" rtl="0" algn="l">
              <a:spcBef>
                <a:spcPts val="0"/>
              </a:spcBef>
              <a:spcAft>
                <a:spcPts val="0"/>
              </a:spcAft>
              <a:buNone/>
            </a:pPr>
            <a:r>
              <a:t/>
            </a:r>
            <a:endParaRPr>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