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10C569A-9AD2-45B7-9D36-68CF2DD3886A}">
  <a:tblStyle styleId="{D10C569A-9AD2-45B7-9D36-68CF2DD388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22" Type="http://schemas.openxmlformats.org/officeDocument/2006/relationships/font" Target="fonts/MavenPro-bold.fntdata"/><Relationship Id="rId10" Type="http://schemas.openxmlformats.org/officeDocument/2006/relationships/slide" Target="slides/slide4.xml"/><Relationship Id="rId21" Type="http://schemas.openxmlformats.org/officeDocument/2006/relationships/font" Target="fonts/MavenPro-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how-to-build-a-convolutional-network-classifier-81eef880715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6e8e2ab475_1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6e8e2ab475_1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6c9816df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6c9816df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AutoNum type="arabicParenR"/>
            </a:pPr>
            <a:r>
              <a:rPr lang="en" sz="1400">
                <a:latin typeface="Comic Sans MS"/>
                <a:ea typeface="Comic Sans MS"/>
                <a:cs typeface="Comic Sans MS"/>
                <a:sym typeface="Comic Sans MS"/>
              </a:rPr>
              <a:t>Gathering Data</a:t>
            </a:r>
            <a:endParaRPr sz="1200">
              <a:solidFill>
                <a:srgbClr val="545454"/>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6c9816df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6c9816df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ic Sans MS"/>
              <a:buAutoNum type="arabicParenR"/>
            </a:pPr>
            <a:r>
              <a:rPr lang="en" sz="1400">
                <a:latin typeface="Comic Sans MS"/>
                <a:ea typeface="Comic Sans MS"/>
                <a:cs typeface="Comic Sans MS"/>
                <a:sym typeface="Comic Sans MS"/>
              </a:rPr>
              <a:t>Data Pre-Processing (Cleaning Data, 80/20 Rule)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6c9816df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6c9816df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ic Sans MS"/>
              <a:buAutoNum type="arabicParenR"/>
            </a:pPr>
            <a:r>
              <a:rPr lang="en" sz="1400">
                <a:latin typeface="Comic Sans MS"/>
                <a:ea typeface="Comic Sans MS"/>
                <a:cs typeface="Comic Sans MS"/>
                <a:sym typeface="Comic Sans MS"/>
              </a:rPr>
              <a:t>Open up a github workflow environment for the team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6c9816df8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6c9816df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ic Sans MS"/>
              <a:buAutoNum type="arabicParenR"/>
            </a:pPr>
            <a:r>
              <a:rPr lang="en" sz="1400">
                <a:latin typeface="Comic Sans MS"/>
                <a:ea typeface="Comic Sans MS"/>
                <a:cs typeface="Comic Sans MS"/>
                <a:sym typeface="Comic Sans MS"/>
              </a:rPr>
              <a:t>Decide whether it would be a mobile or a web application</a:t>
            </a:r>
            <a:endParaRPr sz="1400">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arenR"/>
            </a:pPr>
            <a:r>
              <a:rPr lang="en" sz="1400">
                <a:latin typeface="Comic Sans MS"/>
                <a:ea typeface="Comic Sans MS"/>
                <a:cs typeface="Comic Sans MS"/>
                <a:sym typeface="Comic Sans MS"/>
              </a:rPr>
              <a:t>platform of choice</a:t>
            </a:r>
            <a:endParaRPr sz="1400">
              <a:latin typeface="Comic Sans MS"/>
              <a:ea typeface="Comic Sans MS"/>
              <a:cs typeface="Comic Sans MS"/>
              <a:sym typeface="Comic Sans M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6c9816df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6c9816df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ic Sans MS"/>
              <a:buAutoNum type="arabicParenR"/>
            </a:pPr>
            <a:r>
              <a:rPr lang="en" sz="1400">
                <a:latin typeface="Comic Sans MS"/>
                <a:ea typeface="Comic Sans MS"/>
                <a:cs typeface="Comic Sans MS"/>
                <a:sym typeface="Comic Sans MS"/>
              </a:rPr>
              <a:t>Sort out the workload between all 4 members</a:t>
            </a:r>
            <a:endParaRPr sz="1400">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a:solidFill>
                <a:schemeClr val="dk2"/>
              </a:solidFill>
            </a:endParaRPr>
          </a:p>
          <a:p>
            <a:pPr indent="0" lvl="0" marL="0" rtl="0" algn="l">
              <a:lnSpc>
                <a:spcPct val="115000"/>
              </a:lnSpc>
              <a:spcBef>
                <a:spcPts val="1600"/>
              </a:spcBef>
              <a:spcAft>
                <a:spcPts val="0"/>
              </a:spcAft>
              <a:buNone/>
            </a:pPr>
            <a:r>
              <a:t/>
            </a:r>
            <a:endParaRPr>
              <a:solidFill>
                <a:schemeClr val="dk2"/>
              </a:solidFill>
            </a:endParaRPr>
          </a:p>
          <a:p>
            <a:pPr indent="0" lvl="0" marL="0" rtl="0" algn="l">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6c9816df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6c9816df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u="sng">
                <a:solidFill>
                  <a:schemeClr val="hlink"/>
                </a:solidFill>
                <a:hlinkClick r:id="rId2"/>
              </a:rPr>
              <a:t>https://towardsdatascience.com/how-to-build-a-convolutional-network-classifier-81eef880715e</a:t>
            </a:r>
            <a:r>
              <a:rPr lang="en" sz="1300">
                <a:solidFill>
                  <a:schemeClr val="dk2"/>
                </a:solidFill>
                <a:latin typeface="Nunito"/>
                <a:ea typeface="Nunito"/>
                <a:cs typeface="Nunito"/>
                <a:sym typeface="Nunito"/>
              </a:rPr>
              <a:t>][</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rPr lang="en" sz="1300">
                <a:solidFill>
                  <a:schemeClr val="dk2"/>
                </a:solidFill>
                <a:latin typeface="Nunito"/>
                <a:ea typeface="Nunito"/>
                <a:cs typeface="Nunito"/>
                <a:sym typeface="Nunito"/>
              </a:rPr>
              <a:t>Connor Shorten created for 100 Days of ML Code. His project was to build an image classifier that would distinguish between Nike and Adidas basketball shoes. He only used 140 images in his dataset. He was able to achieve 91% accuracy using a 4-layer convolutional network. He also used tutorial from sentdex that used tensorflow learn api to build image recognition models. His source code can also be found on his github. </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t/>
            </a:r>
            <a:endParaRPr sz="1300">
              <a:solidFill>
                <a:schemeClr val="dk2"/>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6f197e80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6f197e80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6e91424b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6e91424b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Sneaker Classification Meeting 2</a:t>
            </a:r>
            <a:endParaRPr/>
          </a:p>
        </p:txBody>
      </p:sp>
      <p:sp>
        <p:nvSpPr>
          <p:cNvPr id="278" name="Google Shape;278;p13"/>
          <p:cNvSpPr txBox="1"/>
          <p:nvPr>
            <p:ph idx="1" type="subTitle"/>
          </p:nvPr>
        </p:nvSpPr>
        <p:spPr>
          <a:xfrm>
            <a:off x="824000" y="3596300"/>
            <a:ext cx="64986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Shahan Rahman, Hasibul Islam, Jun Zheng &amp; Carlos Vides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2253150" y="1952550"/>
            <a:ext cx="4916400" cy="1238400"/>
          </a:xfrm>
          <a:prstGeom prst="rect">
            <a:avLst/>
          </a:prstGeom>
          <a:solidFill>
            <a:srgbClr val="B6D7A8"/>
          </a:solidFill>
          <a:ln cap="flat" cmpd="sng" w="952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7317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Gathering Data</a:t>
            </a:r>
            <a:endParaRPr/>
          </a:p>
        </p:txBody>
      </p:sp>
      <p:sp>
        <p:nvSpPr>
          <p:cNvPr id="284" name="Google Shape;284;p14"/>
          <p:cNvSpPr txBox="1"/>
          <p:nvPr>
            <p:ph idx="1" type="body"/>
          </p:nvPr>
        </p:nvSpPr>
        <p:spPr>
          <a:xfrm>
            <a:off x="1151775" y="1660650"/>
            <a:ext cx="6742500" cy="1166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800">
                <a:latin typeface="Comic Sans MS"/>
                <a:ea typeface="Comic Sans MS"/>
                <a:cs typeface="Comic Sans MS"/>
                <a:sym typeface="Comic Sans MS"/>
              </a:rPr>
              <a:t>Our group decided having four sneaker companies. With 3 sneakers each, we made the choice to have one for each gender and one neutral. </a:t>
            </a:r>
            <a:endParaRPr sz="1800">
              <a:latin typeface="Comic Sans MS"/>
              <a:ea typeface="Comic Sans MS"/>
              <a:cs typeface="Comic Sans MS"/>
              <a:sym typeface="Comic Sans MS"/>
            </a:endParaRPr>
          </a:p>
        </p:txBody>
      </p:sp>
      <p:pic>
        <p:nvPicPr>
          <p:cNvPr id="285" name="Google Shape;285;p14"/>
          <p:cNvPicPr preferRelativeResize="0"/>
          <p:nvPr/>
        </p:nvPicPr>
        <p:blipFill>
          <a:blip r:embed="rId3">
            <a:alphaModFix/>
          </a:blip>
          <a:stretch>
            <a:fillRect/>
          </a:stretch>
        </p:blipFill>
        <p:spPr>
          <a:xfrm>
            <a:off x="1683125" y="2827354"/>
            <a:ext cx="5456801" cy="1271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7569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291" name="Google Shape;291;p15"/>
          <p:cNvSpPr txBox="1"/>
          <p:nvPr>
            <p:ph idx="1" type="body"/>
          </p:nvPr>
        </p:nvSpPr>
        <p:spPr>
          <a:xfrm>
            <a:off x="54750" y="1580850"/>
            <a:ext cx="4187400" cy="306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latin typeface="Comic Sans MS"/>
                <a:ea typeface="Comic Sans MS"/>
                <a:cs typeface="Comic Sans MS"/>
                <a:sym typeface="Comic Sans MS"/>
              </a:rPr>
              <a:t>Our team decided to have 80 percent of the sneaker images be classified and have names of the shoe as file names. The rest of the 20 percent will be </a:t>
            </a:r>
            <a:r>
              <a:rPr lang="en" sz="1800">
                <a:latin typeface="Comic Sans MS"/>
                <a:ea typeface="Comic Sans MS"/>
                <a:cs typeface="Comic Sans MS"/>
                <a:sym typeface="Comic Sans MS"/>
              </a:rPr>
              <a:t>similar sneakers that have no file name corresponding to the actual shoe. </a:t>
            </a:r>
            <a:r>
              <a:rPr lang="en" sz="1800">
                <a:latin typeface="Comic Sans MS"/>
                <a:ea typeface="Comic Sans MS"/>
                <a:cs typeface="Comic Sans MS"/>
                <a:sym typeface="Comic Sans MS"/>
              </a:rPr>
              <a:t> </a:t>
            </a:r>
            <a:endParaRPr sz="1800">
              <a:latin typeface="Comic Sans MS"/>
              <a:ea typeface="Comic Sans MS"/>
              <a:cs typeface="Comic Sans MS"/>
              <a:sym typeface="Comic Sans MS"/>
            </a:endParaRPr>
          </a:p>
        </p:txBody>
      </p:sp>
      <p:pic>
        <p:nvPicPr>
          <p:cNvPr id="292" name="Google Shape;292;p15"/>
          <p:cNvPicPr preferRelativeResize="0"/>
          <p:nvPr/>
        </p:nvPicPr>
        <p:blipFill>
          <a:blip r:embed="rId3">
            <a:alphaModFix/>
          </a:blip>
          <a:stretch>
            <a:fillRect/>
          </a:stretch>
        </p:blipFill>
        <p:spPr>
          <a:xfrm>
            <a:off x="4359900" y="2109250"/>
            <a:ext cx="4571975" cy="2650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614900" cy="6555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Github Setup</a:t>
            </a:r>
            <a:endParaRPr/>
          </a:p>
        </p:txBody>
      </p:sp>
      <p:sp>
        <p:nvSpPr>
          <p:cNvPr id="298" name="Google Shape;298;p16"/>
          <p:cNvSpPr txBox="1"/>
          <p:nvPr>
            <p:ph idx="1" type="body"/>
          </p:nvPr>
        </p:nvSpPr>
        <p:spPr>
          <a:xfrm>
            <a:off x="448850" y="1597875"/>
            <a:ext cx="3963900" cy="329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latin typeface="Comic Sans MS"/>
                <a:ea typeface="Comic Sans MS"/>
                <a:cs typeface="Comic Sans MS"/>
                <a:sym typeface="Comic Sans MS"/>
              </a:rPr>
              <a:t>Our project will be on </a:t>
            </a:r>
            <a:r>
              <a:rPr lang="en" sz="1800">
                <a:solidFill>
                  <a:srgbClr val="000000"/>
                </a:solidFill>
                <a:latin typeface="Comic Sans MS"/>
                <a:ea typeface="Comic Sans MS"/>
                <a:cs typeface="Comic Sans MS"/>
                <a:sym typeface="Comic Sans MS"/>
              </a:rPr>
              <a:t>google's</a:t>
            </a:r>
            <a:r>
              <a:rPr lang="en" sz="1800">
                <a:solidFill>
                  <a:srgbClr val="000000"/>
                </a:solidFill>
                <a:latin typeface="Comic Sans MS"/>
                <a:ea typeface="Comic Sans MS"/>
                <a:cs typeface="Comic Sans MS"/>
                <a:sym typeface="Comic Sans MS"/>
              </a:rPr>
              <a:t> cloud and just incase on github for local backups on every group members computer.</a:t>
            </a:r>
            <a:endParaRPr sz="1800">
              <a:solidFill>
                <a:srgbClr val="000000"/>
              </a:solidFill>
              <a:latin typeface="Comic Sans MS"/>
              <a:ea typeface="Comic Sans MS"/>
              <a:cs typeface="Comic Sans MS"/>
              <a:sym typeface="Comic Sans MS"/>
            </a:endParaRPr>
          </a:p>
        </p:txBody>
      </p:sp>
      <p:pic>
        <p:nvPicPr>
          <p:cNvPr id="299" name="Google Shape;299;p16"/>
          <p:cNvPicPr preferRelativeResize="0"/>
          <p:nvPr/>
        </p:nvPicPr>
        <p:blipFill>
          <a:blip r:embed="rId3">
            <a:alphaModFix/>
          </a:blip>
          <a:stretch>
            <a:fillRect/>
          </a:stretch>
        </p:blipFill>
        <p:spPr>
          <a:xfrm>
            <a:off x="4412750" y="1867220"/>
            <a:ext cx="4438326" cy="171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6051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Platform of Choice</a:t>
            </a:r>
            <a:endParaRPr/>
          </a:p>
        </p:txBody>
      </p:sp>
      <p:sp>
        <p:nvSpPr>
          <p:cNvPr id="305" name="Google Shape;305;p17"/>
          <p:cNvSpPr txBox="1"/>
          <p:nvPr>
            <p:ph idx="1" type="body"/>
          </p:nvPr>
        </p:nvSpPr>
        <p:spPr>
          <a:xfrm>
            <a:off x="1376800" y="1707675"/>
            <a:ext cx="60807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Comic Sans MS"/>
                <a:ea typeface="Comic Sans MS"/>
                <a:cs typeface="Comic Sans MS"/>
                <a:sym typeface="Comic Sans MS"/>
              </a:rPr>
              <a:t>Our platform choice is to make a web application. </a:t>
            </a:r>
            <a:endParaRPr sz="1800">
              <a:solidFill>
                <a:srgbClr val="000000"/>
              </a:solidFill>
              <a:latin typeface="Comic Sans MS"/>
              <a:ea typeface="Comic Sans MS"/>
              <a:cs typeface="Comic Sans MS"/>
              <a:sym typeface="Comic Sans MS"/>
            </a:endParaRPr>
          </a:p>
          <a:p>
            <a:pPr indent="0" lvl="0" marL="0" rtl="0" algn="l">
              <a:spcBef>
                <a:spcPts val="1600"/>
              </a:spcBef>
              <a:spcAft>
                <a:spcPts val="0"/>
              </a:spcAft>
              <a:buNone/>
            </a:pPr>
            <a:r>
              <a:t/>
            </a:r>
            <a:endParaRPr sz="1800">
              <a:solidFill>
                <a:srgbClr val="000000"/>
              </a:solidFill>
              <a:latin typeface="Comic Sans MS"/>
              <a:ea typeface="Comic Sans MS"/>
              <a:cs typeface="Comic Sans MS"/>
              <a:sym typeface="Comic Sans MS"/>
            </a:endParaRPr>
          </a:p>
          <a:p>
            <a:pPr indent="0" lvl="0" marL="0" rtl="0" algn="l">
              <a:spcBef>
                <a:spcPts val="1600"/>
              </a:spcBef>
              <a:spcAft>
                <a:spcPts val="0"/>
              </a:spcAft>
              <a:buNone/>
            </a:pPr>
            <a:r>
              <a:rPr lang="en" sz="1800">
                <a:solidFill>
                  <a:srgbClr val="000000"/>
                </a:solidFill>
                <a:latin typeface="Comic Sans MS"/>
                <a:ea typeface="Comic Sans MS"/>
                <a:cs typeface="Comic Sans MS"/>
                <a:sym typeface="Comic Sans MS"/>
              </a:rPr>
              <a:t>Working ON!</a:t>
            </a:r>
            <a:endParaRPr sz="1800">
              <a:solidFill>
                <a:srgbClr val="000000"/>
              </a:solidFill>
              <a:latin typeface="Comic Sans MS"/>
              <a:ea typeface="Comic Sans MS"/>
              <a:cs typeface="Comic Sans MS"/>
              <a:sym typeface="Comic Sans MS"/>
            </a:endParaRPr>
          </a:p>
          <a:p>
            <a:pPr indent="-342900" lvl="0" marL="457200" rtl="0" algn="l">
              <a:spcBef>
                <a:spcPts val="1600"/>
              </a:spcBef>
              <a:spcAft>
                <a:spcPts val="0"/>
              </a:spcAft>
              <a:buClr>
                <a:srgbClr val="000000"/>
              </a:buClr>
              <a:buSzPts val="1800"/>
              <a:buFont typeface="Comic Sans MS"/>
              <a:buChar char="-"/>
            </a:pPr>
            <a:r>
              <a:rPr lang="en" sz="1800">
                <a:solidFill>
                  <a:srgbClr val="000000"/>
                </a:solidFill>
                <a:latin typeface="Comic Sans MS"/>
                <a:ea typeface="Comic Sans MS"/>
                <a:cs typeface="Comic Sans MS"/>
                <a:sym typeface="Comic Sans MS"/>
              </a:rPr>
              <a:t>IOS APP</a:t>
            </a:r>
            <a:endParaRPr sz="1800">
              <a:solidFill>
                <a:srgbClr val="000000"/>
              </a:solidFill>
              <a:latin typeface="Comic Sans MS"/>
              <a:ea typeface="Comic Sans MS"/>
              <a:cs typeface="Comic Sans MS"/>
              <a:sym typeface="Comic Sans MS"/>
            </a:endParaRPr>
          </a:p>
          <a:p>
            <a:pPr indent="0" lvl="0" marL="0" rtl="0" algn="l">
              <a:spcBef>
                <a:spcPts val="1600"/>
              </a:spcBef>
              <a:spcAft>
                <a:spcPts val="1600"/>
              </a:spcAft>
              <a:buNone/>
            </a:pPr>
            <a:r>
              <a:t/>
            </a:r>
            <a:endParaRPr sz="1800">
              <a:solidFill>
                <a:srgbClr val="000000"/>
              </a:solidFill>
              <a:latin typeface="Comic Sans MS"/>
              <a:ea typeface="Comic Sans MS"/>
              <a:cs typeface="Comic Sans MS"/>
              <a:sym typeface="Comic Sans MS"/>
            </a:endParaRPr>
          </a:p>
        </p:txBody>
      </p:sp>
      <p:pic>
        <p:nvPicPr>
          <p:cNvPr id="306" name="Google Shape;306;p17"/>
          <p:cNvPicPr preferRelativeResize="0"/>
          <p:nvPr/>
        </p:nvPicPr>
        <p:blipFill>
          <a:blip r:embed="rId3">
            <a:alphaModFix/>
          </a:blip>
          <a:stretch>
            <a:fillRect/>
          </a:stretch>
        </p:blipFill>
        <p:spPr>
          <a:xfrm>
            <a:off x="3938625" y="2364475"/>
            <a:ext cx="4562616" cy="254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7062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Workloads</a:t>
            </a:r>
            <a:endParaRPr/>
          </a:p>
        </p:txBody>
      </p:sp>
      <p:sp>
        <p:nvSpPr>
          <p:cNvPr id="312" name="Google Shape;312;p18"/>
          <p:cNvSpPr txBox="1"/>
          <p:nvPr>
            <p:ph idx="1" type="body"/>
          </p:nvPr>
        </p:nvSpPr>
        <p:spPr>
          <a:xfrm>
            <a:off x="1778400" y="1701400"/>
            <a:ext cx="5587200" cy="124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latin typeface="Comic Sans MS"/>
                <a:ea typeface="Comic Sans MS"/>
                <a:cs typeface="Comic Sans MS"/>
                <a:sym typeface="Comic Sans MS"/>
              </a:rPr>
              <a:t>Shahan Rahman - Project Manager &amp; Full Stack Engineer</a:t>
            </a:r>
            <a:endParaRPr sz="1600">
              <a:solidFill>
                <a:srgbClr val="000000"/>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lang="en" sz="1600">
                <a:solidFill>
                  <a:srgbClr val="000000"/>
                </a:solidFill>
                <a:latin typeface="Comic Sans MS"/>
                <a:ea typeface="Comic Sans MS"/>
                <a:cs typeface="Comic Sans MS"/>
                <a:sym typeface="Comic Sans MS"/>
              </a:rPr>
              <a:t>Hasibul Islam - Frontend Engineer &amp; QA Tester</a:t>
            </a:r>
            <a:endParaRPr sz="1600">
              <a:solidFill>
                <a:srgbClr val="000000"/>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lang="en" sz="1600">
                <a:solidFill>
                  <a:srgbClr val="000000"/>
                </a:solidFill>
                <a:latin typeface="Comic Sans MS"/>
                <a:ea typeface="Comic Sans MS"/>
                <a:cs typeface="Comic Sans MS"/>
                <a:sym typeface="Comic Sans MS"/>
              </a:rPr>
              <a:t>Jun Zheng - Backend Engineer </a:t>
            </a:r>
            <a:endParaRPr sz="1600">
              <a:solidFill>
                <a:srgbClr val="000000"/>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lang="en" sz="1600">
                <a:solidFill>
                  <a:srgbClr val="000000"/>
                </a:solidFill>
                <a:latin typeface="Comic Sans MS"/>
                <a:ea typeface="Comic Sans MS"/>
                <a:cs typeface="Comic Sans MS"/>
                <a:sym typeface="Comic Sans MS"/>
              </a:rPr>
              <a:t>Carlos Vides - Backend Engineer &amp; QA Tester</a:t>
            </a:r>
            <a:endParaRPr sz="1600">
              <a:solidFill>
                <a:srgbClr val="000000"/>
              </a:solidFill>
              <a:latin typeface="Comic Sans MS"/>
              <a:ea typeface="Comic Sans MS"/>
              <a:cs typeface="Comic Sans MS"/>
              <a:sym typeface="Comic Sans MS"/>
            </a:endParaRPr>
          </a:p>
          <a:p>
            <a:pPr indent="0" lvl="0" marL="0" rtl="0" algn="l">
              <a:spcBef>
                <a:spcPts val="0"/>
              </a:spcBef>
              <a:spcAft>
                <a:spcPts val="1600"/>
              </a:spcAft>
              <a:buNone/>
            </a:pPr>
            <a:r>
              <a:t/>
            </a:r>
            <a:endParaRPr sz="18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6468900" cy="6684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Summary Of Similar Projects</a:t>
            </a:r>
            <a:endParaRPr/>
          </a:p>
        </p:txBody>
      </p:sp>
      <p:sp>
        <p:nvSpPr>
          <p:cNvPr id="318" name="Google Shape;318;p19"/>
          <p:cNvSpPr txBox="1"/>
          <p:nvPr>
            <p:ph idx="1" type="body"/>
          </p:nvPr>
        </p:nvSpPr>
        <p:spPr>
          <a:xfrm>
            <a:off x="485500" y="1661300"/>
            <a:ext cx="6468900" cy="278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 sz="1800">
                <a:latin typeface="Comic Sans MS"/>
                <a:ea typeface="Comic Sans MS"/>
                <a:cs typeface="Comic Sans MS"/>
                <a:sym typeface="Comic Sans MS"/>
              </a:rPr>
              <a:t>Connor Shorten </a:t>
            </a:r>
            <a:endParaRPr sz="18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sz="1800">
                <a:latin typeface="Comic Sans MS"/>
                <a:ea typeface="Comic Sans MS"/>
                <a:cs typeface="Comic Sans MS"/>
                <a:sym typeface="Comic Sans MS"/>
              </a:rPr>
              <a:t>100 Days of ML Code</a:t>
            </a:r>
            <a:endParaRPr sz="18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sz="1800">
                <a:latin typeface="Comic Sans MS"/>
                <a:ea typeface="Comic Sans MS"/>
                <a:cs typeface="Comic Sans MS"/>
                <a:sym typeface="Comic Sans MS"/>
              </a:rPr>
              <a:t>140 images in his dataset</a:t>
            </a:r>
            <a:endParaRPr sz="18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sz="1800">
                <a:latin typeface="Comic Sans MS"/>
                <a:ea typeface="Comic Sans MS"/>
                <a:cs typeface="Comic Sans MS"/>
                <a:sym typeface="Comic Sans MS"/>
              </a:rPr>
              <a:t>91% accuracy using a 4-layer convolutional network.</a:t>
            </a:r>
            <a:endParaRPr sz="18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sz="1800">
                <a:latin typeface="Comic Sans MS"/>
                <a:ea typeface="Comic Sans MS"/>
                <a:cs typeface="Comic Sans MS"/>
                <a:sym typeface="Comic Sans MS"/>
              </a:rPr>
              <a:t>Sentdex </a:t>
            </a:r>
            <a:endParaRPr sz="1800">
              <a:latin typeface="Comic Sans MS"/>
              <a:ea typeface="Comic Sans MS"/>
              <a:cs typeface="Comic Sans MS"/>
              <a:sym typeface="Comic Sans MS"/>
            </a:endParaRPr>
          </a:p>
          <a:p>
            <a:pPr indent="0" lvl="0" marL="0" rtl="0" algn="l">
              <a:spcBef>
                <a:spcPts val="1600"/>
              </a:spcBef>
              <a:spcAft>
                <a:spcPts val="1600"/>
              </a:spcAft>
              <a:buNone/>
            </a:pPr>
            <a:r>
              <a:t/>
            </a:r>
            <a:endParaRPr/>
          </a:p>
        </p:txBody>
      </p:sp>
      <p:pic>
        <p:nvPicPr>
          <p:cNvPr id="319" name="Google Shape;319;p19"/>
          <p:cNvPicPr preferRelativeResize="0"/>
          <p:nvPr/>
        </p:nvPicPr>
        <p:blipFill>
          <a:blip r:embed="rId3">
            <a:alphaModFix/>
          </a:blip>
          <a:stretch>
            <a:fillRect/>
          </a:stretch>
        </p:blipFill>
        <p:spPr>
          <a:xfrm>
            <a:off x="6770875" y="2780475"/>
            <a:ext cx="1884800" cy="194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6468900" cy="6684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Our Take Away</a:t>
            </a:r>
            <a:endParaRPr/>
          </a:p>
        </p:txBody>
      </p:sp>
      <p:graphicFrame>
        <p:nvGraphicFramePr>
          <p:cNvPr id="325" name="Google Shape;325;p20"/>
          <p:cNvGraphicFramePr/>
          <p:nvPr/>
        </p:nvGraphicFramePr>
        <p:xfrm>
          <a:off x="1074625" y="1966675"/>
          <a:ext cx="3000000" cy="3000000"/>
        </p:xfrm>
        <a:graphic>
          <a:graphicData uri="http://schemas.openxmlformats.org/drawingml/2006/table">
            <a:tbl>
              <a:tblPr>
                <a:noFill/>
                <a:tableStyleId>{D10C569A-9AD2-45B7-9D36-68CF2DD3886A}</a:tableStyleId>
              </a:tblPr>
              <a:tblGrid>
                <a:gridCol w="3619500"/>
                <a:gridCol w="3619500"/>
              </a:tblGrid>
              <a:tr h="243650">
                <a:tc>
                  <a:txBody>
                    <a:bodyPr/>
                    <a:lstStyle/>
                    <a:p>
                      <a:pPr indent="0" lvl="0" marL="0" rtl="0" algn="l">
                        <a:spcBef>
                          <a:spcPts val="0"/>
                        </a:spcBef>
                        <a:spcAft>
                          <a:spcPts val="0"/>
                        </a:spcAft>
                        <a:buNone/>
                      </a:pPr>
                      <a:r>
                        <a:rPr lang="en">
                          <a:latin typeface="Comic Sans MS"/>
                          <a:ea typeface="Comic Sans MS"/>
                          <a:cs typeface="Comic Sans MS"/>
                          <a:sym typeface="Comic Sans MS"/>
                        </a:rPr>
                        <a:t>Pros</a:t>
                      </a:r>
                      <a:endParaRPr>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a:latin typeface="Comic Sans MS"/>
                          <a:ea typeface="Comic Sans MS"/>
                          <a:cs typeface="Comic Sans MS"/>
                          <a:sym typeface="Comic Sans MS"/>
                        </a:rPr>
                        <a:t>Cons</a:t>
                      </a:r>
                      <a:endParaRPr>
                        <a:latin typeface="Comic Sans MS"/>
                        <a:ea typeface="Comic Sans MS"/>
                        <a:cs typeface="Comic Sans MS"/>
                        <a:sym typeface="Comic Sans MS"/>
                      </a:endParaRPr>
                    </a:p>
                  </a:txBody>
                  <a:tcPr marT="91425" marB="91425" marR="91425" marL="91425"/>
                </a:tc>
              </a:tr>
              <a:tr h="243650">
                <a:tc>
                  <a:txBody>
                    <a:bodyPr/>
                    <a:lstStyle/>
                    <a:p>
                      <a:pPr indent="0" lvl="0" marL="0" rtl="0" algn="l">
                        <a:spcBef>
                          <a:spcPts val="0"/>
                        </a:spcBef>
                        <a:spcAft>
                          <a:spcPts val="0"/>
                        </a:spcAft>
                        <a:buNone/>
                      </a:pPr>
                      <a:r>
                        <a:rPr lang="en" sz="1200">
                          <a:latin typeface="Comic Sans MS"/>
                          <a:ea typeface="Comic Sans MS"/>
                          <a:cs typeface="Comic Sans MS"/>
                          <a:sym typeface="Comic Sans MS"/>
                        </a:rPr>
                        <a:t>Shows us how to build a </a:t>
                      </a:r>
                      <a:r>
                        <a:rPr lang="en" sz="1200">
                          <a:latin typeface="Comic Sans MS"/>
                          <a:ea typeface="Comic Sans MS"/>
                          <a:cs typeface="Comic Sans MS"/>
                          <a:sym typeface="Comic Sans MS"/>
                        </a:rPr>
                        <a:t>convolutional network.</a:t>
                      </a:r>
                      <a:endParaRPr sz="12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a:latin typeface="Comic Sans MS"/>
                          <a:ea typeface="Comic Sans MS"/>
                          <a:cs typeface="Comic Sans MS"/>
                          <a:sym typeface="Comic Sans MS"/>
                        </a:rPr>
                        <a:t>Not specific shoes of photos</a:t>
                      </a:r>
                      <a:endParaRPr>
                        <a:latin typeface="Comic Sans MS"/>
                        <a:ea typeface="Comic Sans MS"/>
                        <a:cs typeface="Comic Sans MS"/>
                        <a:sym typeface="Comic Sans MS"/>
                      </a:endParaRPr>
                    </a:p>
                  </a:txBody>
                  <a:tcPr marT="91425" marB="91425" marR="91425" marL="91425"/>
                </a:tc>
              </a:tr>
              <a:tr h="243650">
                <a:tc>
                  <a:txBody>
                    <a:bodyPr/>
                    <a:lstStyle/>
                    <a:p>
                      <a:pPr indent="0" lvl="0" marL="0" rtl="0" algn="l">
                        <a:spcBef>
                          <a:spcPts val="0"/>
                        </a:spcBef>
                        <a:spcAft>
                          <a:spcPts val="0"/>
                        </a:spcAft>
                        <a:buNone/>
                      </a:pPr>
                      <a:r>
                        <a:rPr lang="en">
                          <a:latin typeface="Comic Sans MS"/>
                          <a:ea typeface="Comic Sans MS"/>
                          <a:cs typeface="Comic Sans MS"/>
                          <a:sym typeface="Comic Sans MS"/>
                        </a:rPr>
                        <a:t>Has tutorials to support his work</a:t>
                      </a:r>
                      <a:endParaRPr>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a:latin typeface="Comic Sans MS"/>
                          <a:ea typeface="Comic Sans MS"/>
                          <a:cs typeface="Comic Sans MS"/>
                          <a:sym typeface="Comic Sans MS"/>
                        </a:rPr>
                        <a:t>No GUI</a:t>
                      </a:r>
                      <a:endParaRPr>
                        <a:latin typeface="Comic Sans MS"/>
                        <a:ea typeface="Comic Sans MS"/>
                        <a:cs typeface="Comic Sans MS"/>
                        <a:sym typeface="Comic Sans MS"/>
                      </a:endParaRPr>
                    </a:p>
                  </a:txBody>
                  <a:tcPr marT="91425" marB="91425" marR="91425" marL="91425"/>
                </a:tc>
              </a:tr>
              <a:tr h="243650">
                <a:tc>
                  <a:txBody>
                    <a:bodyPr/>
                    <a:lstStyle/>
                    <a:p>
                      <a:pPr indent="0" lvl="0" marL="0" rtl="0" algn="l">
                        <a:spcBef>
                          <a:spcPts val="0"/>
                        </a:spcBef>
                        <a:spcAft>
                          <a:spcPts val="0"/>
                        </a:spcAft>
                        <a:buNone/>
                      </a:pPr>
                      <a:r>
                        <a:rPr lang="en">
                          <a:latin typeface="Comic Sans MS"/>
                          <a:ea typeface="Comic Sans MS"/>
                          <a:cs typeface="Comic Sans MS"/>
                          <a:sym typeface="Comic Sans MS"/>
                        </a:rPr>
                        <a:t>Uses tensorflow </a:t>
                      </a:r>
                      <a:endParaRPr>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a:latin typeface="Comic Sans MS"/>
                          <a:ea typeface="Comic Sans MS"/>
                          <a:cs typeface="Comic Sans MS"/>
                          <a:sym typeface="Comic Sans MS"/>
                        </a:rPr>
                        <a:t>Scope of brands are only two</a:t>
                      </a:r>
                      <a:endParaRPr>
                        <a:latin typeface="Comic Sans MS"/>
                        <a:ea typeface="Comic Sans MS"/>
                        <a:cs typeface="Comic Sans MS"/>
                        <a:sym typeface="Comic Sans MS"/>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6647100" cy="10113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What we plan to do between today and next meeting?</a:t>
            </a:r>
            <a:endParaRPr/>
          </a:p>
        </p:txBody>
      </p:sp>
      <p:sp>
        <p:nvSpPr>
          <p:cNvPr id="331" name="Google Shape;331;p21"/>
          <p:cNvSpPr txBox="1"/>
          <p:nvPr/>
        </p:nvSpPr>
        <p:spPr>
          <a:xfrm>
            <a:off x="1315325" y="1757025"/>
            <a:ext cx="6647100" cy="2601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ic Sans MS"/>
              <a:buAutoNum type="arabicParenR"/>
            </a:pPr>
            <a:r>
              <a:rPr lang="en">
                <a:latin typeface="Comic Sans MS"/>
                <a:ea typeface="Comic Sans MS"/>
                <a:cs typeface="Comic Sans MS"/>
                <a:sym typeface="Comic Sans MS"/>
              </a:rPr>
              <a:t>Begin development and load data into python script. </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arenR"/>
            </a:pPr>
            <a:r>
              <a:rPr lang="en">
                <a:latin typeface="Comic Sans MS"/>
                <a:ea typeface="Comic Sans MS"/>
                <a:cs typeface="Comic Sans MS"/>
                <a:sym typeface="Comic Sans MS"/>
              </a:rPr>
              <a:t>Finalize on sneaker catalog and have all images needed.</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arenR"/>
            </a:pPr>
            <a:r>
              <a:rPr lang="en">
                <a:latin typeface="Comic Sans MS"/>
                <a:ea typeface="Comic Sans MS"/>
                <a:cs typeface="Comic Sans MS"/>
                <a:sym typeface="Comic Sans MS"/>
              </a:rPr>
              <a:t>Decided how big should our database should be</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arenR"/>
            </a:pPr>
            <a:r>
              <a:rPr lang="en">
                <a:latin typeface="Comic Sans MS"/>
                <a:ea typeface="Comic Sans MS"/>
                <a:cs typeface="Comic Sans MS"/>
                <a:sym typeface="Comic Sans MS"/>
              </a:rPr>
              <a:t>Everyone individual roles starts which will result in every person having a slide that represents there progress with </a:t>
            </a:r>
            <a:r>
              <a:rPr lang="en">
                <a:latin typeface="Comic Sans MS"/>
                <a:ea typeface="Comic Sans MS"/>
                <a:cs typeface="Comic Sans MS"/>
                <a:sym typeface="Comic Sans MS"/>
              </a:rPr>
              <a:t>their</a:t>
            </a:r>
            <a:r>
              <a:rPr lang="en">
                <a:latin typeface="Comic Sans MS"/>
                <a:ea typeface="Comic Sans MS"/>
                <a:cs typeface="Comic Sans MS"/>
                <a:sym typeface="Comic Sans MS"/>
              </a:rPr>
              <a:t> roles. </a:t>
            </a:r>
            <a:endParaRPr>
              <a:latin typeface="Comic Sans MS"/>
              <a:ea typeface="Comic Sans MS"/>
              <a:cs typeface="Comic Sans MS"/>
              <a:sym typeface="Comic Sans MS"/>
            </a:endParaRPr>
          </a:p>
          <a:p>
            <a:pPr indent="0" lvl="0" marL="457200" rtl="0" algn="l">
              <a:spcBef>
                <a:spcPts val="0"/>
              </a:spcBef>
              <a:spcAft>
                <a:spcPts val="0"/>
              </a:spcAft>
              <a:buNone/>
            </a:pPr>
            <a:r>
              <a:t/>
            </a:r>
            <a:endParaRPr>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