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4"/>
  </p:notesMasterIdLst>
  <p:sldIdLst>
    <p:sldId id="322" r:id="rId2"/>
    <p:sldId id="631" r:id="rId3"/>
    <p:sldId id="647" r:id="rId4"/>
    <p:sldId id="632" r:id="rId5"/>
    <p:sldId id="633" r:id="rId6"/>
    <p:sldId id="657" r:id="rId7"/>
    <p:sldId id="646" r:id="rId8"/>
    <p:sldId id="635" r:id="rId9"/>
    <p:sldId id="650" r:id="rId10"/>
    <p:sldId id="652" r:id="rId11"/>
    <p:sldId id="655" r:id="rId12"/>
    <p:sldId id="653" r:id="rId13"/>
    <p:sldId id="658" r:id="rId14"/>
    <p:sldId id="656" r:id="rId15"/>
    <p:sldId id="654" r:id="rId16"/>
    <p:sldId id="639" r:id="rId17"/>
    <p:sldId id="638" r:id="rId18"/>
    <p:sldId id="640" r:id="rId19"/>
    <p:sldId id="641" r:id="rId20"/>
    <p:sldId id="642" r:id="rId21"/>
    <p:sldId id="643" r:id="rId22"/>
    <p:sldId id="64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5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947" autoAdjust="0"/>
  </p:normalViewPr>
  <p:slideViewPr>
    <p:cSldViewPr snapToGrid="0">
      <p:cViewPr varScale="1">
        <p:scale>
          <a:sx n="81" d="100"/>
          <a:sy n="81" d="100"/>
        </p:scale>
        <p:origin x="1560"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o Xiaoyu" userId="585946029c31b2d1" providerId="LiveId" clId="{2F30B38A-67D9-4A2F-921A-0B06863B9B90}"/>
    <pc:docChg chg="undo custSel modSld">
      <pc:chgData name="Mao Xiaoyu" userId="585946029c31b2d1" providerId="LiveId" clId="{2F30B38A-67D9-4A2F-921A-0B06863B9B90}" dt="2022-10-12T23:12:38.105" v="267" actId="20577"/>
      <pc:docMkLst>
        <pc:docMk/>
      </pc:docMkLst>
      <pc:sldChg chg="modSp mod">
        <pc:chgData name="Mao Xiaoyu" userId="585946029c31b2d1" providerId="LiveId" clId="{2F30B38A-67D9-4A2F-921A-0B06863B9B90}" dt="2022-10-05T21:18:07.513" v="193" actId="1076"/>
        <pc:sldMkLst>
          <pc:docMk/>
          <pc:sldMk cId="3143036725" sldId="635"/>
        </pc:sldMkLst>
        <pc:spChg chg="mod">
          <ac:chgData name="Mao Xiaoyu" userId="585946029c31b2d1" providerId="LiveId" clId="{2F30B38A-67D9-4A2F-921A-0B06863B9B90}" dt="2022-10-05T21:17:42.812" v="191" actId="1076"/>
          <ac:spMkLst>
            <pc:docMk/>
            <pc:sldMk cId="3143036725" sldId="635"/>
            <ac:spMk id="6" creationId="{D56E93B4-59F2-DF6A-70FB-8AFF4C503ADB}"/>
          </ac:spMkLst>
        </pc:spChg>
        <pc:spChg chg="mod">
          <ac:chgData name="Mao Xiaoyu" userId="585946029c31b2d1" providerId="LiveId" clId="{2F30B38A-67D9-4A2F-921A-0B06863B9B90}" dt="2022-10-05T21:16:50.808" v="136" actId="1076"/>
          <ac:spMkLst>
            <pc:docMk/>
            <pc:sldMk cId="3143036725" sldId="635"/>
            <ac:spMk id="8" creationId="{77286140-5144-C555-6BEE-01D019E4322C}"/>
          </ac:spMkLst>
        </pc:spChg>
        <pc:spChg chg="mod">
          <ac:chgData name="Mao Xiaoyu" userId="585946029c31b2d1" providerId="LiveId" clId="{2F30B38A-67D9-4A2F-921A-0B06863B9B90}" dt="2022-10-05T21:16:41.940" v="132" actId="1076"/>
          <ac:spMkLst>
            <pc:docMk/>
            <pc:sldMk cId="3143036725" sldId="635"/>
            <ac:spMk id="10" creationId="{785859AB-CD0E-17C4-9B3F-9E1B52E354FA}"/>
          </ac:spMkLst>
        </pc:spChg>
        <pc:spChg chg="mod">
          <ac:chgData name="Mao Xiaoyu" userId="585946029c31b2d1" providerId="LiveId" clId="{2F30B38A-67D9-4A2F-921A-0B06863B9B90}" dt="2022-10-05T21:17:02.287" v="138" actId="20577"/>
          <ac:spMkLst>
            <pc:docMk/>
            <pc:sldMk cId="3143036725" sldId="635"/>
            <ac:spMk id="11" creationId="{2D2F43A7-0551-D2F9-04CD-A77B8E29FEC2}"/>
          </ac:spMkLst>
        </pc:spChg>
        <pc:spChg chg="mod">
          <ac:chgData name="Mao Xiaoyu" userId="585946029c31b2d1" providerId="LiveId" clId="{2F30B38A-67D9-4A2F-921A-0B06863B9B90}" dt="2022-10-05T21:17:53.830" v="192" actId="1076"/>
          <ac:spMkLst>
            <pc:docMk/>
            <pc:sldMk cId="3143036725" sldId="635"/>
            <ac:spMk id="15" creationId="{4CFFF201-DC4B-0469-13E0-F695BA2009BF}"/>
          </ac:spMkLst>
        </pc:spChg>
        <pc:spChg chg="mod">
          <ac:chgData name="Mao Xiaoyu" userId="585946029c31b2d1" providerId="LiveId" clId="{2F30B38A-67D9-4A2F-921A-0B06863B9B90}" dt="2022-10-05T21:15:02.006" v="100" actId="1076"/>
          <ac:spMkLst>
            <pc:docMk/>
            <pc:sldMk cId="3143036725" sldId="635"/>
            <ac:spMk id="26" creationId="{1EB00FCC-3284-FC2B-3881-08F4AE3622CA}"/>
          </ac:spMkLst>
        </pc:spChg>
        <pc:spChg chg="mod">
          <ac:chgData name="Mao Xiaoyu" userId="585946029c31b2d1" providerId="LiveId" clId="{2F30B38A-67D9-4A2F-921A-0B06863B9B90}" dt="2022-10-05T21:18:07.513" v="193" actId="1076"/>
          <ac:spMkLst>
            <pc:docMk/>
            <pc:sldMk cId="3143036725" sldId="635"/>
            <ac:spMk id="28" creationId="{EDAAD773-CCEF-1006-813B-F0033E46041B}"/>
          </ac:spMkLst>
        </pc:spChg>
        <pc:spChg chg="mod">
          <ac:chgData name="Mao Xiaoyu" userId="585946029c31b2d1" providerId="LiveId" clId="{2F30B38A-67D9-4A2F-921A-0B06863B9B90}" dt="2022-10-05T21:16:31.183" v="130" actId="1076"/>
          <ac:spMkLst>
            <pc:docMk/>
            <pc:sldMk cId="3143036725" sldId="635"/>
            <ac:spMk id="62" creationId="{0D0BDCB2-E43C-8164-97B7-7C5F044E0A0C}"/>
          </ac:spMkLst>
        </pc:spChg>
        <pc:spChg chg="mod">
          <ac:chgData name="Mao Xiaoyu" userId="585946029c31b2d1" providerId="LiveId" clId="{2F30B38A-67D9-4A2F-921A-0B06863B9B90}" dt="2022-10-05T21:16:31.183" v="130" actId="1076"/>
          <ac:spMkLst>
            <pc:docMk/>
            <pc:sldMk cId="3143036725" sldId="635"/>
            <ac:spMk id="65" creationId="{70853874-9E6B-A130-AD31-A917042C72DC}"/>
          </ac:spMkLst>
        </pc:spChg>
        <pc:spChg chg="mod">
          <ac:chgData name="Mao Xiaoyu" userId="585946029c31b2d1" providerId="LiveId" clId="{2F30B38A-67D9-4A2F-921A-0B06863B9B90}" dt="2022-10-05T21:16:31.183" v="130" actId="1076"/>
          <ac:spMkLst>
            <pc:docMk/>
            <pc:sldMk cId="3143036725" sldId="635"/>
            <ac:spMk id="66" creationId="{AAB84FAF-4FAD-7F58-6F44-183DC48C756A}"/>
          </ac:spMkLst>
        </pc:spChg>
        <pc:spChg chg="mod">
          <ac:chgData name="Mao Xiaoyu" userId="585946029c31b2d1" providerId="LiveId" clId="{2F30B38A-67D9-4A2F-921A-0B06863B9B90}" dt="2022-10-05T21:16:31.183" v="130" actId="1076"/>
          <ac:spMkLst>
            <pc:docMk/>
            <pc:sldMk cId="3143036725" sldId="635"/>
            <ac:spMk id="67" creationId="{AF156980-0C9B-C551-E7A8-0EE6A7DB2B71}"/>
          </ac:spMkLst>
        </pc:spChg>
        <pc:spChg chg="mod">
          <ac:chgData name="Mao Xiaoyu" userId="585946029c31b2d1" providerId="LiveId" clId="{2F30B38A-67D9-4A2F-921A-0B06863B9B90}" dt="2022-10-05T21:16:31.183" v="130" actId="1076"/>
          <ac:spMkLst>
            <pc:docMk/>
            <pc:sldMk cId="3143036725" sldId="635"/>
            <ac:spMk id="68" creationId="{1E07B95F-69A7-D292-59BE-1D871B7C00E1}"/>
          </ac:spMkLst>
        </pc:spChg>
        <pc:spChg chg="mod">
          <ac:chgData name="Mao Xiaoyu" userId="585946029c31b2d1" providerId="LiveId" clId="{2F30B38A-67D9-4A2F-921A-0B06863B9B90}" dt="2022-10-05T21:16:31.183" v="130" actId="1076"/>
          <ac:spMkLst>
            <pc:docMk/>
            <pc:sldMk cId="3143036725" sldId="635"/>
            <ac:spMk id="69" creationId="{3A4CB327-B012-DCE9-62DE-B1781B1D3318}"/>
          </ac:spMkLst>
        </pc:spChg>
        <pc:spChg chg="mod">
          <ac:chgData name="Mao Xiaoyu" userId="585946029c31b2d1" providerId="LiveId" clId="{2F30B38A-67D9-4A2F-921A-0B06863B9B90}" dt="2022-10-05T21:16:31.183" v="130" actId="1076"/>
          <ac:spMkLst>
            <pc:docMk/>
            <pc:sldMk cId="3143036725" sldId="635"/>
            <ac:spMk id="70" creationId="{7E283650-D305-017E-B546-5EEE732736F9}"/>
          </ac:spMkLst>
        </pc:spChg>
        <pc:spChg chg="mod">
          <ac:chgData name="Mao Xiaoyu" userId="585946029c31b2d1" providerId="LiveId" clId="{2F30B38A-67D9-4A2F-921A-0B06863B9B90}" dt="2022-10-05T21:16:31.183" v="130" actId="1076"/>
          <ac:spMkLst>
            <pc:docMk/>
            <pc:sldMk cId="3143036725" sldId="635"/>
            <ac:spMk id="71" creationId="{C89C90BC-F159-917F-F613-D8A8D09A350B}"/>
          </ac:spMkLst>
        </pc:spChg>
        <pc:spChg chg="mod">
          <ac:chgData name="Mao Xiaoyu" userId="585946029c31b2d1" providerId="LiveId" clId="{2F30B38A-67D9-4A2F-921A-0B06863B9B90}" dt="2022-10-05T21:16:31.183" v="130" actId="1076"/>
          <ac:spMkLst>
            <pc:docMk/>
            <pc:sldMk cId="3143036725" sldId="635"/>
            <ac:spMk id="72" creationId="{8E327E17-8631-A559-3007-995E63D8F7B4}"/>
          </ac:spMkLst>
        </pc:spChg>
        <pc:spChg chg="mod">
          <ac:chgData name="Mao Xiaoyu" userId="585946029c31b2d1" providerId="LiveId" clId="{2F30B38A-67D9-4A2F-921A-0B06863B9B90}" dt="2022-10-05T21:16:31.183" v="130" actId="1076"/>
          <ac:spMkLst>
            <pc:docMk/>
            <pc:sldMk cId="3143036725" sldId="635"/>
            <ac:spMk id="73" creationId="{4BEB059F-B2D2-D1FD-3486-00C8048B4F06}"/>
          </ac:spMkLst>
        </pc:spChg>
        <pc:spChg chg="mod">
          <ac:chgData name="Mao Xiaoyu" userId="585946029c31b2d1" providerId="LiveId" clId="{2F30B38A-67D9-4A2F-921A-0B06863B9B90}" dt="2022-10-05T21:17:31.945" v="179" actId="20577"/>
          <ac:spMkLst>
            <pc:docMk/>
            <pc:sldMk cId="3143036725" sldId="635"/>
            <ac:spMk id="77" creationId="{C19CBCAD-B988-384C-0002-12294D88ED06}"/>
          </ac:spMkLst>
        </pc:spChg>
        <pc:spChg chg="mod">
          <ac:chgData name="Mao Xiaoyu" userId="585946029c31b2d1" providerId="LiveId" clId="{2F30B38A-67D9-4A2F-921A-0B06863B9B90}" dt="2022-10-05T21:17:37.747" v="190" actId="20577"/>
          <ac:spMkLst>
            <pc:docMk/>
            <pc:sldMk cId="3143036725" sldId="635"/>
            <ac:spMk id="79" creationId="{269895C1-D6CB-B70A-8A29-CE33A0D98DC5}"/>
          </ac:spMkLst>
        </pc:spChg>
        <pc:cxnChg chg="mod">
          <ac:chgData name="Mao Xiaoyu" userId="585946029c31b2d1" providerId="LiveId" clId="{2F30B38A-67D9-4A2F-921A-0B06863B9B90}" dt="2022-10-05T21:16:31.183" v="130" actId="1076"/>
          <ac:cxnSpMkLst>
            <pc:docMk/>
            <pc:sldMk cId="3143036725" sldId="635"/>
            <ac:cxnSpMk id="63" creationId="{56AB473C-C490-9068-E811-9A1EC3F86F8D}"/>
          </ac:cxnSpMkLst>
        </pc:cxnChg>
        <pc:cxnChg chg="mod">
          <ac:chgData name="Mao Xiaoyu" userId="585946029c31b2d1" providerId="LiveId" clId="{2F30B38A-67D9-4A2F-921A-0B06863B9B90}" dt="2022-10-05T21:16:31.183" v="130" actId="1076"/>
          <ac:cxnSpMkLst>
            <pc:docMk/>
            <pc:sldMk cId="3143036725" sldId="635"/>
            <ac:cxnSpMk id="64" creationId="{649B7FA3-586E-5C35-A3B7-219C6221CFA2}"/>
          </ac:cxnSpMkLst>
        </pc:cxnChg>
      </pc:sldChg>
      <pc:sldChg chg="modSp mod">
        <pc:chgData name="Mao Xiaoyu" userId="585946029c31b2d1" providerId="LiveId" clId="{2F30B38A-67D9-4A2F-921A-0B06863B9B90}" dt="2022-10-05T21:18:46.749" v="239" actId="1076"/>
        <pc:sldMkLst>
          <pc:docMk/>
          <pc:sldMk cId="50456658" sldId="650"/>
        </pc:sldMkLst>
        <pc:spChg chg="mod">
          <ac:chgData name="Mao Xiaoyu" userId="585946029c31b2d1" providerId="LiveId" clId="{2F30B38A-67D9-4A2F-921A-0B06863B9B90}" dt="2022-10-05T21:18:39.406" v="238" actId="20577"/>
          <ac:spMkLst>
            <pc:docMk/>
            <pc:sldMk cId="50456658" sldId="650"/>
            <ac:spMk id="19" creationId="{03429D25-8746-30C4-7038-2F1B11904A0E}"/>
          </ac:spMkLst>
        </pc:spChg>
        <pc:spChg chg="mod">
          <ac:chgData name="Mao Xiaoyu" userId="585946029c31b2d1" providerId="LiveId" clId="{2F30B38A-67D9-4A2F-921A-0B06863B9B90}" dt="2022-10-05T21:18:46.749" v="239" actId="1076"/>
          <ac:spMkLst>
            <pc:docMk/>
            <pc:sldMk cId="50456658" sldId="650"/>
            <ac:spMk id="21" creationId="{424E52AA-EB82-D80A-7CFB-3FDF0D994043}"/>
          </ac:spMkLst>
        </pc:spChg>
      </pc:sldChg>
      <pc:sldChg chg="modSp">
        <pc:chgData name="Mao Xiaoyu" userId="585946029c31b2d1" providerId="LiveId" clId="{2F30B38A-67D9-4A2F-921A-0B06863B9B90}" dt="2022-10-12T23:12:24.562" v="263" actId="20577"/>
        <pc:sldMkLst>
          <pc:docMk/>
          <pc:sldMk cId="2150356380" sldId="654"/>
        </pc:sldMkLst>
        <pc:spChg chg="mod">
          <ac:chgData name="Mao Xiaoyu" userId="585946029c31b2d1" providerId="LiveId" clId="{2F30B38A-67D9-4A2F-921A-0B06863B9B90}" dt="2022-10-12T23:12:24.562" v="263" actId="20577"/>
          <ac:spMkLst>
            <pc:docMk/>
            <pc:sldMk cId="2150356380" sldId="654"/>
            <ac:spMk id="4" creationId="{8AD6297E-A61C-F72E-37D7-86CA4C2E0EFD}"/>
          </ac:spMkLst>
        </pc:spChg>
      </pc:sldChg>
      <pc:sldChg chg="modSp">
        <pc:chgData name="Mao Xiaoyu" userId="585946029c31b2d1" providerId="LiveId" clId="{2F30B38A-67D9-4A2F-921A-0B06863B9B90}" dt="2022-10-12T23:12:38.105" v="267" actId="20577"/>
        <pc:sldMkLst>
          <pc:docMk/>
          <pc:sldMk cId="2078364870" sldId="655"/>
        </pc:sldMkLst>
        <pc:spChg chg="mod">
          <ac:chgData name="Mao Xiaoyu" userId="585946029c31b2d1" providerId="LiveId" clId="{2F30B38A-67D9-4A2F-921A-0B06863B9B90}" dt="2022-10-12T23:12:38.105" v="267" actId="20577"/>
          <ac:spMkLst>
            <pc:docMk/>
            <pc:sldMk cId="2078364870" sldId="655"/>
            <ac:spMk id="4" creationId="{8AD6297E-A61C-F72E-37D7-86CA4C2E0EFD}"/>
          </ac:spMkLst>
        </pc:spChg>
      </pc:sldChg>
      <pc:sldChg chg="modSp">
        <pc:chgData name="Mao Xiaoyu" userId="585946029c31b2d1" providerId="LiveId" clId="{2F30B38A-67D9-4A2F-921A-0B06863B9B90}" dt="2022-10-05T23:58:55.931" v="249" actId="20577"/>
        <pc:sldMkLst>
          <pc:docMk/>
          <pc:sldMk cId="1475284097" sldId="657"/>
        </pc:sldMkLst>
        <pc:spChg chg="mod">
          <ac:chgData name="Mao Xiaoyu" userId="585946029c31b2d1" providerId="LiveId" clId="{2F30B38A-67D9-4A2F-921A-0B06863B9B90}" dt="2022-10-05T23:58:55.931" v="249" actId="20577"/>
          <ac:spMkLst>
            <pc:docMk/>
            <pc:sldMk cId="1475284097" sldId="657"/>
            <ac:spMk id="35" creationId="{346B833F-6048-A8F7-EE88-FAE9DE4AFF59}"/>
          </ac:spMkLst>
        </pc:spChg>
      </pc:sldChg>
      <pc:sldChg chg="modSp">
        <pc:chgData name="Mao Xiaoyu" userId="585946029c31b2d1" providerId="LiveId" clId="{2F30B38A-67D9-4A2F-921A-0B06863B9B90}" dt="2022-10-12T23:11:53.040" v="259" actId="20577"/>
        <pc:sldMkLst>
          <pc:docMk/>
          <pc:sldMk cId="2058620269" sldId="658"/>
        </pc:sldMkLst>
        <pc:spChg chg="mod">
          <ac:chgData name="Mao Xiaoyu" userId="585946029c31b2d1" providerId="LiveId" clId="{2F30B38A-67D9-4A2F-921A-0B06863B9B90}" dt="2022-10-12T23:11:53.040" v="259" actId="20577"/>
          <ac:spMkLst>
            <pc:docMk/>
            <pc:sldMk cId="2058620269" sldId="658"/>
            <ac:spMk id="17" creationId="{7F49404D-7FE4-F128-2DEC-EB9BFEE052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6628A-AE67-4933-A57E-54DD5E384DAF}" type="datetimeFigureOut">
              <a:rPr lang="en-US" smtClean="0"/>
              <a:t>10/12/2022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B2E48-BE36-4A6B-98C8-E4C62DC01D34}" type="slidenum">
              <a:rPr lang="en-US" smtClean="0"/>
              <a:t>‹#›</a:t>
            </a:fld>
            <a:endParaRPr lang="en-US"/>
          </a:p>
        </p:txBody>
      </p:sp>
    </p:spTree>
    <p:extLst>
      <p:ext uri="{BB962C8B-B14F-4D97-AF65-F5344CB8AC3E}">
        <p14:creationId xmlns:p14="http://schemas.microsoft.com/office/powerpoint/2010/main" val="372954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morning, Prof Carl, James and Jasmin. Today I will give you a update on my proposal titled a unified Eulerian Variational Framework for multiphase FSI. The focus of this talk will be how to unify the description of the solid and fluid in a fully Eulerian frame of reference, and how to handle the interface in a fixed mesh.</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0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B2E48-BE36-4A6B-98C8-E4C62DC01D34}" type="slidenum">
              <a:rPr lang="en-US" smtClean="0"/>
              <a:t>4</a:t>
            </a:fld>
            <a:endParaRPr lang="en-US"/>
          </a:p>
        </p:txBody>
      </p:sp>
    </p:spTree>
    <p:extLst>
      <p:ext uri="{BB962C8B-B14F-4D97-AF65-F5344CB8AC3E}">
        <p14:creationId xmlns:p14="http://schemas.microsoft.com/office/powerpoint/2010/main" val="3430214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First, let me introduce the context of my research topic. The current research topic is motivated by the intelligent and green marine vessel proposal. We focus on the development of tools which make the marine vessels intelligent and environmentally friendly.  Combining the high-fidelity model-based simulation and data driven techniques, we want to make the design and operation of the next generation marine vessels more interactive, automized, efficient and green. My focus is to reduce the noise of the ship and its harm to the marine mammals. This requires high fidelity simulation of multiphase fluid structure interaction.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Arial"/>
              <a:cs typeface="Arial"/>
              <a:sym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EA024-1A57-4F3C-9E7B-1D53EAA7E8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105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B2E48-BE36-4A6B-98C8-E4C62DC01D34}" type="slidenum">
              <a:rPr lang="en-US" smtClean="0"/>
              <a:t>18</a:t>
            </a:fld>
            <a:endParaRPr lang="en-US"/>
          </a:p>
        </p:txBody>
      </p:sp>
    </p:spTree>
    <p:extLst>
      <p:ext uri="{BB962C8B-B14F-4D97-AF65-F5344CB8AC3E}">
        <p14:creationId xmlns:p14="http://schemas.microsoft.com/office/powerpoint/2010/main" val="1299869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B2E48-BE36-4A6B-98C8-E4C62DC01D34}" type="slidenum">
              <a:rPr lang="en-US" smtClean="0"/>
              <a:t>19</a:t>
            </a:fld>
            <a:endParaRPr lang="en-US"/>
          </a:p>
        </p:txBody>
      </p:sp>
    </p:spTree>
    <p:extLst>
      <p:ext uri="{BB962C8B-B14F-4D97-AF65-F5344CB8AC3E}">
        <p14:creationId xmlns:p14="http://schemas.microsoft.com/office/powerpoint/2010/main" val="206312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6B2E48-BE36-4A6B-98C8-E4C62DC01D34}" type="slidenum">
              <a:rPr lang="en-US" smtClean="0"/>
              <a:t>22</a:t>
            </a:fld>
            <a:endParaRPr lang="en-US"/>
          </a:p>
        </p:txBody>
      </p:sp>
    </p:spTree>
    <p:extLst>
      <p:ext uri="{BB962C8B-B14F-4D97-AF65-F5344CB8AC3E}">
        <p14:creationId xmlns:p14="http://schemas.microsoft.com/office/powerpoint/2010/main" val="287712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5645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85128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39370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93811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8600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46616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61790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29568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190381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368582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30A2-D194-4C01-B316-5CD17E29EE8B}" type="slidenum">
              <a:rPr lang="en-US" smtClean="0"/>
              <a:t>‹#›</a:t>
            </a:fld>
            <a:endParaRPr lang="en-US"/>
          </a:p>
        </p:txBody>
      </p:sp>
    </p:spTree>
    <p:extLst>
      <p:ext uri="{BB962C8B-B14F-4D97-AF65-F5344CB8AC3E}">
        <p14:creationId xmlns:p14="http://schemas.microsoft.com/office/powerpoint/2010/main" val="259990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430A2-D194-4C01-B316-5CD17E29EE8B}" type="slidenum">
              <a:rPr lang="en-US" smtClean="0"/>
              <a:t>‹#›</a:t>
            </a:fld>
            <a:endParaRPr lang="en-US"/>
          </a:p>
        </p:txBody>
      </p:sp>
    </p:spTree>
    <p:extLst>
      <p:ext uri="{BB962C8B-B14F-4D97-AF65-F5344CB8AC3E}">
        <p14:creationId xmlns:p14="http://schemas.microsoft.com/office/powerpoint/2010/main" val="219265175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1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image" Target="../media/image95.png"/></Relationships>
</file>

<file path=ppt/slides/_rels/slide1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13.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18" Type="http://schemas.openxmlformats.org/officeDocument/2006/relationships/image" Target="../media/image126.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image" Target="../media/image110.png"/><Relationship Id="rId16"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19" Type="http://schemas.openxmlformats.org/officeDocument/2006/relationships/image" Target="../media/image127.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s>
</file>

<file path=ppt/slides/_rels/slide14.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7.xml"/><Relationship Id="rId6" Type="http://schemas.openxmlformats.org/officeDocument/2006/relationships/image" Target="../media/image132.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s>
</file>

<file path=ppt/slides/_rels/slide1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16.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40.png"/><Relationship Id="rId5" Type="http://schemas.openxmlformats.org/officeDocument/2006/relationships/image" Target="../media/image730.png"/><Relationship Id="rId4" Type="http://schemas.openxmlformats.org/officeDocument/2006/relationships/image" Target="../media/image720.png"/></Relationships>
</file>

<file path=ppt/slides/_rels/slide17.xml.rels><?xml version="1.0" encoding="UTF-8" standalone="yes"?>
<Relationships xmlns="http://schemas.openxmlformats.org/package/2006/relationships"><Relationship Id="rId8" Type="http://schemas.openxmlformats.org/officeDocument/2006/relationships/image" Target="../media/image810.png"/><Relationship Id="rId3" Type="http://schemas.openxmlformats.org/officeDocument/2006/relationships/image" Target="../media/image760.png"/><Relationship Id="rId7" Type="http://schemas.openxmlformats.org/officeDocument/2006/relationships/image" Target="../media/image800.png"/><Relationship Id="rId2" Type="http://schemas.openxmlformats.org/officeDocument/2006/relationships/image" Target="../media/image750.png"/><Relationship Id="rId1" Type="http://schemas.openxmlformats.org/officeDocument/2006/relationships/slideLayout" Target="../slideLayouts/slideLayout7.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8.xml.rels><?xml version="1.0" encoding="UTF-8" standalone="yes"?>
<Relationships xmlns="http://schemas.openxmlformats.org/package/2006/relationships"><Relationship Id="rId8" Type="http://schemas.openxmlformats.org/officeDocument/2006/relationships/image" Target="../media/image870.png"/><Relationship Id="rId3" Type="http://schemas.openxmlformats.org/officeDocument/2006/relationships/image" Target="../media/image820.png"/><Relationship Id="rId7" Type="http://schemas.openxmlformats.org/officeDocument/2006/relationships/image" Target="../media/image86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50.png"/><Relationship Id="rId5" Type="http://schemas.openxmlformats.org/officeDocument/2006/relationships/image" Target="../media/image840.png"/><Relationship Id="rId10" Type="http://schemas.openxmlformats.org/officeDocument/2006/relationships/image" Target="../media/image890.png"/><Relationship Id="rId4" Type="http://schemas.openxmlformats.org/officeDocument/2006/relationships/image" Target="../media/image830.png"/><Relationship Id="rId9" Type="http://schemas.openxmlformats.org/officeDocument/2006/relationships/image" Target="../media/image880.png"/></Relationships>
</file>

<file path=ppt/slides/_rels/slide19.xml.rels><?xml version="1.0" encoding="UTF-8" standalone="yes"?>
<Relationships xmlns="http://schemas.openxmlformats.org/package/2006/relationships"><Relationship Id="rId8" Type="http://schemas.openxmlformats.org/officeDocument/2006/relationships/image" Target="../media/image950.png"/><Relationship Id="rId3" Type="http://schemas.openxmlformats.org/officeDocument/2006/relationships/image" Target="../media/image900.png"/><Relationship Id="rId7" Type="http://schemas.openxmlformats.org/officeDocument/2006/relationships/image" Target="../media/image94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30.png"/><Relationship Id="rId5" Type="http://schemas.openxmlformats.org/officeDocument/2006/relationships/image" Target="../media/image140.png"/><Relationship Id="rId4" Type="http://schemas.openxmlformats.org/officeDocument/2006/relationships/image" Target="../media/image139.png"/><Relationship Id="rId9" Type="http://schemas.openxmlformats.org/officeDocument/2006/relationships/image" Target="../media/image96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image" Target="../media/image970.png"/><Relationship Id="rId1" Type="http://schemas.openxmlformats.org/officeDocument/2006/relationships/slideLayout" Target="../slideLayouts/slideLayout7.xml"/><Relationship Id="rId4" Type="http://schemas.openxmlformats.org/officeDocument/2006/relationships/image" Target="../media/image141.png"/></Relationships>
</file>

<file path=ppt/slides/_rels/slide21.xml.rels><?xml version="1.0" encoding="UTF-8" standalone="yes"?>
<Relationships xmlns="http://schemas.openxmlformats.org/package/2006/relationships"><Relationship Id="rId8" Type="http://schemas.openxmlformats.org/officeDocument/2006/relationships/image" Target="../media/image1060.png"/><Relationship Id="rId13" Type="http://schemas.openxmlformats.org/officeDocument/2006/relationships/image" Target="../media/image152.png"/><Relationship Id="rId3" Type="http://schemas.openxmlformats.org/officeDocument/2006/relationships/image" Target="../media/image143.png"/><Relationship Id="rId7" Type="http://schemas.openxmlformats.org/officeDocument/2006/relationships/image" Target="../media/image147.png"/><Relationship Id="rId12" Type="http://schemas.openxmlformats.org/officeDocument/2006/relationships/image" Target="../media/image151.png"/><Relationship Id="rId2"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0.png"/><Relationship Id="rId5" Type="http://schemas.openxmlformats.org/officeDocument/2006/relationships/image" Target="../media/image145.png"/><Relationship Id="rId15" Type="http://schemas.openxmlformats.org/officeDocument/2006/relationships/image" Target="../media/image153.png"/><Relationship Id="rId10" Type="http://schemas.openxmlformats.org/officeDocument/2006/relationships/image" Target="../media/image149.png"/><Relationship Id="rId4" Type="http://schemas.openxmlformats.org/officeDocument/2006/relationships/image" Target="../media/image144.png"/><Relationship Id="rId9" Type="http://schemas.openxmlformats.org/officeDocument/2006/relationships/image" Target="../media/image148.png"/><Relationship Id="rId14" Type="http://schemas.openxmlformats.org/officeDocument/2006/relationships/image" Target="../media/image1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10.png"/><Relationship Id="rId2"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6.png"/><Relationship Id="rId16"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19" Type="http://schemas.openxmlformats.org/officeDocument/2006/relationships/image" Target="../media/image63.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9.xml.rels><?xml version="1.0" encoding="UTF-8" standalone="yes"?>
<Relationships xmlns="http://schemas.openxmlformats.org/package/2006/relationships"><Relationship Id="rId13" Type="http://schemas.openxmlformats.org/officeDocument/2006/relationships/image" Target="../media/image66.png"/><Relationship Id="rId18" Type="http://schemas.openxmlformats.org/officeDocument/2006/relationships/image" Target="../media/image71.png"/><Relationship Id="rId21" Type="http://schemas.openxmlformats.org/officeDocument/2006/relationships/image" Target="../media/image74.png"/><Relationship Id="rId12" Type="http://schemas.openxmlformats.org/officeDocument/2006/relationships/image" Target="../media/image64.png"/><Relationship Id="rId17" Type="http://schemas.openxmlformats.org/officeDocument/2006/relationships/image" Target="../media/image70.png"/><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7.xml"/><Relationship Id="rId11" Type="http://schemas.openxmlformats.org/officeDocument/2006/relationships/image" Target="../media/image65.png"/><Relationship Id="rId15" Type="http://schemas.openxmlformats.org/officeDocument/2006/relationships/image" Target="../media/image68.png"/><Relationship Id="rId19" Type="http://schemas.openxmlformats.org/officeDocument/2006/relationships/image" Target="../media/image72.png"/><Relationship Id="rId14" Type="http://schemas.openxmlformats.org/officeDocument/2006/relationships/image" Target="../media/image67.png"/><Relationship Id="rId22"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742122" y="780729"/>
            <a:ext cx="7860330" cy="1798637"/>
          </a:xfrm>
          <a:prstGeom prst="rect">
            <a:avLst/>
          </a:prstGeom>
        </p:spPr>
        <p:txBody>
          <a:bodyPr spcFirstLastPara="1" vert="horz" wrap="square" lIns="121900" tIns="121900" rIns="121900" bIns="121900" rtlCol="0" anchor="b" anchorCtr="0">
            <a:noAutofit/>
          </a:bodyPr>
          <a:lstStyle/>
          <a:p>
            <a:pPr algn="ctr"/>
            <a:r>
              <a:rPr lang="en-US" sz="4000" dirty="0">
                <a:solidFill>
                  <a:srgbClr val="CC0000"/>
                </a:solidFill>
              </a:rPr>
              <a:t>Steady-State and Transient Heat Transfer problems in C++ framework</a:t>
            </a:r>
            <a:endParaRPr sz="4000" dirty="0">
              <a:solidFill>
                <a:srgbClr val="CC0000"/>
              </a:solidFill>
            </a:endParaRPr>
          </a:p>
        </p:txBody>
      </p:sp>
      <p:cxnSp>
        <p:nvCxnSpPr>
          <p:cNvPr id="55" name="Google Shape;55;p13"/>
          <p:cNvCxnSpPr>
            <a:cxnSpLocks/>
          </p:cNvCxnSpPr>
          <p:nvPr/>
        </p:nvCxnSpPr>
        <p:spPr>
          <a:xfrm>
            <a:off x="742122" y="2759481"/>
            <a:ext cx="7513982" cy="0"/>
          </a:xfrm>
          <a:prstGeom prst="straightConnector1">
            <a:avLst/>
          </a:prstGeom>
          <a:noFill/>
          <a:ln w="9525" cap="flat" cmpd="sng">
            <a:solidFill>
              <a:srgbClr val="CC0000"/>
            </a:solidFill>
            <a:prstDash val="solid"/>
            <a:round/>
            <a:headEnd type="none" w="med" len="med"/>
            <a:tailEnd type="none" w="med" len="med"/>
          </a:ln>
        </p:spPr>
      </p:cxnSp>
      <p:sp>
        <p:nvSpPr>
          <p:cNvPr id="56" name="Google Shape;56;p13"/>
          <p:cNvSpPr txBox="1"/>
          <p:nvPr/>
        </p:nvSpPr>
        <p:spPr>
          <a:xfrm>
            <a:off x="1164400" y="4098520"/>
            <a:ext cx="6815200" cy="982901"/>
          </a:xfrm>
          <a:prstGeom prst="rect">
            <a:avLst/>
          </a:prstGeom>
          <a:noFill/>
          <a:ln>
            <a:noFill/>
          </a:ln>
        </p:spPr>
        <p:txBody>
          <a:bodyPr spcFirstLastPara="1" wrap="square" lIns="121900" tIns="121900" rIns="121900" bIns="121900" anchor="t" anchorCtr="0">
            <a:noAutofit/>
          </a:bodyPr>
          <a:lstStyle/>
          <a:p>
            <a:pPr algn="ctr" defTabSz="1219140">
              <a:buClr>
                <a:srgbClr val="000000"/>
              </a:buClr>
            </a:pPr>
            <a:r>
              <a:rPr lang="en-US" altLang="zh-CN" sz="1867" kern="0" dirty="0">
                <a:solidFill>
                  <a:srgbClr val="000000"/>
                </a:solidFill>
                <a:latin typeface="Arial"/>
                <a:cs typeface="Arial"/>
                <a:sym typeface="Arial"/>
              </a:rPr>
              <a:t>Xiaoyu Mao</a:t>
            </a:r>
          </a:p>
          <a:p>
            <a:pPr algn="ctr" defTabSz="1219140">
              <a:buClr>
                <a:srgbClr val="000000"/>
              </a:buClr>
            </a:pPr>
            <a:endParaRPr lang="en-US" sz="1867" kern="0" dirty="0">
              <a:solidFill>
                <a:srgbClr val="000000"/>
              </a:solidFill>
              <a:latin typeface="Arial"/>
              <a:cs typeface="Arial"/>
              <a:sym typeface="Arial"/>
            </a:endParaRPr>
          </a:p>
        </p:txBody>
      </p:sp>
      <p:sp>
        <p:nvSpPr>
          <p:cNvPr id="3" name="TextBox 2">
            <a:extLst>
              <a:ext uri="{FF2B5EF4-FFF2-40B4-BE49-F238E27FC236}">
                <a16:creationId xmlns:a16="http://schemas.microsoft.com/office/drawing/2014/main" id="{A4709DD3-B945-42D1-A544-201485C937D9}"/>
              </a:ext>
            </a:extLst>
          </p:cNvPr>
          <p:cNvSpPr txBox="1"/>
          <p:nvPr/>
        </p:nvSpPr>
        <p:spPr>
          <a:xfrm>
            <a:off x="3472882" y="4589970"/>
            <a:ext cx="2198255" cy="369332"/>
          </a:xfrm>
          <a:prstGeom prst="rect">
            <a:avLst/>
          </a:prstGeom>
          <a:noFill/>
        </p:spPr>
        <p:txBody>
          <a:bodyPr wrap="square" rtlCol="0">
            <a:spAutoFit/>
          </a:bodyPr>
          <a:lstStyle/>
          <a:p>
            <a:pPr algn="ctr"/>
            <a:r>
              <a:rPr lang="en-US" dirty="0"/>
              <a:t>Oct. 3, 2022</a:t>
            </a:r>
          </a:p>
        </p:txBody>
      </p:sp>
      <p:pic>
        <p:nvPicPr>
          <p:cNvPr id="5" name="Picture 4" descr="A close up of a logo&#10;&#10;Description automatically generated">
            <a:extLst>
              <a:ext uri="{FF2B5EF4-FFF2-40B4-BE49-F238E27FC236}">
                <a16:creationId xmlns:a16="http://schemas.microsoft.com/office/drawing/2014/main" id="{E922D8F8-5E5E-408B-A411-59240049E43C}"/>
              </a:ext>
            </a:extLst>
          </p:cNvPr>
          <p:cNvPicPr>
            <a:picLocks noChangeAspect="1"/>
          </p:cNvPicPr>
          <p:nvPr/>
        </p:nvPicPr>
        <p:blipFill rotWithShape="1">
          <a:blip r:embed="rId3">
            <a:extLst>
              <a:ext uri="{28A0092B-C50C-407E-A947-70E740481C1C}">
                <a14:useLocalDpi xmlns:a14="http://schemas.microsoft.com/office/drawing/2010/main" val="0"/>
              </a:ext>
            </a:extLst>
          </a:blip>
          <a:srcRect t="26323" b="20371"/>
          <a:stretch/>
        </p:blipFill>
        <p:spPr>
          <a:xfrm>
            <a:off x="2604475" y="5604487"/>
            <a:ext cx="3935051" cy="809625"/>
          </a:xfrm>
          <a:prstGeom prst="rect">
            <a:avLst/>
          </a:prstGeom>
        </p:spPr>
      </p:pic>
      <p:sp>
        <p:nvSpPr>
          <p:cNvPr id="10" name="TextBox 9">
            <a:extLst>
              <a:ext uri="{FF2B5EF4-FFF2-40B4-BE49-F238E27FC236}">
                <a16:creationId xmlns:a16="http://schemas.microsoft.com/office/drawing/2014/main" id="{F5AEB0B8-FF8E-4FD3-9482-A60D445B7FE9}"/>
              </a:ext>
            </a:extLst>
          </p:cNvPr>
          <p:cNvSpPr txBox="1"/>
          <p:nvPr/>
        </p:nvSpPr>
        <p:spPr>
          <a:xfrm>
            <a:off x="4114802" y="4063190"/>
            <a:ext cx="65" cy="276999"/>
          </a:xfrm>
          <a:prstGeom prst="rect">
            <a:avLst/>
          </a:prstGeom>
          <a:noFill/>
        </p:spPr>
        <p:txBody>
          <a:bodyPr wrap="none" lIns="0" tIns="0" rIns="0" bIns="0" rtlCol="0">
            <a:spAutoFit/>
          </a:bodyPr>
          <a:lstStyle/>
          <a:p>
            <a:endParaRPr lang="en-US" dirty="0"/>
          </a:p>
        </p:txBody>
      </p:sp>
      <p:sp>
        <p:nvSpPr>
          <p:cNvPr id="6" name="TextBox 5">
            <a:extLst>
              <a:ext uri="{FF2B5EF4-FFF2-40B4-BE49-F238E27FC236}">
                <a16:creationId xmlns:a16="http://schemas.microsoft.com/office/drawing/2014/main" id="{66DF9491-D947-9D41-F286-D2D71E8ECB03}"/>
              </a:ext>
            </a:extLst>
          </p:cNvPr>
          <p:cNvSpPr txBox="1"/>
          <p:nvPr/>
        </p:nvSpPr>
        <p:spPr>
          <a:xfrm>
            <a:off x="1523991" y="3059668"/>
            <a:ext cx="6096000" cy="523220"/>
          </a:xfrm>
          <a:prstGeom prst="rect">
            <a:avLst/>
          </a:prstGeom>
          <a:noFill/>
        </p:spPr>
        <p:txBody>
          <a:bodyPr wrap="square">
            <a:spAutoFit/>
          </a:bodyPr>
          <a:lstStyle/>
          <a:p>
            <a:pPr algn="ctr" defTabSz="1219140">
              <a:buClr>
                <a:srgbClr val="000000"/>
              </a:buClr>
            </a:pPr>
            <a:r>
              <a:rPr lang="en-US" altLang="zh-CN" sz="2800" kern="0" dirty="0">
                <a:solidFill>
                  <a:srgbClr val="000000"/>
                </a:solidFill>
                <a:latin typeface="Arial"/>
                <a:cs typeface="Arial"/>
                <a:sym typeface="Arial"/>
              </a:rPr>
              <a:t>Mech587 Project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36DAF1-284A-4E10-A202-89EE6E5A3D8D}"/>
              </a:ext>
            </a:extLst>
          </p:cNvPr>
          <p:cNvSpPr>
            <a:spLocks noGrp="1"/>
          </p:cNvSpPr>
          <p:nvPr>
            <p:ph type="sldNum" sz="quarter" idx="12"/>
          </p:nvPr>
        </p:nvSpPr>
        <p:spPr/>
        <p:txBody>
          <a:bodyPr/>
          <a:lstStyle/>
          <a:p>
            <a:fld id="{49E430A2-D194-4C01-B316-5CD17E29EE8B}" type="slidenum">
              <a:rPr lang="en-US" smtClean="0"/>
              <a:t>10</a:t>
            </a:fld>
            <a:endParaRPr lang="en-US"/>
          </a:p>
        </p:txBody>
      </p:sp>
      <p:sp>
        <p:nvSpPr>
          <p:cNvPr id="3" name="Google Shape;338;p30">
            <a:extLst>
              <a:ext uri="{FF2B5EF4-FFF2-40B4-BE49-F238E27FC236}">
                <a16:creationId xmlns:a16="http://schemas.microsoft.com/office/drawing/2014/main" id="{B41BC7FC-D68F-4DC4-AEA0-4CAA608426A4}"/>
              </a:ext>
            </a:extLst>
          </p:cNvPr>
          <p:cNvSpPr txBox="1">
            <a:spLocks/>
          </p:cNvSpPr>
          <p:nvPr/>
        </p:nvSpPr>
        <p:spPr>
          <a:xfrm>
            <a:off x="583837" y="12744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Matrix form of the problem: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CEFAB1A-7630-143C-D5FB-F7F34478CC99}"/>
                  </a:ext>
                </a:extLst>
              </p:cNvPr>
              <p:cNvSpPr txBox="1"/>
              <p:nvPr/>
            </p:nvSpPr>
            <p:spPr>
              <a:xfrm>
                <a:off x="-744328" y="814369"/>
                <a:ext cx="8570917" cy="3681201"/>
              </a:xfrm>
              <a:prstGeom prst="rect">
                <a:avLst/>
              </a:prstGeom>
              <a:noFill/>
            </p:spPr>
            <p:txBody>
              <a:bodyPr wrap="square">
                <a:spAutoFit/>
              </a:bodyPr>
              <a:lstStyle/>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r>
                                <a:rPr lang="en-US" sz="1400" i="1">
                                  <a:latin typeface="Cambria Math" panose="02040503050406030204" pitchFamily="18" charset="0"/>
                                </a:rPr>
                                <m:t>=</m:t>
                              </m:r>
                              <m:r>
                                <m:rPr>
                                  <m:nor/>
                                </m:rPr>
                                <a:rPr lang="en-US" sz="1400" b="0" smtClean="0">
                                  <a:latin typeface="Cambria Math" panose="02040503050406030204" pitchFamily="18" charset="0"/>
                                </a:rPr>
                                <m:t>0</m:t>
                              </m:r>
                              <m:r>
                                <m:rPr>
                                  <m:nor/>
                                </m:rPr>
                                <a:rPr lang="en-US" sz="1400" i="1" dirty="0">
                                  <a:latin typeface="Cambria Math" panose="02040503050406030204" pitchFamily="18" charset="0"/>
                                </a:rPr>
                                <m:t> </m:t>
                              </m:r>
                            </m:e>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1</m:t>
                                  </m:r>
                                </m:sub>
                              </m:sSub>
                              <m:r>
                                <a:rPr lang="en-US" sz="1400" i="1">
                                  <a:latin typeface="Cambria Math" panose="02040503050406030204" pitchFamily="18" charset="0"/>
                                </a:rPr>
                                <m:t>=</m:t>
                              </m:r>
                              <m:r>
                                <m:rPr>
                                  <m:nor/>
                                </m:rPr>
                                <a:rPr lang="en-US" sz="1400">
                                  <a:latin typeface="Cambria Math" panose="02040503050406030204" pitchFamily="18" charset="0"/>
                                </a:rPr>
                                <m:t>0</m:t>
                              </m:r>
                            </m:e>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r>
                                      <a:rPr lang="en-US" sz="1400" i="1">
                                        <a:latin typeface="Cambria Math" panose="02040503050406030204" pitchFamily="18" charset="0"/>
                                      </a:rPr>
                                      <m:t>=</m:t>
                                    </m:r>
                                    <m:r>
                                      <m:rPr>
                                        <m:nor/>
                                      </m:rPr>
                                      <a:rPr lang="en-US" sz="1400">
                                        <a:latin typeface="Cambria Math" panose="02040503050406030204" pitchFamily="18" charset="0"/>
                                      </a:rPr>
                                      <m:t>0</m:t>
                                    </m:r>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r>
                                      <a:rPr lang="en-US" sz="1400" i="1">
                                        <a:latin typeface="Cambria Math" panose="02040503050406030204" pitchFamily="18" charset="0"/>
                                      </a:rPr>
                                      <m:t>=</m:t>
                                    </m:r>
                                    <m:r>
                                      <m:rPr>
                                        <m:nor/>
                                      </m:rPr>
                                      <a:rPr lang="en-US" sz="1400">
                                        <a:latin typeface="Cambria Math" panose="02040503050406030204" pitchFamily="18" charset="0"/>
                                      </a:rPr>
                                      <m:t>0</m:t>
                                    </m:r>
                                  </m:e>
                                </m:mr>
                                <m:mr>
                                  <m:e>
                                    <m:m>
                                      <m:mPr>
                                        <m:mcs>
                                          <m:mc>
                                            <m:mcPr>
                                              <m:count m:val="1"/>
                                              <m:mcJc m:val="center"/>
                                            </m:mcPr>
                                          </m:mc>
                                        </m:mcs>
                                        <m:ctrlPr>
                                          <a:rPr lang="en-US" sz="1400" i="1" smtClean="0">
                                            <a:latin typeface="Cambria Math" panose="02040503050406030204" pitchFamily="18" charset="0"/>
                                          </a:rPr>
                                        </m:ctrlPr>
                                      </m:mPr>
                                      <m:mr>
                                        <m:e>
                                          <m:eqArr>
                                            <m:eqArrPr>
                                              <m:ctrlPr>
                                                <a:rPr lang="en-US" sz="1400" i="1">
                                                  <a:latin typeface="Cambria Math" panose="02040503050406030204" pitchFamily="18" charset="0"/>
                                                  <a:ea typeface="Cambria Math" panose="02040503050406030204" pitchFamily="18" charset="0"/>
                                                </a:rPr>
                                              </m:ctrlPr>
                                            </m:eqArrPr>
                                            <m:e>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2</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2</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r>
                                                <a:rPr lang="en-US" sz="1400" i="1">
                                                  <a:latin typeface="Cambria Math" panose="02040503050406030204" pitchFamily="18" charset="0"/>
                                                  <a:ea typeface="Cambria Math" panose="02040503050406030204" pitchFamily="18" charset="0"/>
                                                </a:rPr>
                                                <m:t>=</m:t>
                                              </m:r>
                                            </m:e>
                                            <m:e>
                                              <m: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e>
                                          </m:eqArr>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r>
                                                <a:rPr lang="en-US" sz="1400" b="0" i="1" smtClean="0">
                                                  <a:latin typeface="Cambria Math" panose="02040503050406030204" pitchFamily="18" charset="0"/>
                                                </a:rPr>
                                                <m:t>2</m:t>
                                              </m:r>
                                            </m:sub>
                                          </m:sSub>
                                          <m:r>
                                            <a:rPr lang="en-US" sz="1400" i="1">
                                              <a:latin typeface="Cambria Math" panose="02040503050406030204" pitchFamily="18" charset="0"/>
                                            </a:rPr>
                                            <m:t>=</m:t>
                                          </m:r>
                                          <m:r>
                                            <m:rPr>
                                              <m:nor/>
                                            </m:rPr>
                                            <a:rPr lang="en-US" sz="1400">
                                              <a:latin typeface="Cambria Math" panose="02040503050406030204" pitchFamily="18" charset="0"/>
                                            </a:rPr>
                                            <m:t>0</m:t>
                                          </m:r>
                                        </m:e>
                                      </m:m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,0</m:t>
                                                    </m:r>
                                                  </m:sub>
                                                </m:sSub>
                                                <m:r>
                                                  <a:rPr lang="en-US" sz="1400" i="1">
                                                    <a:latin typeface="Cambria Math" panose="02040503050406030204" pitchFamily="18" charset="0"/>
                                                  </a:rPr>
                                                  <m:t>=</m:t>
                                                </m:r>
                                                <m:r>
                                                  <m:rPr>
                                                    <m:nor/>
                                                  </m:rPr>
                                                  <a:rPr lang="en-US" sz="1400">
                                                    <a:latin typeface="Cambria Math" panose="02040503050406030204" pitchFamily="18" charset="0"/>
                                                  </a:rPr>
                                                  <m:t>0</m:t>
                                                </m:r>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r>
                                                  <a:rPr lang="en-US" sz="1400" i="1">
                                                    <a:latin typeface="Cambria Math" panose="02040503050406030204" pitchFamily="18" charset="0"/>
                                                  </a:rPr>
                                                  <m:t>=</m:t>
                                                </m:r>
                                                <m:r>
                                                  <m:rPr>
                                                    <m:nor/>
                                                  </m:rPr>
                                                  <a:rPr lang="en-US" sz="1400">
                                                    <a:latin typeface="Cambria Math" panose="02040503050406030204" pitchFamily="18" charset="0"/>
                                                  </a:rPr>
                                                  <m:t>0</m:t>
                                                </m:r>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r>
                                                  <a:rPr lang="en-US" sz="1400" i="1">
                                                    <a:latin typeface="Cambria Math" panose="02040503050406030204" pitchFamily="18" charset="0"/>
                                                  </a:rPr>
                                                  <m:t>=</m:t>
                                                </m:r>
                                                <m:r>
                                                  <m:rPr>
                                                    <m:nor/>
                                                  </m:rPr>
                                                  <a:rPr lang="en-US" sz="1400">
                                                    <a:latin typeface="Cambria Math" panose="02040503050406030204" pitchFamily="18" charset="0"/>
                                                  </a:rPr>
                                                  <m:t>0</m:t>
                                                </m:r>
                                              </m:e>
                                            </m:mr>
                                          </m:m>
                                        </m:e>
                                      </m:mr>
                                    </m:m>
                                  </m:e>
                                </m:mr>
                              </m:m>
                            </m:e>
                          </m:eqArr>
                        </m:e>
                      </m:d>
                    </m:oMath>
                  </m:oMathPara>
                </a14:m>
                <a:endParaRPr lang="en-US" sz="1400" dirty="0"/>
              </a:p>
              <a:p>
                <a:endParaRPr lang="en-US" sz="1400" i="1" dirty="0">
                  <a:latin typeface="Cambria Math" panose="02040503050406030204" pitchFamily="18" charset="0"/>
                </a:endParaRPr>
              </a:p>
              <a:p>
                <a:endParaRPr lang="en-US" sz="1400" dirty="0"/>
              </a:p>
            </p:txBody>
          </p:sp>
        </mc:Choice>
        <mc:Fallback xmlns="">
          <p:sp>
            <p:nvSpPr>
              <p:cNvPr id="4" name="TextBox 3">
                <a:extLst>
                  <a:ext uri="{FF2B5EF4-FFF2-40B4-BE49-F238E27FC236}">
                    <a16:creationId xmlns:a16="http://schemas.microsoft.com/office/drawing/2014/main" id="{1CEFAB1A-7630-143C-D5FB-F7F34478CC99}"/>
                  </a:ext>
                </a:extLst>
              </p:cNvPr>
              <p:cNvSpPr txBox="1">
                <a:spLocks noRot="1" noChangeAspect="1" noMove="1" noResize="1" noEditPoints="1" noAdjustHandles="1" noChangeArrowheads="1" noChangeShapeType="1" noTextEdit="1"/>
              </p:cNvSpPr>
              <p:nvPr/>
            </p:nvSpPr>
            <p:spPr>
              <a:xfrm>
                <a:off x="-744328" y="814369"/>
                <a:ext cx="8570917" cy="368120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167EF4-301E-3E66-6702-CEFCDBB81474}"/>
                  </a:ext>
                </a:extLst>
              </p:cNvPr>
              <p:cNvSpPr txBox="1"/>
              <p:nvPr/>
            </p:nvSpPr>
            <p:spPr>
              <a:xfrm>
                <a:off x="228019" y="4343394"/>
                <a:ext cx="8426345" cy="210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9"/>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0</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p:txBody>
          </p:sp>
        </mc:Choice>
        <mc:Fallback xmlns="">
          <p:sp>
            <p:nvSpPr>
              <p:cNvPr id="5" name="TextBox 4">
                <a:extLst>
                  <a:ext uri="{FF2B5EF4-FFF2-40B4-BE49-F238E27FC236}">
                    <a16:creationId xmlns:a16="http://schemas.microsoft.com/office/drawing/2014/main" id="{47167EF4-301E-3E66-6702-CEFCDBB81474}"/>
                  </a:ext>
                </a:extLst>
              </p:cNvPr>
              <p:cNvSpPr txBox="1">
                <a:spLocks noRot="1" noChangeAspect="1" noMove="1" noResize="1" noEditPoints="1" noAdjustHandles="1" noChangeArrowheads="1" noChangeShapeType="1" noTextEdit="1"/>
              </p:cNvSpPr>
              <p:nvPr/>
            </p:nvSpPr>
            <p:spPr>
              <a:xfrm>
                <a:off x="228019" y="4343394"/>
                <a:ext cx="8426345" cy="21053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55F937-654F-1ECD-1B7E-04D5A5CBC028}"/>
                  </a:ext>
                </a:extLst>
              </p:cNvPr>
              <p:cNvSpPr txBox="1"/>
              <p:nvPr/>
            </p:nvSpPr>
            <p:spPr>
              <a:xfrm>
                <a:off x="218606" y="676759"/>
                <a:ext cx="8638847" cy="884088"/>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Putting all equations together to form the linear system and denote them as </a:t>
                </a:r>
                <a14:m>
                  <m:oMath xmlns:m="http://schemas.openxmlformats.org/officeDocument/2006/math">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𝐸</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sub>
                    </m:sSub>
                  </m:oMath>
                </a14:m>
                <a:r>
                  <a:rPr lang="en-US" dirty="0">
                    <a:solidFill>
                      <a:prstClr val="black"/>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457188" lvl="1"/>
                <a:endParaRPr lang="en-US" sz="1400" dirty="0">
                  <a:solidFill>
                    <a:prstClr val="black"/>
                  </a:solidFill>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6455F937-654F-1ECD-1B7E-04D5A5CBC028}"/>
                  </a:ext>
                </a:extLst>
              </p:cNvPr>
              <p:cNvSpPr txBox="1">
                <a:spLocks noRot="1" noChangeAspect="1" noMove="1" noResize="1" noEditPoints="1" noAdjustHandles="1" noChangeArrowheads="1" noChangeShapeType="1" noTextEdit="1"/>
              </p:cNvSpPr>
              <p:nvPr/>
            </p:nvSpPr>
            <p:spPr>
              <a:xfrm>
                <a:off x="218606" y="676759"/>
                <a:ext cx="8638847" cy="884088"/>
              </a:xfrm>
              <a:prstGeom prst="rect">
                <a:avLst/>
              </a:prstGeom>
              <a:blipFill>
                <a:blip r:embed="rId4"/>
                <a:stretch>
                  <a:fillRect l="-494" t="-344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38E0E4D-1E4F-BE81-FAE8-B36174912FA4}"/>
              </a:ext>
            </a:extLst>
          </p:cNvPr>
          <p:cNvSpPr txBox="1"/>
          <p:nvPr/>
        </p:nvSpPr>
        <p:spPr>
          <a:xfrm>
            <a:off x="277134" y="3973566"/>
            <a:ext cx="8638847" cy="892552"/>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Matrix form:</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457188" lvl="1"/>
            <a:endParaRPr lang="en-US" sz="14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8AB203-0364-D337-86C7-24B9A261D16F}"/>
                  </a:ext>
                </a:extLst>
              </p:cNvPr>
              <p:cNvSpPr txBox="1"/>
              <p:nvPr/>
            </p:nvSpPr>
            <p:spPr>
              <a:xfrm>
                <a:off x="6192079" y="6426615"/>
                <a:ext cx="2057400" cy="369332"/>
              </a:xfrm>
              <a:prstGeom prst="rect">
                <a:avLst/>
              </a:prstGeom>
              <a:noFill/>
            </p:spPr>
            <p:txBody>
              <a:bodyPr wrap="square">
                <a:spAutoFit/>
              </a:bodyPr>
              <a:lstStyle/>
              <a:p>
                <a:r>
                  <a:rPr lang="en-US" sz="1800" dirty="0">
                    <a:ea typeface="Cambria Math" panose="02040503050406030204" pitchFamily="18" charset="0"/>
                  </a:rPr>
                  <a:t>Residual vector </a:t>
                </a:r>
                <a14:m>
                  <m:oMath xmlns:m="http://schemas.openxmlformats.org/officeDocument/2006/math">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rPr>
                      <m:t>𝑹</m:t>
                    </m:r>
                  </m:oMath>
                </a14:m>
                <a:endParaRPr lang="en-US" b="1" dirty="0"/>
              </a:p>
            </p:txBody>
          </p:sp>
        </mc:Choice>
        <mc:Fallback xmlns="">
          <p:sp>
            <p:nvSpPr>
              <p:cNvPr id="9" name="TextBox 8">
                <a:extLst>
                  <a:ext uri="{FF2B5EF4-FFF2-40B4-BE49-F238E27FC236}">
                    <a16:creationId xmlns:a16="http://schemas.microsoft.com/office/drawing/2014/main" id="{088AB203-0364-D337-86C7-24B9A261D16F}"/>
                  </a:ext>
                </a:extLst>
              </p:cNvPr>
              <p:cNvSpPr txBox="1">
                <a:spLocks noRot="1" noChangeAspect="1" noMove="1" noResize="1" noEditPoints="1" noAdjustHandles="1" noChangeArrowheads="1" noChangeShapeType="1" noTextEdit="1"/>
              </p:cNvSpPr>
              <p:nvPr/>
            </p:nvSpPr>
            <p:spPr>
              <a:xfrm>
                <a:off x="6192079" y="6426615"/>
                <a:ext cx="2057400" cy="369332"/>
              </a:xfrm>
              <a:prstGeom prst="rect">
                <a:avLst/>
              </a:prstGeom>
              <a:blipFill>
                <a:blip r:embed="rId5"/>
                <a:stretch>
                  <a:fillRect l="-267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00AD02-10D0-74C4-05AB-C262E37D607B}"/>
                  </a:ext>
                </a:extLst>
              </p:cNvPr>
              <p:cNvSpPr txBox="1"/>
              <p:nvPr/>
            </p:nvSpPr>
            <p:spPr>
              <a:xfrm>
                <a:off x="1620079" y="6418996"/>
                <a:ext cx="4572000" cy="369332"/>
              </a:xfrm>
              <a:prstGeom prst="rect">
                <a:avLst/>
              </a:prstGeom>
              <a:noFill/>
            </p:spPr>
            <p:txBody>
              <a:bodyPr wrap="square">
                <a:spAutoFit/>
              </a:bodyPr>
              <a:lstStyle/>
              <a:p>
                <a:r>
                  <a:rPr lang="en-US" sz="1800" dirty="0"/>
                  <a:t>Jacobian matrix </a:t>
                </a:r>
                <a14:m>
                  <m:oMath xmlns:m="http://schemas.openxmlformats.org/officeDocument/2006/math">
                    <m:r>
                      <a:rPr lang="en-US" sz="1800" b="1" i="1" smtClean="0">
                        <a:latin typeface="Cambria Math" panose="02040503050406030204" pitchFamily="18" charset="0"/>
                      </a:rPr>
                      <m:t>𝑨</m:t>
                    </m:r>
                  </m:oMath>
                </a14:m>
                <a:endParaRPr lang="en-US" dirty="0"/>
              </a:p>
            </p:txBody>
          </p:sp>
        </mc:Choice>
        <mc:Fallback xmlns="">
          <p:sp>
            <p:nvSpPr>
              <p:cNvPr id="11" name="TextBox 10">
                <a:extLst>
                  <a:ext uri="{FF2B5EF4-FFF2-40B4-BE49-F238E27FC236}">
                    <a16:creationId xmlns:a16="http://schemas.microsoft.com/office/drawing/2014/main" id="{1700AD02-10D0-74C4-05AB-C262E37D607B}"/>
                  </a:ext>
                </a:extLst>
              </p:cNvPr>
              <p:cNvSpPr txBox="1">
                <a:spLocks noRot="1" noChangeAspect="1" noMove="1" noResize="1" noEditPoints="1" noAdjustHandles="1" noChangeArrowheads="1" noChangeShapeType="1" noTextEdit="1"/>
              </p:cNvSpPr>
              <p:nvPr/>
            </p:nvSpPr>
            <p:spPr>
              <a:xfrm>
                <a:off x="1620079" y="6418996"/>
                <a:ext cx="4572000" cy="369332"/>
              </a:xfrm>
              <a:prstGeom prst="rect">
                <a:avLst/>
              </a:prstGeom>
              <a:blipFill>
                <a:blip r:embed="rId6"/>
                <a:stretch>
                  <a:fillRect l="-1200"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1C9616-DB83-5373-F4EA-C632F0CB42E6}"/>
                  </a:ext>
                </a:extLst>
              </p:cNvPr>
              <p:cNvSpPr txBox="1"/>
              <p:nvPr/>
            </p:nvSpPr>
            <p:spPr>
              <a:xfrm>
                <a:off x="3943350" y="6413337"/>
                <a:ext cx="2248729" cy="369332"/>
              </a:xfrm>
              <a:prstGeom prst="rect">
                <a:avLst/>
              </a:prstGeom>
              <a:noFill/>
            </p:spPr>
            <p:txBody>
              <a:bodyPr wrap="square">
                <a:spAutoFit/>
              </a:bodyPr>
              <a:lstStyle/>
              <a:p>
                <a:r>
                  <a:rPr lang="en-US" dirty="0">
                    <a:ea typeface="Cambria Math" panose="02040503050406030204" pitchFamily="18" charset="0"/>
                  </a:rPr>
                  <a:t>Unknown vector </a:t>
                </a:r>
                <a14:m>
                  <m:oMath xmlns:m="http://schemas.openxmlformats.org/officeDocument/2006/math">
                    <m:r>
                      <a:rPr lang="en-US" b="1" i="1" smtClean="0">
                        <a:latin typeface="Cambria Math" panose="02040503050406030204" pitchFamily="18" charset="0"/>
                        <a:ea typeface="Cambria Math" panose="02040503050406030204" pitchFamily="18" charset="0"/>
                      </a:rPr>
                      <m:t>𝜹</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𝒖</m:t>
                        </m:r>
                      </m:e>
                      <m:sub>
                        <m:r>
                          <a:rPr lang="en-US" b="1" i="1">
                            <a:latin typeface="Cambria Math" panose="02040503050406030204" pitchFamily="18" charset="0"/>
                            <a:ea typeface="Cambria Math" panose="02040503050406030204" pitchFamily="18" charset="0"/>
                          </a:rPr>
                          <m:t>𝒌</m:t>
                        </m:r>
                      </m:sub>
                    </m:sSub>
                  </m:oMath>
                </a14:m>
                <a:endParaRPr lang="en-US" dirty="0"/>
              </a:p>
            </p:txBody>
          </p:sp>
        </mc:Choice>
        <mc:Fallback xmlns="">
          <p:sp>
            <p:nvSpPr>
              <p:cNvPr id="13" name="TextBox 12">
                <a:extLst>
                  <a:ext uri="{FF2B5EF4-FFF2-40B4-BE49-F238E27FC236}">
                    <a16:creationId xmlns:a16="http://schemas.microsoft.com/office/drawing/2014/main" id="{211C9616-DB83-5373-F4EA-C632F0CB42E6}"/>
                  </a:ext>
                </a:extLst>
              </p:cNvPr>
              <p:cNvSpPr txBox="1">
                <a:spLocks noRot="1" noChangeAspect="1" noMove="1" noResize="1" noEditPoints="1" noAdjustHandles="1" noChangeArrowheads="1" noChangeShapeType="1" noTextEdit="1"/>
              </p:cNvSpPr>
              <p:nvPr/>
            </p:nvSpPr>
            <p:spPr>
              <a:xfrm>
                <a:off x="3943350" y="6413337"/>
                <a:ext cx="2248729" cy="369332"/>
              </a:xfrm>
              <a:prstGeom prst="rect">
                <a:avLst/>
              </a:prstGeom>
              <a:blipFill>
                <a:blip r:embed="rId7"/>
                <a:stretch>
                  <a:fillRect l="-243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298CFD-F8C5-03ED-857D-CD0399DB375F}"/>
                  </a:ext>
                </a:extLst>
              </p:cNvPr>
              <p:cNvSpPr txBox="1"/>
              <p:nvPr/>
            </p:nvSpPr>
            <p:spPr>
              <a:xfrm>
                <a:off x="7826589" y="1132417"/>
                <a:ext cx="933212" cy="9936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0,0</m:t>
                                </m:r>
                              </m:sub>
                            </m:sSub>
                            <m:r>
                              <a:rPr lang="en-US" sz="1400" i="1">
                                <a:latin typeface="Cambria Math" panose="02040503050406030204" pitchFamily="18" charset="0"/>
                              </a:rPr>
                              <m:t>)</m:t>
                            </m:r>
                            <m:r>
                              <m:rPr>
                                <m:nor/>
                              </m:rPr>
                              <a:rPr lang="en-US" sz="1400" dirty="0"/>
                              <m:t> </m:t>
                            </m:r>
                          </m:e>
                        </m:mr>
                        <m:m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0,</m:t>
                                </m:r>
                                <m:r>
                                  <a:rPr lang="en-US" sz="1400" b="0" i="1" smtClean="0">
                                    <a:latin typeface="Cambria Math" panose="02040503050406030204" pitchFamily="18" charset="0"/>
                                  </a:rPr>
                                  <m:t>1</m:t>
                                </m:r>
                              </m:sub>
                            </m:sSub>
                            <m:r>
                              <a:rPr lang="en-US" sz="1400" i="1">
                                <a:latin typeface="Cambria Math" panose="02040503050406030204" pitchFamily="18" charset="0"/>
                              </a:rPr>
                              <m:t>)</m:t>
                            </m:r>
                            <m:r>
                              <m:rPr>
                                <m:nor/>
                              </m:rPr>
                              <a:rPr lang="en-US" sz="1400" dirty="0"/>
                              <m:t> </m:t>
                            </m:r>
                          </m:e>
                        </m:mr>
                        <m:mr>
                          <m:e>
                            <m:m>
                              <m:mPr>
                                <m:mcs>
                                  <m:mc>
                                    <m:mcPr>
                                      <m:count m:val="1"/>
                                      <m:mcJc m:val="center"/>
                                    </m:mcPr>
                                  </m:mc>
                                </m:mcs>
                                <m:ctrlPr>
                                  <a:rPr lang="en-US" sz="1400" i="1" smtClean="0">
                                    <a:latin typeface="Cambria Math" panose="02040503050406030204" pitchFamily="18" charset="0"/>
                                  </a:rPr>
                                </m:ctrlPr>
                              </m:mPr>
                              <m:mr>
                                <m:e>
                                  <m:d>
                                    <m:dPr>
                                      <m:ctrlPr>
                                        <a:rPr lang="en-US" sz="140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d>
                                  <m:r>
                                    <m:rPr>
                                      <m:nor/>
                                    </m:rPr>
                                    <a:rPr lang="en-US" sz="1400" dirty="0"/>
                                    <m:t> </m:t>
                                  </m:r>
                                </m:e>
                              </m:mr>
                              <m:mr>
                                <m:e>
                                  <m:d>
                                    <m:dPr>
                                      <m:ctrlPr>
                                        <a:rPr lang="en-US" sz="1400" i="1" dirty="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d>
                                  <m:r>
                                    <m:rPr>
                                      <m:nor/>
                                    </m:rPr>
                                    <a:rPr lang="en-US" sz="1400" dirty="0"/>
                                    <m:t> </m:t>
                                  </m:r>
                                </m:e>
                              </m:mr>
                            </m:m>
                          </m:e>
                        </m:mr>
                      </m:m>
                    </m:oMath>
                  </m:oMathPara>
                </a14:m>
                <a:endParaRPr lang="en-US" sz="1400" dirty="0"/>
              </a:p>
            </p:txBody>
          </p:sp>
        </mc:Choice>
        <mc:Fallback xmlns="">
          <p:sp>
            <p:nvSpPr>
              <p:cNvPr id="15" name="TextBox 14">
                <a:extLst>
                  <a:ext uri="{FF2B5EF4-FFF2-40B4-BE49-F238E27FC236}">
                    <a16:creationId xmlns:a16="http://schemas.microsoft.com/office/drawing/2014/main" id="{B5298CFD-F8C5-03ED-857D-CD0399DB375F}"/>
                  </a:ext>
                </a:extLst>
              </p:cNvPr>
              <p:cNvSpPr txBox="1">
                <a:spLocks noRot="1" noChangeAspect="1" noMove="1" noResize="1" noEditPoints="1" noAdjustHandles="1" noChangeArrowheads="1" noChangeShapeType="1" noTextEdit="1"/>
              </p:cNvSpPr>
              <p:nvPr/>
            </p:nvSpPr>
            <p:spPr>
              <a:xfrm>
                <a:off x="7826589" y="1132417"/>
                <a:ext cx="933212" cy="99367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1DA25AF-4EF7-6538-0408-92BD74FE1FFD}"/>
                  </a:ext>
                </a:extLst>
              </p:cNvPr>
              <p:cNvSpPr txBox="1"/>
              <p:nvPr/>
            </p:nvSpPr>
            <p:spPr>
              <a:xfrm>
                <a:off x="5833861" y="2917054"/>
                <a:ext cx="4831236" cy="11578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400" i="1" smtClean="0">
                              <a:latin typeface="Cambria Math" panose="02040503050406030204" pitchFamily="18" charset="0"/>
                            </a:rPr>
                          </m:ctrlPr>
                        </m:mPr>
                        <m:m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d>
                            <m:r>
                              <m:rPr>
                                <m:nor/>
                              </m:rPr>
                              <a:rPr lang="en-US" sz="1400" dirty="0"/>
                              <m:t> </m:t>
                            </m:r>
                          </m:e>
                        </m:mr>
                        <m:mr>
                          <m:e>
                            <m:m>
                              <m:mPr>
                                <m:mcs>
                                  <m:mc>
                                    <m:mcPr>
                                      <m:count m:val="1"/>
                                      <m:mcJc m:val="center"/>
                                    </m:mcPr>
                                  </m:mc>
                                </m:mcs>
                                <m:ctrlPr>
                                  <a:rPr lang="en-US" sz="1400" i="1" smtClean="0">
                                    <a:latin typeface="Cambria Math" panose="02040503050406030204" pitchFamily="18" charset="0"/>
                                  </a:rPr>
                                </m:ctrlPr>
                              </m:mPr>
                              <m:m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2</m:t>
                                          </m:r>
                                          <m:r>
                                            <a:rPr lang="en-US" sz="1400" i="1">
                                              <a:latin typeface="Cambria Math" panose="02040503050406030204" pitchFamily="18" charset="0"/>
                                            </a:rPr>
                                            <m:t>,0</m:t>
                                          </m:r>
                                        </m:sub>
                                      </m:sSub>
                                    </m:e>
                                  </m:d>
                                  <m:r>
                                    <m:rPr>
                                      <m:nor/>
                                    </m:rPr>
                                    <a:rPr lang="en-US" sz="1400" dirty="0"/>
                                    <m:t> </m:t>
                                  </m:r>
                                </m:e>
                              </m:mr>
                              <m:m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d>
                                  <m:r>
                                    <m:rPr>
                                      <m:nor/>
                                    </m:rPr>
                                    <a:rPr lang="en-US" sz="1400" dirty="0"/>
                                    <m:t> </m:t>
                                  </m:r>
                                </m:e>
                              </m:mr>
                              <m:m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d>
                                  <m:r>
                                    <m:rPr>
                                      <m:nor/>
                                    </m:rPr>
                                    <a:rPr lang="en-US" sz="1400" dirty="0"/>
                                    <m:t> </m:t>
                                  </m:r>
                                </m:e>
                              </m:mr>
                            </m:m>
                          </m:e>
                        </m:mr>
                      </m:m>
                    </m:oMath>
                  </m:oMathPara>
                </a14:m>
                <a:endParaRPr lang="en-US" dirty="0"/>
              </a:p>
            </p:txBody>
          </p:sp>
        </mc:Choice>
        <mc:Fallback xmlns="">
          <p:sp>
            <p:nvSpPr>
              <p:cNvPr id="17" name="TextBox 16">
                <a:extLst>
                  <a:ext uri="{FF2B5EF4-FFF2-40B4-BE49-F238E27FC236}">
                    <a16:creationId xmlns:a16="http://schemas.microsoft.com/office/drawing/2014/main" id="{91DA25AF-4EF7-6538-0408-92BD74FE1FFD}"/>
                  </a:ext>
                </a:extLst>
              </p:cNvPr>
              <p:cNvSpPr txBox="1">
                <a:spLocks noRot="1" noChangeAspect="1" noMove="1" noResize="1" noEditPoints="1" noAdjustHandles="1" noChangeArrowheads="1" noChangeShapeType="1" noTextEdit="1"/>
              </p:cNvSpPr>
              <p:nvPr/>
            </p:nvSpPr>
            <p:spPr>
              <a:xfrm>
                <a:off x="5833861" y="2917054"/>
                <a:ext cx="4831236" cy="11578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3175C65-4D94-74BC-0293-A7D1D8A73A74}"/>
                  </a:ext>
                </a:extLst>
              </p:cNvPr>
              <p:cNvSpPr txBox="1"/>
              <p:nvPr/>
            </p:nvSpPr>
            <p:spPr>
              <a:xfrm>
                <a:off x="5478227" y="2386484"/>
                <a:ext cx="5590094"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r>
                        <a:rPr lang="en-US" sz="1400" i="1">
                          <a:latin typeface="Cambria Math" panose="02040503050406030204" pitchFamily="18" charset="0"/>
                        </a:rPr>
                        <m:t>)</m:t>
                      </m:r>
                      <m:r>
                        <m:rPr>
                          <m:nor/>
                        </m:rPr>
                        <a:rPr lang="en-US" sz="1400" dirty="0"/>
                        <m:t> </m:t>
                      </m:r>
                    </m:oMath>
                  </m:oMathPara>
                </a14:m>
                <a:endParaRPr lang="en-US" sz="1400" dirty="0"/>
              </a:p>
            </p:txBody>
          </p:sp>
        </mc:Choice>
        <mc:Fallback xmlns="">
          <p:sp>
            <p:nvSpPr>
              <p:cNvPr id="19" name="TextBox 18">
                <a:extLst>
                  <a:ext uri="{FF2B5EF4-FFF2-40B4-BE49-F238E27FC236}">
                    <a16:creationId xmlns:a16="http://schemas.microsoft.com/office/drawing/2014/main" id="{A3175C65-4D94-74BC-0293-A7D1D8A73A74}"/>
                  </a:ext>
                </a:extLst>
              </p:cNvPr>
              <p:cNvSpPr txBox="1">
                <a:spLocks noRot="1" noChangeAspect="1" noMove="1" noResize="1" noEditPoints="1" noAdjustHandles="1" noChangeArrowheads="1" noChangeShapeType="1" noTextEdit="1"/>
              </p:cNvSpPr>
              <p:nvPr/>
            </p:nvSpPr>
            <p:spPr>
              <a:xfrm>
                <a:off x="5478227" y="2386484"/>
                <a:ext cx="5590094" cy="317203"/>
              </a:xfrm>
              <a:prstGeom prst="rect">
                <a:avLst/>
              </a:prstGeom>
              <a:blipFill>
                <a:blip r:embed="rId10"/>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B4AD53B-018D-D5FF-C654-C6D242711619}"/>
                  </a:ext>
                </a:extLst>
              </p:cNvPr>
              <p:cNvSpPr txBox="1"/>
              <p:nvPr/>
            </p:nvSpPr>
            <p:spPr>
              <a:xfrm>
                <a:off x="8397535" y="4372689"/>
                <a:ext cx="933212" cy="8520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0,0</m:t>
                                </m:r>
                              </m:sub>
                            </m:sSub>
                            <m:r>
                              <a:rPr lang="en-US" sz="1200" i="1">
                                <a:latin typeface="Cambria Math" panose="02040503050406030204" pitchFamily="18" charset="0"/>
                              </a:rPr>
                              <m:t>)</m:t>
                            </m:r>
                            <m:r>
                              <m:rPr>
                                <m:nor/>
                              </m:rPr>
                              <a:rPr lang="en-US" sz="1200" dirty="0"/>
                              <m:t> </m:t>
                            </m:r>
                          </m:e>
                        </m:m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2</m:t>
                                          </m:r>
                                        </m:sub>
                                      </m:sSub>
                                    </m:e>
                                  </m:d>
                                  <m:r>
                                    <m:rPr>
                                      <m:nor/>
                                    </m:rPr>
                                    <a:rPr lang="en-US" sz="1200" dirty="0"/>
                                    <m:t> </m:t>
                                  </m:r>
                                </m:e>
                              </m:mr>
                              <m:mr>
                                <m:e>
                                  <m:d>
                                    <m:dPr>
                                      <m:ctrlPr>
                                        <a:rPr lang="en-US" sz="1200" i="1" dirty="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,0</m:t>
                                          </m:r>
                                        </m:sub>
                                      </m:sSub>
                                    </m:e>
                                  </m:d>
                                  <m:r>
                                    <m:rPr>
                                      <m:nor/>
                                    </m:rPr>
                                    <a:rPr lang="en-US" sz="1200" dirty="0"/>
                                    <m:t> </m:t>
                                  </m:r>
                                </m:e>
                              </m:mr>
                            </m:m>
                          </m:e>
                        </m:mr>
                      </m:m>
                    </m:oMath>
                  </m:oMathPara>
                </a14:m>
                <a:endParaRPr lang="en-US" sz="1200" dirty="0"/>
              </a:p>
            </p:txBody>
          </p:sp>
        </mc:Choice>
        <mc:Fallback xmlns="">
          <p:sp>
            <p:nvSpPr>
              <p:cNvPr id="20" name="TextBox 19">
                <a:extLst>
                  <a:ext uri="{FF2B5EF4-FFF2-40B4-BE49-F238E27FC236}">
                    <a16:creationId xmlns:a16="http://schemas.microsoft.com/office/drawing/2014/main" id="{FB4AD53B-018D-D5FF-C654-C6D242711619}"/>
                  </a:ext>
                </a:extLst>
              </p:cNvPr>
              <p:cNvSpPr txBox="1">
                <a:spLocks noRot="1" noChangeAspect="1" noMove="1" noResize="1" noEditPoints="1" noAdjustHandles="1" noChangeArrowheads="1" noChangeShapeType="1" noTextEdit="1"/>
              </p:cNvSpPr>
              <p:nvPr/>
            </p:nvSpPr>
            <p:spPr>
              <a:xfrm>
                <a:off x="8397535" y="4372689"/>
                <a:ext cx="933212" cy="85202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CCF677F-B390-A1DF-6FEF-23316900E03A}"/>
                  </a:ext>
                </a:extLst>
              </p:cNvPr>
              <p:cNvSpPr txBox="1"/>
              <p:nvPr/>
            </p:nvSpPr>
            <p:spPr>
              <a:xfrm>
                <a:off x="6457950" y="5481802"/>
                <a:ext cx="4831236" cy="10057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,0</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1</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
                          </m:e>
                        </m:mr>
                      </m:m>
                    </m:oMath>
                  </m:oMathPara>
                </a14:m>
                <a:endParaRPr lang="en-US" sz="1600" dirty="0"/>
              </a:p>
            </p:txBody>
          </p:sp>
        </mc:Choice>
        <mc:Fallback xmlns="">
          <p:sp>
            <p:nvSpPr>
              <p:cNvPr id="21" name="TextBox 20">
                <a:extLst>
                  <a:ext uri="{FF2B5EF4-FFF2-40B4-BE49-F238E27FC236}">
                    <a16:creationId xmlns:a16="http://schemas.microsoft.com/office/drawing/2014/main" id="{CCCF677F-B390-A1DF-6FEF-23316900E03A}"/>
                  </a:ext>
                </a:extLst>
              </p:cNvPr>
              <p:cNvSpPr txBox="1">
                <a:spLocks noRot="1" noChangeAspect="1" noMove="1" noResize="1" noEditPoints="1" noAdjustHandles="1" noChangeArrowheads="1" noChangeShapeType="1" noTextEdit="1"/>
              </p:cNvSpPr>
              <p:nvPr/>
            </p:nvSpPr>
            <p:spPr>
              <a:xfrm>
                <a:off x="6457950" y="5481802"/>
                <a:ext cx="4831236" cy="100578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B0D3B98-7434-3DD1-BDBF-7643F3A56C08}"/>
                  </a:ext>
                </a:extLst>
              </p:cNvPr>
              <p:cNvSpPr txBox="1"/>
              <p:nvPr/>
            </p:nvSpPr>
            <p:spPr>
              <a:xfrm>
                <a:off x="6069094" y="5233066"/>
                <a:ext cx="5590094" cy="285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oMath>
                  </m:oMathPara>
                </a14:m>
                <a:endParaRPr lang="en-US" sz="1200" dirty="0"/>
              </a:p>
            </p:txBody>
          </p:sp>
        </mc:Choice>
        <mc:Fallback xmlns="">
          <p:sp>
            <p:nvSpPr>
              <p:cNvPr id="22" name="TextBox 21">
                <a:extLst>
                  <a:ext uri="{FF2B5EF4-FFF2-40B4-BE49-F238E27FC236}">
                    <a16:creationId xmlns:a16="http://schemas.microsoft.com/office/drawing/2014/main" id="{FB0D3B98-7434-3DD1-BDBF-7643F3A56C08}"/>
                  </a:ext>
                </a:extLst>
              </p:cNvPr>
              <p:cNvSpPr txBox="1">
                <a:spLocks noRot="1" noChangeAspect="1" noMove="1" noResize="1" noEditPoints="1" noAdjustHandles="1" noChangeArrowheads="1" noChangeShapeType="1" noTextEdit="1"/>
              </p:cNvSpPr>
              <p:nvPr/>
            </p:nvSpPr>
            <p:spPr>
              <a:xfrm>
                <a:off x="6069094" y="5233066"/>
                <a:ext cx="5590094" cy="285206"/>
              </a:xfrm>
              <a:prstGeom prst="rect">
                <a:avLst/>
              </a:prstGeom>
              <a:blipFill>
                <a:blip r:embed="rId13"/>
                <a:stretch>
                  <a:fillRect b="-6383"/>
                </a:stretch>
              </a:blipFill>
            </p:spPr>
            <p:txBody>
              <a:bodyPr/>
              <a:lstStyle/>
              <a:p>
                <a:r>
                  <a:rPr lang="en-US">
                    <a:noFill/>
                  </a:rPr>
                  <a:t> </a:t>
                </a:r>
              </a:p>
            </p:txBody>
          </p:sp>
        </mc:Fallback>
      </mc:AlternateContent>
    </p:spTree>
    <p:extLst>
      <p:ext uri="{BB962C8B-B14F-4D97-AF65-F5344CB8AC3E}">
        <p14:creationId xmlns:p14="http://schemas.microsoft.com/office/powerpoint/2010/main" val="24094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4EC5A-2B30-C1E3-E663-D645E543B930}"/>
              </a:ext>
            </a:extLst>
          </p:cNvPr>
          <p:cNvSpPr>
            <a:spLocks noGrp="1"/>
          </p:cNvSpPr>
          <p:nvPr>
            <p:ph type="sldNum" sz="quarter" idx="12"/>
          </p:nvPr>
        </p:nvSpPr>
        <p:spPr/>
        <p:txBody>
          <a:bodyPr/>
          <a:lstStyle/>
          <a:p>
            <a:fld id="{49E430A2-D194-4C01-B316-5CD17E29EE8B}" type="slidenum">
              <a:rPr lang="en-US" smtClean="0"/>
              <a:t>11</a:t>
            </a:fld>
            <a:endParaRPr lang="en-US"/>
          </a:p>
        </p:txBody>
      </p:sp>
      <p:sp>
        <p:nvSpPr>
          <p:cNvPr id="3" name="Google Shape;338;p30">
            <a:extLst>
              <a:ext uri="{FF2B5EF4-FFF2-40B4-BE49-F238E27FC236}">
                <a16:creationId xmlns:a16="http://schemas.microsoft.com/office/drawing/2014/main" id="{48066798-4410-3204-9E95-1F988B3B43D4}"/>
              </a:ext>
            </a:extLst>
          </p:cNvPr>
          <p:cNvSpPr txBox="1">
            <a:spLocks/>
          </p:cNvSpPr>
          <p:nvPr/>
        </p:nvSpPr>
        <p:spPr>
          <a:xfrm>
            <a:off x="583837" y="12744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Denotation for sparse matrix (2)</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AD6297E-A61C-F72E-37D7-86CA4C2E0EFD}"/>
                  </a:ext>
                </a:extLst>
              </p:cNvPr>
              <p:cNvSpPr txBox="1"/>
              <p:nvPr/>
            </p:nvSpPr>
            <p:spPr>
              <a:xfrm>
                <a:off x="83321" y="1646118"/>
                <a:ext cx="8426345" cy="210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9"/>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0</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p:txBody>
          </p:sp>
        </mc:Choice>
        <mc:Fallback>
          <p:sp>
            <p:nvSpPr>
              <p:cNvPr id="4" name="TextBox 3">
                <a:extLst>
                  <a:ext uri="{FF2B5EF4-FFF2-40B4-BE49-F238E27FC236}">
                    <a16:creationId xmlns:a16="http://schemas.microsoft.com/office/drawing/2014/main" id="{8AD6297E-A61C-F72E-37D7-86CA4C2E0EFD}"/>
                  </a:ext>
                </a:extLst>
              </p:cNvPr>
              <p:cNvSpPr txBox="1">
                <a:spLocks noRot="1" noChangeAspect="1" noMove="1" noResize="1" noEditPoints="1" noAdjustHandles="1" noChangeArrowheads="1" noChangeShapeType="1" noTextEdit="1"/>
              </p:cNvSpPr>
              <p:nvPr/>
            </p:nvSpPr>
            <p:spPr>
              <a:xfrm>
                <a:off x="83321" y="1646118"/>
                <a:ext cx="8426345" cy="2105385"/>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5B9DBA8-B1F1-6213-1711-A03FC0D4A3EB}"/>
              </a:ext>
            </a:extLst>
          </p:cNvPr>
          <p:cNvSpPr txBox="1"/>
          <p:nvPr/>
        </p:nvSpPr>
        <p:spPr>
          <a:xfrm>
            <a:off x="209635" y="896648"/>
            <a:ext cx="8934365" cy="58477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Matrix form</a:t>
            </a:r>
          </a:p>
          <a:p>
            <a:pPr marL="457188" lvl="1"/>
            <a:endParaRPr lang="en-US" sz="14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466D28-EECD-DD43-40B5-0C71284844FB}"/>
                  </a:ext>
                </a:extLst>
              </p:cNvPr>
              <p:cNvSpPr txBox="1"/>
              <p:nvPr/>
            </p:nvSpPr>
            <p:spPr>
              <a:xfrm>
                <a:off x="83321" y="5261096"/>
                <a:ext cx="9529236" cy="1191865"/>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Each </a:t>
                </a:r>
                <a:r>
                  <a:rPr lang="en-US" dirty="0">
                    <a:solidFill>
                      <a:prstClr val="black"/>
                    </a:solidFill>
                    <a:latin typeface="Arial" panose="020B0604020202020204" pitchFamily="34" charset="0"/>
                    <a:cs typeface="Arial" panose="020B0604020202020204" pitchFamily="34" charset="0"/>
                  </a:rPr>
                  <a:t>linear</a:t>
                </a:r>
                <a:r>
                  <a:rPr lang="en-US" sz="1600" dirty="0">
                    <a:solidFill>
                      <a:prstClr val="black"/>
                    </a:solidFill>
                    <a:latin typeface="Arial" panose="020B0604020202020204" pitchFamily="34" charset="0"/>
                    <a:cs typeface="Arial" panose="020B0604020202020204" pitchFamily="34" charset="0"/>
                  </a:rPr>
                  <a:t> equation takes one row in the matrix form. </a:t>
                </a:r>
              </a:p>
              <a:p>
                <a:pPr marL="800100" lvl="1" indent="-342900">
                  <a:buFont typeface="Courier New" panose="02070309020205020404" pitchFamily="49" charset="0"/>
                  <a:buChar char="o"/>
                </a:pPr>
                <a:r>
                  <a:rPr lang="en-US" b="0" dirty="0">
                    <a:solidFill>
                      <a:prstClr val="black"/>
                    </a:solidFill>
                    <a:cs typeface="Arial" panose="020B0604020202020204" pitchFamily="34" charset="0"/>
                  </a:rPr>
                  <a:t>Currently we are using column indexing, which means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sub>
                    </m:sSub>
                    <m:r>
                      <a:rPr lang="en-US" sz="1600" b="0" i="1" smtClean="0">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b="0" i="0" smtClean="0">
                            <a:solidFill>
                              <a:prstClr val="black"/>
                            </a:solidFill>
                            <a:latin typeface="Cambria Math" panose="02040503050406030204" pitchFamily="18" charset="0"/>
                            <a:cs typeface="Arial" panose="020B0604020202020204" pitchFamily="34" charset="0"/>
                          </a:rPr>
                          <m:t>row</m:t>
                        </m:r>
                        <m:r>
                          <a:rPr lang="en-US" sz="1600" b="0" i="0" smtClean="0">
                            <a:solidFill>
                              <a:prstClr val="black"/>
                            </a:solidFill>
                            <a:latin typeface="Cambria Math" panose="02040503050406030204" pitchFamily="18" charset="0"/>
                            <a:cs typeface="Arial" panose="020B0604020202020204" pitchFamily="34" charset="0"/>
                          </a:rPr>
                          <m:t> </m:t>
                        </m:r>
                        <m:r>
                          <m:rPr>
                            <m:sty m:val="p"/>
                          </m:rPr>
                          <a:rPr lang="en-US" sz="1600" b="0" i="0" smtClean="0">
                            <a:solidFill>
                              <a:prstClr val="black"/>
                            </a:solidFill>
                            <a:latin typeface="Cambria Math" panose="02040503050406030204" pitchFamily="18" charset="0"/>
                            <a:cs typeface="Arial" panose="020B0604020202020204" pitchFamily="34" charset="0"/>
                          </a:rPr>
                          <m:t>of</m:t>
                        </m:r>
                        <m:r>
                          <a:rPr lang="en-US" sz="1600" b="0" i="0" smtClean="0">
                            <a:solidFill>
                              <a:prstClr val="black"/>
                            </a:solidFill>
                            <a:latin typeface="Cambria Math" panose="02040503050406030204" pitchFamily="18" charset="0"/>
                            <a:cs typeface="Arial" panose="020B0604020202020204" pitchFamily="34" charset="0"/>
                          </a:rPr>
                          <m:t> </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b="0" i="1" smtClean="0">
                            <a:solidFill>
                              <a:prstClr val="black"/>
                            </a:solidFill>
                            <a:latin typeface="Cambria Math" panose="02040503050406030204" pitchFamily="18" charset="0"/>
                            <a:cs typeface="Arial" panose="020B0604020202020204" pitchFamily="34" charset="0"/>
                          </a:rPr>
                          <m:t>)</m:t>
                        </m:r>
                      </m:e>
                    </m:d>
                  </m:oMath>
                </a14:m>
                <a:endParaRPr lang="en-US" dirty="0">
                  <a:solidFill>
                    <a:prstClr val="black"/>
                  </a:solidFill>
                  <a:cs typeface="Arial" panose="020B0604020202020204" pitchFamily="34" charset="0"/>
                </a:endParaRPr>
              </a:p>
              <a:p>
                <a:pPr marL="800100" lvl="1" indent="-342900">
                  <a:buFont typeface="Courier New" panose="02070309020205020404" pitchFamily="49" charset="0"/>
                  <a:buChar char="o"/>
                </a:pPr>
                <a:r>
                  <a:rPr lang="en-US" dirty="0">
                    <a:solidFill>
                      <a:prstClr val="black"/>
                    </a:solidFill>
                    <a:latin typeface="Arial" panose="020B0604020202020204" pitchFamily="34" charset="0"/>
                    <a:cs typeface="Arial" panose="020B0604020202020204" pitchFamily="34" charset="0"/>
                  </a:rPr>
                  <a:t>For example</a:t>
                </a:r>
                <a:r>
                  <a:rPr lang="en-US" sz="1600" dirty="0">
                    <a:solidFill>
                      <a:prstClr val="black"/>
                    </a:solidFill>
                    <a:latin typeface="Arial" panose="020B0604020202020204" pitchFamily="34" charset="0"/>
                    <a:cs typeface="Arial" panose="020B0604020202020204" pitchFamily="34" charset="0"/>
                  </a:rPr>
                  <a:t>, the equation </a:t>
                </a:r>
                <a14:m>
                  <m:oMath xmlns:m="http://schemas.openxmlformats.org/officeDocument/2006/math">
                    <m:sSub>
                      <m:sSubPr>
                        <m:ctrlPr>
                          <a:rPr lang="en-US" sz="1600" i="1">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i="1">
                            <a:solidFill>
                              <a:prstClr val="black"/>
                            </a:solidFill>
                            <a:latin typeface="Cambria Math" panose="02040503050406030204" pitchFamily="18" charset="0"/>
                            <a:cs typeface="Arial" panose="020B0604020202020204" pitchFamily="34" charset="0"/>
                          </a:rPr>
                          <m:t>1,1</m:t>
                        </m:r>
                      </m:sub>
                    </m:sSub>
                  </m:oMath>
                </a14:m>
                <a:r>
                  <a:rPr lang="en-US" sz="1600" dirty="0">
                    <a:solidFill>
                      <a:prstClr val="black"/>
                    </a:solidFill>
                    <a:latin typeface="Arial" panose="020B0604020202020204" pitchFamily="34" charset="0"/>
                    <a:cs typeface="Arial" panose="020B0604020202020204" pitchFamily="34" charset="0"/>
                  </a:rPr>
                  <a:t> at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𝑁</m:t>
                        </m:r>
                      </m:e>
                      <m:sub>
                        <m:r>
                          <a:rPr lang="en-US" sz="1600" b="0" i="1" smtClean="0">
                            <a:solidFill>
                              <a:prstClr val="black"/>
                            </a:solidFill>
                            <a:latin typeface="Cambria Math" panose="02040503050406030204" pitchFamily="18" charset="0"/>
                            <a:cs typeface="Arial" panose="020B0604020202020204" pitchFamily="34" charset="0"/>
                          </a:rPr>
                          <m:t>1,1</m:t>
                        </m:r>
                      </m:sub>
                    </m:sSub>
                  </m:oMath>
                </a14:m>
                <a:r>
                  <a:rPr lang="en-US" sz="1600" dirty="0">
                    <a:solidFill>
                      <a:prstClr val="black"/>
                    </a:solidFill>
                    <a:latin typeface="Arial" panose="020B0604020202020204" pitchFamily="34" charset="0"/>
                    <a:cs typeface="Arial" panose="020B0604020202020204" pitchFamily="34" charset="0"/>
                  </a:rPr>
                  <a:t> goes to </a:t>
                </a:r>
                <a14:m>
                  <m:oMath xmlns:m="http://schemas.openxmlformats.org/officeDocument/2006/math">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3</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r>
                      <a:rPr lang="en-US" sz="1600" b="0" i="1" smtClean="0">
                        <a:solidFill>
                          <a:prstClr val="black"/>
                        </a:solidFill>
                        <a:latin typeface="Cambria Math" panose="02040503050406030204" pitchFamily="18" charset="0"/>
                        <a:cs typeface="Arial" panose="020B0604020202020204" pitchFamily="34" charset="0"/>
                      </a:rPr>
                      <m:t>=(</m:t>
                    </m:r>
                    <m:r>
                      <m:rPr>
                        <m:sty m:val="p"/>
                      </m:rPr>
                      <a:rPr lang="en-US" sz="1600" b="0" i="0" smtClean="0">
                        <a:solidFill>
                          <a:prstClr val="black"/>
                        </a:solidFill>
                        <a:latin typeface="Cambria Math" panose="02040503050406030204" pitchFamily="18" charset="0"/>
                        <a:cs typeface="Arial" panose="020B0604020202020204" pitchFamily="34" charset="0"/>
                      </a:rPr>
                      <m:t>row</m:t>
                    </m:r>
                    <m:r>
                      <a:rPr lang="en-US" sz="1600" b="0" i="0" smtClean="0">
                        <a:solidFill>
                          <a:prstClr val="black"/>
                        </a:solidFill>
                        <a:latin typeface="Cambria Math" panose="02040503050406030204" pitchFamily="18" charset="0"/>
                        <a:cs typeface="Arial" panose="020B0604020202020204" pitchFamily="34" charset="0"/>
                      </a:rPr>
                      <m:t> </m:t>
                    </m:r>
                    <m:r>
                      <m:rPr>
                        <m:sty m:val="p"/>
                      </m:rPr>
                      <a:rPr lang="en-US" sz="1600" b="0" i="0" smtClean="0">
                        <a:solidFill>
                          <a:prstClr val="black"/>
                        </a:solidFill>
                        <a:latin typeface="Cambria Math" panose="02040503050406030204" pitchFamily="18" charset="0"/>
                        <a:cs typeface="Arial" panose="020B0604020202020204" pitchFamily="34" charset="0"/>
                      </a:rPr>
                      <m:t>of</m:t>
                    </m:r>
                    <m:r>
                      <a:rPr lang="en-US" sz="1600" b="0" i="0" smtClean="0">
                        <a:solidFill>
                          <a:prstClr val="black"/>
                        </a:solidFill>
                        <a:latin typeface="Cambria Math" panose="02040503050406030204" pitchFamily="18" charset="0"/>
                        <a:cs typeface="Arial" panose="020B0604020202020204" pitchFamily="34" charset="0"/>
                      </a:rPr>
                      <m:t> </m:t>
                    </m:r>
                    <m:r>
                      <a:rPr lang="en-US" sz="1600" b="0" i="1" smtClean="0">
                        <a:solidFill>
                          <a:prstClr val="black"/>
                        </a:solidFill>
                        <a:latin typeface="Cambria Math" panose="02040503050406030204" pitchFamily="18" charset="0"/>
                        <a:cs typeface="Arial" panose="020B0604020202020204" pitchFamily="34" charset="0"/>
                      </a:rPr>
                      <m:t>5)</m:t>
                    </m:r>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B0466D28-EECD-DD43-40B5-0C71284844FB}"/>
                  </a:ext>
                </a:extLst>
              </p:cNvPr>
              <p:cNvSpPr txBox="1">
                <a:spLocks noRot="1" noChangeAspect="1" noMove="1" noResize="1" noEditPoints="1" noAdjustHandles="1" noChangeArrowheads="1" noChangeShapeType="1" noTextEdit="1"/>
              </p:cNvSpPr>
              <p:nvPr/>
            </p:nvSpPr>
            <p:spPr>
              <a:xfrm>
                <a:off x="83321" y="5261096"/>
                <a:ext cx="9529236" cy="1191865"/>
              </a:xfrm>
              <a:prstGeom prst="rect">
                <a:avLst/>
              </a:prstGeom>
              <a:blipFill>
                <a:blip r:embed="rId3"/>
                <a:stretch>
                  <a:fillRect l="-256" t="-25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23A0E3-A645-7941-C84E-9C401EEFDCDF}"/>
                  </a:ext>
                </a:extLst>
              </p:cNvPr>
              <p:cNvSpPr txBox="1"/>
              <p:nvPr/>
            </p:nvSpPr>
            <p:spPr>
              <a:xfrm>
                <a:off x="6069531" y="3791425"/>
                <a:ext cx="2057400" cy="369332"/>
              </a:xfrm>
              <a:prstGeom prst="rect">
                <a:avLst/>
              </a:prstGeom>
              <a:noFill/>
            </p:spPr>
            <p:txBody>
              <a:bodyPr wrap="square">
                <a:spAutoFit/>
              </a:bodyPr>
              <a:lstStyle/>
              <a:p>
                <a:r>
                  <a:rPr lang="en-US" sz="1800" dirty="0">
                    <a:ea typeface="Cambria Math" panose="02040503050406030204" pitchFamily="18" charset="0"/>
                  </a:rPr>
                  <a:t>Residual vector </a:t>
                </a:r>
                <a14:m>
                  <m:oMath xmlns:m="http://schemas.openxmlformats.org/officeDocument/2006/math">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rPr>
                      <m:t>𝑹</m:t>
                    </m:r>
                  </m:oMath>
                </a14:m>
                <a:endParaRPr lang="en-US" b="1" dirty="0"/>
              </a:p>
            </p:txBody>
          </p:sp>
        </mc:Choice>
        <mc:Fallback xmlns="">
          <p:sp>
            <p:nvSpPr>
              <p:cNvPr id="7" name="TextBox 6">
                <a:extLst>
                  <a:ext uri="{FF2B5EF4-FFF2-40B4-BE49-F238E27FC236}">
                    <a16:creationId xmlns:a16="http://schemas.microsoft.com/office/drawing/2014/main" id="{0F23A0E3-A645-7941-C84E-9C401EEFDCDF}"/>
                  </a:ext>
                </a:extLst>
              </p:cNvPr>
              <p:cNvSpPr txBox="1">
                <a:spLocks noRot="1" noChangeAspect="1" noMove="1" noResize="1" noEditPoints="1" noAdjustHandles="1" noChangeArrowheads="1" noChangeShapeType="1" noTextEdit="1"/>
              </p:cNvSpPr>
              <p:nvPr/>
            </p:nvSpPr>
            <p:spPr>
              <a:xfrm>
                <a:off x="6069531" y="3791425"/>
                <a:ext cx="2057400" cy="369332"/>
              </a:xfrm>
              <a:prstGeom prst="rect">
                <a:avLst/>
              </a:prstGeom>
              <a:blipFill>
                <a:blip r:embed="rId4"/>
                <a:stretch>
                  <a:fillRect l="-2671"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765009-05F1-46CE-370F-A15BDD98A11D}"/>
                  </a:ext>
                </a:extLst>
              </p:cNvPr>
              <p:cNvSpPr txBox="1"/>
              <p:nvPr/>
            </p:nvSpPr>
            <p:spPr>
              <a:xfrm>
                <a:off x="1497531" y="3783806"/>
                <a:ext cx="4572000" cy="369332"/>
              </a:xfrm>
              <a:prstGeom prst="rect">
                <a:avLst/>
              </a:prstGeom>
              <a:noFill/>
            </p:spPr>
            <p:txBody>
              <a:bodyPr wrap="square">
                <a:spAutoFit/>
              </a:bodyPr>
              <a:lstStyle/>
              <a:p>
                <a:r>
                  <a:rPr lang="en-US" sz="1800" dirty="0"/>
                  <a:t>Jacobian matrix </a:t>
                </a:r>
                <a14:m>
                  <m:oMath xmlns:m="http://schemas.openxmlformats.org/officeDocument/2006/math">
                    <m:r>
                      <a:rPr lang="en-US" sz="1800" b="1" i="1" smtClean="0">
                        <a:latin typeface="Cambria Math" panose="02040503050406030204" pitchFamily="18" charset="0"/>
                      </a:rPr>
                      <m:t>𝑨</m:t>
                    </m:r>
                  </m:oMath>
                </a14:m>
                <a:endParaRPr lang="en-US" dirty="0"/>
              </a:p>
            </p:txBody>
          </p:sp>
        </mc:Choice>
        <mc:Fallback xmlns="">
          <p:sp>
            <p:nvSpPr>
              <p:cNvPr id="8" name="TextBox 7">
                <a:extLst>
                  <a:ext uri="{FF2B5EF4-FFF2-40B4-BE49-F238E27FC236}">
                    <a16:creationId xmlns:a16="http://schemas.microsoft.com/office/drawing/2014/main" id="{A0765009-05F1-46CE-370F-A15BDD98A11D}"/>
                  </a:ext>
                </a:extLst>
              </p:cNvPr>
              <p:cNvSpPr txBox="1">
                <a:spLocks noRot="1" noChangeAspect="1" noMove="1" noResize="1" noEditPoints="1" noAdjustHandles="1" noChangeArrowheads="1" noChangeShapeType="1" noTextEdit="1"/>
              </p:cNvSpPr>
              <p:nvPr/>
            </p:nvSpPr>
            <p:spPr>
              <a:xfrm>
                <a:off x="1497531" y="3783806"/>
                <a:ext cx="4572000" cy="369332"/>
              </a:xfrm>
              <a:prstGeom prst="rect">
                <a:avLst/>
              </a:prstGeom>
              <a:blipFill>
                <a:blip r:embed="rId5"/>
                <a:stretch>
                  <a:fillRect l="-120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3C13A7-4A52-4DAC-1127-6FC21749497B}"/>
                  </a:ext>
                </a:extLst>
              </p:cNvPr>
              <p:cNvSpPr txBox="1"/>
              <p:nvPr/>
            </p:nvSpPr>
            <p:spPr>
              <a:xfrm>
                <a:off x="3820802" y="3778147"/>
                <a:ext cx="2248729" cy="369332"/>
              </a:xfrm>
              <a:prstGeom prst="rect">
                <a:avLst/>
              </a:prstGeom>
              <a:noFill/>
            </p:spPr>
            <p:txBody>
              <a:bodyPr wrap="square">
                <a:spAutoFit/>
              </a:bodyPr>
              <a:lstStyle/>
              <a:p>
                <a:r>
                  <a:rPr lang="en-US" dirty="0">
                    <a:ea typeface="Cambria Math" panose="02040503050406030204" pitchFamily="18" charset="0"/>
                  </a:rPr>
                  <a:t>Unknown vector </a:t>
                </a:r>
                <a14:m>
                  <m:oMath xmlns:m="http://schemas.openxmlformats.org/officeDocument/2006/math">
                    <m:r>
                      <a:rPr lang="en-US" b="1"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𝒖</m:t>
                    </m:r>
                  </m:oMath>
                </a14:m>
                <a:endParaRPr lang="en-US" dirty="0"/>
              </a:p>
            </p:txBody>
          </p:sp>
        </mc:Choice>
        <mc:Fallback xmlns="">
          <p:sp>
            <p:nvSpPr>
              <p:cNvPr id="9" name="TextBox 8">
                <a:extLst>
                  <a:ext uri="{FF2B5EF4-FFF2-40B4-BE49-F238E27FC236}">
                    <a16:creationId xmlns:a16="http://schemas.microsoft.com/office/drawing/2014/main" id="{F93C13A7-4A52-4DAC-1127-6FC21749497B}"/>
                  </a:ext>
                </a:extLst>
              </p:cNvPr>
              <p:cNvSpPr txBox="1">
                <a:spLocks noRot="1" noChangeAspect="1" noMove="1" noResize="1" noEditPoints="1" noAdjustHandles="1" noChangeArrowheads="1" noChangeShapeType="1" noTextEdit="1"/>
              </p:cNvSpPr>
              <p:nvPr/>
            </p:nvSpPr>
            <p:spPr>
              <a:xfrm>
                <a:off x="3820802" y="3778147"/>
                <a:ext cx="2248729" cy="369332"/>
              </a:xfrm>
              <a:prstGeom prst="rect">
                <a:avLst/>
              </a:prstGeom>
              <a:blipFill>
                <a:blip r:embed="rId6"/>
                <a:stretch>
                  <a:fillRect l="-243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D916718-DFCA-604F-571D-6E7C9A2F1AFE}"/>
                  </a:ext>
                </a:extLst>
              </p:cNvPr>
              <p:cNvSpPr txBox="1"/>
              <p:nvPr/>
            </p:nvSpPr>
            <p:spPr>
              <a:xfrm>
                <a:off x="8397972" y="1655864"/>
                <a:ext cx="933212" cy="8520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0,0</m:t>
                                </m:r>
                              </m:sub>
                            </m:sSub>
                            <m:r>
                              <a:rPr lang="en-US" sz="1200" i="1">
                                <a:latin typeface="Cambria Math" panose="02040503050406030204" pitchFamily="18" charset="0"/>
                              </a:rPr>
                              <m:t>)</m:t>
                            </m:r>
                            <m:r>
                              <m:rPr>
                                <m:nor/>
                              </m:rPr>
                              <a:rPr lang="en-US" sz="1200" dirty="0"/>
                              <m:t> </m:t>
                            </m:r>
                          </m:e>
                        </m:m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2</m:t>
                                          </m:r>
                                        </m:sub>
                                      </m:sSub>
                                    </m:e>
                                  </m:d>
                                  <m:r>
                                    <m:rPr>
                                      <m:nor/>
                                    </m:rPr>
                                    <a:rPr lang="en-US" sz="1200" dirty="0"/>
                                    <m:t> </m:t>
                                  </m:r>
                                </m:e>
                              </m:mr>
                              <m:mr>
                                <m:e>
                                  <m:d>
                                    <m:dPr>
                                      <m:ctrlPr>
                                        <a:rPr lang="en-US" sz="1200" i="1" dirty="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,0</m:t>
                                          </m:r>
                                        </m:sub>
                                      </m:sSub>
                                    </m:e>
                                  </m:d>
                                  <m:r>
                                    <m:rPr>
                                      <m:nor/>
                                    </m:rPr>
                                    <a:rPr lang="en-US" sz="1200" dirty="0"/>
                                    <m:t> </m:t>
                                  </m:r>
                                </m:e>
                              </m:mr>
                            </m:m>
                          </m:e>
                        </m:mr>
                      </m:m>
                    </m:oMath>
                  </m:oMathPara>
                </a14:m>
                <a:endParaRPr lang="en-US" sz="1200" dirty="0"/>
              </a:p>
            </p:txBody>
          </p:sp>
        </mc:Choice>
        <mc:Fallback xmlns="">
          <p:sp>
            <p:nvSpPr>
              <p:cNvPr id="31" name="TextBox 30">
                <a:extLst>
                  <a:ext uri="{FF2B5EF4-FFF2-40B4-BE49-F238E27FC236}">
                    <a16:creationId xmlns:a16="http://schemas.microsoft.com/office/drawing/2014/main" id="{7D916718-DFCA-604F-571D-6E7C9A2F1AFE}"/>
                  </a:ext>
                </a:extLst>
              </p:cNvPr>
              <p:cNvSpPr txBox="1">
                <a:spLocks noRot="1" noChangeAspect="1" noMove="1" noResize="1" noEditPoints="1" noAdjustHandles="1" noChangeArrowheads="1" noChangeShapeType="1" noTextEdit="1"/>
              </p:cNvSpPr>
              <p:nvPr/>
            </p:nvSpPr>
            <p:spPr>
              <a:xfrm>
                <a:off x="8397972" y="1655864"/>
                <a:ext cx="933212" cy="85202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8EBCEE8-3CF1-205C-6E93-ACF47E010194}"/>
                  </a:ext>
                </a:extLst>
              </p:cNvPr>
              <p:cNvSpPr txBox="1"/>
              <p:nvPr/>
            </p:nvSpPr>
            <p:spPr>
              <a:xfrm>
                <a:off x="8482793" y="2821524"/>
                <a:ext cx="847386" cy="10057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,0</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1</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
                          </m:e>
                        </m:mr>
                      </m:m>
                    </m:oMath>
                  </m:oMathPara>
                </a14:m>
                <a:endParaRPr lang="en-US" sz="1600" dirty="0"/>
              </a:p>
            </p:txBody>
          </p:sp>
        </mc:Choice>
        <mc:Fallback xmlns="">
          <p:sp>
            <p:nvSpPr>
              <p:cNvPr id="32" name="TextBox 31">
                <a:extLst>
                  <a:ext uri="{FF2B5EF4-FFF2-40B4-BE49-F238E27FC236}">
                    <a16:creationId xmlns:a16="http://schemas.microsoft.com/office/drawing/2014/main" id="{28EBCEE8-3CF1-205C-6E93-ACF47E010194}"/>
                  </a:ext>
                </a:extLst>
              </p:cNvPr>
              <p:cNvSpPr txBox="1">
                <a:spLocks noRot="1" noChangeAspect="1" noMove="1" noResize="1" noEditPoints="1" noAdjustHandles="1" noChangeArrowheads="1" noChangeShapeType="1" noTextEdit="1"/>
              </p:cNvSpPr>
              <p:nvPr/>
            </p:nvSpPr>
            <p:spPr>
              <a:xfrm>
                <a:off x="8482793" y="2821524"/>
                <a:ext cx="847386" cy="10057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337B956-8E11-FCE2-C979-EEA23328D0B9}"/>
                  </a:ext>
                </a:extLst>
              </p:cNvPr>
              <p:cNvSpPr txBox="1"/>
              <p:nvPr/>
            </p:nvSpPr>
            <p:spPr>
              <a:xfrm>
                <a:off x="8585405" y="2520452"/>
                <a:ext cx="510378" cy="285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oMath>
                  </m:oMathPara>
                </a14:m>
                <a:endParaRPr lang="en-US" sz="1200" dirty="0"/>
              </a:p>
            </p:txBody>
          </p:sp>
        </mc:Choice>
        <mc:Fallback xmlns="">
          <p:sp>
            <p:nvSpPr>
              <p:cNvPr id="33" name="TextBox 32">
                <a:extLst>
                  <a:ext uri="{FF2B5EF4-FFF2-40B4-BE49-F238E27FC236}">
                    <a16:creationId xmlns:a16="http://schemas.microsoft.com/office/drawing/2014/main" id="{C337B956-8E11-FCE2-C979-EEA23328D0B9}"/>
                  </a:ext>
                </a:extLst>
              </p:cNvPr>
              <p:cNvSpPr txBox="1">
                <a:spLocks noRot="1" noChangeAspect="1" noMove="1" noResize="1" noEditPoints="1" noAdjustHandles="1" noChangeArrowheads="1" noChangeShapeType="1" noTextEdit="1"/>
              </p:cNvSpPr>
              <p:nvPr/>
            </p:nvSpPr>
            <p:spPr>
              <a:xfrm>
                <a:off x="8585405" y="2520452"/>
                <a:ext cx="510378" cy="285206"/>
              </a:xfrm>
              <a:prstGeom prst="rect">
                <a:avLst/>
              </a:prstGeom>
              <a:blipFill>
                <a:blip r:embed="rId9"/>
                <a:stretch>
                  <a:fillRect r="-4762" b="-6383"/>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1078BE49-6CE9-5B76-61FB-54AF89AACE75}"/>
              </a:ext>
            </a:extLst>
          </p:cNvPr>
          <p:cNvSpPr txBox="1"/>
          <p:nvPr/>
        </p:nvSpPr>
        <p:spPr>
          <a:xfrm>
            <a:off x="83321" y="4266655"/>
            <a:ext cx="8492068" cy="923330"/>
          </a:xfrm>
          <a:prstGeom prst="rect">
            <a:avLst/>
          </a:prstGeom>
          <a:noFill/>
        </p:spPr>
        <p:txBody>
          <a:bodyPr wrap="square">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To save memory, we don’t want to store zeros. Therefore, we need to come up with projection from the node indexing to the position of the matrices and vectors for all the coefficients.</a:t>
            </a:r>
          </a:p>
        </p:txBody>
      </p:sp>
    </p:spTree>
    <p:extLst>
      <p:ext uri="{BB962C8B-B14F-4D97-AF65-F5344CB8AC3E}">
        <p14:creationId xmlns:p14="http://schemas.microsoft.com/office/powerpoint/2010/main" val="207836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4EC5A-2B30-C1E3-E663-D645E543B930}"/>
              </a:ext>
            </a:extLst>
          </p:cNvPr>
          <p:cNvSpPr>
            <a:spLocks noGrp="1"/>
          </p:cNvSpPr>
          <p:nvPr>
            <p:ph type="sldNum" sz="quarter" idx="12"/>
          </p:nvPr>
        </p:nvSpPr>
        <p:spPr/>
        <p:txBody>
          <a:bodyPr/>
          <a:lstStyle/>
          <a:p>
            <a:fld id="{49E430A2-D194-4C01-B316-5CD17E29EE8B}" type="slidenum">
              <a:rPr lang="en-US" smtClean="0"/>
              <a:t>12</a:t>
            </a:fld>
            <a:endParaRPr lang="en-US"/>
          </a:p>
        </p:txBody>
      </p:sp>
      <p:sp>
        <p:nvSpPr>
          <p:cNvPr id="3" name="Google Shape;338;p30">
            <a:extLst>
              <a:ext uri="{FF2B5EF4-FFF2-40B4-BE49-F238E27FC236}">
                <a16:creationId xmlns:a16="http://schemas.microsoft.com/office/drawing/2014/main" id="{48066798-4410-3204-9E95-1F988B3B43D4}"/>
              </a:ext>
            </a:extLst>
          </p:cNvPr>
          <p:cNvSpPr txBox="1">
            <a:spLocks/>
          </p:cNvSpPr>
          <p:nvPr/>
        </p:nvSpPr>
        <p:spPr>
          <a:xfrm>
            <a:off x="583837" y="12744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Denotation of sparse matrix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D6297E-A61C-F72E-37D7-86CA4C2E0EFD}"/>
                  </a:ext>
                </a:extLst>
              </p:cNvPr>
              <p:cNvSpPr txBox="1"/>
              <p:nvPr/>
            </p:nvSpPr>
            <p:spPr>
              <a:xfrm>
                <a:off x="433853" y="1000364"/>
                <a:ext cx="8426345" cy="210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9"/>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0</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p:txBody>
          </p:sp>
        </mc:Choice>
        <mc:Fallback xmlns="">
          <p:sp>
            <p:nvSpPr>
              <p:cNvPr id="4" name="TextBox 3">
                <a:extLst>
                  <a:ext uri="{FF2B5EF4-FFF2-40B4-BE49-F238E27FC236}">
                    <a16:creationId xmlns:a16="http://schemas.microsoft.com/office/drawing/2014/main" id="{8AD6297E-A61C-F72E-37D7-86CA4C2E0EFD}"/>
                  </a:ext>
                </a:extLst>
              </p:cNvPr>
              <p:cNvSpPr txBox="1">
                <a:spLocks noRot="1" noChangeAspect="1" noMove="1" noResize="1" noEditPoints="1" noAdjustHandles="1" noChangeArrowheads="1" noChangeShapeType="1" noTextEdit="1"/>
              </p:cNvSpPr>
              <p:nvPr/>
            </p:nvSpPr>
            <p:spPr>
              <a:xfrm>
                <a:off x="433853" y="1000364"/>
                <a:ext cx="8426345" cy="2105385"/>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5B9DBA8-B1F1-6213-1711-A03FC0D4A3EB}"/>
              </a:ext>
            </a:extLst>
          </p:cNvPr>
          <p:cNvSpPr txBox="1"/>
          <p:nvPr/>
        </p:nvSpPr>
        <p:spPr>
          <a:xfrm>
            <a:off x="255566" y="661700"/>
            <a:ext cx="8934365" cy="861774"/>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We notice that there are lots of zeros in the Jacobian matrix and residual vector:</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457188" lvl="1"/>
            <a:endParaRPr lang="en-US" sz="14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466D28-EECD-DD43-40B5-0C71284844FB}"/>
                  </a:ext>
                </a:extLst>
              </p:cNvPr>
              <p:cNvSpPr txBox="1"/>
              <p:nvPr/>
            </p:nvSpPr>
            <p:spPr>
              <a:xfrm>
                <a:off x="0" y="3603872"/>
                <a:ext cx="9529236" cy="1481944"/>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cs typeface="Arial" panose="020B0604020202020204" pitchFamily="34" charset="0"/>
                  </a:rPr>
                  <a:t>Following the same column indexing, we have </a:t>
                </a:r>
                <a14:m>
                  <m:oMath xmlns:m="http://schemas.openxmlformats.org/officeDocument/2006/math">
                    <m:r>
                      <a:rPr lang="en-US" b="0" i="1" smtClean="0">
                        <a:solidFill>
                          <a:prstClr val="black"/>
                        </a:solidFill>
                        <a:latin typeface="Cambria Math" panose="02040503050406030204" pitchFamily="18" charset="0"/>
                        <a:cs typeface="Arial" panose="020B0604020202020204" pitchFamily="34" charset="0"/>
                      </a:rPr>
                      <m:t>𝛿</m:t>
                    </m:r>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𝑢</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sub>
                    </m:sSub>
                    <m:r>
                      <a:rPr lang="en-US" b="0" i="1" smtClean="0">
                        <a:solidFill>
                          <a:prstClr val="black"/>
                        </a:solidFill>
                        <a:latin typeface="Cambria Math" panose="02040503050406030204" pitchFamily="18" charset="0"/>
                        <a:cs typeface="Arial" panose="020B0604020202020204" pitchFamily="34" charset="0"/>
                      </a:rPr>
                      <m:t>→</m:t>
                    </m:r>
                    <m:r>
                      <a:rPr lang="en-US" b="1" i="1" smtClean="0">
                        <a:solidFill>
                          <a:prstClr val="black"/>
                        </a:solidFill>
                        <a:latin typeface="Cambria Math" panose="02040503050406030204" pitchFamily="18" charset="0"/>
                        <a:cs typeface="Arial" panose="020B0604020202020204" pitchFamily="34" charset="0"/>
                      </a:rPr>
                      <m:t>𝜹</m:t>
                    </m:r>
                    <m:r>
                      <a:rPr lang="en-US" b="1" i="1" smtClean="0">
                        <a:solidFill>
                          <a:prstClr val="black"/>
                        </a:solidFill>
                        <a:latin typeface="Cambria Math" panose="02040503050406030204" pitchFamily="18" charset="0"/>
                        <a:cs typeface="Arial" panose="020B0604020202020204" pitchFamily="34" charset="0"/>
                      </a:rPr>
                      <m:t>𝒖</m:t>
                    </m:r>
                    <m:d>
                      <m:dPr>
                        <m:ctrlPr>
                          <a:rPr lang="en-US" b="0" i="1" smtClean="0">
                            <a:solidFill>
                              <a:prstClr val="black"/>
                            </a:solidFill>
                            <a:latin typeface="Cambria Math" panose="02040503050406030204" pitchFamily="18" charset="0"/>
                            <a:cs typeface="Arial" panose="020B0604020202020204" pitchFamily="34" charset="0"/>
                          </a:rPr>
                        </m:ctrlPr>
                      </m:dPr>
                      <m:e>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𝑁𝑦</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r>
                          <a:rPr lang="en-US" b="0" i="1" smtClean="0">
                            <a:solidFill>
                              <a:prstClr val="black"/>
                            </a:solidFill>
                            <a:latin typeface="Cambria Math" panose="02040503050406030204" pitchFamily="18" charset="0"/>
                            <a:cs typeface="Arial" panose="020B0604020202020204" pitchFamily="34" charset="0"/>
                          </a:rPr>
                          <m:t>+1)</m:t>
                        </m:r>
                      </m:e>
                    </m:d>
                  </m:oMath>
                </a14:m>
                <a:endParaRPr lang="en-US" b="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For example,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𝛿</m:t>
                    </m:r>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𝑢</m:t>
                        </m:r>
                      </m:e>
                      <m:sub>
                        <m:r>
                          <a:rPr lang="en-US" sz="1600" b="0" i="1" smtClean="0">
                            <a:solidFill>
                              <a:prstClr val="black"/>
                            </a:solidFill>
                            <a:latin typeface="Cambria Math" panose="02040503050406030204" pitchFamily="18" charset="0"/>
                            <a:cs typeface="Arial" panose="020B0604020202020204" pitchFamily="34" charset="0"/>
                          </a:rPr>
                          <m:t>1,1</m:t>
                        </m:r>
                      </m:sub>
                    </m:sSub>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𝛿</m:t>
                    </m:r>
                    <m:r>
                      <a:rPr lang="en-US" sz="1600" b="0" i="1" smtClean="0">
                        <a:solidFill>
                          <a:prstClr val="black"/>
                        </a:solidFill>
                        <a:latin typeface="Cambria Math" panose="02040503050406030204" pitchFamily="18" charset="0"/>
                        <a:cs typeface="Arial" panose="020B0604020202020204" pitchFamily="34" charset="0"/>
                      </a:rPr>
                      <m:t>𝑢</m:t>
                    </m:r>
                    <m:d>
                      <m:dPr>
                        <m:ctrlPr>
                          <a:rPr lang="en-US" sz="1600" b="0" i="1" smtClean="0">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1×3+(1+1</m:t>
                        </m:r>
                      </m:e>
                    </m:d>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m:t>
                    </m:r>
                    <m:r>
                      <a:rPr lang="en-US" sz="1600" b="1" i="1">
                        <a:solidFill>
                          <a:prstClr val="black"/>
                        </a:solidFill>
                        <a:latin typeface="Cambria Math" panose="02040503050406030204" pitchFamily="18" charset="0"/>
                        <a:cs typeface="Arial" panose="020B0604020202020204" pitchFamily="34" charset="0"/>
                      </a:rPr>
                      <m:t>𝜹</m:t>
                    </m:r>
                    <m:r>
                      <a:rPr lang="en-US" sz="1600" b="1" i="1">
                        <a:solidFill>
                          <a:prstClr val="black"/>
                        </a:solidFill>
                        <a:latin typeface="Cambria Math" panose="02040503050406030204" pitchFamily="18" charset="0"/>
                        <a:cs typeface="Arial" panose="020B0604020202020204" pitchFamily="34" charset="0"/>
                      </a:rPr>
                      <m:t>𝒖</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5</m:t>
                        </m:r>
                      </m:e>
                    </m:d>
                  </m:oMath>
                </a14:m>
                <a:r>
                  <a:rPr lang="en-US" sz="1600" dirty="0">
                    <a:solidFill>
                      <a:prstClr val="black"/>
                    </a:solidFill>
                    <a:latin typeface="Arial" panose="020B0604020202020204" pitchFamily="34" charset="0"/>
                    <a:cs typeface="Arial" panose="020B0604020202020204" pitchFamily="34" charset="0"/>
                  </a:rPr>
                  <a:t>, which is the fifth entry of vector </a:t>
                </a:r>
                <a14:m>
                  <m:oMath xmlns:m="http://schemas.openxmlformats.org/officeDocument/2006/math">
                    <m:r>
                      <a:rPr lang="en-US" sz="1600">
                        <a:solidFill>
                          <a:prstClr val="black"/>
                        </a:solidFill>
                        <a:latin typeface="Cambria Math" panose="02040503050406030204" pitchFamily="18" charset="0"/>
                        <a:cs typeface="Arial" panose="020B0604020202020204" pitchFamily="34" charset="0"/>
                      </a:rPr>
                      <m:t>𝛿</m:t>
                    </m:r>
                    <m:r>
                      <a:rPr lang="en-US" sz="1600">
                        <a:solidFill>
                          <a:prstClr val="black"/>
                        </a:solidFill>
                        <a:latin typeface="Cambria Math" panose="02040503050406030204" pitchFamily="18" charset="0"/>
                        <a:cs typeface="Arial" panose="020B0604020202020204" pitchFamily="34" charset="0"/>
                      </a:rPr>
                      <m:t>𝑢</m:t>
                    </m:r>
                  </m:oMath>
                </a14:m>
                <a:endParaRPr lang="en-US" sz="16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Similarly, </a:t>
                </a:r>
                <a14:m>
                  <m:oMath xmlns:m="http://schemas.openxmlformats.org/officeDocument/2006/math">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𝑅</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sub>
                    </m:sSub>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𝑅</m:t>
                    </m:r>
                    <m:d>
                      <m:dPr>
                        <m:ctrlPr>
                          <a:rPr lang="en-US" b="0" i="1" smtClean="0">
                            <a:solidFill>
                              <a:prstClr val="black"/>
                            </a:solidFill>
                            <a:latin typeface="Cambria Math" panose="02040503050406030204" pitchFamily="18" charset="0"/>
                            <a:cs typeface="Arial" panose="020B0604020202020204" pitchFamily="34" charset="0"/>
                          </a:rPr>
                        </m:ctrlPr>
                      </m:dPr>
                      <m:e>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𝑁𝑦</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r>
                          <a:rPr lang="en-US" b="0" i="1" smtClean="0">
                            <a:solidFill>
                              <a:prstClr val="black"/>
                            </a:solidFill>
                            <a:latin typeface="Cambria Math" panose="02040503050406030204" pitchFamily="18" charset="0"/>
                            <a:cs typeface="Arial" panose="020B0604020202020204" pitchFamily="34" charset="0"/>
                          </a:rPr>
                          <m:t>+1)</m:t>
                        </m:r>
                      </m:e>
                    </m:d>
                  </m:oMath>
                </a14:m>
                <a:endParaRPr lang="en-US"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For example,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𝑅</m:t>
                        </m:r>
                      </m:e>
                      <m:sub>
                        <m:r>
                          <a:rPr lang="en-US" sz="1600" b="0" i="1" smtClean="0">
                            <a:solidFill>
                              <a:prstClr val="black"/>
                            </a:solidFill>
                            <a:latin typeface="Cambria Math" panose="02040503050406030204" pitchFamily="18" charset="0"/>
                            <a:cs typeface="Arial" panose="020B0604020202020204" pitchFamily="34" charset="0"/>
                          </a:rPr>
                          <m:t>1,1</m:t>
                        </m:r>
                      </m:sub>
                    </m:sSub>
                    <m:r>
                      <a:rPr lang="en-US" sz="1600">
                        <a:solidFill>
                          <a:prstClr val="black"/>
                        </a:solidFill>
                        <a:latin typeface="Cambria Math" panose="02040503050406030204" pitchFamily="18" charset="0"/>
                        <a:cs typeface="Arial" panose="020B0604020202020204" pitchFamily="34" charset="0"/>
                      </a:rPr>
                      <m:t>→</m:t>
                    </m:r>
                    <m:r>
                      <a:rPr lang="en-US" sz="1600" b="1" i="1" smtClean="0">
                        <a:solidFill>
                          <a:prstClr val="black"/>
                        </a:solidFill>
                        <a:latin typeface="Cambria Math" panose="02040503050406030204" pitchFamily="18" charset="0"/>
                        <a:cs typeface="Arial" panose="020B0604020202020204" pitchFamily="34" charset="0"/>
                      </a:rPr>
                      <m:t>𝑹</m:t>
                    </m:r>
                    <m:d>
                      <m:dPr>
                        <m:ctrlPr>
                          <a:rPr lang="en-US" sz="1600" i="1">
                            <a:solidFill>
                              <a:prstClr val="black"/>
                            </a:solidFill>
                            <a:latin typeface="Cambria Math" panose="02040503050406030204" pitchFamily="18" charset="0"/>
                            <a:cs typeface="Arial" panose="020B0604020202020204" pitchFamily="34" charset="0"/>
                          </a:rPr>
                        </m:ctrlPr>
                      </m:dPr>
                      <m:e>
                        <m:r>
                          <a:rPr lang="en-US" sz="1600">
                            <a:solidFill>
                              <a:prstClr val="black"/>
                            </a:solidFill>
                            <a:latin typeface="Cambria Math" panose="02040503050406030204" pitchFamily="18" charset="0"/>
                            <a:cs typeface="Arial" panose="020B0604020202020204" pitchFamily="34" charset="0"/>
                          </a:rPr>
                          <m:t>1×3+(1+1</m:t>
                        </m:r>
                      </m:e>
                    </m:d>
                    <m:r>
                      <a:rPr lang="en-US" sz="1600">
                        <a:solidFill>
                          <a:prstClr val="black"/>
                        </a:solidFill>
                        <a:latin typeface="Cambria Math" panose="02040503050406030204" pitchFamily="18" charset="0"/>
                        <a:cs typeface="Arial" panose="020B0604020202020204" pitchFamily="34" charset="0"/>
                      </a:rPr>
                      <m:t>)=</m:t>
                    </m:r>
                    <m:r>
                      <a:rPr lang="en-US" sz="1600" b="1" i="1" smtClean="0">
                        <a:solidFill>
                          <a:prstClr val="black"/>
                        </a:solidFill>
                        <a:latin typeface="Cambria Math" panose="02040503050406030204" pitchFamily="18" charset="0"/>
                        <a:cs typeface="Arial" panose="020B0604020202020204" pitchFamily="34" charset="0"/>
                      </a:rPr>
                      <m:t>𝑹</m:t>
                    </m:r>
                    <m:d>
                      <m:dPr>
                        <m:ctrlPr>
                          <a:rPr lang="en-US" sz="1600" i="1">
                            <a:solidFill>
                              <a:prstClr val="black"/>
                            </a:solidFill>
                            <a:latin typeface="Cambria Math" panose="02040503050406030204" pitchFamily="18" charset="0"/>
                            <a:cs typeface="Arial" panose="020B0604020202020204" pitchFamily="34" charset="0"/>
                          </a:rPr>
                        </m:ctrlPr>
                      </m:dPr>
                      <m:e>
                        <m:r>
                          <a:rPr lang="en-US" sz="1600">
                            <a:solidFill>
                              <a:prstClr val="black"/>
                            </a:solidFill>
                            <a:latin typeface="Cambria Math" panose="02040503050406030204" pitchFamily="18" charset="0"/>
                            <a:cs typeface="Arial" panose="020B0604020202020204" pitchFamily="34" charset="0"/>
                          </a:rPr>
                          <m:t>5</m:t>
                        </m:r>
                      </m:e>
                    </m:d>
                  </m:oMath>
                </a14:m>
                <a:r>
                  <a:rPr lang="en-US" sz="1600" dirty="0">
                    <a:solidFill>
                      <a:prstClr val="black"/>
                    </a:solidFill>
                    <a:latin typeface="Arial" panose="020B0604020202020204" pitchFamily="34" charset="0"/>
                    <a:cs typeface="Arial" panose="020B0604020202020204" pitchFamily="34" charset="0"/>
                  </a:rPr>
                  <a:t>, which is the fifth entry of vector </a:t>
                </a:r>
                <a14:m>
                  <m:oMath xmlns:m="http://schemas.openxmlformats.org/officeDocument/2006/math">
                    <m:r>
                      <a:rPr lang="en-US" sz="1600">
                        <a:solidFill>
                          <a:prstClr val="black"/>
                        </a:solidFill>
                        <a:latin typeface="Cambria Math" panose="02040503050406030204" pitchFamily="18" charset="0"/>
                        <a:cs typeface="Arial" panose="020B0604020202020204" pitchFamily="34" charset="0"/>
                      </a:rPr>
                      <m:t>𝛿</m:t>
                    </m:r>
                    <m:r>
                      <a:rPr lang="en-US" sz="1600">
                        <a:solidFill>
                          <a:prstClr val="black"/>
                        </a:solidFill>
                        <a:latin typeface="Cambria Math" panose="02040503050406030204" pitchFamily="18" charset="0"/>
                        <a:cs typeface="Arial" panose="020B0604020202020204" pitchFamily="34" charset="0"/>
                      </a:rPr>
                      <m:t>𝑢</m:t>
                    </m:r>
                  </m:oMath>
                </a14:m>
                <a:endParaRPr lang="en-US" sz="16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B0466D28-EECD-DD43-40B5-0C71284844FB}"/>
                  </a:ext>
                </a:extLst>
              </p:cNvPr>
              <p:cNvSpPr txBox="1">
                <a:spLocks noRot="1" noChangeAspect="1" noMove="1" noResize="1" noEditPoints="1" noAdjustHandles="1" noChangeArrowheads="1" noChangeShapeType="1" noTextEdit="1"/>
              </p:cNvSpPr>
              <p:nvPr/>
            </p:nvSpPr>
            <p:spPr>
              <a:xfrm>
                <a:off x="0" y="3603872"/>
                <a:ext cx="9529236" cy="1481944"/>
              </a:xfrm>
              <a:prstGeom prst="rect">
                <a:avLst/>
              </a:prstGeom>
              <a:blipFill>
                <a:blip r:embed="rId3"/>
                <a:stretch>
                  <a:fillRect l="-384" t="-1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23A0E3-A645-7941-C84E-9C401EEFDCDF}"/>
                  </a:ext>
                </a:extLst>
              </p:cNvPr>
              <p:cNvSpPr txBox="1"/>
              <p:nvPr/>
            </p:nvSpPr>
            <p:spPr>
              <a:xfrm>
                <a:off x="6078958" y="3227646"/>
                <a:ext cx="2057400" cy="369332"/>
              </a:xfrm>
              <a:prstGeom prst="rect">
                <a:avLst/>
              </a:prstGeom>
              <a:noFill/>
            </p:spPr>
            <p:txBody>
              <a:bodyPr wrap="square">
                <a:spAutoFit/>
              </a:bodyPr>
              <a:lstStyle/>
              <a:p>
                <a:r>
                  <a:rPr lang="en-US" sz="1800" dirty="0">
                    <a:ea typeface="Cambria Math" panose="02040503050406030204" pitchFamily="18" charset="0"/>
                  </a:rPr>
                  <a:t>Residual vector </a:t>
                </a:r>
                <a14:m>
                  <m:oMath xmlns:m="http://schemas.openxmlformats.org/officeDocument/2006/math">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rPr>
                      <m:t>𝑹</m:t>
                    </m:r>
                  </m:oMath>
                </a14:m>
                <a:endParaRPr lang="en-US" b="1" dirty="0"/>
              </a:p>
            </p:txBody>
          </p:sp>
        </mc:Choice>
        <mc:Fallback xmlns="">
          <p:sp>
            <p:nvSpPr>
              <p:cNvPr id="7" name="TextBox 6">
                <a:extLst>
                  <a:ext uri="{FF2B5EF4-FFF2-40B4-BE49-F238E27FC236}">
                    <a16:creationId xmlns:a16="http://schemas.microsoft.com/office/drawing/2014/main" id="{0F23A0E3-A645-7941-C84E-9C401EEFDCDF}"/>
                  </a:ext>
                </a:extLst>
              </p:cNvPr>
              <p:cNvSpPr txBox="1">
                <a:spLocks noRot="1" noChangeAspect="1" noMove="1" noResize="1" noEditPoints="1" noAdjustHandles="1" noChangeArrowheads="1" noChangeShapeType="1" noTextEdit="1"/>
              </p:cNvSpPr>
              <p:nvPr/>
            </p:nvSpPr>
            <p:spPr>
              <a:xfrm>
                <a:off x="6078958" y="3227646"/>
                <a:ext cx="2057400" cy="369332"/>
              </a:xfrm>
              <a:prstGeom prst="rect">
                <a:avLst/>
              </a:prstGeom>
              <a:blipFill>
                <a:blip r:embed="rId4"/>
                <a:stretch>
                  <a:fillRect l="-236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765009-05F1-46CE-370F-A15BDD98A11D}"/>
                  </a:ext>
                </a:extLst>
              </p:cNvPr>
              <p:cNvSpPr txBox="1"/>
              <p:nvPr/>
            </p:nvSpPr>
            <p:spPr>
              <a:xfrm>
                <a:off x="1506958" y="3220027"/>
                <a:ext cx="4572000" cy="369332"/>
              </a:xfrm>
              <a:prstGeom prst="rect">
                <a:avLst/>
              </a:prstGeom>
              <a:noFill/>
            </p:spPr>
            <p:txBody>
              <a:bodyPr wrap="square">
                <a:spAutoFit/>
              </a:bodyPr>
              <a:lstStyle/>
              <a:p>
                <a:r>
                  <a:rPr lang="en-US" sz="1800" dirty="0"/>
                  <a:t>Jacobian matrix </a:t>
                </a:r>
                <a14:m>
                  <m:oMath xmlns:m="http://schemas.openxmlformats.org/officeDocument/2006/math">
                    <m:r>
                      <a:rPr lang="en-US" sz="1800" b="1" i="1" smtClean="0">
                        <a:latin typeface="Cambria Math" panose="02040503050406030204" pitchFamily="18" charset="0"/>
                      </a:rPr>
                      <m:t>𝑨</m:t>
                    </m:r>
                  </m:oMath>
                </a14:m>
                <a:endParaRPr lang="en-US" dirty="0"/>
              </a:p>
            </p:txBody>
          </p:sp>
        </mc:Choice>
        <mc:Fallback xmlns="">
          <p:sp>
            <p:nvSpPr>
              <p:cNvPr id="8" name="TextBox 7">
                <a:extLst>
                  <a:ext uri="{FF2B5EF4-FFF2-40B4-BE49-F238E27FC236}">
                    <a16:creationId xmlns:a16="http://schemas.microsoft.com/office/drawing/2014/main" id="{A0765009-05F1-46CE-370F-A15BDD98A11D}"/>
                  </a:ext>
                </a:extLst>
              </p:cNvPr>
              <p:cNvSpPr txBox="1">
                <a:spLocks noRot="1" noChangeAspect="1" noMove="1" noResize="1" noEditPoints="1" noAdjustHandles="1" noChangeArrowheads="1" noChangeShapeType="1" noTextEdit="1"/>
              </p:cNvSpPr>
              <p:nvPr/>
            </p:nvSpPr>
            <p:spPr>
              <a:xfrm>
                <a:off x="1506958" y="3220027"/>
                <a:ext cx="4572000" cy="369332"/>
              </a:xfrm>
              <a:prstGeom prst="rect">
                <a:avLst/>
              </a:prstGeom>
              <a:blipFill>
                <a:blip r:embed="rId5"/>
                <a:stretch>
                  <a:fillRect l="-106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3C13A7-4A52-4DAC-1127-6FC21749497B}"/>
                  </a:ext>
                </a:extLst>
              </p:cNvPr>
              <p:cNvSpPr txBox="1"/>
              <p:nvPr/>
            </p:nvSpPr>
            <p:spPr>
              <a:xfrm>
                <a:off x="3830229" y="3214368"/>
                <a:ext cx="2248729" cy="369332"/>
              </a:xfrm>
              <a:prstGeom prst="rect">
                <a:avLst/>
              </a:prstGeom>
              <a:noFill/>
            </p:spPr>
            <p:txBody>
              <a:bodyPr wrap="square">
                <a:spAutoFit/>
              </a:bodyPr>
              <a:lstStyle/>
              <a:p>
                <a:r>
                  <a:rPr lang="en-US" dirty="0">
                    <a:ea typeface="Cambria Math" panose="02040503050406030204" pitchFamily="18" charset="0"/>
                  </a:rPr>
                  <a:t>Unknown vector </a:t>
                </a:r>
                <a14:m>
                  <m:oMath xmlns:m="http://schemas.openxmlformats.org/officeDocument/2006/math">
                    <m:r>
                      <a:rPr lang="en-US" b="1"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𝒖</m:t>
                    </m:r>
                  </m:oMath>
                </a14:m>
                <a:endParaRPr lang="en-US" dirty="0"/>
              </a:p>
            </p:txBody>
          </p:sp>
        </mc:Choice>
        <mc:Fallback xmlns="">
          <p:sp>
            <p:nvSpPr>
              <p:cNvPr id="9" name="TextBox 8">
                <a:extLst>
                  <a:ext uri="{FF2B5EF4-FFF2-40B4-BE49-F238E27FC236}">
                    <a16:creationId xmlns:a16="http://schemas.microsoft.com/office/drawing/2014/main" id="{F93C13A7-4A52-4DAC-1127-6FC21749497B}"/>
                  </a:ext>
                </a:extLst>
              </p:cNvPr>
              <p:cNvSpPr txBox="1">
                <a:spLocks noRot="1" noChangeAspect="1" noMove="1" noResize="1" noEditPoints="1" noAdjustHandles="1" noChangeArrowheads="1" noChangeShapeType="1" noTextEdit="1"/>
              </p:cNvSpPr>
              <p:nvPr/>
            </p:nvSpPr>
            <p:spPr>
              <a:xfrm>
                <a:off x="3830229" y="3214368"/>
                <a:ext cx="2248729" cy="369332"/>
              </a:xfrm>
              <a:prstGeom prst="rect">
                <a:avLst/>
              </a:prstGeom>
              <a:blipFill>
                <a:blip r:embed="rId6"/>
                <a:stretch>
                  <a:fillRect l="-2168" t="-8197" b="-24590"/>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59BAABED-684D-D9EB-F879-9A8A1B0A8FEE}"/>
              </a:ext>
            </a:extLst>
          </p:cNvPr>
          <p:cNvSpPr/>
          <p:nvPr/>
        </p:nvSpPr>
        <p:spPr>
          <a:xfrm>
            <a:off x="3695769" y="5025598"/>
            <a:ext cx="1376569" cy="1276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3F64671-58C0-902B-16EE-961BE7D47953}"/>
              </a:ext>
            </a:extLst>
          </p:cNvPr>
          <p:cNvCxnSpPr>
            <a:cxnSpLocks/>
            <a:stCxn id="10" idx="1"/>
            <a:endCxn id="10" idx="3"/>
          </p:cNvCxnSpPr>
          <p:nvPr/>
        </p:nvCxnSpPr>
        <p:spPr>
          <a:xfrm>
            <a:off x="3695769" y="5664098"/>
            <a:ext cx="1376569"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57E7C89-AE3A-BFF0-D2EF-E81B94B61CE0}"/>
              </a:ext>
            </a:extLst>
          </p:cNvPr>
          <p:cNvCxnSpPr>
            <a:cxnSpLocks/>
            <a:stCxn id="10" idx="0"/>
            <a:endCxn id="10" idx="2"/>
          </p:cNvCxnSpPr>
          <p:nvPr/>
        </p:nvCxnSpPr>
        <p:spPr>
          <a:xfrm>
            <a:off x="4384054" y="5025598"/>
            <a:ext cx="0" cy="127699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82F88F3-6A80-7042-71C4-2E5041236F37}"/>
                  </a:ext>
                </a:extLst>
              </p:cNvPr>
              <p:cNvSpPr txBox="1"/>
              <p:nvPr/>
            </p:nvSpPr>
            <p:spPr>
              <a:xfrm>
                <a:off x="3626976" y="6351216"/>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0,0</m:t>
                          </m:r>
                        </m:sub>
                      </m:sSub>
                    </m:oMath>
                  </m:oMathPara>
                </a14:m>
                <a:endParaRPr lang="en-US" sz="1600" dirty="0"/>
              </a:p>
            </p:txBody>
          </p:sp>
        </mc:Choice>
        <mc:Fallback xmlns="">
          <p:sp>
            <p:nvSpPr>
              <p:cNvPr id="13" name="TextBox 12">
                <a:extLst>
                  <a:ext uri="{FF2B5EF4-FFF2-40B4-BE49-F238E27FC236}">
                    <a16:creationId xmlns:a16="http://schemas.microsoft.com/office/drawing/2014/main" id="{C82F88F3-6A80-7042-71C4-2E5041236F37}"/>
                  </a:ext>
                </a:extLst>
              </p:cNvPr>
              <p:cNvSpPr txBox="1">
                <a:spLocks noRot="1" noChangeAspect="1" noMove="1" noResize="1" noEditPoints="1" noAdjustHandles="1" noChangeArrowheads="1" noChangeShapeType="1" noTextEdit="1"/>
              </p:cNvSpPr>
              <p:nvPr/>
            </p:nvSpPr>
            <p:spPr>
              <a:xfrm>
                <a:off x="3626976" y="6351216"/>
                <a:ext cx="608184" cy="256993"/>
              </a:xfrm>
              <a:prstGeom prst="rect">
                <a:avLst/>
              </a:prstGeom>
              <a:blipFill>
                <a:blip r:embed="rId7"/>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3260B-7C05-BE8D-CA2F-A7BFAA06686E}"/>
                  </a:ext>
                </a:extLst>
              </p:cNvPr>
              <p:cNvSpPr txBox="1"/>
              <p:nvPr/>
            </p:nvSpPr>
            <p:spPr>
              <a:xfrm>
                <a:off x="4345387" y="6340722"/>
                <a:ext cx="600512"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1,0</m:t>
                          </m:r>
                        </m:sub>
                      </m:sSub>
                    </m:oMath>
                  </m:oMathPara>
                </a14:m>
                <a:endParaRPr lang="en-US" sz="1600" dirty="0"/>
              </a:p>
            </p:txBody>
          </p:sp>
        </mc:Choice>
        <mc:Fallback xmlns="">
          <p:sp>
            <p:nvSpPr>
              <p:cNvPr id="14" name="TextBox 13">
                <a:extLst>
                  <a:ext uri="{FF2B5EF4-FFF2-40B4-BE49-F238E27FC236}">
                    <a16:creationId xmlns:a16="http://schemas.microsoft.com/office/drawing/2014/main" id="{3063260B-7C05-BE8D-CA2F-A7BFAA06686E}"/>
                  </a:ext>
                </a:extLst>
              </p:cNvPr>
              <p:cNvSpPr txBox="1">
                <a:spLocks noRot="1" noChangeAspect="1" noMove="1" noResize="1" noEditPoints="1" noAdjustHandles="1" noChangeArrowheads="1" noChangeShapeType="1" noTextEdit="1"/>
              </p:cNvSpPr>
              <p:nvPr/>
            </p:nvSpPr>
            <p:spPr>
              <a:xfrm>
                <a:off x="4345387" y="6340722"/>
                <a:ext cx="600512" cy="256993"/>
              </a:xfrm>
              <a:prstGeom prst="rect">
                <a:avLst/>
              </a:prstGeom>
              <a:blipFill>
                <a:blip r:embed="rId8"/>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18C2711-E770-6F3E-0C2D-5BEF50EC1AF4}"/>
                  </a:ext>
                </a:extLst>
              </p:cNvPr>
              <p:cNvSpPr txBox="1"/>
              <p:nvPr/>
            </p:nvSpPr>
            <p:spPr>
              <a:xfrm>
                <a:off x="4995612" y="6340721"/>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2,0</m:t>
                          </m:r>
                        </m:sub>
                      </m:sSub>
                    </m:oMath>
                  </m:oMathPara>
                </a14:m>
                <a:endParaRPr lang="en-US" sz="1600" dirty="0"/>
              </a:p>
            </p:txBody>
          </p:sp>
        </mc:Choice>
        <mc:Fallback xmlns="">
          <p:sp>
            <p:nvSpPr>
              <p:cNvPr id="15" name="TextBox 14">
                <a:extLst>
                  <a:ext uri="{FF2B5EF4-FFF2-40B4-BE49-F238E27FC236}">
                    <a16:creationId xmlns:a16="http://schemas.microsoft.com/office/drawing/2014/main" id="{F18C2711-E770-6F3E-0C2D-5BEF50EC1AF4}"/>
                  </a:ext>
                </a:extLst>
              </p:cNvPr>
              <p:cNvSpPr txBox="1">
                <a:spLocks noRot="1" noChangeAspect="1" noMove="1" noResize="1" noEditPoints="1" noAdjustHandles="1" noChangeArrowheads="1" noChangeShapeType="1" noTextEdit="1"/>
              </p:cNvSpPr>
              <p:nvPr/>
            </p:nvSpPr>
            <p:spPr>
              <a:xfrm>
                <a:off x="4995612" y="6340721"/>
                <a:ext cx="608184" cy="256993"/>
              </a:xfrm>
              <a:prstGeom prst="rect">
                <a:avLst/>
              </a:prstGeom>
              <a:blipFill>
                <a:blip r:embed="rId9"/>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5FE2F5C-276D-37CD-6A56-27D28508567C}"/>
                  </a:ext>
                </a:extLst>
              </p:cNvPr>
              <p:cNvSpPr txBox="1"/>
              <p:nvPr/>
            </p:nvSpPr>
            <p:spPr>
              <a:xfrm>
                <a:off x="3640431" y="5712718"/>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0,1</m:t>
                          </m:r>
                        </m:sub>
                      </m:sSub>
                    </m:oMath>
                  </m:oMathPara>
                </a14:m>
                <a:endParaRPr lang="en-US" sz="1600" dirty="0"/>
              </a:p>
            </p:txBody>
          </p:sp>
        </mc:Choice>
        <mc:Fallback xmlns="">
          <p:sp>
            <p:nvSpPr>
              <p:cNvPr id="16" name="TextBox 15">
                <a:extLst>
                  <a:ext uri="{FF2B5EF4-FFF2-40B4-BE49-F238E27FC236}">
                    <a16:creationId xmlns:a16="http://schemas.microsoft.com/office/drawing/2014/main" id="{55FE2F5C-276D-37CD-6A56-27D28508567C}"/>
                  </a:ext>
                </a:extLst>
              </p:cNvPr>
              <p:cNvSpPr txBox="1">
                <a:spLocks noRot="1" noChangeAspect="1" noMove="1" noResize="1" noEditPoints="1" noAdjustHandles="1" noChangeArrowheads="1" noChangeShapeType="1" noTextEdit="1"/>
              </p:cNvSpPr>
              <p:nvPr/>
            </p:nvSpPr>
            <p:spPr>
              <a:xfrm>
                <a:off x="3640431" y="5712718"/>
                <a:ext cx="608184" cy="256993"/>
              </a:xfrm>
              <a:prstGeom prst="rect">
                <a:avLst/>
              </a:prstGeom>
              <a:blipFill>
                <a:blip r:embed="rId10"/>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331B903-7DDF-3650-B5E7-E0F4A6F54AAA}"/>
                  </a:ext>
                </a:extLst>
              </p:cNvPr>
              <p:cNvSpPr txBox="1"/>
              <p:nvPr/>
            </p:nvSpPr>
            <p:spPr>
              <a:xfrm>
                <a:off x="4346536" y="5707999"/>
                <a:ext cx="600512"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1,1</m:t>
                          </m:r>
                        </m:sub>
                      </m:sSub>
                    </m:oMath>
                  </m:oMathPara>
                </a14:m>
                <a:endParaRPr lang="en-US" sz="1600" dirty="0"/>
              </a:p>
            </p:txBody>
          </p:sp>
        </mc:Choice>
        <mc:Fallback xmlns="">
          <p:sp>
            <p:nvSpPr>
              <p:cNvPr id="17" name="TextBox 16">
                <a:extLst>
                  <a:ext uri="{FF2B5EF4-FFF2-40B4-BE49-F238E27FC236}">
                    <a16:creationId xmlns:a16="http://schemas.microsoft.com/office/drawing/2014/main" id="{2331B903-7DDF-3650-B5E7-E0F4A6F54AAA}"/>
                  </a:ext>
                </a:extLst>
              </p:cNvPr>
              <p:cNvSpPr txBox="1">
                <a:spLocks noRot="1" noChangeAspect="1" noMove="1" noResize="1" noEditPoints="1" noAdjustHandles="1" noChangeArrowheads="1" noChangeShapeType="1" noTextEdit="1"/>
              </p:cNvSpPr>
              <p:nvPr/>
            </p:nvSpPr>
            <p:spPr>
              <a:xfrm>
                <a:off x="4346536" y="5707999"/>
                <a:ext cx="600512" cy="256993"/>
              </a:xfrm>
              <a:prstGeom prst="rect">
                <a:avLst/>
              </a:prstGeom>
              <a:blipFill>
                <a:blip r:embed="rId11"/>
                <a:stretch>
                  <a:fillRect b="-9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219C79-EE5E-2576-3C35-66046569A907}"/>
                  </a:ext>
                </a:extLst>
              </p:cNvPr>
              <p:cNvSpPr txBox="1"/>
              <p:nvPr/>
            </p:nvSpPr>
            <p:spPr>
              <a:xfrm>
                <a:off x="5027149" y="5709436"/>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2,1</m:t>
                          </m:r>
                        </m:sub>
                      </m:sSub>
                    </m:oMath>
                  </m:oMathPara>
                </a14:m>
                <a:endParaRPr lang="en-US" sz="1600" dirty="0"/>
              </a:p>
            </p:txBody>
          </p:sp>
        </mc:Choice>
        <mc:Fallback xmlns="">
          <p:sp>
            <p:nvSpPr>
              <p:cNvPr id="18" name="TextBox 17">
                <a:extLst>
                  <a:ext uri="{FF2B5EF4-FFF2-40B4-BE49-F238E27FC236}">
                    <a16:creationId xmlns:a16="http://schemas.microsoft.com/office/drawing/2014/main" id="{52219C79-EE5E-2576-3C35-66046569A907}"/>
                  </a:ext>
                </a:extLst>
              </p:cNvPr>
              <p:cNvSpPr txBox="1">
                <a:spLocks noRot="1" noChangeAspect="1" noMove="1" noResize="1" noEditPoints="1" noAdjustHandles="1" noChangeArrowheads="1" noChangeShapeType="1" noTextEdit="1"/>
              </p:cNvSpPr>
              <p:nvPr/>
            </p:nvSpPr>
            <p:spPr>
              <a:xfrm>
                <a:off x="5027149" y="5709436"/>
                <a:ext cx="608184" cy="256993"/>
              </a:xfrm>
              <a:prstGeom prst="rect">
                <a:avLst/>
              </a:prstGeom>
              <a:blipFill>
                <a:blip r:embed="rId12"/>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1A44B0F-7398-A46D-14CB-893F03323438}"/>
                  </a:ext>
                </a:extLst>
              </p:cNvPr>
              <p:cNvSpPr txBox="1"/>
              <p:nvPr/>
            </p:nvSpPr>
            <p:spPr>
              <a:xfrm>
                <a:off x="3626976" y="5050271"/>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0,2</m:t>
                          </m:r>
                        </m:sub>
                      </m:sSub>
                    </m:oMath>
                  </m:oMathPara>
                </a14:m>
                <a:endParaRPr lang="en-US" sz="1600" dirty="0"/>
              </a:p>
            </p:txBody>
          </p:sp>
        </mc:Choice>
        <mc:Fallback xmlns="">
          <p:sp>
            <p:nvSpPr>
              <p:cNvPr id="19" name="TextBox 18">
                <a:extLst>
                  <a:ext uri="{FF2B5EF4-FFF2-40B4-BE49-F238E27FC236}">
                    <a16:creationId xmlns:a16="http://schemas.microsoft.com/office/drawing/2014/main" id="{01A44B0F-7398-A46D-14CB-893F03323438}"/>
                  </a:ext>
                </a:extLst>
              </p:cNvPr>
              <p:cNvSpPr txBox="1">
                <a:spLocks noRot="1" noChangeAspect="1" noMove="1" noResize="1" noEditPoints="1" noAdjustHandles="1" noChangeArrowheads="1" noChangeShapeType="1" noTextEdit="1"/>
              </p:cNvSpPr>
              <p:nvPr/>
            </p:nvSpPr>
            <p:spPr>
              <a:xfrm>
                <a:off x="3626976" y="5050271"/>
                <a:ext cx="608184" cy="256993"/>
              </a:xfrm>
              <a:prstGeom prst="rect">
                <a:avLst/>
              </a:prstGeom>
              <a:blipFill>
                <a:blip r:embed="rId13"/>
                <a:stretch>
                  <a:fillRect b="-9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EB16014-EC23-FE9D-FB19-2EA745E24844}"/>
                  </a:ext>
                </a:extLst>
              </p:cNvPr>
              <p:cNvSpPr txBox="1"/>
              <p:nvPr/>
            </p:nvSpPr>
            <p:spPr>
              <a:xfrm>
                <a:off x="4330710" y="5030867"/>
                <a:ext cx="600512"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1,2</m:t>
                          </m:r>
                        </m:sub>
                      </m:sSub>
                    </m:oMath>
                  </m:oMathPara>
                </a14:m>
                <a:endParaRPr lang="en-US" sz="1600" dirty="0"/>
              </a:p>
            </p:txBody>
          </p:sp>
        </mc:Choice>
        <mc:Fallback xmlns="">
          <p:sp>
            <p:nvSpPr>
              <p:cNvPr id="20" name="TextBox 19">
                <a:extLst>
                  <a:ext uri="{FF2B5EF4-FFF2-40B4-BE49-F238E27FC236}">
                    <a16:creationId xmlns:a16="http://schemas.microsoft.com/office/drawing/2014/main" id="{FEB16014-EC23-FE9D-FB19-2EA745E24844}"/>
                  </a:ext>
                </a:extLst>
              </p:cNvPr>
              <p:cNvSpPr txBox="1">
                <a:spLocks noRot="1" noChangeAspect="1" noMove="1" noResize="1" noEditPoints="1" noAdjustHandles="1" noChangeArrowheads="1" noChangeShapeType="1" noTextEdit="1"/>
              </p:cNvSpPr>
              <p:nvPr/>
            </p:nvSpPr>
            <p:spPr>
              <a:xfrm>
                <a:off x="4330710" y="5030867"/>
                <a:ext cx="600512" cy="256993"/>
              </a:xfrm>
              <a:prstGeom prst="rect">
                <a:avLst/>
              </a:prstGeom>
              <a:blipFill>
                <a:blip r:embed="rId14"/>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189121C-7820-DFFD-D4DD-5D2B77A383BE}"/>
                  </a:ext>
                </a:extLst>
              </p:cNvPr>
              <p:cNvSpPr txBox="1"/>
              <p:nvPr/>
            </p:nvSpPr>
            <p:spPr>
              <a:xfrm>
                <a:off x="4995612" y="5022924"/>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2,2</m:t>
                          </m:r>
                        </m:sub>
                      </m:sSub>
                    </m:oMath>
                  </m:oMathPara>
                </a14:m>
                <a:endParaRPr lang="en-US" sz="1600" dirty="0"/>
              </a:p>
            </p:txBody>
          </p:sp>
        </mc:Choice>
        <mc:Fallback xmlns="">
          <p:sp>
            <p:nvSpPr>
              <p:cNvPr id="21" name="TextBox 20">
                <a:extLst>
                  <a:ext uri="{FF2B5EF4-FFF2-40B4-BE49-F238E27FC236}">
                    <a16:creationId xmlns:a16="http://schemas.microsoft.com/office/drawing/2014/main" id="{C189121C-7820-DFFD-D4DD-5D2B77A383BE}"/>
                  </a:ext>
                </a:extLst>
              </p:cNvPr>
              <p:cNvSpPr txBox="1">
                <a:spLocks noRot="1" noChangeAspect="1" noMove="1" noResize="1" noEditPoints="1" noAdjustHandles="1" noChangeArrowheads="1" noChangeShapeType="1" noTextEdit="1"/>
              </p:cNvSpPr>
              <p:nvPr/>
            </p:nvSpPr>
            <p:spPr>
              <a:xfrm>
                <a:off x="4995612" y="5022924"/>
                <a:ext cx="608184" cy="256993"/>
              </a:xfrm>
              <a:prstGeom prst="rect">
                <a:avLst/>
              </a:prstGeom>
              <a:blipFill>
                <a:blip r:embed="rId15"/>
                <a:stretch>
                  <a:fillRect b="-11905"/>
                </a:stretch>
              </a:blipFill>
            </p:spPr>
            <p:txBody>
              <a:bodyPr/>
              <a:lstStyle/>
              <a:p>
                <a:r>
                  <a:rPr lang="en-US">
                    <a:noFill/>
                  </a:rPr>
                  <a:t> </a:t>
                </a:r>
              </a:p>
            </p:txBody>
          </p:sp>
        </mc:Fallback>
      </mc:AlternateContent>
    </p:spTree>
    <p:extLst>
      <p:ext uri="{BB962C8B-B14F-4D97-AF65-F5344CB8AC3E}">
        <p14:creationId xmlns:p14="http://schemas.microsoft.com/office/powerpoint/2010/main" val="363721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1418A9-5B24-E8E5-C1CC-61474B107FC9}"/>
              </a:ext>
            </a:extLst>
          </p:cNvPr>
          <p:cNvSpPr>
            <a:spLocks noGrp="1"/>
          </p:cNvSpPr>
          <p:nvPr>
            <p:ph type="sldNum" sz="quarter" idx="12"/>
          </p:nvPr>
        </p:nvSpPr>
        <p:spPr/>
        <p:txBody>
          <a:bodyPr/>
          <a:lstStyle/>
          <a:p>
            <a:fld id="{49E430A2-D194-4C01-B316-5CD17E29EE8B}" type="slidenum">
              <a:rPr lang="en-US" smtClean="0"/>
              <a:t>13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89846A4-84D7-C779-6160-44DAD620DC32}"/>
                  </a:ext>
                </a:extLst>
              </p:cNvPr>
              <p:cNvSpPr txBox="1"/>
              <p:nvPr/>
            </p:nvSpPr>
            <p:spPr>
              <a:xfrm>
                <a:off x="352763" y="706364"/>
                <a:ext cx="7781827" cy="624402"/>
              </a:xfrm>
              <a:prstGeom prst="rect">
                <a:avLst/>
              </a:prstGeom>
              <a:noFill/>
            </p:spPr>
            <p:txBody>
              <a:bodyPr wrap="square">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We have five coefficients for the central difference stencil in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a:t>
                </a:r>
              </a:p>
              <a:p>
                <a:r>
                  <a:rPr lang="en-US" sz="1600" dirty="0">
                    <a:solidFill>
                      <a:prstClr val="black"/>
                    </a:solidFill>
                    <a:latin typeface="Arial" panose="020B0604020202020204" pitchFamily="34" charset="0"/>
                    <a:cs typeface="Arial" panose="020B0604020202020204" pitchFamily="34" charset="0"/>
                  </a:rPr>
                  <a:t>      when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𝑁</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is an interior node. Considering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b="0" i="1" smtClean="0">
                            <a:solidFill>
                              <a:prstClr val="black"/>
                            </a:solidFill>
                            <a:latin typeface="Cambria Math" panose="02040503050406030204" pitchFamily="18" charset="0"/>
                            <a:cs typeface="Arial" panose="020B0604020202020204" pitchFamily="34" charset="0"/>
                          </a:rPr>
                          <m:t>1,1</m:t>
                        </m:r>
                      </m:sub>
                    </m:sSub>
                  </m:oMath>
                </a14:m>
                <a:r>
                  <a:rPr lang="en-US" sz="1600" dirty="0">
                    <a:solidFill>
                      <a:prstClr val="black"/>
                    </a:solidFill>
                    <a:latin typeface="Arial" panose="020B0604020202020204" pitchFamily="34" charset="0"/>
                    <a:cs typeface="Arial" panose="020B0604020202020204" pitchFamily="34" charset="0"/>
                  </a:rPr>
                  <a:t> as an example:</a:t>
                </a:r>
              </a:p>
            </p:txBody>
          </p:sp>
        </mc:Choice>
        <mc:Fallback xmlns="">
          <p:sp>
            <p:nvSpPr>
              <p:cNvPr id="4" name="TextBox 3">
                <a:extLst>
                  <a:ext uri="{FF2B5EF4-FFF2-40B4-BE49-F238E27FC236}">
                    <a16:creationId xmlns:a16="http://schemas.microsoft.com/office/drawing/2014/main" id="{189846A4-84D7-C779-6160-44DAD620DC32}"/>
                  </a:ext>
                </a:extLst>
              </p:cNvPr>
              <p:cNvSpPr txBox="1">
                <a:spLocks noRot="1" noChangeAspect="1" noMove="1" noResize="1" noEditPoints="1" noAdjustHandles="1" noChangeArrowheads="1" noChangeShapeType="1" noTextEdit="1"/>
              </p:cNvSpPr>
              <p:nvPr/>
            </p:nvSpPr>
            <p:spPr>
              <a:xfrm>
                <a:off x="352763" y="706364"/>
                <a:ext cx="7781827" cy="624402"/>
              </a:xfrm>
              <a:prstGeom prst="rect">
                <a:avLst/>
              </a:prstGeom>
              <a:blipFill>
                <a:blip r:embed="rId2"/>
                <a:stretch>
                  <a:fillRect l="-313" t="-2941" b="-882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140FA2D-EAC1-C754-5A2B-6A38ACC8679C}"/>
              </a:ext>
            </a:extLst>
          </p:cNvPr>
          <p:cNvCxnSpPr>
            <a:cxnSpLocks/>
          </p:cNvCxnSpPr>
          <p:nvPr/>
        </p:nvCxnSpPr>
        <p:spPr>
          <a:xfrm>
            <a:off x="7372473" y="5865469"/>
            <a:ext cx="961534"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09C7A7A2-BCD0-276F-BA54-EC8BDE8EBE45}"/>
              </a:ext>
            </a:extLst>
          </p:cNvPr>
          <p:cNvCxnSpPr>
            <a:cxnSpLocks/>
          </p:cNvCxnSpPr>
          <p:nvPr/>
        </p:nvCxnSpPr>
        <p:spPr>
          <a:xfrm>
            <a:off x="7846414" y="5392048"/>
            <a:ext cx="0" cy="100866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46BDB7-F68B-B004-DA37-542CA7C07C69}"/>
                  </a:ext>
                </a:extLst>
              </p:cNvPr>
              <p:cNvSpPr txBox="1"/>
              <p:nvPr/>
            </p:nvSpPr>
            <p:spPr>
              <a:xfrm>
                <a:off x="7552984" y="6476074"/>
                <a:ext cx="600512"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−1</m:t>
                          </m:r>
                        </m:sub>
                      </m:sSub>
                    </m:oMath>
                  </m:oMathPara>
                </a14:m>
                <a:endParaRPr lang="en-US" sz="1600" dirty="0"/>
              </a:p>
            </p:txBody>
          </p:sp>
        </mc:Choice>
        <mc:Fallback xmlns="">
          <p:sp>
            <p:nvSpPr>
              <p:cNvPr id="7" name="TextBox 6">
                <a:extLst>
                  <a:ext uri="{FF2B5EF4-FFF2-40B4-BE49-F238E27FC236}">
                    <a16:creationId xmlns:a16="http://schemas.microsoft.com/office/drawing/2014/main" id="{6E46BDB7-F68B-B004-DA37-542CA7C07C69}"/>
                  </a:ext>
                </a:extLst>
              </p:cNvPr>
              <p:cNvSpPr txBox="1">
                <a:spLocks noRot="1" noChangeAspect="1" noMove="1" noResize="1" noEditPoints="1" noAdjustHandles="1" noChangeArrowheads="1" noChangeShapeType="1" noTextEdit="1"/>
              </p:cNvSpPr>
              <p:nvPr/>
            </p:nvSpPr>
            <p:spPr>
              <a:xfrm>
                <a:off x="7552984" y="6476074"/>
                <a:ext cx="600512" cy="266035"/>
              </a:xfrm>
              <a:prstGeom prst="rect">
                <a:avLst/>
              </a:prstGeom>
              <a:blipFill>
                <a:blip r:embed="rId3"/>
                <a:stretch>
                  <a:fillRect l="-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C655ED-75A5-455B-2C23-B1195EC6D43B}"/>
                  </a:ext>
                </a:extLst>
              </p:cNvPr>
              <p:cNvSpPr txBox="1"/>
              <p:nvPr/>
            </p:nvSpPr>
            <p:spPr>
              <a:xfrm>
                <a:off x="6736886" y="5704496"/>
                <a:ext cx="608184"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m:oMathPara>
                </a14:m>
                <a:endParaRPr lang="en-US" sz="1600" dirty="0"/>
              </a:p>
            </p:txBody>
          </p:sp>
        </mc:Choice>
        <mc:Fallback xmlns="">
          <p:sp>
            <p:nvSpPr>
              <p:cNvPr id="8" name="TextBox 7">
                <a:extLst>
                  <a:ext uri="{FF2B5EF4-FFF2-40B4-BE49-F238E27FC236}">
                    <a16:creationId xmlns:a16="http://schemas.microsoft.com/office/drawing/2014/main" id="{AAC655ED-75A5-455B-2C23-B1195EC6D43B}"/>
                  </a:ext>
                </a:extLst>
              </p:cNvPr>
              <p:cNvSpPr txBox="1">
                <a:spLocks noRot="1" noChangeAspect="1" noMove="1" noResize="1" noEditPoints="1" noAdjustHandles="1" noChangeArrowheads="1" noChangeShapeType="1" noTextEdit="1"/>
              </p:cNvSpPr>
              <p:nvPr/>
            </p:nvSpPr>
            <p:spPr>
              <a:xfrm>
                <a:off x="6736886" y="5704496"/>
                <a:ext cx="608184" cy="266035"/>
              </a:xfrm>
              <a:prstGeom prst="rect">
                <a:avLst/>
              </a:prstGeom>
              <a:blipFill>
                <a:blip r:embed="rId4"/>
                <a:stretch>
                  <a:fillRect l="-2000"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64B72C-1DDC-C632-6829-E915D9F05EC5}"/>
                  </a:ext>
                </a:extLst>
              </p:cNvPr>
              <p:cNvSpPr txBox="1"/>
              <p:nvPr/>
            </p:nvSpPr>
            <p:spPr>
              <a:xfrm>
                <a:off x="7735263" y="5904736"/>
                <a:ext cx="600512"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m:oMathPara>
                </a14:m>
                <a:endParaRPr lang="en-US" sz="1600" dirty="0"/>
              </a:p>
            </p:txBody>
          </p:sp>
        </mc:Choice>
        <mc:Fallback xmlns="">
          <p:sp>
            <p:nvSpPr>
              <p:cNvPr id="9" name="TextBox 8">
                <a:extLst>
                  <a:ext uri="{FF2B5EF4-FFF2-40B4-BE49-F238E27FC236}">
                    <a16:creationId xmlns:a16="http://schemas.microsoft.com/office/drawing/2014/main" id="{0564B72C-1DDC-C632-6829-E915D9F05EC5}"/>
                  </a:ext>
                </a:extLst>
              </p:cNvPr>
              <p:cNvSpPr txBox="1">
                <a:spLocks noRot="1" noChangeAspect="1" noMove="1" noResize="1" noEditPoints="1" noAdjustHandles="1" noChangeArrowheads="1" noChangeShapeType="1" noTextEdit="1"/>
              </p:cNvSpPr>
              <p:nvPr/>
            </p:nvSpPr>
            <p:spPr>
              <a:xfrm>
                <a:off x="7735263" y="5904736"/>
                <a:ext cx="600512" cy="266035"/>
              </a:xfrm>
              <a:prstGeom prst="rect">
                <a:avLst/>
              </a:prstGeom>
              <a:blipFill>
                <a:blip r:embed="rId5"/>
                <a:stretch>
                  <a:fillRect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32CF65-5898-D633-BC28-459FE2A2893E}"/>
                  </a:ext>
                </a:extLst>
              </p:cNvPr>
              <p:cNvSpPr txBox="1"/>
              <p:nvPr/>
            </p:nvSpPr>
            <p:spPr>
              <a:xfrm>
                <a:off x="8480141" y="5740120"/>
                <a:ext cx="608184"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m:oMathPara>
                </a14:m>
                <a:endParaRPr lang="en-US" sz="1600" dirty="0"/>
              </a:p>
            </p:txBody>
          </p:sp>
        </mc:Choice>
        <mc:Fallback xmlns="">
          <p:sp>
            <p:nvSpPr>
              <p:cNvPr id="10" name="TextBox 9">
                <a:extLst>
                  <a:ext uri="{FF2B5EF4-FFF2-40B4-BE49-F238E27FC236}">
                    <a16:creationId xmlns:a16="http://schemas.microsoft.com/office/drawing/2014/main" id="{3C32CF65-5898-D633-BC28-459FE2A2893E}"/>
                  </a:ext>
                </a:extLst>
              </p:cNvPr>
              <p:cNvSpPr txBox="1">
                <a:spLocks noRot="1" noChangeAspect="1" noMove="1" noResize="1" noEditPoints="1" noAdjustHandles="1" noChangeArrowheads="1" noChangeShapeType="1" noTextEdit="1"/>
              </p:cNvSpPr>
              <p:nvPr/>
            </p:nvSpPr>
            <p:spPr>
              <a:xfrm>
                <a:off x="8480141" y="5740120"/>
                <a:ext cx="608184" cy="266035"/>
              </a:xfrm>
              <a:prstGeom prst="rect">
                <a:avLst/>
              </a:prstGeom>
              <a:blipFill>
                <a:blip r:embed="rId6"/>
                <a:stretch>
                  <a:fillRect l="-2000"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52F5D8-3630-DAA6-1D6D-C4FABFC6C5FF}"/>
                  </a:ext>
                </a:extLst>
              </p:cNvPr>
              <p:cNvSpPr txBox="1"/>
              <p:nvPr/>
            </p:nvSpPr>
            <p:spPr>
              <a:xfrm>
                <a:off x="7579373" y="5018369"/>
                <a:ext cx="600512"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+1</m:t>
                          </m:r>
                        </m:sub>
                      </m:sSub>
                    </m:oMath>
                  </m:oMathPara>
                </a14:m>
                <a:endParaRPr lang="en-US" sz="1600" dirty="0"/>
              </a:p>
            </p:txBody>
          </p:sp>
        </mc:Choice>
        <mc:Fallback xmlns="">
          <p:sp>
            <p:nvSpPr>
              <p:cNvPr id="11" name="TextBox 10">
                <a:extLst>
                  <a:ext uri="{FF2B5EF4-FFF2-40B4-BE49-F238E27FC236}">
                    <a16:creationId xmlns:a16="http://schemas.microsoft.com/office/drawing/2014/main" id="{9D52F5D8-3630-DAA6-1D6D-C4FABFC6C5FF}"/>
                  </a:ext>
                </a:extLst>
              </p:cNvPr>
              <p:cNvSpPr txBox="1">
                <a:spLocks noRot="1" noChangeAspect="1" noMove="1" noResize="1" noEditPoints="1" noAdjustHandles="1" noChangeArrowheads="1" noChangeShapeType="1" noTextEdit="1"/>
              </p:cNvSpPr>
              <p:nvPr/>
            </p:nvSpPr>
            <p:spPr>
              <a:xfrm>
                <a:off x="7579373" y="5018369"/>
                <a:ext cx="600512" cy="266035"/>
              </a:xfrm>
              <a:prstGeom prst="rect">
                <a:avLst/>
              </a:prstGeom>
              <a:blipFill>
                <a:blip r:embed="rId7"/>
                <a:stretch>
                  <a:fillRect l="-3030" b="-27273"/>
                </a:stretch>
              </a:blipFill>
            </p:spPr>
            <p:txBody>
              <a:bodyPr/>
              <a:lstStyle/>
              <a:p>
                <a:r>
                  <a:rPr lang="en-US">
                    <a:noFill/>
                  </a:rPr>
                  <a:t> </a:t>
                </a:r>
              </a:p>
            </p:txBody>
          </p:sp>
        </mc:Fallback>
      </mc:AlternateContent>
      <p:sp>
        <p:nvSpPr>
          <p:cNvPr id="12" name="Google Shape;338;p30">
            <a:extLst>
              <a:ext uri="{FF2B5EF4-FFF2-40B4-BE49-F238E27FC236}">
                <a16:creationId xmlns:a16="http://schemas.microsoft.com/office/drawing/2014/main" id="{3B09FA26-B922-53AC-8BEA-E4F8973C2F61}"/>
              </a:ext>
            </a:extLst>
          </p:cNvPr>
          <p:cNvSpPr txBox="1">
            <a:spLocks/>
          </p:cNvSpPr>
          <p:nvPr/>
        </p:nvSpPr>
        <p:spPr>
          <a:xfrm>
            <a:off x="583837" y="12744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Denotation for sparse matrix (3)</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693080-0641-2759-0D3D-52F653B198F9}"/>
                  </a:ext>
                </a:extLst>
              </p:cNvPr>
              <p:cNvSpPr txBox="1"/>
              <p:nvPr/>
            </p:nvSpPr>
            <p:spPr>
              <a:xfrm>
                <a:off x="-107663" y="4430797"/>
                <a:ext cx="7908383" cy="2427203"/>
              </a:xfrm>
              <a:prstGeom prst="rect">
                <a:avLst/>
              </a:prstGeom>
              <a:noFill/>
            </p:spPr>
            <p:txBody>
              <a:bodyPr wrap="square">
                <a:spAutoFit/>
              </a:bodyPr>
              <a:lstStyle/>
              <a:p>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We denote them as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𝑀</m:t>
                    </m:r>
                    <m:d>
                      <m:dPr>
                        <m:ctrlPr>
                          <a:rPr lang="en-US" sz="1600" b="0" i="1" smtClean="0">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r>
                          <a:rPr lang="en-US" sz="1600" b="0" i="1" smtClean="0">
                            <a:solidFill>
                              <a:prstClr val="black"/>
                            </a:solidFill>
                            <a:latin typeface="Cambria Math" panose="02040503050406030204" pitchFamily="18" charset="0"/>
                            <a:cs typeface="Arial" panose="020B0604020202020204" pitchFamily="34" charset="0"/>
                          </a:rPr>
                          <m:t>,0</m:t>
                        </m:r>
                      </m:e>
                    </m:d>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b="0" i="0"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𝑀</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,4)</m:t>
                    </m:r>
                  </m:oMath>
                </a14:m>
                <a:r>
                  <a:rPr lang="en-US" sz="1600" dirty="0">
                    <a:solidFill>
                      <a:prstClr val="black"/>
                    </a:solidFill>
                    <a:latin typeface="Arial" panose="020B0604020202020204" pitchFamily="34" charset="0"/>
                    <a:cs typeface="Arial" panose="020B0604020202020204" pitchFamily="34" charset="0"/>
                  </a:rPr>
                  <a:t>, where</a:t>
                </a:r>
              </a:p>
              <a:p>
                <a:pPr marL="1257300" lvl="2" indent="-342900">
                  <a:buFont typeface="Wingdings" panose="05000000000000000000" pitchFamily="2" charset="2"/>
                  <a:buChar char="§"/>
                </a:pPr>
                <a14:m>
                  <m:oMath xmlns:m="http://schemas.openxmlformats.org/officeDocument/2006/math">
                    <m:r>
                      <a:rPr lang="en-US" sz="1600" i="1">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,0</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−1,</m:t>
                        </m:r>
                        <m:r>
                          <a:rPr lang="en-US" sz="1600" i="1">
                            <a:latin typeface="Cambria Math" panose="02040503050406030204" pitchFamily="18" charset="0"/>
                          </a:rPr>
                          <m:t>𝑗</m:t>
                        </m:r>
                      </m:sub>
                    </m:sSub>
                  </m:oMath>
                </a14:m>
                <a:r>
                  <a:rPr lang="en-US" sz="1600" dirty="0">
                    <a:latin typeface="Arial" panose="020B0604020202020204" pitchFamily="34" charset="0"/>
                  </a:rPr>
                  <a:t>, 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a14:m>
                <a:endParaRPr lang="en-US" sz="1600" dirty="0">
                  <a:latin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r>
                  <a:rPr lang="en-US" sz="1600" dirty="0">
                    <a:solidFill>
                      <a:prstClr val="black"/>
                    </a:solidFill>
                    <a:latin typeface="Arial" panose="020B0604020202020204" pitchFamily="34" charset="0"/>
                    <a:cs typeface="Arial" panose="020B0604020202020204" pitchFamily="34" charset="0"/>
                  </a:rPr>
                  <a:t>, </a:t>
                </a:r>
                <a:r>
                  <a:rPr lang="en-US" sz="1600" dirty="0">
                    <a:latin typeface="Arial" panose="020B0604020202020204" pitchFamily="34" charset="0"/>
                  </a:rPr>
                  <a:t>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,2</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oMath>
                </a14:m>
                <a:r>
                  <a:rPr lang="en-US" sz="1600" dirty="0">
                    <a:solidFill>
                      <a:prstClr val="black"/>
                    </a:solidFill>
                    <a:latin typeface="Arial" panose="020B0604020202020204" pitchFamily="34" charset="0"/>
                    <a:cs typeface="Arial" panose="020B0604020202020204" pitchFamily="34" charset="0"/>
                  </a:rPr>
                  <a:t>,    </a:t>
                </a:r>
                <a:r>
                  <a:rPr lang="en-US" sz="1600" dirty="0">
                    <a:latin typeface="Arial" panose="020B0604020202020204" pitchFamily="34" charset="0"/>
                  </a:rPr>
                  <a:t>multiplied </a:t>
                </a:r>
                <a14:m>
                  <m:oMath xmlns:m="http://schemas.openxmlformats.org/officeDocument/2006/math">
                    <m:r>
                      <m:rPr>
                        <m:nor/>
                      </m:rPr>
                      <a:rPr lang="en-US" sz="1600" dirty="0">
                        <a:latin typeface="Arial" panose="020B0604020202020204" pitchFamily="34" charset="0"/>
                      </a:rPr>
                      <m:t>with</m:t>
                    </m:r>
                    <m:r>
                      <m:rPr>
                        <m:nor/>
                      </m:rPr>
                      <a:rPr lang="en-US" sz="1600" dirty="0">
                        <a:latin typeface="Arial" panose="020B0604020202020204" pitchFamily="34" charset="0"/>
                      </a:rPr>
                      <m:t> </m:t>
                    </m:r>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,3</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r>
                  <a:rPr lang="en-US" sz="1600" dirty="0">
                    <a:solidFill>
                      <a:prstClr val="black"/>
                    </a:solidFill>
                    <a:latin typeface="Arial" panose="020B0604020202020204" pitchFamily="34" charset="0"/>
                    <a:cs typeface="Arial" panose="020B0604020202020204" pitchFamily="34" charset="0"/>
                  </a:rPr>
                  <a:t>, </a:t>
                </a:r>
                <a:r>
                  <a:rPr lang="en-US" sz="1600" dirty="0">
                    <a:latin typeface="Arial" panose="020B0604020202020204" pitchFamily="34" charset="0"/>
                  </a:rPr>
                  <a:t>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,4</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m:t>
                        </m:r>
                        <m:r>
                          <a:rPr lang="en-US" sz="1600" i="1">
                            <a:latin typeface="Cambria Math" panose="02040503050406030204" pitchFamily="18" charset="0"/>
                          </a:rPr>
                          <m:t>𝑗</m:t>
                        </m:r>
                      </m:sub>
                    </m:sSub>
                  </m:oMath>
                </a14:m>
                <a:r>
                  <a:rPr lang="en-US" sz="1600" dirty="0">
                    <a:solidFill>
                      <a:prstClr val="black"/>
                    </a:solidFill>
                    <a:latin typeface="Arial" panose="020B0604020202020204" pitchFamily="34" charset="0"/>
                    <a:cs typeface="Arial" panose="020B0604020202020204" pitchFamily="34" charset="0"/>
                  </a:rPr>
                  <a:t>,</a:t>
                </a:r>
                <a:r>
                  <a:rPr lang="en-US" sz="1600" dirty="0">
                    <a:latin typeface="Arial" panose="020B0604020202020204" pitchFamily="34" charset="0"/>
                  </a:rPr>
                  <a:t> 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m:t>
                        </m:r>
                        <m:r>
                          <a:rPr lang="en-US" sz="1600" i="1">
                            <a:latin typeface="Cambria Math" panose="02040503050406030204" pitchFamily="18" charset="0"/>
                          </a:rPr>
                          <m:t>𝑗</m:t>
                        </m:r>
                      </m:sub>
                    </m:sSub>
                  </m:oMath>
                </a14:m>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Belonging to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 they are all arranged at </a:t>
                </a:r>
                <a14:m>
                  <m:oMath xmlns:m="http://schemas.openxmlformats.org/officeDocument/2006/math">
                    <m:r>
                      <a:rPr lang="en-US" sz="1600" b="1" i="1">
                        <a:solidFill>
                          <a:prstClr val="black"/>
                        </a:solidFill>
                        <a:latin typeface="Cambria Math" panose="02040503050406030204" pitchFamily="18" charset="0"/>
                        <a:cs typeface="Arial" panose="020B0604020202020204" pitchFamily="34" charset="0"/>
                      </a:rPr>
                      <m:t>𝑨</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b="0" i="1" smtClean="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The rest is just to determine the column number of the coefficients</a:t>
                </a:r>
              </a:p>
            </p:txBody>
          </p:sp>
        </mc:Choice>
        <mc:Fallback xmlns="">
          <p:sp>
            <p:nvSpPr>
              <p:cNvPr id="14" name="TextBox 13">
                <a:extLst>
                  <a:ext uri="{FF2B5EF4-FFF2-40B4-BE49-F238E27FC236}">
                    <a16:creationId xmlns:a16="http://schemas.microsoft.com/office/drawing/2014/main" id="{0A693080-0641-2759-0D3D-52F653B198F9}"/>
                  </a:ext>
                </a:extLst>
              </p:cNvPr>
              <p:cNvSpPr txBox="1">
                <a:spLocks noRot="1" noChangeAspect="1" noMove="1" noResize="1" noEditPoints="1" noAdjustHandles="1" noChangeArrowheads="1" noChangeShapeType="1" noTextEdit="1"/>
              </p:cNvSpPr>
              <p:nvPr/>
            </p:nvSpPr>
            <p:spPr>
              <a:xfrm>
                <a:off x="-107663" y="4430797"/>
                <a:ext cx="7908383" cy="2427203"/>
              </a:xfrm>
              <a:prstGeom prst="rect">
                <a:avLst/>
              </a:prstGeom>
              <a:blipFill>
                <a:blip r:embed="rId8"/>
                <a:stretch>
                  <a:fillRect b="-25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F49404D-7FE4-F128-2DEC-EB9BFEE05245}"/>
                  </a:ext>
                </a:extLst>
              </p:cNvPr>
              <p:cNvSpPr txBox="1"/>
              <p:nvPr/>
            </p:nvSpPr>
            <p:spPr>
              <a:xfrm>
                <a:off x="21514" y="1283109"/>
                <a:ext cx="8426345" cy="210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9"/>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solidFill>
                                      <a:schemeClr val="tx1"/>
                                    </a:solidFill>
                                    <a:latin typeface="Cambria Math" panose="02040503050406030204" pitchFamily="18" charset="0"/>
                                  </a:rPr>
                                  <m:t>0</m:t>
                                </m:r>
                              </m:e>
                              <m:e>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𝑥</m:t>
                                        </m:r>
                                      </m:e>
                                      <m:sup>
                                        <m:r>
                                          <a:rPr lang="en-US" sz="1400" b="0" i="1" smtClean="0">
                                            <a:solidFill>
                                              <a:srgbClr val="FF0000"/>
                                            </a:solidFill>
                                            <a:latin typeface="Cambria Math" panose="02040503050406030204" pitchFamily="18" charset="0"/>
                                          </a:rPr>
                                          <m:t>2</m:t>
                                        </m:r>
                                      </m:sup>
                                    </m:sSup>
                                  </m:den>
                                </m:f>
                              </m:e>
                              <m:e>
                                <m:r>
                                  <a:rPr lang="en-US" sz="1400" b="0" i="1" smtClean="0">
                                    <a:solidFill>
                                      <a:schemeClr val="tx1"/>
                                    </a:solidFill>
                                    <a:latin typeface="Cambria Math" panose="02040503050406030204" pitchFamily="18" charset="0"/>
                                  </a:rPr>
                                  <m:t>0</m:t>
                                </m:r>
                              </m:e>
                              <m:e>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𝑦</m:t>
                                        </m:r>
                                      </m:e>
                                      <m:sup>
                                        <m:r>
                                          <a:rPr lang="en-US" sz="1400" b="0" i="1" smtClean="0">
                                            <a:solidFill>
                                              <a:srgbClr val="FF0000"/>
                                            </a:solidFill>
                                            <a:latin typeface="Cambria Math" panose="02040503050406030204" pitchFamily="18" charset="0"/>
                                          </a:rPr>
                                          <m:t>2</m:t>
                                        </m:r>
                                      </m:sup>
                                    </m:sSup>
                                  </m:den>
                                </m:f>
                              </m:e>
                              <m:e>
                                <m:r>
                                  <a:rPr lang="en-US" sz="1400" b="0" i="1" smtClean="0">
                                    <a:solidFill>
                                      <a:srgbClr val="FF0000"/>
                                    </a:solidFill>
                                    <a:latin typeface="Cambria Math" panose="02040503050406030204" pitchFamily="18" charset="0"/>
                                  </a:rPr>
                                  <m:t>−</m:t>
                                </m:r>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2</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𝑥</m:t>
                                        </m:r>
                                      </m:e>
                                      <m:sup>
                                        <m:r>
                                          <a:rPr lang="en-US" sz="1400" b="0" i="1" smtClean="0">
                                            <a:solidFill>
                                              <a:srgbClr val="FF0000"/>
                                            </a:solidFill>
                                            <a:latin typeface="Cambria Math" panose="02040503050406030204" pitchFamily="18" charset="0"/>
                                          </a:rPr>
                                          <m:t>2</m:t>
                                        </m:r>
                                      </m:sup>
                                    </m:sSup>
                                  </m:den>
                                </m:f>
                                <m:r>
                                  <a:rPr lang="en-US" sz="1400" b="0" i="1" smtClean="0">
                                    <a:solidFill>
                                      <a:srgbClr val="FF0000"/>
                                    </a:solidFill>
                                    <a:latin typeface="Cambria Math" panose="02040503050406030204" pitchFamily="18" charset="0"/>
                                  </a:rPr>
                                  <m:t>−</m:t>
                                </m:r>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2</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𝑦</m:t>
                                        </m:r>
                                      </m:e>
                                      <m:sup>
                                        <m:r>
                                          <a:rPr lang="en-US" sz="1400" b="0" i="1" smtClean="0">
                                            <a:solidFill>
                                              <a:srgbClr val="FF0000"/>
                                            </a:solidFill>
                                            <a:latin typeface="Cambria Math" panose="02040503050406030204" pitchFamily="18" charset="0"/>
                                          </a:rPr>
                                          <m:t>2</m:t>
                                        </m:r>
                                      </m:sup>
                                    </m:sSup>
                                  </m:den>
                                </m:f>
                              </m:e>
                              <m:e>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𝑦</m:t>
                                        </m:r>
                                      </m:e>
                                      <m:sup>
                                        <m:r>
                                          <a:rPr lang="en-US" sz="1400" b="0" i="1" smtClean="0">
                                            <a:solidFill>
                                              <a:srgbClr val="FF0000"/>
                                            </a:solidFill>
                                            <a:latin typeface="Cambria Math" panose="02040503050406030204" pitchFamily="18" charset="0"/>
                                          </a:rPr>
                                          <m:t>2</m:t>
                                        </m:r>
                                      </m:sup>
                                    </m:sSup>
                                  </m:den>
                                </m:f>
                              </m:e>
                              <m:e>
                                <m:r>
                                  <a:rPr lang="en-US" sz="1400" b="0" i="1" smtClean="0">
                                    <a:solidFill>
                                      <a:schemeClr val="tx1"/>
                                    </a:solidFill>
                                    <a:latin typeface="Cambria Math" panose="02040503050406030204" pitchFamily="18" charset="0"/>
                                  </a:rPr>
                                  <m:t>0</m:t>
                                </m:r>
                              </m:e>
                              <m:e>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𝑥</m:t>
                                        </m:r>
                                      </m:e>
                                      <m:sup>
                                        <m:r>
                                          <a:rPr lang="en-US" sz="1400" b="0" i="1" smtClean="0">
                                            <a:solidFill>
                                              <a:srgbClr val="FF0000"/>
                                            </a:solidFill>
                                            <a:latin typeface="Cambria Math" panose="02040503050406030204" pitchFamily="18" charset="0"/>
                                          </a:rPr>
                                          <m:t>2</m:t>
                                        </m:r>
                                      </m:sup>
                                    </m:sSup>
                                  </m:den>
                                </m:f>
                              </m:e>
                              <m:e>
                                <m:r>
                                  <a:rPr lang="en-US" sz="1400" b="0" i="1" smtClean="0">
                                    <a:solidFill>
                                      <a:schemeClr val="tx1"/>
                                    </a:solidFill>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0</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d>
                                              <m:dPr>
                                                <m:ctrlPr>
                                                  <a:rPr lang="en-US" sz="1400" i="1">
                                                    <a:solidFill>
                                                      <a:schemeClr val="tx1"/>
                                                    </a:solidFill>
                                                    <a:latin typeface="Cambria Math" panose="02040503050406030204" pitchFamily="18" charset="0"/>
                                                  </a:rPr>
                                                </m:ctrlPr>
                                              </m:dPr>
                                              <m:e>
                                                <m:f>
                                                  <m:fPr>
                                                    <m:ctrlPr>
                                                      <a:rPr lang="en-US" sz="1400" i="1">
                                                        <a:solidFill>
                                                          <a:schemeClr val="tx1"/>
                                                        </a:solidFill>
                                                        <a:latin typeface="Cambria Math" panose="02040503050406030204" pitchFamily="18" charset="0"/>
                                                        <a:ea typeface="Cambria Math" panose="02040503050406030204" pitchFamily="18" charset="0"/>
                                                      </a:rPr>
                                                    </m:ctrlPr>
                                                  </m:fPr>
                                                  <m:num>
                                                    <m:sSub>
                                                      <m:sSubPr>
                                                        <m:ctrlPr>
                                                          <a:rPr lang="en-US" sz="1400" i="1">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𝑢</m:t>
                                                        </m:r>
                                                      </m:e>
                                                      <m:sub>
                                                        <m:r>
                                                          <a:rPr lang="en-US" sz="1400" i="1">
                                                            <a:solidFill>
                                                              <a:schemeClr val="tx1"/>
                                                            </a:solidFill>
                                                            <a:latin typeface="Cambria Math" panose="02040503050406030204" pitchFamily="18" charset="0"/>
                                                            <a:ea typeface="Cambria Math" panose="02040503050406030204" pitchFamily="18" charset="0"/>
                                                          </a:rPr>
                                                          <m:t>0,1</m:t>
                                                        </m:r>
                                                      </m:sub>
                                                    </m:sSub>
                                                    <m:r>
                                                      <a:rPr lang="en-US" sz="1400" i="1">
                                                        <a:solidFill>
                                                          <a:schemeClr val="tx1"/>
                                                        </a:solidFill>
                                                        <a:latin typeface="Cambria Math" panose="02040503050406030204" pitchFamily="18" charset="0"/>
                                                        <a:ea typeface="Cambria Math" panose="02040503050406030204" pitchFamily="18" charset="0"/>
                                                      </a:rPr>
                                                      <m:t>−2</m:t>
                                                    </m:r>
                                                    <m:sSub>
                                                      <m:sSubPr>
                                                        <m:ctrlPr>
                                                          <a:rPr lang="en-US" sz="1400" i="1">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𝑢</m:t>
                                                        </m:r>
                                                      </m:e>
                                                      <m:sub>
                                                        <m:r>
                                                          <a:rPr lang="en-US" sz="1400" i="1">
                                                            <a:solidFill>
                                                              <a:schemeClr val="tx1"/>
                                                            </a:solidFill>
                                                            <a:latin typeface="Cambria Math" panose="02040503050406030204" pitchFamily="18" charset="0"/>
                                                            <a:ea typeface="Cambria Math" panose="02040503050406030204" pitchFamily="18" charset="0"/>
                                                          </a:rPr>
                                                          <m:t>1,1</m:t>
                                                        </m:r>
                                                      </m:sub>
                                                    </m:sSub>
                                                    <m:r>
                                                      <a:rPr lang="en-US" sz="1400" i="1">
                                                        <a:solidFill>
                                                          <a:schemeClr val="tx1"/>
                                                        </a:solidFill>
                                                        <a:latin typeface="Cambria Math" panose="02040503050406030204" pitchFamily="18" charset="0"/>
                                                        <a:ea typeface="Cambria Math" panose="02040503050406030204" pitchFamily="18" charset="0"/>
                                                      </a:rPr>
                                                      <m:t>+</m:t>
                                                    </m:r>
                                                    <m:sSub>
                                                      <m:sSubPr>
                                                        <m:ctrlPr>
                                                          <a:rPr lang="en-US" sz="1400" i="1">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𝑢</m:t>
                                                        </m:r>
                                                      </m:e>
                                                      <m:sub>
                                                        <m:r>
                                                          <a:rPr lang="en-US" sz="1400" i="1">
                                                            <a:solidFill>
                                                              <a:schemeClr val="tx1"/>
                                                            </a:solidFill>
                                                            <a:latin typeface="Cambria Math" panose="02040503050406030204" pitchFamily="18" charset="0"/>
                                                            <a:ea typeface="Cambria Math" panose="02040503050406030204" pitchFamily="18" charset="0"/>
                                                          </a:rPr>
                                                          <m:t>2,1</m:t>
                                                        </m:r>
                                                      </m:sub>
                                                    </m:sSub>
                                                  </m:num>
                                                  <m:den>
                                                    <m:r>
                                                      <m:rPr>
                                                        <m:sty m:val="p"/>
                                                      </m:rPr>
                                                      <a:rPr lang="en-US" sz="1400">
                                                        <a:solidFill>
                                                          <a:schemeClr val="tx1"/>
                                                        </a:solidFill>
                                                        <a:latin typeface="Cambria Math" panose="02040503050406030204" pitchFamily="18" charset="0"/>
                                                        <a:ea typeface="Cambria Math" panose="02040503050406030204" pitchFamily="18" charset="0"/>
                                                      </a:rPr>
                                                      <m:t>Δ</m:t>
                                                    </m:r>
                                                    <m:sSup>
                                                      <m:sSupPr>
                                                        <m:ctrlPr>
                                                          <a:rPr lang="en-US" sz="1400" i="1">
                                                            <a:solidFill>
                                                              <a:schemeClr val="tx1"/>
                                                            </a:solidFill>
                                                            <a:latin typeface="Cambria Math" panose="02040503050406030204" pitchFamily="18" charset="0"/>
                                                            <a:ea typeface="Cambria Math" panose="02040503050406030204" pitchFamily="18" charset="0"/>
                                                          </a:rPr>
                                                        </m:ctrlPr>
                                                      </m:sSupPr>
                                                      <m:e>
                                                        <m:r>
                                                          <a:rPr lang="en-US" sz="1400" i="1">
                                                            <a:solidFill>
                                                              <a:schemeClr val="tx1"/>
                                                            </a:solidFill>
                                                            <a:latin typeface="Cambria Math" panose="02040503050406030204" pitchFamily="18" charset="0"/>
                                                            <a:ea typeface="Cambria Math" panose="02040503050406030204" pitchFamily="18" charset="0"/>
                                                          </a:rPr>
                                                          <m:t>𝑥</m:t>
                                                        </m:r>
                                                      </m:e>
                                                      <m:sup>
                                                        <m:r>
                                                          <a:rPr lang="en-US" sz="1400" i="1">
                                                            <a:solidFill>
                                                              <a:schemeClr val="tx1"/>
                                                            </a:solidFill>
                                                            <a:latin typeface="Cambria Math" panose="02040503050406030204" pitchFamily="18" charset="0"/>
                                                            <a:ea typeface="Cambria Math" panose="02040503050406030204" pitchFamily="18" charset="0"/>
                                                          </a:rPr>
                                                          <m:t>2</m:t>
                                                        </m:r>
                                                      </m:sup>
                                                    </m:sSup>
                                                  </m:den>
                                                </m:f>
                                                <m:r>
                                                  <a:rPr lang="en-US" sz="1400" i="1">
                                                    <a:solidFill>
                                                      <a:schemeClr val="tx1"/>
                                                    </a:solidFill>
                                                    <a:latin typeface="Cambria Math" panose="02040503050406030204" pitchFamily="18" charset="0"/>
                                                    <a:ea typeface="Cambria Math" panose="02040503050406030204" pitchFamily="18" charset="0"/>
                                                  </a:rPr>
                                                  <m:t>+</m:t>
                                                </m:r>
                                                <m:f>
                                                  <m:fPr>
                                                    <m:ctrlPr>
                                                      <a:rPr lang="en-US" sz="1400" i="1">
                                                        <a:solidFill>
                                                          <a:schemeClr val="tx1"/>
                                                        </a:solidFill>
                                                        <a:latin typeface="Cambria Math" panose="02040503050406030204" pitchFamily="18" charset="0"/>
                                                        <a:ea typeface="Cambria Math" panose="02040503050406030204" pitchFamily="18" charset="0"/>
                                                      </a:rPr>
                                                    </m:ctrlPr>
                                                  </m:fPr>
                                                  <m:num>
                                                    <m:sSub>
                                                      <m:sSubPr>
                                                        <m:ctrlPr>
                                                          <a:rPr lang="en-US" sz="1400" i="1">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𝑢</m:t>
                                                        </m:r>
                                                      </m:e>
                                                      <m:sub>
                                                        <m:r>
                                                          <a:rPr lang="en-US" sz="1400" i="1">
                                                            <a:solidFill>
                                                              <a:schemeClr val="tx1"/>
                                                            </a:solidFill>
                                                            <a:latin typeface="Cambria Math" panose="02040503050406030204" pitchFamily="18" charset="0"/>
                                                            <a:ea typeface="Cambria Math" panose="02040503050406030204" pitchFamily="18" charset="0"/>
                                                          </a:rPr>
                                                          <m:t>1,0</m:t>
                                                        </m:r>
                                                      </m:sub>
                                                    </m:sSub>
                                                    <m:r>
                                                      <a:rPr lang="en-US" sz="1400" i="1">
                                                        <a:solidFill>
                                                          <a:schemeClr val="tx1"/>
                                                        </a:solidFill>
                                                        <a:latin typeface="Cambria Math" panose="02040503050406030204" pitchFamily="18" charset="0"/>
                                                        <a:ea typeface="Cambria Math" panose="02040503050406030204" pitchFamily="18" charset="0"/>
                                                      </a:rPr>
                                                      <m:t>−2</m:t>
                                                    </m:r>
                                                    <m:sSub>
                                                      <m:sSubPr>
                                                        <m:ctrlPr>
                                                          <a:rPr lang="en-US" sz="1400" i="1">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𝑢</m:t>
                                                        </m:r>
                                                      </m:e>
                                                      <m:sub>
                                                        <m:r>
                                                          <a:rPr lang="en-US" sz="1400" i="1">
                                                            <a:solidFill>
                                                              <a:schemeClr val="tx1"/>
                                                            </a:solidFill>
                                                            <a:latin typeface="Cambria Math" panose="02040503050406030204" pitchFamily="18" charset="0"/>
                                                            <a:ea typeface="Cambria Math" panose="02040503050406030204" pitchFamily="18" charset="0"/>
                                                          </a:rPr>
                                                          <m:t>1,1</m:t>
                                                        </m:r>
                                                      </m:sub>
                                                    </m:sSub>
                                                    <m:r>
                                                      <a:rPr lang="en-US" sz="1400" i="1">
                                                        <a:solidFill>
                                                          <a:schemeClr val="tx1"/>
                                                        </a:solidFill>
                                                        <a:latin typeface="Cambria Math" panose="02040503050406030204" pitchFamily="18" charset="0"/>
                                                        <a:ea typeface="Cambria Math" panose="02040503050406030204" pitchFamily="18" charset="0"/>
                                                      </a:rPr>
                                                      <m:t>+</m:t>
                                                    </m:r>
                                                    <m:sSub>
                                                      <m:sSubPr>
                                                        <m:ctrlPr>
                                                          <a:rPr lang="en-US" sz="1400" i="1">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𝑢</m:t>
                                                        </m:r>
                                                      </m:e>
                                                      <m:sub>
                                                        <m:r>
                                                          <a:rPr lang="en-US" sz="1400" i="1">
                                                            <a:solidFill>
                                                              <a:schemeClr val="tx1"/>
                                                            </a:solidFill>
                                                            <a:latin typeface="Cambria Math" panose="02040503050406030204" pitchFamily="18" charset="0"/>
                                                            <a:ea typeface="Cambria Math" panose="02040503050406030204" pitchFamily="18" charset="0"/>
                                                          </a:rPr>
                                                          <m:t>1,2</m:t>
                                                        </m:r>
                                                      </m:sub>
                                                    </m:sSub>
                                                  </m:num>
                                                  <m:den>
                                                    <m:r>
                                                      <m:rPr>
                                                        <m:sty m:val="p"/>
                                                      </m:rPr>
                                                      <a:rPr lang="en-US" sz="1400">
                                                        <a:solidFill>
                                                          <a:schemeClr val="tx1"/>
                                                        </a:solidFill>
                                                        <a:latin typeface="Cambria Math" panose="02040503050406030204" pitchFamily="18" charset="0"/>
                                                        <a:ea typeface="Cambria Math" panose="02040503050406030204" pitchFamily="18" charset="0"/>
                                                      </a:rPr>
                                                      <m:t>Δ</m:t>
                                                    </m:r>
                                                    <m:sSup>
                                                      <m:sSupPr>
                                                        <m:ctrlPr>
                                                          <a:rPr lang="en-US" sz="1400" i="1">
                                                            <a:solidFill>
                                                              <a:schemeClr val="tx1"/>
                                                            </a:solidFill>
                                                            <a:latin typeface="Cambria Math" panose="02040503050406030204" pitchFamily="18" charset="0"/>
                                                            <a:ea typeface="Cambria Math" panose="02040503050406030204" pitchFamily="18" charset="0"/>
                                                          </a:rPr>
                                                        </m:ctrlPr>
                                                      </m:sSupPr>
                                                      <m:e>
                                                        <m:r>
                                                          <a:rPr lang="en-US" sz="1400" i="1">
                                                            <a:solidFill>
                                                              <a:schemeClr val="tx1"/>
                                                            </a:solidFill>
                                                            <a:latin typeface="Cambria Math" panose="02040503050406030204" pitchFamily="18" charset="0"/>
                                                            <a:ea typeface="Cambria Math" panose="02040503050406030204" pitchFamily="18" charset="0"/>
                                                          </a:rPr>
                                                          <m:t>𝑦</m:t>
                                                        </m:r>
                                                      </m:e>
                                                      <m:sup>
                                                        <m:r>
                                                          <a:rPr lang="en-US" sz="1400" i="1">
                                                            <a:solidFill>
                                                              <a:schemeClr val="tx1"/>
                                                            </a:solidFill>
                                                            <a:latin typeface="Cambria Math" panose="02040503050406030204" pitchFamily="18" charset="0"/>
                                                            <a:ea typeface="Cambria Math" panose="02040503050406030204" pitchFamily="18" charset="0"/>
                                                          </a:rPr>
                                                          <m:t>2</m:t>
                                                        </m:r>
                                                      </m:sup>
                                                    </m:sSup>
                                                  </m:den>
                                                </m:f>
                                              </m:e>
                                            </m:d>
                                          </m:e>
                                        </m:mr>
                                      </m:m>
                                    </m:e>
                                  </m:mr>
                                  <m:mr>
                                    <m:e>
                                      <m:r>
                                        <a:rPr lang="en-US" sz="1400" b="0" i="1" smtClean="0">
                                          <a:solidFill>
                                            <a:schemeClr val="tx1"/>
                                          </a:solidFill>
                                          <a:latin typeface="Cambria Math" panose="02040503050406030204" pitchFamily="18" charset="0"/>
                                          <a:ea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p:txBody>
          </p:sp>
        </mc:Choice>
        <mc:Fallback>
          <p:sp>
            <p:nvSpPr>
              <p:cNvPr id="17" name="TextBox 16">
                <a:extLst>
                  <a:ext uri="{FF2B5EF4-FFF2-40B4-BE49-F238E27FC236}">
                    <a16:creationId xmlns:a16="http://schemas.microsoft.com/office/drawing/2014/main" id="{7F49404D-7FE4-F128-2DEC-EB9BFEE05245}"/>
                  </a:ext>
                </a:extLst>
              </p:cNvPr>
              <p:cNvSpPr txBox="1">
                <a:spLocks noRot="1" noChangeAspect="1" noMove="1" noResize="1" noEditPoints="1" noAdjustHandles="1" noChangeArrowheads="1" noChangeShapeType="1" noTextEdit="1"/>
              </p:cNvSpPr>
              <p:nvPr/>
            </p:nvSpPr>
            <p:spPr>
              <a:xfrm>
                <a:off x="21514" y="1283109"/>
                <a:ext cx="8426345" cy="210538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23AD784-0FD2-8173-C466-952C66537B3F}"/>
                  </a:ext>
                </a:extLst>
              </p:cNvPr>
              <p:cNvSpPr txBox="1"/>
              <p:nvPr/>
            </p:nvSpPr>
            <p:spPr>
              <a:xfrm>
                <a:off x="8336165" y="1292855"/>
                <a:ext cx="933212" cy="8520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0,0</m:t>
                                </m:r>
                              </m:sub>
                            </m:sSub>
                            <m:r>
                              <a:rPr lang="en-US" sz="1200" i="1">
                                <a:latin typeface="Cambria Math" panose="02040503050406030204" pitchFamily="18" charset="0"/>
                              </a:rPr>
                              <m:t>)</m:t>
                            </m:r>
                            <m:r>
                              <m:rPr>
                                <m:nor/>
                              </m:rPr>
                              <a:rPr lang="en-US" sz="1200" dirty="0"/>
                              <m:t> </m:t>
                            </m:r>
                          </m:e>
                        </m:m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2</m:t>
                                          </m:r>
                                        </m:sub>
                                      </m:sSub>
                                    </m:e>
                                  </m:d>
                                  <m:r>
                                    <m:rPr>
                                      <m:nor/>
                                    </m:rPr>
                                    <a:rPr lang="en-US" sz="1200" dirty="0"/>
                                    <m:t> </m:t>
                                  </m:r>
                                </m:e>
                              </m:mr>
                              <m:mr>
                                <m:e>
                                  <m:d>
                                    <m:dPr>
                                      <m:ctrlPr>
                                        <a:rPr lang="en-US" sz="1200" i="1" dirty="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,0</m:t>
                                          </m:r>
                                        </m:sub>
                                      </m:sSub>
                                    </m:e>
                                  </m:d>
                                  <m:r>
                                    <m:rPr>
                                      <m:nor/>
                                    </m:rPr>
                                    <a:rPr lang="en-US" sz="1200" dirty="0"/>
                                    <m:t> </m:t>
                                  </m:r>
                                </m:e>
                              </m:mr>
                            </m:m>
                          </m:e>
                        </m:mr>
                      </m:m>
                    </m:oMath>
                  </m:oMathPara>
                </a14:m>
                <a:endParaRPr lang="en-US" sz="1200" dirty="0"/>
              </a:p>
            </p:txBody>
          </p:sp>
        </mc:Choice>
        <mc:Fallback xmlns="">
          <p:sp>
            <p:nvSpPr>
              <p:cNvPr id="18" name="TextBox 17">
                <a:extLst>
                  <a:ext uri="{FF2B5EF4-FFF2-40B4-BE49-F238E27FC236}">
                    <a16:creationId xmlns:a16="http://schemas.microsoft.com/office/drawing/2014/main" id="{F23AD784-0FD2-8173-C466-952C66537B3F}"/>
                  </a:ext>
                </a:extLst>
              </p:cNvPr>
              <p:cNvSpPr txBox="1">
                <a:spLocks noRot="1" noChangeAspect="1" noMove="1" noResize="1" noEditPoints="1" noAdjustHandles="1" noChangeArrowheads="1" noChangeShapeType="1" noTextEdit="1"/>
              </p:cNvSpPr>
              <p:nvPr/>
            </p:nvSpPr>
            <p:spPr>
              <a:xfrm>
                <a:off x="8336165" y="1292855"/>
                <a:ext cx="933212" cy="85202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74AD6DD-1146-F7E3-9275-68CDBEC9AC72}"/>
                  </a:ext>
                </a:extLst>
              </p:cNvPr>
              <p:cNvSpPr txBox="1"/>
              <p:nvPr/>
            </p:nvSpPr>
            <p:spPr>
              <a:xfrm>
                <a:off x="8420986" y="2458515"/>
                <a:ext cx="847386" cy="10057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,0</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1</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
                          </m:e>
                        </m:mr>
                      </m:m>
                    </m:oMath>
                  </m:oMathPara>
                </a14:m>
                <a:endParaRPr lang="en-US" sz="1600" dirty="0"/>
              </a:p>
            </p:txBody>
          </p:sp>
        </mc:Choice>
        <mc:Fallback xmlns="">
          <p:sp>
            <p:nvSpPr>
              <p:cNvPr id="19" name="TextBox 18">
                <a:extLst>
                  <a:ext uri="{FF2B5EF4-FFF2-40B4-BE49-F238E27FC236}">
                    <a16:creationId xmlns:a16="http://schemas.microsoft.com/office/drawing/2014/main" id="{274AD6DD-1146-F7E3-9275-68CDBEC9AC72}"/>
                  </a:ext>
                </a:extLst>
              </p:cNvPr>
              <p:cNvSpPr txBox="1">
                <a:spLocks noRot="1" noChangeAspect="1" noMove="1" noResize="1" noEditPoints="1" noAdjustHandles="1" noChangeArrowheads="1" noChangeShapeType="1" noTextEdit="1"/>
              </p:cNvSpPr>
              <p:nvPr/>
            </p:nvSpPr>
            <p:spPr>
              <a:xfrm>
                <a:off x="8420986" y="2458515"/>
                <a:ext cx="847386" cy="100578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E22F50E-4FFC-554D-297D-9C4CDC59FA54}"/>
                  </a:ext>
                </a:extLst>
              </p:cNvPr>
              <p:cNvSpPr txBox="1"/>
              <p:nvPr/>
            </p:nvSpPr>
            <p:spPr>
              <a:xfrm>
                <a:off x="8523598" y="2157443"/>
                <a:ext cx="510378" cy="285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oMath>
                  </m:oMathPara>
                </a14:m>
                <a:endParaRPr lang="en-US" sz="1200" dirty="0"/>
              </a:p>
            </p:txBody>
          </p:sp>
        </mc:Choice>
        <mc:Fallback xmlns="">
          <p:sp>
            <p:nvSpPr>
              <p:cNvPr id="20" name="TextBox 19">
                <a:extLst>
                  <a:ext uri="{FF2B5EF4-FFF2-40B4-BE49-F238E27FC236}">
                    <a16:creationId xmlns:a16="http://schemas.microsoft.com/office/drawing/2014/main" id="{7E22F50E-4FFC-554D-297D-9C4CDC59FA54}"/>
                  </a:ext>
                </a:extLst>
              </p:cNvPr>
              <p:cNvSpPr txBox="1">
                <a:spLocks noRot="1" noChangeAspect="1" noMove="1" noResize="1" noEditPoints="1" noAdjustHandles="1" noChangeArrowheads="1" noChangeShapeType="1" noTextEdit="1"/>
              </p:cNvSpPr>
              <p:nvPr/>
            </p:nvSpPr>
            <p:spPr>
              <a:xfrm>
                <a:off x="8523598" y="2157443"/>
                <a:ext cx="510378" cy="285206"/>
              </a:xfrm>
              <a:prstGeom prst="rect">
                <a:avLst/>
              </a:prstGeom>
              <a:blipFill>
                <a:blip r:embed="rId12"/>
                <a:stretch>
                  <a:fillRect r="-4762"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B7BA4E-F9FE-EDA8-3949-B7783CDC11A1}"/>
                  </a:ext>
                </a:extLst>
              </p:cNvPr>
              <p:cNvSpPr txBox="1"/>
              <p:nvPr/>
            </p:nvSpPr>
            <p:spPr>
              <a:xfrm>
                <a:off x="-817146" y="3904946"/>
                <a:ext cx="8369194" cy="576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1</m:t>
                          </m:r>
                        </m:num>
                        <m:den>
                          <m:r>
                            <m:rPr>
                              <m:sty m:val="p"/>
                            </m:rPr>
                            <a:rPr lang="en-US" sz="1400">
                              <a:solidFill>
                                <a:srgbClr val="FF0000"/>
                              </a:solidFill>
                              <a:latin typeface="Cambria Math" panose="02040503050406030204" pitchFamily="18" charset="0"/>
                              <a:ea typeface="Cambria Math" panose="02040503050406030204" pitchFamily="18" charset="0"/>
                            </a:rPr>
                            <m:t>Δ</m:t>
                          </m:r>
                          <m:sSup>
                            <m:sSupPr>
                              <m:ctrlPr>
                                <a:rPr lang="en-US" sz="1400" i="1">
                                  <a:solidFill>
                                    <a:srgbClr val="FF0000"/>
                                  </a:solidFill>
                                  <a:latin typeface="Cambria Math" panose="02040503050406030204" pitchFamily="18" charset="0"/>
                                  <a:ea typeface="Cambria Math" panose="02040503050406030204" pitchFamily="18" charset="0"/>
                                </a:rPr>
                              </m:ctrlPr>
                            </m:sSupPr>
                            <m:e>
                              <m:r>
                                <a:rPr lang="en-US" sz="1400" i="1">
                                  <a:solidFill>
                                    <a:srgbClr val="FF0000"/>
                                  </a:solidFill>
                                  <a:latin typeface="Cambria Math" panose="02040503050406030204" pitchFamily="18" charset="0"/>
                                  <a:ea typeface="Cambria Math" panose="02040503050406030204" pitchFamily="18" charset="0"/>
                                </a:rPr>
                                <m:t>𝑥</m:t>
                              </m:r>
                            </m:e>
                            <m:sup>
                              <m:r>
                                <a:rPr lang="en-US" sz="1400" i="1">
                                  <a:solidFill>
                                    <a:srgbClr val="FF0000"/>
                                  </a:solidFill>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m:t>
                      </m:r>
                      <m:f>
                        <m:fPr>
                          <m:ctrlPr>
                            <a:rPr lang="en-US" sz="1400" i="1" smtClean="0">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1</m:t>
                          </m:r>
                        </m:num>
                        <m:den>
                          <m:r>
                            <m:rPr>
                              <m:sty m:val="p"/>
                            </m:rPr>
                            <a:rPr lang="en-US" sz="1400">
                              <a:solidFill>
                                <a:srgbClr val="FF0000"/>
                              </a:solidFill>
                              <a:latin typeface="Cambria Math" panose="02040503050406030204" pitchFamily="18" charset="0"/>
                              <a:ea typeface="Cambria Math" panose="02040503050406030204" pitchFamily="18" charset="0"/>
                            </a:rPr>
                            <m:t>Δ</m:t>
                          </m:r>
                          <m:sSup>
                            <m:sSupPr>
                              <m:ctrlPr>
                                <a:rPr lang="en-US" sz="1400" i="1">
                                  <a:solidFill>
                                    <a:srgbClr val="FF0000"/>
                                  </a:solidFill>
                                  <a:latin typeface="Cambria Math" panose="02040503050406030204" pitchFamily="18" charset="0"/>
                                  <a:ea typeface="Cambria Math" panose="02040503050406030204" pitchFamily="18" charset="0"/>
                                </a:rPr>
                              </m:ctrlPr>
                            </m:sSupPr>
                            <m:e>
                              <m:r>
                                <a:rPr lang="en-US" sz="1400" i="1">
                                  <a:solidFill>
                                    <a:srgbClr val="FF0000"/>
                                  </a:solidFill>
                                  <a:latin typeface="Cambria Math" panose="02040503050406030204" pitchFamily="18" charset="0"/>
                                  <a:ea typeface="Cambria Math" panose="02040503050406030204" pitchFamily="18" charset="0"/>
                                </a:rPr>
                                <m:t>𝑦</m:t>
                              </m:r>
                            </m:e>
                            <m:sup>
                              <m:r>
                                <a:rPr lang="en-US" sz="1400" i="1">
                                  <a:solidFill>
                                    <a:srgbClr val="FF0000"/>
                                  </a:solidFill>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smtClean="0">
                              <a:solidFill>
                                <a:srgbClr val="FF0000"/>
                              </a:solidFill>
                              <a:latin typeface="Cambria Math" panose="02040503050406030204" pitchFamily="18" charset="0"/>
                              <a:ea typeface="Cambria Math" panose="02040503050406030204" pitchFamily="18" charset="0"/>
                            </a:rPr>
                            <m:t>−</m:t>
                          </m:r>
                          <m:f>
                            <m:fPr>
                              <m:ctrlPr>
                                <a:rPr lang="en-US" sz="1400" i="1">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2</m:t>
                              </m:r>
                            </m:num>
                            <m:den>
                              <m:r>
                                <m:rPr>
                                  <m:sty m:val="p"/>
                                </m:rPr>
                                <a:rPr lang="en-US" sz="1400">
                                  <a:solidFill>
                                    <a:srgbClr val="FF0000"/>
                                  </a:solidFill>
                                  <a:latin typeface="Cambria Math" panose="02040503050406030204" pitchFamily="18" charset="0"/>
                                  <a:ea typeface="Cambria Math" panose="02040503050406030204" pitchFamily="18" charset="0"/>
                                </a:rPr>
                                <m:t>Δ</m:t>
                              </m:r>
                              <m:sSup>
                                <m:sSupPr>
                                  <m:ctrlPr>
                                    <a:rPr lang="en-US" sz="1400" i="1">
                                      <a:solidFill>
                                        <a:srgbClr val="FF0000"/>
                                      </a:solidFill>
                                      <a:latin typeface="Cambria Math" panose="02040503050406030204" pitchFamily="18" charset="0"/>
                                      <a:ea typeface="Cambria Math" panose="02040503050406030204" pitchFamily="18" charset="0"/>
                                    </a:rPr>
                                  </m:ctrlPr>
                                </m:sSupPr>
                                <m:e>
                                  <m:r>
                                    <a:rPr lang="en-US" sz="1400" i="1">
                                      <a:solidFill>
                                        <a:srgbClr val="FF0000"/>
                                      </a:solidFill>
                                      <a:latin typeface="Cambria Math" panose="02040503050406030204" pitchFamily="18" charset="0"/>
                                      <a:ea typeface="Cambria Math" panose="02040503050406030204" pitchFamily="18" charset="0"/>
                                    </a:rPr>
                                    <m:t>𝑥</m:t>
                                  </m:r>
                                </m:e>
                                <m:sup>
                                  <m:r>
                                    <a:rPr lang="en-US" sz="1400" i="1">
                                      <a:solidFill>
                                        <a:srgbClr val="FF0000"/>
                                      </a:solidFill>
                                      <a:latin typeface="Cambria Math" panose="02040503050406030204" pitchFamily="18" charset="0"/>
                                      <a:ea typeface="Cambria Math" panose="02040503050406030204" pitchFamily="18" charset="0"/>
                                    </a:rPr>
                                    <m:t>2</m:t>
                                  </m:r>
                                </m:sup>
                              </m:sSup>
                            </m:den>
                          </m:f>
                          <m:r>
                            <a:rPr lang="en-US" sz="1400" i="1">
                              <a:solidFill>
                                <a:srgbClr val="FF0000"/>
                              </a:solidFill>
                              <a:latin typeface="Cambria Math" panose="02040503050406030204" pitchFamily="18" charset="0"/>
                              <a:ea typeface="Cambria Math" panose="02040503050406030204" pitchFamily="18" charset="0"/>
                            </a:rPr>
                            <m:t>−</m:t>
                          </m:r>
                          <m:f>
                            <m:fPr>
                              <m:ctrlPr>
                                <a:rPr lang="en-US" sz="1400" i="1">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2</m:t>
                              </m:r>
                            </m:num>
                            <m:den>
                              <m:r>
                                <m:rPr>
                                  <m:sty m:val="p"/>
                                </m:rPr>
                                <a:rPr lang="en-US" sz="1400">
                                  <a:solidFill>
                                    <a:srgbClr val="FF0000"/>
                                  </a:solidFill>
                                  <a:latin typeface="Cambria Math" panose="02040503050406030204" pitchFamily="18" charset="0"/>
                                  <a:ea typeface="Cambria Math" panose="02040503050406030204" pitchFamily="18" charset="0"/>
                                </a:rPr>
                                <m:t>Δ</m:t>
                              </m:r>
                              <m:sSup>
                                <m:sSupPr>
                                  <m:ctrlPr>
                                    <a:rPr lang="en-US" sz="1400" i="1">
                                      <a:solidFill>
                                        <a:srgbClr val="FF0000"/>
                                      </a:solidFill>
                                      <a:latin typeface="Cambria Math" panose="02040503050406030204" pitchFamily="18" charset="0"/>
                                      <a:ea typeface="Cambria Math" panose="02040503050406030204" pitchFamily="18" charset="0"/>
                                    </a:rPr>
                                  </m:ctrlPr>
                                </m:sSupPr>
                                <m:e>
                                  <m:r>
                                    <a:rPr lang="en-US" sz="1400" i="1">
                                      <a:solidFill>
                                        <a:srgbClr val="FF0000"/>
                                      </a:solidFill>
                                      <a:latin typeface="Cambria Math" panose="02040503050406030204" pitchFamily="18" charset="0"/>
                                      <a:ea typeface="Cambria Math" panose="02040503050406030204" pitchFamily="18" charset="0"/>
                                    </a:rPr>
                                    <m:t>𝑦</m:t>
                                  </m:r>
                                </m:e>
                                <m:sup>
                                  <m:r>
                                    <a:rPr lang="en-US" sz="1400" i="1">
                                      <a:solidFill>
                                        <a:srgbClr val="FF0000"/>
                                      </a:solidFill>
                                      <a:latin typeface="Cambria Math" panose="02040503050406030204" pitchFamily="18" charset="0"/>
                                      <a:ea typeface="Cambria Math" panose="02040503050406030204" pitchFamily="18" charset="0"/>
                                    </a:rPr>
                                    <m:t>2</m:t>
                                  </m:r>
                                </m:sup>
                              </m:sSup>
                            </m:den>
                          </m:f>
                        </m:e>
                      </m:d>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f>
                        <m:fPr>
                          <m:ctrlPr>
                            <a:rPr lang="en-US" sz="1400" i="1" smtClean="0">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1</m:t>
                          </m:r>
                        </m:num>
                        <m:den>
                          <m:r>
                            <m:rPr>
                              <m:sty m:val="p"/>
                            </m:rPr>
                            <a:rPr lang="en-US" sz="1400">
                              <a:solidFill>
                                <a:srgbClr val="FF0000"/>
                              </a:solidFill>
                              <a:latin typeface="Cambria Math" panose="02040503050406030204" pitchFamily="18" charset="0"/>
                              <a:ea typeface="Cambria Math" panose="02040503050406030204" pitchFamily="18" charset="0"/>
                            </a:rPr>
                            <m:t>Δ</m:t>
                          </m:r>
                          <m:sSup>
                            <m:sSupPr>
                              <m:ctrlPr>
                                <a:rPr lang="en-US" sz="1400" i="1">
                                  <a:solidFill>
                                    <a:srgbClr val="FF0000"/>
                                  </a:solidFill>
                                  <a:latin typeface="Cambria Math" panose="02040503050406030204" pitchFamily="18" charset="0"/>
                                  <a:ea typeface="Cambria Math" panose="02040503050406030204" pitchFamily="18" charset="0"/>
                                </a:rPr>
                              </m:ctrlPr>
                            </m:sSupPr>
                            <m:e>
                              <m:r>
                                <a:rPr lang="en-US" sz="1400" i="1">
                                  <a:solidFill>
                                    <a:srgbClr val="FF0000"/>
                                  </a:solidFill>
                                  <a:latin typeface="Cambria Math" panose="02040503050406030204" pitchFamily="18" charset="0"/>
                                  <a:ea typeface="Cambria Math" panose="02040503050406030204" pitchFamily="18" charset="0"/>
                                </a:rPr>
                                <m:t>𝑦</m:t>
                              </m:r>
                            </m:e>
                            <m:sup>
                              <m:r>
                                <a:rPr lang="en-US" sz="1400" i="1">
                                  <a:solidFill>
                                    <a:srgbClr val="FF0000"/>
                                  </a:solidFill>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r>
                        <a:rPr lang="en-US" sz="1400" i="1">
                          <a:latin typeface="Cambria Math" panose="02040503050406030204" pitchFamily="18" charset="0"/>
                          <a:ea typeface="Cambria Math" panose="02040503050406030204" pitchFamily="18" charset="0"/>
                        </a:rPr>
                        <m:t>+</m:t>
                      </m:r>
                      <m:f>
                        <m:fPr>
                          <m:ctrlPr>
                            <a:rPr lang="en-US" sz="1400" i="1" smtClean="0">
                              <a:solidFill>
                                <a:srgbClr val="FF0000"/>
                              </a:solidFill>
                              <a:latin typeface="Cambria Math" panose="02040503050406030204" pitchFamily="18" charset="0"/>
                              <a:ea typeface="Cambria Math" panose="02040503050406030204" pitchFamily="18" charset="0"/>
                            </a:rPr>
                          </m:ctrlPr>
                        </m:fPr>
                        <m:num>
                          <m:r>
                            <a:rPr lang="en-US" sz="1400" i="1">
                              <a:solidFill>
                                <a:srgbClr val="FF0000"/>
                              </a:solidFill>
                              <a:latin typeface="Cambria Math" panose="02040503050406030204" pitchFamily="18" charset="0"/>
                              <a:ea typeface="Cambria Math" panose="02040503050406030204" pitchFamily="18" charset="0"/>
                            </a:rPr>
                            <m:t>1</m:t>
                          </m:r>
                        </m:num>
                        <m:den>
                          <m:r>
                            <m:rPr>
                              <m:sty m:val="p"/>
                            </m:rPr>
                            <a:rPr lang="en-US" sz="1400">
                              <a:solidFill>
                                <a:srgbClr val="FF0000"/>
                              </a:solidFill>
                              <a:latin typeface="Cambria Math" panose="02040503050406030204" pitchFamily="18" charset="0"/>
                              <a:ea typeface="Cambria Math" panose="02040503050406030204" pitchFamily="18" charset="0"/>
                            </a:rPr>
                            <m:t>Δ</m:t>
                          </m:r>
                          <m:sSup>
                            <m:sSupPr>
                              <m:ctrlPr>
                                <a:rPr lang="en-US" sz="1400" i="1">
                                  <a:solidFill>
                                    <a:srgbClr val="FF0000"/>
                                  </a:solidFill>
                                  <a:latin typeface="Cambria Math" panose="02040503050406030204" pitchFamily="18" charset="0"/>
                                  <a:ea typeface="Cambria Math" panose="02040503050406030204" pitchFamily="18" charset="0"/>
                                </a:rPr>
                              </m:ctrlPr>
                            </m:sSupPr>
                            <m:e>
                              <m:r>
                                <a:rPr lang="en-US" sz="1400" i="1">
                                  <a:solidFill>
                                    <a:srgbClr val="FF0000"/>
                                  </a:solidFill>
                                  <a:latin typeface="Cambria Math" panose="02040503050406030204" pitchFamily="18" charset="0"/>
                                  <a:ea typeface="Cambria Math" panose="02040503050406030204" pitchFamily="18" charset="0"/>
                                </a:rPr>
                                <m:t>𝑥</m:t>
                              </m:r>
                            </m:e>
                            <m:sup>
                              <m:r>
                                <a:rPr lang="en-US" sz="1400" i="1">
                                  <a:solidFill>
                                    <a:srgbClr val="FF0000"/>
                                  </a:solidFill>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oMath>
                  </m:oMathPara>
                </a14:m>
                <a:endParaRPr lang="en-US" sz="1400" dirty="0"/>
              </a:p>
            </p:txBody>
          </p:sp>
        </mc:Choice>
        <mc:Fallback xmlns="">
          <p:sp>
            <p:nvSpPr>
              <p:cNvPr id="21" name="TextBox 20">
                <a:extLst>
                  <a:ext uri="{FF2B5EF4-FFF2-40B4-BE49-F238E27FC236}">
                    <a16:creationId xmlns:a16="http://schemas.microsoft.com/office/drawing/2014/main" id="{AAB7BA4E-F9FE-EDA8-3949-B7783CDC11A1}"/>
                  </a:ext>
                </a:extLst>
              </p:cNvPr>
              <p:cNvSpPr txBox="1">
                <a:spLocks noRot="1" noChangeAspect="1" noMove="1" noResize="1" noEditPoints="1" noAdjustHandles="1" noChangeArrowheads="1" noChangeShapeType="1" noTextEdit="1"/>
              </p:cNvSpPr>
              <p:nvPr/>
            </p:nvSpPr>
            <p:spPr>
              <a:xfrm>
                <a:off x="-817146" y="3904946"/>
                <a:ext cx="8369194" cy="576376"/>
              </a:xfrm>
              <a:prstGeom prst="rect">
                <a:avLst/>
              </a:prstGeom>
              <a:blipFill>
                <a:blip r:embed="rId1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E42C35B-9A57-B606-DFEC-1F544B8CF48E}"/>
              </a:ext>
            </a:extLst>
          </p:cNvPr>
          <p:cNvSpPr txBox="1"/>
          <p:nvPr/>
        </p:nvSpPr>
        <p:spPr>
          <a:xfrm>
            <a:off x="352763" y="3556183"/>
            <a:ext cx="7781827" cy="338554"/>
          </a:xfrm>
          <a:prstGeom prst="rect">
            <a:avLst/>
          </a:prstGeom>
          <a:noFill/>
        </p:spPr>
        <p:txBody>
          <a:bodyPr wrap="square">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The highlighted line is essentially:</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493F365-62DC-8841-765E-177379DC8DD7}"/>
                  </a:ext>
                </a:extLst>
              </p:cNvPr>
              <p:cNvSpPr txBox="1"/>
              <p:nvPr/>
            </p:nvSpPr>
            <p:spPr>
              <a:xfrm>
                <a:off x="426798" y="4420588"/>
                <a:ext cx="8033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panose="02040503050406030204" pitchFamily="18" charset="0"/>
                          <a:cs typeface="Arial" panose="020B0604020202020204" pitchFamily="34" charset="0"/>
                        </a:rPr>
                        <m:t>𝑀</m:t>
                      </m:r>
                      <m:d>
                        <m:dPr>
                          <m:ctrlPr>
                            <a:rPr lang="en-US" sz="1400" i="1">
                              <a:solidFill>
                                <a:srgbClr val="FF0000"/>
                              </a:solidFill>
                              <a:latin typeface="Cambria Math" panose="02040503050406030204" pitchFamily="18" charset="0"/>
                              <a:cs typeface="Arial" panose="020B0604020202020204" pitchFamily="34" charset="0"/>
                            </a:rPr>
                          </m:ctrlPr>
                        </m:dPr>
                        <m:e>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,0</m:t>
                          </m:r>
                        </m:e>
                      </m:d>
                    </m:oMath>
                  </m:oMathPara>
                </a14:m>
                <a:endParaRPr lang="en-US" sz="1400" dirty="0">
                  <a:solidFill>
                    <a:srgbClr val="FF0000"/>
                  </a:solidFill>
                </a:endParaRPr>
              </a:p>
            </p:txBody>
          </p:sp>
        </mc:Choice>
        <mc:Fallback xmlns="">
          <p:sp>
            <p:nvSpPr>
              <p:cNvPr id="24" name="TextBox 23">
                <a:extLst>
                  <a:ext uri="{FF2B5EF4-FFF2-40B4-BE49-F238E27FC236}">
                    <a16:creationId xmlns:a16="http://schemas.microsoft.com/office/drawing/2014/main" id="{2493F365-62DC-8841-765E-177379DC8DD7}"/>
                  </a:ext>
                </a:extLst>
              </p:cNvPr>
              <p:cNvSpPr txBox="1">
                <a:spLocks noRot="1" noChangeAspect="1" noMove="1" noResize="1" noEditPoints="1" noAdjustHandles="1" noChangeArrowheads="1" noChangeShapeType="1" noTextEdit="1"/>
              </p:cNvSpPr>
              <p:nvPr/>
            </p:nvSpPr>
            <p:spPr>
              <a:xfrm>
                <a:off x="426798" y="4420588"/>
                <a:ext cx="80336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6060AD5-81C0-4A33-32C6-060DA7026404}"/>
                  </a:ext>
                </a:extLst>
              </p:cNvPr>
              <p:cNvSpPr txBox="1"/>
              <p:nvPr/>
            </p:nvSpPr>
            <p:spPr>
              <a:xfrm>
                <a:off x="1362939" y="4450274"/>
                <a:ext cx="8033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panose="02040503050406030204" pitchFamily="18" charset="0"/>
                          <a:cs typeface="Arial" panose="020B0604020202020204" pitchFamily="34" charset="0"/>
                        </a:rPr>
                        <m:t>𝑀</m:t>
                      </m:r>
                      <m:d>
                        <m:dPr>
                          <m:ctrlPr>
                            <a:rPr lang="en-US" sz="1400" i="1">
                              <a:solidFill>
                                <a:srgbClr val="FF0000"/>
                              </a:solidFill>
                              <a:latin typeface="Cambria Math" panose="02040503050406030204" pitchFamily="18" charset="0"/>
                              <a:cs typeface="Arial" panose="020B0604020202020204" pitchFamily="34" charset="0"/>
                            </a:rPr>
                          </m:ctrlPr>
                        </m:dPr>
                        <m:e>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1</m:t>
                          </m:r>
                        </m:e>
                      </m:d>
                    </m:oMath>
                  </m:oMathPara>
                </a14:m>
                <a:endParaRPr lang="en-US" sz="1400" dirty="0">
                  <a:solidFill>
                    <a:srgbClr val="FF0000"/>
                  </a:solidFill>
                </a:endParaRPr>
              </a:p>
            </p:txBody>
          </p:sp>
        </mc:Choice>
        <mc:Fallback xmlns="">
          <p:sp>
            <p:nvSpPr>
              <p:cNvPr id="25" name="TextBox 24">
                <a:extLst>
                  <a:ext uri="{FF2B5EF4-FFF2-40B4-BE49-F238E27FC236}">
                    <a16:creationId xmlns:a16="http://schemas.microsoft.com/office/drawing/2014/main" id="{F6060AD5-81C0-4A33-32C6-060DA7026404}"/>
                  </a:ext>
                </a:extLst>
              </p:cNvPr>
              <p:cNvSpPr txBox="1">
                <a:spLocks noRot="1" noChangeAspect="1" noMove="1" noResize="1" noEditPoints="1" noAdjustHandles="1" noChangeArrowheads="1" noChangeShapeType="1" noTextEdit="1"/>
              </p:cNvSpPr>
              <p:nvPr/>
            </p:nvSpPr>
            <p:spPr>
              <a:xfrm>
                <a:off x="1362939" y="4450274"/>
                <a:ext cx="80336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9064EE-2F4E-6C18-FA5E-9811D783C0DA}"/>
                  </a:ext>
                </a:extLst>
              </p:cNvPr>
              <p:cNvSpPr txBox="1"/>
              <p:nvPr/>
            </p:nvSpPr>
            <p:spPr>
              <a:xfrm>
                <a:off x="2722665" y="4442737"/>
                <a:ext cx="8033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panose="02040503050406030204" pitchFamily="18" charset="0"/>
                          <a:cs typeface="Arial" panose="020B0604020202020204" pitchFamily="34" charset="0"/>
                        </a:rPr>
                        <m:t>𝑀</m:t>
                      </m:r>
                      <m:d>
                        <m:dPr>
                          <m:ctrlPr>
                            <a:rPr lang="en-US" sz="1400" i="1">
                              <a:solidFill>
                                <a:srgbClr val="FF0000"/>
                              </a:solidFill>
                              <a:latin typeface="Cambria Math" panose="02040503050406030204" pitchFamily="18" charset="0"/>
                              <a:cs typeface="Arial" panose="020B0604020202020204" pitchFamily="34" charset="0"/>
                            </a:rPr>
                          </m:ctrlPr>
                        </m:dPr>
                        <m:e>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2</m:t>
                          </m:r>
                        </m:e>
                      </m:d>
                    </m:oMath>
                  </m:oMathPara>
                </a14:m>
                <a:endParaRPr lang="en-US" sz="1400" dirty="0">
                  <a:solidFill>
                    <a:srgbClr val="FF0000"/>
                  </a:solidFill>
                </a:endParaRPr>
              </a:p>
            </p:txBody>
          </p:sp>
        </mc:Choice>
        <mc:Fallback xmlns="">
          <p:sp>
            <p:nvSpPr>
              <p:cNvPr id="26" name="TextBox 25">
                <a:extLst>
                  <a:ext uri="{FF2B5EF4-FFF2-40B4-BE49-F238E27FC236}">
                    <a16:creationId xmlns:a16="http://schemas.microsoft.com/office/drawing/2014/main" id="{6F9064EE-2F4E-6C18-FA5E-9811D783C0DA}"/>
                  </a:ext>
                </a:extLst>
              </p:cNvPr>
              <p:cNvSpPr txBox="1">
                <a:spLocks noRot="1" noChangeAspect="1" noMove="1" noResize="1" noEditPoints="1" noAdjustHandles="1" noChangeArrowheads="1" noChangeShapeType="1" noTextEdit="1"/>
              </p:cNvSpPr>
              <p:nvPr/>
            </p:nvSpPr>
            <p:spPr>
              <a:xfrm>
                <a:off x="2722665" y="4442737"/>
                <a:ext cx="803360"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8F894B5-711A-8C8F-F51B-66AC7C18B51E}"/>
                  </a:ext>
                </a:extLst>
              </p:cNvPr>
              <p:cNvSpPr txBox="1"/>
              <p:nvPr/>
            </p:nvSpPr>
            <p:spPr>
              <a:xfrm>
                <a:off x="4082391" y="4450274"/>
                <a:ext cx="8033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panose="02040503050406030204" pitchFamily="18" charset="0"/>
                          <a:cs typeface="Arial" panose="020B0604020202020204" pitchFamily="34" charset="0"/>
                        </a:rPr>
                        <m:t>𝑀</m:t>
                      </m:r>
                      <m:d>
                        <m:dPr>
                          <m:ctrlPr>
                            <a:rPr lang="en-US" sz="1400" i="1">
                              <a:solidFill>
                                <a:srgbClr val="FF0000"/>
                              </a:solidFill>
                              <a:latin typeface="Cambria Math" panose="02040503050406030204" pitchFamily="18" charset="0"/>
                              <a:cs typeface="Arial" panose="020B0604020202020204" pitchFamily="34" charset="0"/>
                            </a:rPr>
                          </m:ctrlPr>
                        </m:dPr>
                        <m:e>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3</m:t>
                          </m:r>
                        </m:e>
                      </m:d>
                    </m:oMath>
                  </m:oMathPara>
                </a14:m>
                <a:endParaRPr lang="en-US" sz="1400" dirty="0">
                  <a:solidFill>
                    <a:srgbClr val="FF0000"/>
                  </a:solidFill>
                </a:endParaRPr>
              </a:p>
            </p:txBody>
          </p:sp>
        </mc:Choice>
        <mc:Fallback xmlns="">
          <p:sp>
            <p:nvSpPr>
              <p:cNvPr id="27" name="TextBox 26">
                <a:extLst>
                  <a:ext uri="{FF2B5EF4-FFF2-40B4-BE49-F238E27FC236}">
                    <a16:creationId xmlns:a16="http://schemas.microsoft.com/office/drawing/2014/main" id="{F8F894B5-711A-8C8F-F51B-66AC7C18B51E}"/>
                  </a:ext>
                </a:extLst>
              </p:cNvPr>
              <p:cNvSpPr txBox="1">
                <a:spLocks noRot="1" noChangeAspect="1" noMove="1" noResize="1" noEditPoints="1" noAdjustHandles="1" noChangeArrowheads="1" noChangeShapeType="1" noTextEdit="1"/>
              </p:cNvSpPr>
              <p:nvPr/>
            </p:nvSpPr>
            <p:spPr>
              <a:xfrm>
                <a:off x="4082391" y="4450274"/>
                <a:ext cx="803360"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576B47B-A8FF-F44D-E6DD-67A51AA13D7B}"/>
                  </a:ext>
                </a:extLst>
              </p:cNvPr>
              <p:cNvSpPr txBox="1"/>
              <p:nvPr/>
            </p:nvSpPr>
            <p:spPr>
              <a:xfrm>
                <a:off x="5013859" y="4437682"/>
                <a:ext cx="80336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panose="02040503050406030204" pitchFamily="18" charset="0"/>
                          <a:cs typeface="Arial" panose="020B0604020202020204" pitchFamily="34" charset="0"/>
                        </a:rPr>
                        <m:t>𝑀</m:t>
                      </m:r>
                      <m:d>
                        <m:dPr>
                          <m:ctrlPr>
                            <a:rPr lang="en-US" sz="1400" i="1">
                              <a:solidFill>
                                <a:srgbClr val="FF0000"/>
                              </a:solidFill>
                              <a:latin typeface="Cambria Math" panose="02040503050406030204" pitchFamily="18" charset="0"/>
                              <a:cs typeface="Arial" panose="020B0604020202020204" pitchFamily="34" charset="0"/>
                            </a:rPr>
                          </m:ctrlPr>
                        </m:dPr>
                        <m:e>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1</m:t>
                          </m:r>
                          <m:r>
                            <a:rPr lang="en-US" sz="1400" i="1">
                              <a:solidFill>
                                <a:srgbClr val="FF0000"/>
                              </a:solidFill>
                              <a:latin typeface="Cambria Math" panose="02040503050406030204" pitchFamily="18" charset="0"/>
                              <a:cs typeface="Arial" panose="020B0604020202020204" pitchFamily="34" charset="0"/>
                            </a:rPr>
                            <m:t>,</m:t>
                          </m:r>
                          <m:r>
                            <a:rPr lang="en-US" sz="1400" b="0" i="1" smtClean="0">
                              <a:solidFill>
                                <a:srgbClr val="FF0000"/>
                              </a:solidFill>
                              <a:latin typeface="Cambria Math" panose="02040503050406030204" pitchFamily="18" charset="0"/>
                              <a:cs typeface="Arial" panose="020B0604020202020204" pitchFamily="34" charset="0"/>
                            </a:rPr>
                            <m:t>4</m:t>
                          </m:r>
                        </m:e>
                      </m:d>
                    </m:oMath>
                  </m:oMathPara>
                </a14:m>
                <a:endParaRPr lang="en-US" sz="1400" dirty="0">
                  <a:solidFill>
                    <a:srgbClr val="FF0000"/>
                  </a:solidFill>
                </a:endParaRPr>
              </a:p>
            </p:txBody>
          </p:sp>
        </mc:Choice>
        <mc:Fallback xmlns="">
          <p:sp>
            <p:nvSpPr>
              <p:cNvPr id="28" name="TextBox 27">
                <a:extLst>
                  <a:ext uri="{FF2B5EF4-FFF2-40B4-BE49-F238E27FC236}">
                    <a16:creationId xmlns:a16="http://schemas.microsoft.com/office/drawing/2014/main" id="{F576B47B-A8FF-F44D-E6DD-67A51AA13D7B}"/>
                  </a:ext>
                </a:extLst>
              </p:cNvPr>
              <p:cNvSpPr txBox="1">
                <a:spLocks noRot="1" noChangeAspect="1" noMove="1" noResize="1" noEditPoints="1" noAdjustHandles="1" noChangeArrowheads="1" noChangeShapeType="1" noTextEdit="1"/>
              </p:cNvSpPr>
              <p:nvPr/>
            </p:nvSpPr>
            <p:spPr>
              <a:xfrm>
                <a:off x="5013859" y="4437682"/>
                <a:ext cx="803360" cy="307777"/>
              </a:xfrm>
              <a:prstGeom prst="rect">
                <a:avLst/>
              </a:prstGeom>
              <a:blipFill>
                <a:blip r:embed="rId18"/>
                <a:stretch>
                  <a:fillRect/>
                </a:stretch>
              </a:blipFill>
            </p:spPr>
            <p:txBody>
              <a:bodyPr/>
              <a:lstStyle/>
              <a:p>
                <a:r>
                  <a:rPr lang="en-US">
                    <a:noFill/>
                  </a:rPr>
                  <a:t> </a:t>
                </a:r>
              </a:p>
            </p:txBody>
          </p:sp>
        </mc:Fallback>
      </mc:AlternateContent>
      <p:pic>
        <p:nvPicPr>
          <p:cNvPr id="65" name="Picture 64">
            <a:extLst>
              <a:ext uri="{FF2B5EF4-FFF2-40B4-BE49-F238E27FC236}">
                <a16:creationId xmlns:a16="http://schemas.microsoft.com/office/drawing/2014/main" id="{47CDB2AC-C29B-7012-5E93-6A4FF6623959}"/>
              </a:ext>
            </a:extLst>
          </p:cNvPr>
          <p:cNvPicPr>
            <a:picLocks noChangeAspect="1"/>
          </p:cNvPicPr>
          <p:nvPr/>
        </p:nvPicPr>
        <p:blipFill>
          <a:blip r:embed="rId19"/>
          <a:stretch>
            <a:fillRect/>
          </a:stretch>
        </p:blipFill>
        <p:spPr>
          <a:xfrm>
            <a:off x="6997678" y="3512346"/>
            <a:ext cx="1793559" cy="1445718"/>
          </a:xfrm>
          <a:prstGeom prst="rect">
            <a:avLst/>
          </a:prstGeom>
        </p:spPr>
      </p:pic>
    </p:spTree>
    <p:extLst>
      <p:ext uri="{BB962C8B-B14F-4D97-AF65-F5344CB8AC3E}">
        <p14:creationId xmlns:p14="http://schemas.microsoft.com/office/powerpoint/2010/main" val="205862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4EC5A-2B30-C1E3-E663-D645E543B930}"/>
              </a:ext>
            </a:extLst>
          </p:cNvPr>
          <p:cNvSpPr>
            <a:spLocks noGrp="1"/>
          </p:cNvSpPr>
          <p:nvPr>
            <p:ph type="sldNum" sz="quarter" idx="12"/>
          </p:nvPr>
        </p:nvSpPr>
        <p:spPr>
          <a:xfrm>
            <a:off x="7026371" y="6277305"/>
            <a:ext cx="2057400" cy="365125"/>
          </a:xfrm>
        </p:spPr>
        <p:txBody>
          <a:bodyPr/>
          <a:lstStyle/>
          <a:p>
            <a:fld id="{49E430A2-D194-4C01-B316-5CD17E29EE8B}" type="slidenum">
              <a:rPr lang="en-US" smtClean="0"/>
              <a:t>14</a:t>
            </a:fld>
            <a:endParaRPr lang="en-US"/>
          </a:p>
        </p:txBody>
      </p:sp>
      <p:sp>
        <p:nvSpPr>
          <p:cNvPr id="3" name="Google Shape;338;p30">
            <a:extLst>
              <a:ext uri="{FF2B5EF4-FFF2-40B4-BE49-F238E27FC236}">
                <a16:creationId xmlns:a16="http://schemas.microsoft.com/office/drawing/2014/main" id="{48066798-4410-3204-9E95-1F988B3B43D4}"/>
              </a:ext>
            </a:extLst>
          </p:cNvPr>
          <p:cNvSpPr txBox="1">
            <a:spLocks/>
          </p:cNvSpPr>
          <p:nvPr/>
        </p:nvSpPr>
        <p:spPr>
          <a:xfrm>
            <a:off x="583837" y="12744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Denotation for sparse matrix (4)</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D6297E-A61C-F72E-37D7-86CA4C2E0EFD}"/>
                  </a:ext>
                </a:extLst>
              </p:cNvPr>
              <p:cNvSpPr txBox="1"/>
              <p:nvPr/>
            </p:nvSpPr>
            <p:spPr>
              <a:xfrm>
                <a:off x="126015" y="960672"/>
                <a:ext cx="8426345" cy="210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9"/>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m:rPr>
                                        <m:sty m:val="p"/>
                                      </m:rPr>
                                      <a:rPr lang="en-US" sz="1400" b="0" i="0" smtClean="0">
                                        <a:solidFill>
                                          <a:srgbClr val="FF0000"/>
                                        </a:solidFill>
                                        <a:latin typeface="Cambria Math" panose="02040503050406030204" pitchFamily="18" charset="0"/>
                                      </a:rPr>
                                      <m:t>Δ</m:t>
                                    </m:r>
                                    <m:sSup>
                                      <m:sSupPr>
                                        <m:ctrlPr>
                                          <a:rPr lang="en-US" sz="1400" b="0" i="1" smtClean="0">
                                            <a:solidFill>
                                              <a:srgbClr val="FF0000"/>
                                            </a:solidFill>
                                            <a:latin typeface="Cambria Math" panose="02040503050406030204" pitchFamily="18" charset="0"/>
                                          </a:rPr>
                                        </m:ctrlPr>
                                      </m:sSupPr>
                                      <m:e>
                                        <m:r>
                                          <a:rPr lang="en-US" sz="1400" b="0" i="1" smtClean="0">
                                            <a:solidFill>
                                              <a:srgbClr val="FF0000"/>
                                            </a:solidFill>
                                            <a:latin typeface="Cambria Math" panose="02040503050406030204" pitchFamily="18" charset="0"/>
                                          </a:rPr>
                                          <m:t>𝑥</m:t>
                                        </m:r>
                                      </m:e>
                                      <m:sup>
                                        <m:r>
                                          <a:rPr lang="en-US" sz="1400" b="0" i="1" smtClean="0">
                                            <a:solidFill>
                                              <a:srgbClr val="FF0000"/>
                                            </a:solidFill>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e>
                                              </m:mr>
                                              <m:mr>
                                                <m:e>
                                                  <m:r>
                                                    <a:rPr lang="en-US" sz="1400" i="1" smtClean="0">
                                                      <a:solidFill>
                                                        <a:srgbClr val="FF0000"/>
                                                      </a:solidFill>
                                                      <a:latin typeface="Cambria Math" panose="02040503050406030204" pitchFamily="18" charset="0"/>
                                                    </a:rPr>
                                                    <m:t>𝛿</m:t>
                                                  </m:r>
                                                  <m:sSub>
                                                    <m:sSubPr>
                                                      <m:ctrlPr>
                                                        <a:rPr lang="en-US" sz="1400" i="1">
                                                          <a:solidFill>
                                                            <a:srgbClr val="FF0000"/>
                                                          </a:solidFill>
                                                          <a:latin typeface="Cambria Math" panose="02040503050406030204" pitchFamily="18" charset="0"/>
                                                        </a:rPr>
                                                      </m:ctrlPr>
                                                    </m:sSubPr>
                                                    <m:e>
                                                      <m:r>
                                                        <a:rPr lang="en-US" sz="1400" i="1">
                                                          <a:solidFill>
                                                            <a:srgbClr val="FF0000"/>
                                                          </a:solidFill>
                                                          <a:latin typeface="Cambria Math" panose="02040503050406030204" pitchFamily="18" charset="0"/>
                                                        </a:rPr>
                                                        <m:t>𝑢</m:t>
                                                      </m:r>
                                                    </m:e>
                                                    <m:sub>
                                                      <m:r>
                                                        <a:rPr lang="en-US" sz="1400" i="1">
                                                          <a:solidFill>
                                                            <a:srgbClr val="FF0000"/>
                                                          </a:solidFill>
                                                          <a:latin typeface="Cambria Math" panose="02040503050406030204" pitchFamily="18" charset="0"/>
                                                        </a:rPr>
                                                        <m:t>0,</m:t>
                                                      </m:r>
                                                      <m:r>
                                                        <a:rPr lang="en-US" sz="1400" b="0" i="1" smtClean="0">
                                                          <a:solidFill>
                                                            <a:srgbClr val="FF0000"/>
                                                          </a:solidFill>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0</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p:txBody>
          </p:sp>
        </mc:Choice>
        <mc:Fallback xmlns="">
          <p:sp>
            <p:nvSpPr>
              <p:cNvPr id="4" name="TextBox 3">
                <a:extLst>
                  <a:ext uri="{FF2B5EF4-FFF2-40B4-BE49-F238E27FC236}">
                    <a16:creationId xmlns:a16="http://schemas.microsoft.com/office/drawing/2014/main" id="{8AD6297E-A61C-F72E-37D7-86CA4C2E0EFD}"/>
                  </a:ext>
                </a:extLst>
              </p:cNvPr>
              <p:cNvSpPr txBox="1">
                <a:spLocks noRot="1" noChangeAspect="1" noMove="1" noResize="1" noEditPoints="1" noAdjustHandles="1" noChangeArrowheads="1" noChangeShapeType="1" noTextEdit="1"/>
              </p:cNvSpPr>
              <p:nvPr/>
            </p:nvSpPr>
            <p:spPr>
              <a:xfrm>
                <a:off x="126015" y="960672"/>
                <a:ext cx="8426345" cy="2105385"/>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5B9DBA8-B1F1-6213-1711-A03FC0D4A3EB}"/>
              </a:ext>
            </a:extLst>
          </p:cNvPr>
          <p:cNvSpPr txBox="1"/>
          <p:nvPr/>
        </p:nvSpPr>
        <p:spPr>
          <a:xfrm>
            <a:off x="255566" y="605961"/>
            <a:ext cx="8934365" cy="58477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Matrix form</a:t>
            </a:r>
          </a:p>
          <a:p>
            <a:pPr marL="457188" lvl="1"/>
            <a:endParaRPr lang="en-US" sz="14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466D28-EECD-DD43-40B5-0C71284844FB}"/>
                  </a:ext>
                </a:extLst>
              </p:cNvPr>
              <p:cNvSpPr txBox="1"/>
              <p:nvPr/>
            </p:nvSpPr>
            <p:spPr>
              <a:xfrm>
                <a:off x="0" y="3313473"/>
                <a:ext cx="9189931" cy="3476144"/>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We have five coefficients for the central difference stencils in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a:t>
                </a: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We denote them as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𝑀</m:t>
                    </m:r>
                    <m:d>
                      <m:dPr>
                        <m:ctrlPr>
                          <a:rPr lang="en-US" sz="1600" b="0" i="1" smtClean="0">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r>
                          <a:rPr lang="en-US" sz="1600" b="0" i="1" smtClean="0">
                            <a:solidFill>
                              <a:prstClr val="black"/>
                            </a:solidFill>
                            <a:latin typeface="Cambria Math" panose="02040503050406030204" pitchFamily="18" charset="0"/>
                            <a:cs typeface="Arial" panose="020B0604020202020204" pitchFamily="34" charset="0"/>
                          </a:rPr>
                          <m:t>,0</m:t>
                        </m:r>
                      </m:e>
                    </m:d>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b="0" i="0"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,4</m:t>
                        </m:r>
                      </m:e>
                    </m:d>
                  </m:oMath>
                </a14:m>
                <a:endParaRPr lang="en-US" sz="1600" b="0" dirty="0">
                  <a:solidFill>
                    <a:prstClr val="black"/>
                  </a:solidFill>
                  <a:latin typeface="Arial" panose="020B0604020202020204" pitchFamily="34" charset="0"/>
                  <a:cs typeface="Arial" panose="020B0604020202020204" pitchFamily="34" charset="0"/>
                </a:endParaRPr>
              </a:p>
              <a:p>
                <a:pPr lvl="1"/>
                <a:r>
                  <a:rPr lang="en-US" sz="1600" dirty="0">
                    <a:solidFill>
                      <a:prstClr val="black"/>
                    </a:solidFill>
                    <a:latin typeface="Arial" panose="020B0604020202020204" pitchFamily="34" charset="0"/>
                    <a:cs typeface="Arial" panose="020B0604020202020204" pitchFamily="34" charset="0"/>
                  </a:rPr>
                  <a:t>      Belong to </a:t>
                </a:r>
                <a14:m>
                  <m:oMath xmlns:m="http://schemas.openxmlformats.org/officeDocument/2006/math">
                    <m:sSub>
                      <m:sSubPr>
                        <m:ctrlPr>
                          <a:rPr lang="en-US" sz="1600" b="0" i="1" smtClean="0">
                            <a:solidFill>
                              <a:prstClr val="black"/>
                            </a:solidFill>
                            <a:latin typeface="Cambria Math" panose="02040503050406030204" pitchFamily="18" charset="0"/>
                            <a:cs typeface="Arial" panose="020B0604020202020204" pitchFamily="34" charset="0"/>
                          </a:rPr>
                        </m:ctrlPr>
                      </m:sSubPr>
                      <m:e>
                        <m:r>
                          <a:rPr lang="en-US" sz="1600" b="0" i="1" smtClean="0">
                            <a:solidFill>
                              <a:prstClr val="black"/>
                            </a:solidFill>
                            <a:latin typeface="Cambria Math" panose="02040503050406030204" pitchFamily="18" charset="0"/>
                            <a:cs typeface="Arial" panose="020B0604020202020204" pitchFamily="34" charset="0"/>
                          </a:rPr>
                          <m:t>𝐸</m:t>
                        </m:r>
                      </m:e>
                      <m:sub>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they are all arranged at</a:t>
                </a:r>
                <a14:m>
                  <m:oMath xmlns:m="http://schemas.openxmlformats.org/officeDocument/2006/math">
                    <m:r>
                      <a:rPr lang="en-US" b="0" i="0" smtClean="0">
                        <a:solidFill>
                          <a:prstClr val="black"/>
                        </a:solidFill>
                        <a:latin typeface="Cambria Math" panose="02040503050406030204" pitchFamily="18" charset="0"/>
                        <a:cs typeface="Arial" panose="020B0604020202020204" pitchFamily="34" charset="0"/>
                      </a:rPr>
                      <m:t> </m:t>
                    </m:r>
                    <m:r>
                      <a:rPr lang="en-US" b="1" i="1">
                        <a:solidFill>
                          <a:prstClr val="black"/>
                        </a:solidFill>
                        <a:latin typeface="Cambria Math" panose="02040503050406030204" pitchFamily="18" charset="0"/>
                        <a:cs typeface="Arial" panose="020B0604020202020204" pitchFamily="34" charset="0"/>
                      </a:rPr>
                      <m:t>𝑨</m:t>
                    </m:r>
                    <m:d>
                      <m:dPr>
                        <m:ctrlPr>
                          <a:rPr lang="en-US" i="1">
                            <a:solidFill>
                              <a:prstClr val="black"/>
                            </a:solidFill>
                            <a:latin typeface="Cambria Math" panose="02040503050406030204" pitchFamily="18" charset="0"/>
                            <a:cs typeface="Arial" panose="020B0604020202020204" pitchFamily="34" charset="0"/>
                          </a:rPr>
                        </m:ctrlPr>
                      </m:dPr>
                      <m:e>
                        <m:r>
                          <m:rPr>
                            <m:sty m:val="p"/>
                          </m:rPr>
                          <a:rPr lang="en-US">
                            <a:solidFill>
                              <a:prstClr val="black"/>
                            </a:solidFill>
                            <a:latin typeface="Cambria Math" panose="02040503050406030204" pitchFamily="18" charset="0"/>
                            <a:cs typeface="Arial" panose="020B0604020202020204" pitchFamily="34" charset="0"/>
                          </a:rPr>
                          <m:t>row</m:t>
                        </m:r>
                        <m:r>
                          <a:rPr lang="en-US">
                            <a:solidFill>
                              <a:prstClr val="black"/>
                            </a:solidFill>
                            <a:latin typeface="Cambria Math" panose="02040503050406030204" pitchFamily="18" charset="0"/>
                            <a:cs typeface="Arial" panose="020B0604020202020204" pitchFamily="34" charset="0"/>
                          </a:rPr>
                          <m:t> </m:t>
                        </m:r>
                        <m:r>
                          <m:rPr>
                            <m:sty m:val="p"/>
                          </m:rPr>
                          <a:rPr lang="en-US">
                            <a:solidFill>
                              <a:prstClr val="black"/>
                            </a:solidFill>
                            <a:latin typeface="Cambria Math" panose="02040503050406030204" pitchFamily="18" charset="0"/>
                            <a:cs typeface="Arial" panose="020B0604020202020204" pitchFamily="34" charset="0"/>
                          </a:rPr>
                          <m:t>of</m:t>
                        </m:r>
                        <m:r>
                          <a:rPr lang="en-US">
                            <a:solidFill>
                              <a:prstClr val="black"/>
                            </a:solidFill>
                            <a:latin typeface="Cambria Math" panose="02040503050406030204" pitchFamily="18" charset="0"/>
                            <a:cs typeface="Arial" panose="020B0604020202020204" pitchFamily="34" charset="0"/>
                          </a:rPr>
                          <m:t> </m:t>
                        </m:r>
                        <m:r>
                          <a:rPr lang="en-US" i="1">
                            <a:solidFill>
                              <a:prstClr val="black"/>
                            </a:solidFill>
                            <a:latin typeface="Cambria Math" panose="02040503050406030204" pitchFamily="18" charset="0"/>
                            <a:cs typeface="Arial" panose="020B0604020202020204" pitchFamily="34" charset="0"/>
                          </a:rPr>
                          <m:t>(</m:t>
                        </m:r>
                        <m:r>
                          <a:rPr lang="en-US" i="1">
                            <a:solidFill>
                              <a:prstClr val="black"/>
                            </a:solidFill>
                            <a:latin typeface="Cambria Math" panose="02040503050406030204" pitchFamily="18" charset="0"/>
                            <a:cs typeface="Arial" panose="020B0604020202020204" pitchFamily="34" charset="0"/>
                          </a:rPr>
                          <m:t>𝑖</m:t>
                        </m:r>
                        <m:r>
                          <a:rPr lang="en-US" i="1">
                            <a:solidFill>
                              <a:prstClr val="black"/>
                            </a:solidFill>
                            <a:latin typeface="Cambria Math" panose="02040503050406030204" pitchFamily="18" charset="0"/>
                            <a:cs typeface="Arial" panose="020B0604020202020204" pitchFamily="34" charset="0"/>
                          </a:rPr>
                          <m:t>×</m:t>
                        </m:r>
                        <m:r>
                          <a:rPr lang="en-US" i="1">
                            <a:solidFill>
                              <a:prstClr val="black"/>
                            </a:solidFill>
                            <a:latin typeface="Cambria Math" panose="02040503050406030204" pitchFamily="18" charset="0"/>
                            <a:cs typeface="Arial" panose="020B0604020202020204" pitchFamily="34" charset="0"/>
                          </a:rPr>
                          <m:t>𝑁𝑦</m:t>
                        </m:r>
                        <m:r>
                          <a:rPr lang="en-US" i="1">
                            <a:solidFill>
                              <a:prstClr val="black"/>
                            </a:solidFill>
                            <a:latin typeface="Cambria Math" panose="02040503050406030204" pitchFamily="18" charset="0"/>
                            <a:cs typeface="Arial" panose="020B0604020202020204" pitchFamily="34" charset="0"/>
                          </a:rPr>
                          <m:t>+</m:t>
                        </m:r>
                        <m:d>
                          <m:dPr>
                            <m:ctrlPr>
                              <a:rPr lang="en-US" i="1">
                                <a:solidFill>
                                  <a:prstClr val="black"/>
                                </a:solidFill>
                                <a:latin typeface="Cambria Math" panose="02040503050406030204" pitchFamily="18" charset="0"/>
                                <a:cs typeface="Arial" panose="020B0604020202020204" pitchFamily="34" charset="0"/>
                              </a:rPr>
                            </m:ctrlPr>
                          </m:dPr>
                          <m:e>
                            <m:r>
                              <a:rPr lang="en-US" i="1">
                                <a:solidFill>
                                  <a:prstClr val="black"/>
                                </a:solidFill>
                                <a:latin typeface="Cambria Math" panose="02040503050406030204" pitchFamily="18" charset="0"/>
                                <a:cs typeface="Arial" panose="020B0604020202020204" pitchFamily="34" charset="0"/>
                              </a:rPr>
                              <m:t>𝑗</m:t>
                            </m:r>
                            <m:r>
                              <a:rPr lang="en-US" i="1">
                                <a:solidFill>
                                  <a:prstClr val="black"/>
                                </a:solidFill>
                                <a:latin typeface="Cambria Math" panose="02040503050406030204" pitchFamily="18" charset="0"/>
                                <a:cs typeface="Arial" panose="020B0604020202020204" pitchFamily="34" charset="0"/>
                              </a:rPr>
                              <m:t>+1</m:t>
                            </m:r>
                          </m:e>
                        </m:d>
                        <m:r>
                          <a:rPr lang="en-US" i="1">
                            <a:solidFill>
                              <a:prstClr val="black"/>
                            </a:solidFill>
                            <a:latin typeface="Cambria Math" panose="02040503050406030204" pitchFamily="18" charset="0"/>
                            <a:cs typeface="Arial" panose="020B0604020202020204" pitchFamily="34" charset="0"/>
                          </a:rPr>
                          <m:t>)</m:t>
                        </m:r>
                      </m:e>
                    </m:d>
                  </m:oMath>
                </a14:m>
                <a:r>
                  <a:rPr lang="en-US" sz="1600" dirty="0">
                    <a:solidFill>
                      <a:prstClr val="black"/>
                    </a:solidFill>
                    <a:latin typeface="Arial" panose="020B0604020202020204" pitchFamily="34" charset="0"/>
                    <a:cs typeface="Arial" panose="020B0604020202020204" pitchFamily="34" charset="0"/>
                  </a:rPr>
                  <a:t>, where</a:t>
                </a: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,0</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−1,</m:t>
                        </m:r>
                        <m:r>
                          <a:rPr lang="en-US" sz="1600" i="1">
                            <a:latin typeface="Cambria Math" panose="02040503050406030204" pitchFamily="18" charset="0"/>
                          </a:rPr>
                          <m:t>𝑗</m:t>
                        </m:r>
                      </m:sub>
                    </m:sSub>
                  </m:oMath>
                </a14:m>
                <a:r>
                  <a:rPr lang="en-US" sz="1600" dirty="0">
                    <a:latin typeface="Arial" panose="020B0604020202020204" pitchFamily="34" charset="0"/>
                  </a:rPr>
                  <a:t>, 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a14:m>
                <a:endParaRPr lang="en-US" sz="1600" dirty="0">
                  <a:latin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r>
                  <a:rPr lang="en-US" sz="1600" dirty="0">
                    <a:solidFill>
                      <a:prstClr val="black"/>
                    </a:solidFill>
                    <a:latin typeface="Arial" panose="020B0604020202020204" pitchFamily="34" charset="0"/>
                    <a:cs typeface="Arial" panose="020B0604020202020204" pitchFamily="34" charset="0"/>
                  </a:rPr>
                  <a:t>, </a:t>
                </a:r>
                <a:r>
                  <a:rPr lang="en-US" sz="1600" dirty="0">
                    <a:latin typeface="Arial" panose="020B0604020202020204" pitchFamily="34" charset="0"/>
                  </a:rPr>
                  <a:t>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,2</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oMath>
                </a14:m>
                <a:r>
                  <a:rPr lang="en-US" sz="1600" dirty="0">
                    <a:solidFill>
                      <a:prstClr val="black"/>
                    </a:solidFill>
                    <a:latin typeface="Arial" panose="020B0604020202020204" pitchFamily="34" charset="0"/>
                    <a:cs typeface="Arial" panose="020B0604020202020204" pitchFamily="34" charset="0"/>
                  </a:rPr>
                  <a:t>,    </a:t>
                </a:r>
                <a:r>
                  <a:rPr lang="en-US" sz="1600" dirty="0">
                    <a:latin typeface="Arial" panose="020B0604020202020204" pitchFamily="34" charset="0"/>
                  </a:rPr>
                  <a:t>multiplied</a:t>
                </a:r>
                <a14:m>
                  <m:oMath xmlns:m="http://schemas.openxmlformats.org/officeDocument/2006/math">
                    <m:r>
                      <m:rPr>
                        <m:nor/>
                      </m:rPr>
                      <a:rPr lang="en-US" sz="1600" dirty="0">
                        <a:latin typeface="Arial" panose="020B0604020202020204" pitchFamily="34" charset="0"/>
                      </a:rPr>
                      <m:t>with</m:t>
                    </m:r>
                    <m:r>
                      <m:rPr>
                        <m:nor/>
                      </m:rPr>
                      <a:rPr lang="en-US" sz="1600" dirty="0">
                        <a:latin typeface="Arial" panose="020B0604020202020204" pitchFamily="34" charset="0"/>
                      </a:rPr>
                      <m:t> </m:t>
                    </m:r>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,3</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r>
                  <a:rPr lang="en-US" sz="1600" dirty="0">
                    <a:solidFill>
                      <a:prstClr val="black"/>
                    </a:solidFill>
                    <a:latin typeface="Arial" panose="020B0604020202020204" pitchFamily="34" charset="0"/>
                    <a:cs typeface="Arial" panose="020B0604020202020204" pitchFamily="34" charset="0"/>
                  </a:rPr>
                  <a:t>, </a:t>
                </a:r>
                <a:r>
                  <a:rPr lang="en-US" sz="1600" dirty="0">
                    <a:latin typeface="Arial" panose="020B0604020202020204" pitchFamily="34" charset="0"/>
                  </a:rPr>
                  <a:t>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,4</m:t>
                        </m:r>
                      </m:e>
                    </m:d>
                  </m:oMath>
                </a14:m>
                <a:r>
                  <a:rPr lang="en-US" sz="1600" dirty="0">
                    <a:solidFill>
                      <a:prstClr val="black"/>
                    </a:solidFill>
                    <a:latin typeface="Arial" panose="020B0604020202020204" pitchFamily="34" charset="0"/>
                    <a:cs typeface="Arial" panose="020B0604020202020204" pitchFamily="34" charset="0"/>
                  </a:rPr>
                  <a:t>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m:t>
                        </m:r>
                        <m:r>
                          <a:rPr lang="en-US" sz="1600" i="1">
                            <a:latin typeface="Cambria Math" panose="02040503050406030204" pitchFamily="18" charset="0"/>
                          </a:rPr>
                          <m:t>𝑗</m:t>
                        </m:r>
                      </m:sub>
                    </m:sSub>
                  </m:oMath>
                </a14:m>
                <a:r>
                  <a:rPr lang="en-US" sz="1600" dirty="0">
                    <a:solidFill>
                      <a:prstClr val="black"/>
                    </a:solidFill>
                    <a:latin typeface="Arial" panose="020B0604020202020204" pitchFamily="34" charset="0"/>
                    <a:cs typeface="Arial" panose="020B0604020202020204" pitchFamily="34" charset="0"/>
                  </a:rPr>
                  <a:t>,</a:t>
                </a:r>
                <a:r>
                  <a:rPr lang="en-US" sz="1600" dirty="0">
                    <a:latin typeface="Arial" panose="020B0604020202020204" pitchFamily="34" charset="0"/>
                  </a:rPr>
                  <a:t> multiplied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m:t>
                        </m:r>
                        <m:r>
                          <a:rPr lang="en-US" sz="1600" i="1">
                            <a:latin typeface="Cambria Math" panose="02040503050406030204" pitchFamily="18" charset="0"/>
                          </a:rPr>
                          <m:t>𝑗</m:t>
                        </m:r>
                      </m:sub>
                    </m:sSub>
                  </m:oMath>
                </a14:m>
                <a:endParaRPr lang="en-US" sz="16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Taking </a:t>
                </a: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,0</m:t>
                        </m:r>
                      </m:e>
                    </m:d>
                  </m:oMath>
                </a14:m>
                <a:r>
                  <a:rPr lang="en-US" sz="1600" dirty="0">
                    <a:solidFill>
                      <a:prstClr val="black"/>
                    </a:solidFill>
                    <a:latin typeface="Arial" panose="020B0604020202020204" pitchFamily="34" charset="0"/>
                    <a:cs typeface="Arial" panose="020B0604020202020204" pitchFamily="34" charset="0"/>
                  </a:rPr>
                  <a:t> as an example, to multiply with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−1,</m:t>
                        </m:r>
                        <m:r>
                          <a:rPr lang="en-US" sz="1600" i="1">
                            <a:latin typeface="Cambria Math" panose="02040503050406030204" pitchFamily="18" charset="0"/>
                          </a:rPr>
                          <m:t>𝑗</m:t>
                        </m:r>
                      </m:sub>
                    </m:sSub>
                  </m:oMath>
                </a14:m>
                <a:r>
                  <a:rPr lang="en-US" sz="1600" dirty="0">
                    <a:solidFill>
                      <a:prstClr val="black"/>
                    </a:solidFill>
                    <a:latin typeface="Arial" panose="020B0604020202020204" pitchFamily="34" charset="0"/>
                    <a:cs typeface="Arial" panose="020B0604020202020204" pitchFamily="34" charset="0"/>
                  </a:rPr>
                  <a:t>, </a:t>
                </a:r>
              </a:p>
              <a:p>
                <a:pPr lvl="1"/>
                <a:r>
                  <a:rPr lang="en-US" sz="1600" dirty="0">
                    <a:solidFill>
                      <a:prstClr val="black"/>
                    </a:solidFill>
                    <a:latin typeface="Arial" panose="020B0604020202020204" pitchFamily="34" charset="0"/>
                    <a:cs typeface="Arial" panose="020B0604020202020204" pitchFamily="34" charset="0"/>
                  </a:rPr>
                  <a:t>	it’s column number of </a:t>
                </a:r>
                <a14:m>
                  <m:oMath xmlns:m="http://schemas.openxmlformats.org/officeDocument/2006/math">
                    <m:r>
                      <a:rPr lang="en-US" sz="1600" i="1">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,0</m:t>
                        </m:r>
                      </m:e>
                    </m:d>
                  </m:oMath>
                </a14:m>
                <a:r>
                  <a:rPr lang="en-US" sz="1600" dirty="0">
                    <a:solidFill>
                      <a:prstClr val="black"/>
                    </a:solidFill>
                    <a:latin typeface="Arial" panose="020B0604020202020204" pitchFamily="34" charset="0"/>
                    <a:cs typeface="Arial" panose="020B0604020202020204" pitchFamily="34" charset="0"/>
                  </a:rPr>
                  <a:t> should be the same with the row number of </a:t>
                </a:r>
                <a14:m>
                  <m:oMath xmlns:m="http://schemas.openxmlformats.org/officeDocument/2006/math">
                    <m:r>
                      <a:rPr lang="en-US" sz="1600" i="1">
                        <a:latin typeface="Cambria Math" panose="02040503050406030204" pitchFamily="18" charset="0"/>
                      </a:rPr>
                      <m:t>𝛿</m:t>
                    </m:r>
                    <m:sSub>
                      <m:sSubPr>
                        <m:ctrlPr>
                          <a:rPr lang="en-US" sz="1600" i="1">
                            <a:latin typeface="Cambria Math" panose="02040503050406030204" pitchFamily="18" charset="0"/>
                          </a:rPr>
                        </m:ctrlPr>
                      </m:sSubPr>
                      <m:e>
                        <m:r>
                          <a:rPr lang="en-US" sz="1600" i="1">
                            <a:latin typeface="Cambria Math" panose="02040503050406030204" pitchFamily="18" charset="0"/>
                          </a:rPr>
                          <m:t>𝑢</m:t>
                        </m:r>
                      </m:e>
                      <m:sub>
                        <m:r>
                          <a:rPr lang="en-US" sz="1600" i="1">
                            <a:latin typeface="Cambria Math" panose="02040503050406030204" pitchFamily="18" charset="0"/>
                          </a:rPr>
                          <m:t>𝑖</m:t>
                        </m:r>
                        <m:r>
                          <a:rPr lang="en-US" sz="1600" i="1">
                            <a:latin typeface="Cambria Math" panose="02040503050406030204" pitchFamily="18" charset="0"/>
                          </a:rPr>
                          <m:t>−1,</m:t>
                        </m:r>
                        <m:r>
                          <a:rPr lang="en-US" sz="1600" i="1">
                            <a:latin typeface="Cambria Math" panose="02040503050406030204" pitchFamily="18" charset="0"/>
                          </a:rPr>
                          <m:t>𝑗</m:t>
                        </m:r>
                      </m:sub>
                    </m:sSub>
                  </m:oMath>
                </a14:m>
                <a:r>
                  <a:rPr lang="en-US" sz="1600" dirty="0">
                    <a:solidFill>
                      <a:prstClr val="black"/>
                    </a:solidFill>
                    <a:latin typeface="Arial" panose="020B0604020202020204" pitchFamily="34" charset="0"/>
                    <a:cs typeface="Arial" panose="020B0604020202020204" pitchFamily="34" charset="0"/>
                  </a:rPr>
                  <a:t>, </a:t>
                </a:r>
              </a:p>
              <a:p>
                <a:pPr lvl="1"/>
                <a:r>
                  <a:rPr lang="en-US" sz="1600" dirty="0">
                    <a:solidFill>
                      <a:prstClr val="black"/>
                    </a:solidFill>
                    <a:latin typeface="Arial" panose="020B0604020202020204" pitchFamily="34" charset="0"/>
                    <a:cs typeface="Arial" panose="020B0604020202020204" pitchFamily="34" charset="0"/>
                  </a:rPr>
                  <a:t>	which is:</a:t>
                </a:r>
                <a:r>
                  <a:rPr lang="en-US" sz="1600" dirty="0">
                    <a:solidFill>
                      <a:prstClr val="black"/>
                    </a:solidFill>
                    <a:cs typeface="Arial" panose="020B0604020202020204" pitchFamily="34" charset="0"/>
                  </a:rPr>
                  <a:t> </a:t>
                </a:r>
                <a14:m>
                  <m:oMath xmlns:m="http://schemas.openxmlformats.org/officeDocument/2006/math">
                    <m:r>
                      <a:rPr lang="en-US" sz="1600" b="1" i="1">
                        <a:solidFill>
                          <a:prstClr val="black"/>
                        </a:solidFill>
                        <a:latin typeface="Cambria Math" panose="02040503050406030204" pitchFamily="18" charset="0"/>
                        <a:cs typeface="Arial" panose="020B0604020202020204" pitchFamily="34" charset="0"/>
                      </a:rPr>
                      <m:t>𝑨</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b="0" i="0" smtClean="0">
                            <a:solidFill>
                              <a:prstClr val="black"/>
                            </a:solidFill>
                            <a:latin typeface="Cambria Math" panose="02040503050406030204" pitchFamily="18" charset="0"/>
                            <a:cs typeface="Arial" panose="020B0604020202020204" pitchFamily="34" charset="0"/>
                          </a:rPr>
                          <m:t>column</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−1)×</m:t>
                        </m:r>
                        <m:r>
                          <a:rPr lang="en-US" sz="1600" b="0" i="1" smtClean="0">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solidFill>
                    <a:prstClr val="black"/>
                  </a:solidFill>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600" dirty="0">
                    <a:solidFill>
                      <a:prstClr val="black"/>
                    </a:solidFill>
                    <a:latin typeface="Arial" panose="020B0604020202020204" pitchFamily="34" charset="0"/>
                    <a:cs typeface="Arial" panose="020B0604020202020204" pitchFamily="34" charset="0"/>
                  </a:rPr>
                  <a:t>For example, </a:t>
                </a: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,0</m:t>
                        </m:r>
                      </m:e>
                    </m:d>
                  </m:oMath>
                </a14:m>
                <a:r>
                  <a:rPr lang="en-US" sz="1600" dirty="0">
                    <a:solidFill>
                      <a:prstClr val="black"/>
                    </a:solidFill>
                    <a:latin typeface="Arial" panose="020B0604020202020204" pitchFamily="34" charset="0"/>
                    <a:cs typeface="Arial" panose="020B0604020202020204" pitchFamily="34" charset="0"/>
                  </a:rPr>
                  <a:t> is allocated at </a:t>
                </a:r>
                <a14:m>
                  <m:oMath xmlns:m="http://schemas.openxmlformats.org/officeDocument/2006/math">
                    <m:r>
                      <a:rPr lang="en-US" sz="1600" b="1" i="1">
                        <a:solidFill>
                          <a:prstClr val="black"/>
                        </a:solidFill>
                        <a:latin typeface="Cambria Math" panose="02040503050406030204" pitchFamily="18" charset="0"/>
                        <a:cs typeface="Arial" panose="020B0604020202020204" pitchFamily="34" charset="0"/>
                      </a:rPr>
                      <m:t>𝑨</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a:solidFill>
                              <a:prstClr val="black"/>
                            </a:solidFill>
                            <a:latin typeface="Cambria Math" panose="02040503050406030204" pitchFamily="18" charset="0"/>
                            <a:cs typeface="Arial" panose="020B0604020202020204" pitchFamily="34" charset="0"/>
                          </a:rPr>
                          <m:t>column</m:t>
                        </m:r>
                        <m:r>
                          <a:rPr lang="en-US" sz="1600">
                            <a:solidFill>
                              <a:prstClr val="black"/>
                            </a:solidFill>
                            <a:latin typeface="Cambria Math" panose="02040503050406030204" pitchFamily="18" charset="0"/>
                            <a:cs typeface="Arial" panose="020B0604020202020204" pitchFamily="34" charset="0"/>
                          </a:rPr>
                          <m:t> </m:t>
                        </m:r>
                        <m:r>
                          <m:rPr>
                            <m:sty m:val="p"/>
                          </m:rPr>
                          <a:rPr lang="en-US" sz="1600">
                            <a:solidFill>
                              <a:prstClr val="black"/>
                            </a:solidFill>
                            <a:latin typeface="Cambria Math" panose="02040503050406030204" pitchFamily="18" charset="0"/>
                            <a:cs typeface="Arial" panose="020B0604020202020204" pitchFamily="34" charset="0"/>
                          </a:rPr>
                          <m:t>of</m:t>
                        </m:r>
                        <m:r>
                          <a:rPr lang="en-US" sz="160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r>
                      <a:rPr lang="en-US" sz="1600" b="0" i="1" smtClean="0">
                        <a:solidFill>
                          <a:prstClr val="black"/>
                        </a:solidFill>
                        <a:latin typeface="Cambria Math" panose="02040503050406030204" pitchFamily="18" charset="0"/>
                        <a:cs typeface="Arial" panose="020B0604020202020204" pitchFamily="34" charset="0"/>
                      </a:rPr>
                      <m:t>=</m:t>
                    </m:r>
                    <m:r>
                      <a:rPr lang="en-US" sz="1600" b="1" i="1">
                        <a:solidFill>
                          <a:prstClr val="black"/>
                        </a:solidFill>
                        <a:latin typeface="Cambria Math" panose="02040503050406030204" pitchFamily="18" charset="0"/>
                        <a:cs typeface="Arial" panose="020B0604020202020204" pitchFamily="34" charset="0"/>
                      </a:rPr>
                      <m:t>𝑨</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a:solidFill>
                              <a:prstClr val="black"/>
                            </a:solidFill>
                            <a:latin typeface="Cambria Math" panose="02040503050406030204" pitchFamily="18" charset="0"/>
                            <a:cs typeface="Arial" panose="020B0604020202020204" pitchFamily="34" charset="0"/>
                          </a:rPr>
                          <m:t>column</m:t>
                        </m:r>
                        <m:r>
                          <a:rPr lang="en-US" sz="1600">
                            <a:solidFill>
                              <a:prstClr val="black"/>
                            </a:solidFill>
                            <a:latin typeface="Cambria Math" panose="02040503050406030204" pitchFamily="18" charset="0"/>
                            <a:cs typeface="Arial" panose="020B0604020202020204" pitchFamily="34" charset="0"/>
                          </a:rPr>
                          <m:t> </m:t>
                        </m:r>
                        <m:r>
                          <m:rPr>
                            <m:sty m:val="p"/>
                          </m:rPr>
                          <a:rPr lang="en-US" sz="1600">
                            <a:solidFill>
                              <a:prstClr val="black"/>
                            </a:solidFill>
                            <a:latin typeface="Cambria Math" panose="02040503050406030204" pitchFamily="18" charset="0"/>
                            <a:cs typeface="Arial" panose="020B0604020202020204" pitchFamily="34" charset="0"/>
                          </a:rPr>
                          <m:t>of</m:t>
                        </m:r>
                        <m:r>
                          <a:rPr lang="en-US" sz="1600">
                            <a:solidFill>
                              <a:prstClr val="black"/>
                            </a:solidFill>
                            <a:latin typeface="Cambria Math" panose="02040503050406030204" pitchFamily="18" charset="0"/>
                            <a:cs typeface="Arial" panose="020B0604020202020204" pitchFamily="34" charset="0"/>
                          </a:rPr>
                          <m:t> </m:t>
                        </m:r>
                        <m:r>
                          <a:rPr lang="en-US" sz="1600" b="0" i="1" smtClean="0">
                            <a:solidFill>
                              <a:prstClr val="black"/>
                            </a:solidFill>
                            <a:latin typeface="Cambria Math" panose="02040503050406030204" pitchFamily="18" charset="0"/>
                            <a:cs typeface="Arial" panose="020B0604020202020204" pitchFamily="34" charset="0"/>
                          </a:rPr>
                          <m:t>2</m:t>
                        </m:r>
                      </m:e>
                    </m:d>
                  </m:oMath>
                </a14:m>
                <a:r>
                  <a:rPr lang="en-US" sz="1600" dirty="0">
                    <a:solidFill>
                      <a:prstClr val="black"/>
                    </a:solidFill>
                    <a:latin typeface="Arial" panose="020B0604020202020204" pitchFamily="34" charset="0"/>
                    <a:cs typeface="Arial" panose="020B0604020202020204" pitchFamily="34" charset="0"/>
                  </a:rPr>
                  <a:t> as highlighted.</a:t>
                </a:r>
              </a:p>
            </p:txBody>
          </p:sp>
        </mc:Choice>
        <mc:Fallback xmlns="">
          <p:sp>
            <p:nvSpPr>
              <p:cNvPr id="6" name="TextBox 5">
                <a:extLst>
                  <a:ext uri="{FF2B5EF4-FFF2-40B4-BE49-F238E27FC236}">
                    <a16:creationId xmlns:a16="http://schemas.microsoft.com/office/drawing/2014/main" id="{B0466D28-EECD-DD43-40B5-0C71284844FB}"/>
                  </a:ext>
                </a:extLst>
              </p:cNvPr>
              <p:cNvSpPr txBox="1">
                <a:spLocks noRot="1" noChangeAspect="1" noMove="1" noResize="1" noEditPoints="1" noAdjustHandles="1" noChangeArrowheads="1" noChangeShapeType="1" noTextEdit="1"/>
              </p:cNvSpPr>
              <p:nvPr/>
            </p:nvSpPr>
            <p:spPr>
              <a:xfrm>
                <a:off x="0" y="3313473"/>
                <a:ext cx="9189931" cy="3476144"/>
              </a:xfrm>
              <a:prstGeom prst="rect">
                <a:avLst/>
              </a:prstGeom>
              <a:blipFill>
                <a:blip r:embed="rId3"/>
                <a:stretch>
                  <a:fillRect l="-265" t="-526" b="-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23A0E3-A645-7941-C84E-9C401EEFDCDF}"/>
                  </a:ext>
                </a:extLst>
              </p:cNvPr>
              <p:cNvSpPr txBox="1"/>
              <p:nvPr/>
            </p:nvSpPr>
            <p:spPr>
              <a:xfrm>
                <a:off x="6060541" y="2992645"/>
                <a:ext cx="2057400" cy="369332"/>
              </a:xfrm>
              <a:prstGeom prst="rect">
                <a:avLst/>
              </a:prstGeom>
              <a:noFill/>
            </p:spPr>
            <p:txBody>
              <a:bodyPr wrap="square">
                <a:spAutoFit/>
              </a:bodyPr>
              <a:lstStyle/>
              <a:p>
                <a:r>
                  <a:rPr lang="en-US" sz="1800" dirty="0">
                    <a:ea typeface="Cambria Math" panose="02040503050406030204" pitchFamily="18" charset="0"/>
                  </a:rPr>
                  <a:t>Residual vector </a:t>
                </a:r>
                <a14:m>
                  <m:oMath xmlns:m="http://schemas.openxmlformats.org/officeDocument/2006/math">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rPr>
                      <m:t>𝑹</m:t>
                    </m:r>
                  </m:oMath>
                </a14:m>
                <a:endParaRPr lang="en-US" b="1" dirty="0"/>
              </a:p>
            </p:txBody>
          </p:sp>
        </mc:Choice>
        <mc:Fallback xmlns="">
          <p:sp>
            <p:nvSpPr>
              <p:cNvPr id="7" name="TextBox 6">
                <a:extLst>
                  <a:ext uri="{FF2B5EF4-FFF2-40B4-BE49-F238E27FC236}">
                    <a16:creationId xmlns:a16="http://schemas.microsoft.com/office/drawing/2014/main" id="{0F23A0E3-A645-7941-C84E-9C401EEFDCDF}"/>
                  </a:ext>
                </a:extLst>
              </p:cNvPr>
              <p:cNvSpPr txBox="1">
                <a:spLocks noRot="1" noChangeAspect="1" noMove="1" noResize="1" noEditPoints="1" noAdjustHandles="1" noChangeArrowheads="1" noChangeShapeType="1" noTextEdit="1"/>
              </p:cNvSpPr>
              <p:nvPr/>
            </p:nvSpPr>
            <p:spPr>
              <a:xfrm>
                <a:off x="6060541" y="2992645"/>
                <a:ext cx="2057400" cy="369332"/>
              </a:xfrm>
              <a:prstGeom prst="rect">
                <a:avLst/>
              </a:prstGeom>
              <a:blipFill>
                <a:blip r:embed="rId4"/>
                <a:stretch>
                  <a:fillRect l="-2367"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765009-05F1-46CE-370F-A15BDD98A11D}"/>
                  </a:ext>
                </a:extLst>
              </p:cNvPr>
              <p:cNvSpPr txBox="1"/>
              <p:nvPr/>
            </p:nvSpPr>
            <p:spPr>
              <a:xfrm>
                <a:off x="1525812" y="3009333"/>
                <a:ext cx="4572000" cy="369332"/>
              </a:xfrm>
              <a:prstGeom prst="rect">
                <a:avLst/>
              </a:prstGeom>
              <a:noFill/>
            </p:spPr>
            <p:txBody>
              <a:bodyPr wrap="square">
                <a:spAutoFit/>
              </a:bodyPr>
              <a:lstStyle/>
              <a:p>
                <a:r>
                  <a:rPr lang="en-US" sz="1800" dirty="0"/>
                  <a:t>Jacobian matrix </a:t>
                </a:r>
                <a14:m>
                  <m:oMath xmlns:m="http://schemas.openxmlformats.org/officeDocument/2006/math">
                    <m:r>
                      <a:rPr lang="en-US" sz="1800" b="1" i="1" smtClean="0">
                        <a:latin typeface="Cambria Math" panose="02040503050406030204" pitchFamily="18" charset="0"/>
                      </a:rPr>
                      <m:t>𝑨</m:t>
                    </m:r>
                  </m:oMath>
                </a14:m>
                <a:endParaRPr lang="en-US" dirty="0"/>
              </a:p>
            </p:txBody>
          </p:sp>
        </mc:Choice>
        <mc:Fallback xmlns="">
          <p:sp>
            <p:nvSpPr>
              <p:cNvPr id="8" name="TextBox 7">
                <a:extLst>
                  <a:ext uri="{FF2B5EF4-FFF2-40B4-BE49-F238E27FC236}">
                    <a16:creationId xmlns:a16="http://schemas.microsoft.com/office/drawing/2014/main" id="{A0765009-05F1-46CE-370F-A15BDD98A11D}"/>
                  </a:ext>
                </a:extLst>
              </p:cNvPr>
              <p:cNvSpPr txBox="1">
                <a:spLocks noRot="1" noChangeAspect="1" noMove="1" noResize="1" noEditPoints="1" noAdjustHandles="1" noChangeArrowheads="1" noChangeShapeType="1" noTextEdit="1"/>
              </p:cNvSpPr>
              <p:nvPr/>
            </p:nvSpPr>
            <p:spPr>
              <a:xfrm>
                <a:off x="1525812" y="3009333"/>
                <a:ext cx="4572000" cy="369332"/>
              </a:xfrm>
              <a:prstGeom prst="rect">
                <a:avLst/>
              </a:prstGeom>
              <a:blipFill>
                <a:blip r:embed="rId5"/>
                <a:stretch>
                  <a:fillRect l="-106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3C13A7-4A52-4DAC-1127-6FC21749497B}"/>
                  </a:ext>
                </a:extLst>
              </p:cNvPr>
              <p:cNvSpPr txBox="1"/>
              <p:nvPr/>
            </p:nvSpPr>
            <p:spPr>
              <a:xfrm>
                <a:off x="3811812" y="2979367"/>
                <a:ext cx="2248729" cy="369332"/>
              </a:xfrm>
              <a:prstGeom prst="rect">
                <a:avLst/>
              </a:prstGeom>
              <a:noFill/>
            </p:spPr>
            <p:txBody>
              <a:bodyPr wrap="square">
                <a:spAutoFit/>
              </a:bodyPr>
              <a:lstStyle/>
              <a:p>
                <a:r>
                  <a:rPr lang="en-US" dirty="0">
                    <a:ea typeface="Cambria Math" panose="02040503050406030204" pitchFamily="18" charset="0"/>
                  </a:rPr>
                  <a:t>Unknown vector </a:t>
                </a:r>
                <a14:m>
                  <m:oMath xmlns:m="http://schemas.openxmlformats.org/officeDocument/2006/math">
                    <m:r>
                      <a:rPr lang="en-US" b="1"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𝒖</m:t>
                    </m:r>
                  </m:oMath>
                </a14:m>
                <a:endParaRPr lang="en-US" dirty="0"/>
              </a:p>
            </p:txBody>
          </p:sp>
        </mc:Choice>
        <mc:Fallback xmlns="">
          <p:sp>
            <p:nvSpPr>
              <p:cNvPr id="9" name="TextBox 8">
                <a:extLst>
                  <a:ext uri="{FF2B5EF4-FFF2-40B4-BE49-F238E27FC236}">
                    <a16:creationId xmlns:a16="http://schemas.microsoft.com/office/drawing/2014/main" id="{F93C13A7-4A52-4DAC-1127-6FC21749497B}"/>
                  </a:ext>
                </a:extLst>
              </p:cNvPr>
              <p:cNvSpPr txBox="1">
                <a:spLocks noRot="1" noChangeAspect="1" noMove="1" noResize="1" noEditPoints="1" noAdjustHandles="1" noChangeArrowheads="1" noChangeShapeType="1" noTextEdit="1"/>
              </p:cNvSpPr>
              <p:nvPr/>
            </p:nvSpPr>
            <p:spPr>
              <a:xfrm>
                <a:off x="3811812" y="2979367"/>
                <a:ext cx="2248729" cy="369332"/>
              </a:xfrm>
              <a:prstGeom prst="rect">
                <a:avLst/>
              </a:prstGeom>
              <a:blipFill>
                <a:blip r:embed="rId6"/>
                <a:stretch>
                  <a:fillRect l="-216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44DA1B7-7BC2-2DF2-1A62-F8C1ECE8F302}"/>
                  </a:ext>
                </a:extLst>
              </p:cNvPr>
              <p:cNvSpPr txBox="1"/>
              <p:nvPr/>
            </p:nvSpPr>
            <p:spPr>
              <a:xfrm>
                <a:off x="8407399" y="1008600"/>
                <a:ext cx="933212" cy="8520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0,0</m:t>
                                </m:r>
                              </m:sub>
                            </m:sSub>
                            <m:r>
                              <a:rPr lang="en-US" sz="1200" i="1">
                                <a:latin typeface="Cambria Math" panose="02040503050406030204" pitchFamily="18" charset="0"/>
                              </a:rPr>
                              <m:t>)</m:t>
                            </m:r>
                            <m:r>
                              <m:rPr>
                                <m:nor/>
                              </m:rPr>
                              <a:rPr lang="en-US" sz="1200" dirty="0"/>
                              <m:t> </m:t>
                            </m:r>
                          </m:e>
                        </m:mr>
                        <m:mr>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i="1">
                                              <a:latin typeface="Cambria Math" panose="02040503050406030204" pitchFamily="18" charset="0"/>
                                            </a:rPr>
                                            <m:t>0,</m:t>
                                          </m:r>
                                          <m:r>
                                            <a:rPr lang="en-US" sz="1200" b="0" i="1" smtClean="0">
                                              <a:latin typeface="Cambria Math" panose="02040503050406030204" pitchFamily="18" charset="0"/>
                                            </a:rPr>
                                            <m:t>2</m:t>
                                          </m:r>
                                        </m:sub>
                                      </m:sSub>
                                    </m:e>
                                  </m:d>
                                  <m:r>
                                    <m:rPr>
                                      <m:nor/>
                                    </m:rPr>
                                    <a:rPr lang="en-US" sz="1200" dirty="0"/>
                                    <m:t> </m:t>
                                  </m:r>
                                </m:e>
                              </m:mr>
                              <m:mr>
                                <m:e>
                                  <m:d>
                                    <m:dPr>
                                      <m:ctrlPr>
                                        <a:rPr lang="en-US" sz="1200" i="1" dirty="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,0</m:t>
                                          </m:r>
                                        </m:sub>
                                      </m:sSub>
                                    </m:e>
                                  </m:d>
                                  <m:r>
                                    <m:rPr>
                                      <m:nor/>
                                    </m:rPr>
                                    <a:rPr lang="en-US" sz="1200" dirty="0"/>
                                    <m:t> </m:t>
                                  </m:r>
                                </m:e>
                              </m:mr>
                            </m:m>
                          </m:e>
                        </m:mr>
                      </m:m>
                    </m:oMath>
                  </m:oMathPara>
                </a14:m>
                <a:endParaRPr lang="en-US" sz="1200" dirty="0"/>
              </a:p>
            </p:txBody>
          </p:sp>
        </mc:Choice>
        <mc:Fallback xmlns="">
          <p:sp>
            <p:nvSpPr>
              <p:cNvPr id="21" name="TextBox 20">
                <a:extLst>
                  <a:ext uri="{FF2B5EF4-FFF2-40B4-BE49-F238E27FC236}">
                    <a16:creationId xmlns:a16="http://schemas.microsoft.com/office/drawing/2014/main" id="{244DA1B7-7BC2-2DF2-1A62-F8C1ECE8F302}"/>
                  </a:ext>
                </a:extLst>
              </p:cNvPr>
              <p:cNvSpPr txBox="1">
                <a:spLocks noRot="1" noChangeAspect="1" noMove="1" noResize="1" noEditPoints="1" noAdjustHandles="1" noChangeArrowheads="1" noChangeShapeType="1" noTextEdit="1"/>
              </p:cNvSpPr>
              <p:nvPr/>
            </p:nvSpPr>
            <p:spPr>
              <a:xfrm>
                <a:off x="8407399" y="1008600"/>
                <a:ext cx="933212" cy="85202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162F59B-BC10-FCAA-A953-69BE97751D16}"/>
                  </a:ext>
                </a:extLst>
              </p:cNvPr>
              <p:cNvSpPr txBox="1"/>
              <p:nvPr/>
            </p:nvSpPr>
            <p:spPr>
              <a:xfrm>
                <a:off x="6467814" y="2117713"/>
                <a:ext cx="4831236" cy="10057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r>
                          <m:e>
                            <m:m>
                              <m:mPr>
                                <m:mcs>
                                  <m:mc>
                                    <m:mcPr>
                                      <m:count m:val="1"/>
                                      <m:mcJc m:val="center"/>
                                    </m:mcPr>
                                  </m:mc>
                                </m:mcs>
                                <m:ctrlPr>
                                  <a:rPr lang="en-US" sz="1200" i="1" smtClean="0">
                                    <a:latin typeface="Cambria Math" panose="02040503050406030204" pitchFamily="18" charset="0"/>
                                  </a:rPr>
                                </m:ctrlPr>
                              </m:mP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,0</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1</m:t>
                                          </m:r>
                                        </m:sub>
                                      </m:sSub>
                                    </m:e>
                                  </m:d>
                                  <m:r>
                                    <m:rPr>
                                      <m:nor/>
                                    </m:rPr>
                                    <a:rPr lang="en-US" sz="1200" dirty="0"/>
                                    <m:t> </m:t>
                                  </m:r>
                                </m:e>
                              </m:mr>
                              <m:m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2</m:t>
                                          </m:r>
                                          <m:r>
                                            <a:rPr lang="en-US" sz="1200" i="1">
                                              <a:latin typeface="Cambria Math" panose="02040503050406030204" pitchFamily="18" charset="0"/>
                                            </a:rPr>
                                            <m:t>,</m:t>
                                          </m:r>
                                          <m:r>
                                            <a:rPr lang="en-US" sz="1200" b="0" i="1" smtClean="0">
                                              <a:latin typeface="Cambria Math" panose="02040503050406030204" pitchFamily="18" charset="0"/>
                                            </a:rPr>
                                            <m:t>2</m:t>
                                          </m:r>
                                        </m:sub>
                                      </m:sSub>
                                    </m:e>
                                  </m:d>
                                  <m:r>
                                    <m:rPr>
                                      <m:nor/>
                                    </m:rPr>
                                    <a:rPr lang="en-US" sz="1200" dirty="0"/>
                                    <m:t> </m:t>
                                  </m:r>
                                </m:e>
                              </m:mr>
                            </m:m>
                          </m:e>
                        </m:mr>
                      </m:m>
                    </m:oMath>
                  </m:oMathPara>
                </a14:m>
                <a:endParaRPr lang="en-US" sz="1600" dirty="0"/>
              </a:p>
            </p:txBody>
          </p:sp>
        </mc:Choice>
        <mc:Fallback xmlns="">
          <p:sp>
            <p:nvSpPr>
              <p:cNvPr id="22" name="TextBox 21">
                <a:extLst>
                  <a:ext uri="{FF2B5EF4-FFF2-40B4-BE49-F238E27FC236}">
                    <a16:creationId xmlns:a16="http://schemas.microsoft.com/office/drawing/2014/main" id="{0162F59B-BC10-FCAA-A953-69BE97751D16}"/>
                  </a:ext>
                </a:extLst>
              </p:cNvPr>
              <p:cNvSpPr txBox="1">
                <a:spLocks noRot="1" noChangeAspect="1" noMove="1" noResize="1" noEditPoints="1" noAdjustHandles="1" noChangeArrowheads="1" noChangeShapeType="1" noTextEdit="1"/>
              </p:cNvSpPr>
              <p:nvPr/>
            </p:nvSpPr>
            <p:spPr>
              <a:xfrm>
                <a:off x="6467814" y="2117713"/>
                <a:ext cx="4831236" cy="100578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B2BE8CD-E460-E2F4-D3D3-4A9E205A2815}"/>
                  </a:ext>
                </a:extLst>
              </p:cNvPr>
              <p:cNvSpPr txBox="1"/>
              <p:nvPr/>
            </p:nvSpPr>
            <p:spPr>
              <a:xfrm>
                <a:off x="6078958" y="1868977"/>
                <a:ext cx="5590094" cy="285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𝐸</m:t>
                          </m:r>
                        </m:e>
                        <m:sub>
                          <m:r>
                            <a:rPr lang="en-US" sz="1200" b="0" i="1" smtClean="0">
                              <a:latin typeface="Cambria Math" panose="02040503050406030204" pitchFamily="18" charset="0"/>
                            </a:rPr>
                            <m:t>1</m:t>
                          </m:r>
                          <m:r>
                            <a:rPr lang="en-US" sz="1200" i="1">
                              <a:latin typeface="Cambria Math" panose="02040503050406030204" pitchFamily="18" charset="0"/>
                            </a:rPr>
                            <m:t>,</m:t>
                          </m:r>
                          <m:r>
                            <a:rPr lang="en-US" sz="1200" b="0" i="1" smtClean="0">
                              <a:latin typeface="Cambria Math" panose="02040503050406030204" pitchFamily="18" charset="0"/>
                            </a:rPr>
                            <m:t>1</m:t>
                          </m:r>
                        </m:sub>
                      </m:sSub>
                      <m:r>
                        <a:rPr lang="en-US" sz="1200" i="1">
                          <a:latin typeface="Cambria Math" panose="02040503050406030204" pitchFamily="18" charset="0"/>
                        </a:rPr>
                        <m:t>)</m:t>
                      </m:r>
                      <m:r>
                        <m:rPr>
                          <m:nor/>
                        </m:rPr>
                        <a:rPr lang="en-US" sz="1200" dirty="0"/>
                        <m:t> </m:t>
                      </m:r>
                    </m:oMath>
                  </m:oMathPara>
                </a14:m>
                <a:endParaRPr lang="en-US" sz="1200" dirty="0"/>
              </a:p>
            </p:txBody>
          </p:sp>
        </mc:Choice>
        <mc:Fallback xmlns="">
          <p:sp>
            <p:nvSpPr>
              <p:cNvPr id="23" name="TextBox 22">
                <a:extLst>
                  <a:ext uri="{FF2B5EF4-FFF2-40B4-BE49-F238E27FC236}">
                    <a16:creationId xmlns:a16="http://schemas.microsoft.com/office/drawing/2014/main" id="{7B2BE8CD-E460-E2F4-D3D3-4A9E205A2815}"/>
                  </a:ext>
                </a:extLst>
              </p:cNvPr>
              <p:cNvSpPr txBox="1">
                <a:spLocks noRot="1" noChangeAspect="1" noMove="1" noResize="1" noEditPoints="1" noAdjustHandles="1" noChangeArrowheads="1" noChangeShapeType="1" noTextEdit="1"/>
              </p:cNvSpPr>
              <p:nvPr/>
            </p:nvSpPr>
            <p:spPr>
              <a:xfrm>
                <a:off x="6078958" y="1868977"/>
                <a:ext cx="5590094" cy="285206"/>
              </a:xfrm>
              <a:prstGeom prst="rect">
                <a:avLst/>
              </a:prstGeom>
              <a:blipFill>
                <a:blip r:embed="rId9"/>
                <a:stretch>
                  <a:fillRect b="-8696"/>
                </a:stretch>
              </a:blipFill>
            </p:spPr>
            <p:txBody>
              <a:bodyPr/>
              <a:lstStyle/>
              <a:p>
                <a:r>
                  <a:rPr lang="en-US">
                    <a:noFill/>
                  </a:rPr>
                  <a:t> </a:t>
                </a:r>
              </a:p>
            </p:txBody>
          </p:sp>
        </mc:Fallback>
      </mc:AlternateContent>
      <p:pic>
        <p:nvPicPr>
          <p:cNvPr id="28" name="Picture 27">
            <a:extLst>
              <a:ext uri="{FF2B5EF4-FFF2-40B4-BE49-F238E27FC236}">
                <a16:creationId xmlns:a16="http://schemas.microsoft.com/office/drawing/2014/main" id="{4AA9CB98-E961-E18A-EC55-2BB855CD9372}"/>
              </a:ext>
            </a:extLst>
          </p:cNvPr>
          <p:cNvPicPr>
            <a:picLocks noChangeAspect="1"/>
          </p:cNvPicPr>
          <p:nvPr/>
        </p:nvPicPr>
        <p:blipFill>
          <a:blip r:embed="rId10"/>
          <a:stretch>
            <a:fillRect/>
          </a:stretch>
        </p:blipFill>
        <p:spPr>
          <a:xfrm>
            <a:off x="6734946" y="4154568"/>
            <a:ext cx="1927084" cy="1465180"/>
          </a:xfrm>
          <a:prstGeom prst="rect">
            <a:avLst/>
          </a:prstGeom>
        </p:spPr>
      </p:pic>
    </p:spTree>
    <p:extLst>
      <p:ext uri="{BB962C8B-B14F-4D97-AF65-F5344CB8AC3E}">
        <p14:creationId xmlns:p14="http://schemas.microsoft.com/office/powerpoint/2010/main" val="283990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4EC5A-2B30-C1E3-E663-D645E543B930}"/>
              </a:ext>
            </a:extLst>
          </p:cNvPr>
          <p:cNvSpPr>
            <a:spLocks noGrp="1"/>
          </p:cNvSpPr>
          <p:nvPr>
            <p:ph type="sldNum" sz="quarter" idx="12"/>
          </p:nvPr>
        </p:nvSpPr>
        <p:spPr/>
        <p:txBody>
          <a:bodyPr/>
          <a:lstStyle/>
          <a:p>
            <a:fld id="{49E430A2-D194-4C01-B316-5CD17E29EE8B}" type="slidenum">
              <a:rPr lang="en-US" smtClean="0"/>
              <a:t>15</a:t>
            </a:fld>
            <a:endParaRPr lang="en-US"/>
          </a:p>
        </p:txBody>
      </p:sp>
      <p:sp>
        <p:nvSpPr>
          <p:cNvPr id="3" name="Google Shape;338;p30">
            <a:extLst>
              <a:ext uri="{FF2B5EF4-FFF2-40B4-BE49-F238E27FC236}">
                <a16:creationId xmlns:a16="http://schemas.microsoft.com/office/drawing/2014/main" id="{48066798-4410-3204-9E95-1F988B3B43D4}"/>
              </a:ext>
            </a:extLst>
          </p:cNvPr>
          <p:cNvSpPr txBox="1">
            <a:spLocks/>
          </p:cNvSpPr>
          <p:nvPr/>
        </p:nvSpPr>
        <p:spPr>
          <a:xfrm>
            <a:off x="583837" y="127440"/>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Denotation for sparse matrix (5)</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AD6297E-A61C-F72E-37D7-86CA4C2E0EFD}"/>
                  </a:ext>
                </a:extLst>
              </p:cNvPr>
              <p:cNvSpPr txBox="1"/>
              <p:nvPr/>
            </p:nvSpPr>
            <p:spPr>
              <a:xfrm>
                <a:off x="433853" y="1000364"/>
                <a:ext cx="8426345" cy="2105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9"/>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sty m:val="p"/>
                                      </m:rPr>
                                      <a:rPr lang="en-US" sz="1400" b="0" i="0" smtClean="0">
                                        <a:latin typeface="Cambria Math" panose="02040503050406030204" pitchFamily="18" charset="0"/>
                                      </a:rPr>
                                      <m:t>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2</m:t>
                                        </m:r>
                                      </m:sup>
                                    </m:sSup>
                                  </m:den>
                                </m:f>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m>
                                              <m:mPr>
                                                <m:mcs>
                                                  <m:mc>
                                                    <m:mcPr>
                                                      <m:count m:val="1"/>
                                                      <m:mcJc m:val="center"/>
                                                    </m:mcPr>
                                                  </m:mc>
                                                </m:mcs>
                                                <m:ctrlPr>
                                                  <a:rPr lang="en-US" sz="1400" i="1" smtClean="0">
                                                    <a:latin typeface="Cambria Math" panose="02040503050406030204" pitchFamily="18" charset="0"/>
                                                  </a:rPr>
                                                </m:ctrlPr>
                                              </m:mP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b="0" i="1" smtClean="0">
                                                          <a:latin typeface="Cambria Math" panose="02040503050406030204" pitchFamily="18" charset="0"/>
                                                        </a:rPr>
                                                        <m:t>2</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,0</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1</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1</m:t>
                                          </m:r>
                                          <m:r>
                                            <a:rPr lang="en-US" sz="1400" i="1">
                                              <a:latin typeface="Cambria Math" panose="02040503050406030204" pitchFamily="18" charset="0"/>
                                            </a:rPr>
                                            <m:t>,</m:t>
                                          </m:r>
                                          <m:r>
                                            <a:rPr lang="en-US" sz="1400" b="0" i="1" smtClean="0">
                                              <a:latin typeface="Cambria Math" panose="02040503050406030204" pitchFamily="18" charset="0"/>
                                            </a:rPr>
                                            <m:t>2</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0</m:t>
                                          </m:r>
                                        </m:sub>
                                      </m:sSub>
                                    </m:e>
                                  </m:mr>
                                </m:m>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1</m:t>
                                    </m:r>
                                  </m:sub>
                                </m:sSub>
                              </m:e>
                            </m:mr>
                            <m:mr>
                              <m:e>
                                <m:r>
                                  <a:rPr lang="en-US" sz="1400" i="1">
                                    <a:latin typeface="Cambria Math" panose="02040503050406030204" pitchFamily="18" charset="0"/>
                                  </a:rPr>
                                  <m:t>𝛿</m:t>
                                </m:r>
                                <m:sSub>
                                  <m:sSubPr>
                                    <m:ctrlPr>
                                      <a:rPr lang="en-US" sz="1400" i="1">
                                        <a:latin typeface="Cambria Math" panose="02040503050406030204" pitchFamily="18" charset="0"/>
                                      </a:rPr>
                                    </m:ctrlPr>
                                  </m:sSubPr>
                                  <m:e>
                                    <m:r>
                                      <a:rPr lang="en-US" sz="1400" i="1">
                                        <a:latin typeface="Cambria Math" panose="02040503050406030204" pitchFamily="18" charset="0"/>
                                      </a:rPr>
                                      <m:t>𝑢</m:t>
                                    </m:r>
                                  </m:e>
                                  <m:sub>
                                    <m:r>
                                      <a:rPr lang="en-US" sz="1400" b="0" i="1" smtClean="0">
                                        <a:latin typeface="Cambria Math" panose="02040503050406030204" pitchFamily="18" charset="0"/>
                                      </a:rPr>
                                      <m:t>2</m:t>
                                    </m:r>
                                    <m:r>
                                      <a:rPr lang="en-US" sz="1400" i="1">
                                        <a:latin typeface="Cambria Math" panose="02040503050406030204" pitchFamily="18" charset="0"/>
                                      </a:rPr>
                                      <m:t>,</m:t>
                                    </m:r>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mr>
                            <m:mr>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p:txBody>
          </p:sp>
        </mc:Choice>
        <mc:Fallback>
          <p:sp>
            <p:nvSpPr>
              <p:cNvPr id="4" name="TextBox 3">
                <a:extLst>
                  <a:ext uri="{FF2B5EF4-FFF2-40B4-BE49-F238E27FC236}">
                    <a16:creationId xmlns:a16="http://schemas.microsoft.com/office/drawing/2014/main" id="{8AD6297E-A61C-F72E-37D7-86CA4C2E0EFD}"/>
                  </a:ext>
                </a:extLst>
              </p:cNvPr>
              <p:cNvSpPr txBox="1">
                <a:spLocks noRot="1" noChangeAspect="1" noMove="1" noResize="1" noEditPoints="1" noAdjustHandles="1" noChangeArrowheads="1" noChangeShapeType="1" noTextEdit="1"/>
              </p:cNvSpPr>
              <p:nvPr/>
            </p:nvSpPr>
            <p:spPr>
              <a:xfrm>
                <a:off x="433853" y="1000364"/>
                <a:ext cx="8426345" cy="2105385"/>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5B9DBA8-B1F1-6213-1711-A03FC0D4A3EB}"/>
              </a:ext>
            </a:extLst>
          </p:cNvPr>
          <p:cNvSpPr txBox="1"/>
          <p:nvPr/>
        </p:nvSpPr>
        <p:spPr>
          <a:xfrm>
            <a:off x="255566" y="661700"/>
            <a:ext cx="8934365" cy="861774"/>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We notice that there are a lot of zeros in the Jacobian matrix and residual vector:</a:t>
            </a:r>
          </a:p>
          <a:p>
            <a:pPr marL="342900" indent="-342900">
              <a:buFont typeface="Wingdings" panose="05000000000000000000" pitchFamily="2" charset="2"/>
              <a:buChar char="Ø"/>
            </a:pPr>
            <a:endParaRPr lang="en-US" dirty="0">
              <a:solidFill>
                <a:prstClr val="black"/>
              </a:solidFill>
              <a:latin typeface="Arial" panose="020B0604020202020204" pitchFamily="34" charset="0"/>
              <a:cs typeface="Arial" panose="020B0604020202020204" pitchFamily="34" charset="0"/>
            </a:endParaRPr>
          </a:p>
          <a:p>
            <a:pPr marL="457188" lvl="1"/>
            <a:endParaRPr lang="en-US" sz="14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466D28-EECD-DD43-40B5-0C71284844FB}"/>
                  </a:ext>
                </a:extLst>
              </p:cNvPr>
              <p:cNvSpPr txBox="1"/>
              <p:nvPr/>
            </p:nvSpPr>
            <p:spPr>
              <a:xfrm>
                <a:off x="0" y="3643633"/>
                <a:ext cx="9189524" cy="282135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To summaries, we have the following denotation:</a:t>
                </a:r>
              </a:p>
              <a:p>
                <a:pPr marL="800100" lvl="1" indent="-342900">
                  <a:buFont typeface="Courier New" panose="02070309020205020404" pitchFamily="49" charset="0"/>
                  <a:buChar char="o"/>
                </a:pPr>
                <a:r>
                  <a:rPr lang="en-US" b="0" dirty="0">
                    <a:solidFill>
                      <a:prstClr val="black"/>
                    </a:solidFill>
                    <a:cs typeface="Arial" panose="020B0604020202020204" pitchFamily="34" charset="0"/>
                  </a:rPr>
                  <a:t>Unknown vector entry at </a:t>
                </a:r>
                <a14:m>
                  <m:oMath xmlns:m="http://schemas.openxmlformats.org/officeDocument/2006/math">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𝑁</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sub>
                    </m:sSub>
                  </m:oMath>
                </a14:m>
                <a:r>
                  <a:rPr lang="en-US" b="0" dirty="0">
                    <a:solidFill>
                      <a:prstClr val="black"/>
                    </a:solidFill>
                    <a:cs typeface="Arial" panose="020B0604020202020204" pitchFamily="34" charset="0"/>
                  </a:rPr>
                  <a:t>: </a:t>
                </a:r>
                <a14:m>
                  <m:oMath xmlns:m="http://schemas.openxmlformats.org/officeDocument/2006/math">
                    <m:r>
                      <a:rPr lang="en-US" b="0" i="1" smtClean="0">
                        <a:solidFill>
                          <a:prstClr val="black"/>
                        </a:solidFill>
                        <a:latin typeface="Cambria Math" panose="02040503050406030204" pitchFamily="18" charset="0"/>
                        <a:cs typeface="Arial" panose="020B0604020202020204" pitchFamily="34" charset="0"/>
                      </a:rPr>
                      <m:t>𝛿</m:t>
                    </m:r>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𝑢</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sub>
                    </m:sSub>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𝛿</m:t>
                    </m:r>
                    <m:r>
                      <a:rPr lang="en-US" b="0" i="1" smtClean="0">
                        <a:solidFill>
                          <a:prstClr val="black"/>
                        </a:solidFill>
                        <a:latin typeface="Cambria Math" panose="02040503050406030204" pitchFamily="18" charset="0"/>
                        <a:cs typeface="Arial" panose="020B0604020202020204" pitchFamily="34" charset="0"/>
                      </a:rPr>
                      <m:t>𝑢</m:t>
                    </m:r>
                    <m:d>
                      <m:dPr>
                        <m:ctrlPr>
                          <a:rPr lang="en-US" b="0" i="1" smtClean="0">
                            <a:solidFill>
                              <a:prstClr val="black"/>
                            </a:solidFill>
                            <a:latin typeface="Cambria Math" panose="02040503050406030204" pitchFamily="18" charset="0"/>
                            <a:cs typeface="Arial" panose="020B0604020202020204" pitchFamily="34" charset="0"/>
                          </a:rPr>
                        </m:ctrlPr>
                      </m:dPr>
                      <m:e>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𝑁𝑦</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r>
                          <a:rPr lang="en-US" b="0" i="1" smtClean="0">
                            <a:solidFill>
                              <a:prstClr val="black"/>
                            </a:solidFill>
                            <a:latin typeface="Cambria Math" panose="02040503050406030204" pitchFamily="18" charset="0"/>
                            <a:cs typeface="Arial" panose="020B0604020202020204" pitchFamily="34" charset="0"/>
                          </a:rPr>
                          <m:t>+1)</m:t>
                        </m:r>
                      </m:e>
                    </m:d>
                  </m:oMath>
                </a14:m>
                <a:endParaRPr lang="en-US" dirty="0"/>
              </a:p>
              <a:p>
                <a:pPr marL="800100" lvl="1" indent="-342900">
                  <a:buFont typeface="Courier New" panose="02070309020205020404" pitchFamily="49" charset="0"/>
                  <a:buChar char="o"/>
                </a:pPr>
                <a:r>
                  <a:rPr lang="en-US" b="0" dirty="0">
                    <a:solidFill>
                      <a:prstClr val="black"/>
                    </a:solidFill>
                    <a:cs typeface="Arial" panose="020B0604020202020204" pitchFamily="34" charset="0"/>
                  </a:rPr>
                  <a:t>Residual vector </a:t>
                </a:r>
                <a:r>
                  <a:rPr lang="en-US" dirty="0">
                    <a:solidFill>
                      <a:prstClr val="black"/>
                    </a:solidFill>
                    <a:cs typeface="Arial" panose="020B0604020202020204" pitchFamily="34" charset="0"/>
                  </a:rPr>
                  <a:t>at </a:t>
                </a:r>
                <a14:m>
                  <m:oMath xmlns:m="http://schemas.openxmlformats.org/officeDocument/2006/math">
                    <m:sSub>
                      <m:sSubPr>
                        <m:ctrlPr>
                          <a:rPr lang="en-US" i="1">
                            <a:solidFill>
                              <a:prstClr val="black"/>
                            </a:solidFill>
                            <a:latin typeface="Cambria Math" panose="02040503050406030204" pitchFamily="18" charset="0"/>
                            <a:cs typeface="Arial" panose="020B0604020202020204" pitchFamily="34" charset="0"/>
                          </a:rPr>
                        </m:ctrlPr>
                      </m:sSubPr>
                      <m:e>
                        <m:r>
                          <a:rPr lang="en-US" i="1">
                            <a:solidFill>
                              <a:prstClr val="black"/>
                            </a:solidFill>
                            <a:latin typeface="Cambria Math" panose="02040503050406030204" pitchFamily="18" charset="0"/>
                            <a:cs typeface="Arial" panose="020B0604020202020204" pitchFamily="34" charset="0"/>
                          </a:rPr>
                          <m:t>𝑁</m:t>
                        </m:r>
                      </m:e>
                      <m:sub>
                        <m:r>
                          <a:rPr lang="en-US" i="1">
                            <a:solidFill>
                              <a:prstClr val="black"/>
                            </a:solidFill>
                            <a:latin typeface="Cambria Math" panose="02040503050406030204" pitchFamily="18" charset="0"/>
                            <a:cs typeface="Arial" panose="020B0604020202020204" pitchFamily="34" charset="0"/>
                          </a:rPr>
                          <m:t>𝑖</m:t>
                        </m:r>
                        <m:r>
                          <a:rPr lang="en-US" i="1">
                            <a:solidFill>
                              <a:prstClr val="black"/>
                            </a:solidFill>
                            <a:latin typeface="Cambria Math" panose="02040503050406030204" pitchFamily="18" charset="0"/>
                            <a:cs typeface="Arial" panose="020B0604020202020204" pitchFamily="34" charset="0"/>
                          </a:rPr>
                          <m:t>,</m:t>
                        </m:r>
                        <m:r>
                          <a:rPr lang="en-US" i="1">
                            <a:solidFill>
                              <a:prstClr val="black"/>
                            </a:solidFill>
                            <a:latin typeface="Cambria Math" panose="02040503050406030204" pitchFamily="18" charset="0"/>
                            <a:cs typeface="Arial" panose="020B0604020202020204" pitchFamily="34" charset="0"/>
                          </a:rPr>
                          <m:t>𝑗</m:t>
                        </m:r>
                      </m:sub>
                    </m:sSub>
                    <m:r>
                      <a:rPr lang="en-US" i="1">
                        <a:solidFill>
                          <a:prstClr val="black"/>
                        </a:solidFill>
                        <a:latin typeface="Cambria Math" panose="02040503050406030204" pitchFamily="18" charset="0"/>
                        <a:cs typeface="Arial" panose="020B0604020202020204" pitchFamily="34" charset="0"/>
                      </a:rPr>
                      <m:t> </m:t>
                    </m:r>
                  </m:oMath>
                </a14:m>
                <a:r>
                  <a:rPr lang="en-US" b="0" dirty="0">
                    <a:solidFill>
                      <a:prstClr val="black"/>
                    </a:solidFill>
                    <a:cs typeface="Arial" panose="020B0604020202020204" pitchFamily="34" charset="0"/>
                  </a:rPr>
                  <a:t>: </a:t>
                </a:r>
                <a14:m>
                  <m:oMath xmlns:m="http://schemas.openxmlformats.org/officeDocument/2006/math">
                    <m:sSub>
                      <m:sSubPr>
                        <m:ctrlPr>
                          <a:rPr lang="en-US" b="0" i="1" smtClean="0">
                            <a:solidFill>
                              <a:prstClr val="black"/>
                            </a:solidFill>
                            <a:latin typeface="Cambria Math" panose="02040503050406030204" pitchFamily="18" charset="0"/>
                            <a:cs typeface="Arial" panose="020B0604020202020204" pitchFamily="34" charset="0"/>
                          </a:rPr>
                        </m:ctrlPr>
                      </m:sSubPr>
                      <m:e>
                        <m:r>
                          <a:rPr lang="en-US" b="0" i="1" smtClean="0">
                            <a:solidFill>
                              <a:prstClr val="black"/>
                            </a:solidFill>
                            <a:latin typeface="Cambria Math" panose="02040503050406030204" pitchFamily="18" charset="0"/>
                            <a:cs typeface="Arial" panose="020B0604020202020204" pitchFamily="34" charset="0"/>
                          </a:rPr>
                          <m:t>𝑅</m:t>
                        </m:r>
                      </m:e>
                      <m:sub>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sub>
                    </m:sSub>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𝑅</m:t>
                    </m:r>
                    <m:d>
                      <m:dPr>
                        <m:ctrlPr>
                          <a:rPr lang="en-US" b="0" i="1" smtClean="0">
                            <a:solidFill>
                              <a:prstClr val="black"/>
                            </a:solidFill>
                            <a:latin typeface="Cambria Math" panose="02040503050406030204" pitchFamily="18" charset="0"/>
                            <a:cs typeface="Arial" panose="020B0604020202020204" pitchFamily="34" charset="0"/>
                          </a:rPr>
                        </m:ctrlPr>
                      </m:dPr>
                      <m:e>
                        <m:r>
                          <a:rPr lang="en-US" b="0" i="1" smtClean="0">
                            <a:solidFill>
                              <a:prstClr val="black"/>
                            </a:solidFill>
                            <a:latin typeface="Cambria Math" panose="02040503050406030204" pitchFamily="18" charset="0"/>
                            <a:cs typeface="Arial" panose="020B0604020202020204" pitchFamily="34" charset="0"/>
                          </a:rPr>
                          <m:t>𝑖</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𝑁𝑦</m:t>
                        </m:r>
                        <m:r>
                          <a:rPr lang="en-US" b="0" i="1" smtClean="0">
                            <a:solidFill>
                              <a:prstClr val="black"/>
                            </a:solidFill>
                            <a:latin typeface="Cambria Math" panose="02040503050406030204" pitchFamily="18" charset="0"/>
                            <a:cs typeface="Arial" panose="020B0604020202020204" pitchFamily="34" charset="0"/>
                          </a:rPr>
                          <m:t>+(</m:t>
                        </m:r>
                        <m:r>
                          <a:rPr lang="en-US" b="0" i="1" smtClean="0">
                            <a:solidFill>
                              <a:prstClr val="black"/>
                            </a:solidFill>
                            <a:latin typeface="Cambria Math" panose="02040503050406030204" pitchFamily="18" charset="0"/>
                            <a:cs typeface="Arial" panose="020B0604020202020204" pitchFamily="34" charset="0"/>
                          </a:rPr>
                          <m:t>𝑗</m:t>
                        </m:r>
                        <m:r>
                          <a:rPr lang="en-US" b="0" i="1" smtClean="0">
                            <a:solidFill>
                              <a:prstClr val="black"/>
                            </a:solidFill>
                            <a:latin typeface="Cambria Math" panose="02040503050406030204" pitchFamily="18" charset="0"/>
                            <a:cs typeface="Arial" panose="020B0604020202020204" pitchFamily="34" charset="0"/>
                          </a:rPr>
                          <m:t>+1)</m:t>
                        </m:r>
                      </m:e>
                    </m:d>
                  </m:oMath>
                </a14:m>
                <a:endParaRPr lang="en-US" dirty="0"/>
              </a:p>
              <a:p>
                <a:pPr marL="800100" lvl="1" indent="-342900">
                  <a:buFont typeface="Courier New" panose="02070309020205020404" pitchFamily="49" charset="0"/>
                  <a:buChar char="o"/>
                </a:pPr>
                <a:r>
                  <a:rPr lang="en-US" dirty="0"/>
                  <a:t>Jacobian matrix:</a:t>
                </a: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,0</m:t>
                        </m:r>
                      </m:e>
                    </m:d>
                    <m:r>
                      <a:rPr lang="en-US" sz="1600" b="0" i="1" smtClean="0">
                        <a:solidFill>
                          <a:prstClr val="black"/>
                        </a:solidFill>
                        <a:latin typeface="Cambria Math" panose="02040503050406030204" pitchFamily="18" charset="0"/>
                        <a:cs typeface="Arial" panose="020B0604020202020204" pitchFamily="34" charset="0"/>
                      </a:rPr>
                      <m:t> </m:t>
                    </m:r>
                    <m:r>
                      <m:rPr>
                        <m:sty m:val="p"/>
                      </m:rPr>
                      <a:rPr lang="en-US" sz="1600" b="0" i="0" smtClean="0">
                        <a:solidFill>
                          <a:prstClr val="black"/>
                        </a:solidFill>
                        <a:latin typeface="Cambria Math" panose="02040503050406030204" pitchFamily="18" charset="0"/>
                        <a:cs typeface="Arial" panose="020B0604020202020204" pitchFamily="34" charset="0"/>
                      </a:rPr>
                      <m:t>for</m:t>
                    </m:r>
                    <m:sSub>
                      <m:sSubPr>
                        <m:ctrlPr>
                          <a:rPr lang="en-US" sz="1600" i="1">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−1,</m:t>
                        </m:r>
                        <m:r>
                          <a:rPr lang="en-US" sz="1600" i="1">
                            <a:latin typeface="Cambria Math" panose="02040503050406030204" pitchFamily="18" charset="0"/>
                          </a:rPr>
                          <m:t>𝑗</m:t>
                        </m:r>
                      </m:sub>
                    </m:sSub>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𝐴</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b="0" i="1" smtClean="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m:rPr>
                            <m:sty m:val="p"/>
                          </m:rPr>
                          <a:rPr lang="en-US" sz="1600" i="0">
                            <a:solidFill>
                              <a:prstClr val="black"/>
                            </a:solidFill>
                            <a:latin typeface="Cambria Math" panose="02040503050406030204" pitchFamily="18" charset="0"/>
                            <a:cs typeface="Arial" panose="020B0604020202020204" pitchFamily="34" charset="0"/>
                          </a:rPr>
                          <m:t>column</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1">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b="0" i="1" smtClean="0">
                        <a:solidFill>
                          <a:prstClr val="black"/>
                        </a:solidFill>
                        <a:latin typeface="Cambria Math" panose="02040503050406030204" pitchFamily="18" charset="0"/>
                        <a:cs typeface="Arial" panose="020B0604020202020204" pitchFamily="34" charset="0"/>
                      </a:rPr>
                      <m:t> </m:t>
                    </m:r>
                    <m:r>
                      <m:rPr>
                        <m:sty m:val="p"/>
                      </m:rPr>
                      <a:rPr lang="en-US" sz="1600">
                        <a:solidFill>
                          <a:prstClr val="black"/>
                        </a:solidFill>
                        <a:latin typeface="Cambria Math" panose="02040503050406030204" pitchFamily="18" charset="0"/>
                        <a:cs typeface="Arial" panose="020B0604020202020204" pitchFamily="34" charset="0"/>
                      </a:rPr>
                      <m:t>for</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𝐴</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b="0" i="1" smtClean="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m:rPr>
                            <m:sty m:val="p"/>
                          </m:rPr>
                          <a:rPr lang="en-US" sz="1600" i="0">
                            <a:solidFill>
                              <a:prstClr val="black"/>
                            </a:solidFill>
                            <a:latin typeface="Cambria Math" panose="02040503050406030204" pitchFamily="18" charset="0"/>
                            <a:cs typeface="Arial" panose="020B0604020202020204" pitchFamily="34" charset="0"/>
                          </a:rPr>
                          <m:t>column</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1">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,2</m:t>
                        </m:r>
                      </m:e>
                    </m:d>
                    <m:r>
                      <a:rPr lang="en-US" sz="1600" b="0" i="0" smtClean="0">
                        <a:solidFill>
                          <a:prstClr val="black"/>
                        </a:solidFill>
                        <a:latin typeface="Cambria Math" panose="02040503050406030204" pitchFamily="18" charset="0"/>
                        <a:cs typeface="Arial" panose="020B0604020202020204" pitchFamily="34" charset="0"/>
                      </a:rPr>
                      <m:t> </m:t>
                    </m:r>
                    <m:r>
                      <m:rPr>
                        <m:sty m:val="p"/>
                      </m:rPr>
                      <a:rPr lang="en-US" sz="1600">
                        <a:solidFill>
                          <a:prstClr val="black"/>
                        </a:solidFill>
                        <a:latin typeface="Cambria Math" panose="02040503050406030204" pitchFamily="18" charset="0"/>
                        <a:cs typeface="Arial" panose="020B0604020202020204" pitchFamily="34" charset="0"/>
                      </a:rPr>
                      <m:t>for</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b="0" i="1" smtClean="0">
                        <a:latin typeface="Cambria Math" panose="02040503050406030204" pitchFamily="18" charset="0"/>
                      </a:rPr>
                      <m:t>    </m:t>
                    </m:r>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𝐴</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b="0" i="1" smtClean="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m:rPr>
                            <m:sty m:val="p"/>
                          </m:rPr>
                          <a:rPr lang="en-US" sz="1600" i="0">
                            <a:solidFill>
                              <a:prstClr val="black"/>
                            </a:solidFill>
                            <a:latin typeface="Cambria Math" panose="02040503050406030204" pitchFamily="18" charset="0"/>
                            <a:cs typeface="Arial" panose="020B0604020202020204" pitchFamily="34" charset="0"/>
                          </a:rPr>
                          <m:t>column</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1">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,3</m:t>
                        </m:r>
                      </m:e>
                    </m:d>
                    <m:r>
                      <a:rPr lang="en-US" sz="1600" b="0" i="0" smtClean="0">
                        <a:solidFill>
                          <a:prstClr val="black"/>
                        </a:solidFill>
                        <a:latin typeface="Cambria Math" panose="02040503050406030204" pitchFamily="18" charset="0"/>
                        <a:cs typeface="Arial" panose="020B0604020202020204" pitchFamily="34" charset="0"/>
                      </a:rPr>
                      <m:t> </m:t>
                    </m:r>
                    <m:r>
                      <m:rPr>
                        <m:sty m:val="p"/>
                      </m:rPr>
                      <a:rPr lang="en-US" sz="1600">
                        <a:solidFill>
                          <a:prstClr val="black"/>
                        </a:solidFill>
                        <a:latin typeface="Cambria Math" panose="02040503050406030204" pitchFamily="18" charset="0"/>
                        <a:cs typeface="Arial" panose="020B0604020202020204" pitchFamily="34" charset="0"/>
                      </a:rPr>
                      <m:t>for</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b="0" i="1" smtClean="0">
                            <a:latin typeface="Cambria Math" panose="02040503050406030204" pitchFamily="18" charset="0"/>
                          </a:rPr>
                          <m:t>+1</m:t>
                        </m:r>
                      </m:sub>
                    </m:sSub>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𝐴</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b="0" i="1" smtClean="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m:rPr>
                            <m:sty m:val="p"/>
                          </m:rPr>
                          <a:rPr lang="en-US" sz="1600" i="0">
                            <a:solidFill>
                              <a:prstClr val="black"/>
                            </a:solidFill>
                            <a:latin typeface="Cambria Math" panose="02040503050406030204" pitchFamily="18" charset="0"/>
                            <a:cs typeface="Arial" panose="020B0604020202020204" pitchFamily="34" charset="0"/>
                          </a:rPr>
                          <m:t>column</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1">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b="0" i="1" smtClean="0">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solidFill>
                    <a:prstClr val="black"/>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
                </a:pPr>
                <a14:m>
                  <m:oMath xmlns:m="http://schemas.openxmlformats.org/officeDocument/2006/math">
                    <m:r>
                      <a:rPr lang="en-US" sz="1600" i="1" smtClean="0">
                        <a:solidFill>
                          <a:prstClr val="black"/>
                        </a:solidFill>
                        <a:latin typeface="Cambria Math" panose="02040503050406030204" pitchFamily="18" charset="0"/>
                        <a:cs typeface="Arial" panose="020B0604020202020204" pitchFamily="34" charset="0"/>
                      </a:rPr>
                      <m:t>𝑀</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,4</m:t>
                        </m:r>
                      </m:e>
                    </m:d>
                    <m:r>
                      <a:rPr lang="en-US" sz="1600" b="0" i="0" smtClean="0">
                        <a:solidFill>
                          <a:prstClr val="black"/>
                        </a:solidFill>
                        <a:latin typeface="Cambria Math" panose="02040503050406030204" pitchFamily="18" charset="0"/>
                        <a:cs typeface="Arial" panose="020B0604020202020204" pitchFamily="34" charset="0"/>
                      </a:rPr>
                      <m:t> </m:t>
                    </m:r>
                    <m:r>
                      <m:rPr>
                        <m:sty m:val="p"/>
                      </m:rPr>
                      <a:rPr lang="en-US" sz="1600">
                        <a:solidFill>
                          <a:prstClr val="black"/>
                        </a:solidFill>
                        <a:latin typeface="Cambria Math" panose="02040503050406030204" pitchFamily="18" charset="0"/>
                        <a:cs typeface="Arial" panose="020B0604020202020204" pitchFamily="34" charset="0"/>
                      </a:rPr>
                      <m:t>for</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i="1">
                            <a:latin typeface="Cambria Math" panose="02040503050406030204" pitchFamily="18" charset="0"/>
                          </a:rPr>
                          <m:t>1,</m:t>
                        </m:r>
                        <m:r>
                          <a:rPr lang="en-US" sz="1600" i="1">
                            <a:latin typeface="Cambria Math" panose="02040503050406030204" pitchFamily="18" charset="0"/>
                          </a:rPr>
                          <m:t>𝑗</m:t>
                        </m:r>
                      </m:sub>
                    </m:sSub>
                    <m:r>
                      <a:rPr lang="en-US" sz="1600" b="0" i="1" smtClean="0">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𝐴</m:t>
                    </m:r>
                    <m:d>
                      <m:dPr>
                        <m:ctrlPr>
                          <a:rPr lang="en-US" sz="1600" i="1">
                            <a:solidFill>
                              <a:prstClr val="black"/>
                            </a:solidFill>
                            <a:latin typeface="Cambria Math" panose="02040503050406030204" pitchFamily="18" charset="0"/>
                            <a:cs typeface="Arial" panose="020B0604020202020204" pitchFamily="34" charset="0"/>
                          </a:rPr>
                        </m:ctrlPr>
                      </m:dPr>
                      <m:e>
                        <m:r>
                          <m:rPr>
                            <m:sty m:val="p"/>
                          </m:rPr>
                          <a:rPr lang="en-US" sz="1600" i="0">
                            <a:solidFill>
                              <a:prstClr val="black"/>
                            </a:solidFill>
                            <a:latin typeface="Cambria Math" panose="02040503050406030204" pitchFamily="18" charset="0"/>
                            <a:cs typeface="Arial" panose="020B0604020202020204" pitchFamily="34" charset="0"/>
                          </a:rPr>
                          <m:t>row</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b="0" i="1" smtClean="0">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𝑖</m:t>
                        </m:r>
                        <m:r>
                          <a:rPr lang="en-US" sz="1600" i="1">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r>
                          <a:rPr lang="en-US" sz="1600" b="0" i="1" smtClean="0">
                            <a:solidFill>
                              <a:prstClr val="black"/>
                            </a:solidFill>
                            <a:latin typeface="Cambria Math" panose="02040503050406030204" pitchFamily="18" charset="0"/>
                            <a:cs typeface="Arial" panose="020B0604020202020204" pitchFamily="34" charset="0"/>
                          </a:rPr>
                          <m:t>,</m:t>
                        </m:r>
                        <m:r>
                          <m:rPr>
                            <m:sty m:val="p"/>
                          </m:rPr>
                          <a:rPr lang="en-US" sz="1600" i="0">
                            <a:solidFill>
                              <a:prstClr val="black"/>
                            </a:solidFill>
                            <a:latin typeface="Cambria Math" panose="02040503050406030204" pitchFamily="18" charset="0"/>
                            <a:cs typeface="Arial" panose="020B0604020202020204" pitchFamily="34" charset="0"/>
                          </a:rPr>
                          <m:t>column</m:t>
                        </m:r>
                        <m:r>
                          <a:rPr lang="en-US" sz="1600" i="0">
                            <a:solidFill>
                              <a:prstClr val="black"/>
                            </a:solidFill>
                            <a:latin typeface="Cambria Math" panose="02040503050406030204" pitchFamily="18" charset="0"/>
                            <a:cs typeface="Arial" panose="020B0604020202020204" pitchFamily="34" charset="0"/>
                          </a:rPr>
                          <m:t> </m:t>
                        </m:r>
                        <m:r>
                          <m:rPr>
                            <m:sty m:val="p"/>
                          </m:rPr>
                          <a:rPr lang="en-US" sz="1600" i="0">
                            <a:solidFill>
                              <a:prstClr val="black"/>
                            </a:solidFill>
                            <a:latin typeface="Cambria Math" panose="02040503050406030204" pitchFamily="18" charset="0"/>
                            <a:cs typeface="Arial" panose="020B0604020202020204" pitchFamily="34" charset="0"/>
                          </a:rPr>
                          <m:t>of</m:t>
                        </m:r>
                        <m:r>
                          <a:rPr lang="en-US" sz="1600" i="1">
                            <a:solidFill>
                              <a:prstClr val="black"/>
                            </a:solidFill>
                            <a:latin typeface="Cambria Math" panose="02040503050406030204" pitchFamily="18" charset="0"/>
                            <a:cs typeface="Arial" panose="020B0604020202020204" pitchFamily="34" charset="0"/>
                          </a:rPr>
                          <m:t> ((</m:t>
                        </m:r>
                        <m:r>
                          <a:rPr lang="en-US" sz="1600" i="1">
                            <a:solidFill>
                              <a:prstClr val="black"/>
                            </a:solidFill>
                            <a:latin typeface="Cambria Math" panose="02040503050406030204" pitchFamily="18" charset="0"/>
                            <a:cs typeface="Arial" panose="020B0604020202020204" pitchFamily="34" charset="0"/>
                          </a:rPr>
                          <m:t>𝑖</m:t>
                        </m:r>
                        <m:r>
                          <a:rPr lang="en-US" sz="1600" b="0" i="1" smtClean="0">
                            <a:solidFill>
                              <a:prstClr val="black"/>
                            </a:solidFill>
                            <a:latin typeface="Cambria Math" panose="02040503050406030204" pitchFamily="18" charset="0"/>
                            <a:cs typeface="Arial" panose="020B0604020202020204" pitchFamily="34" charset="0"/>
                          </a:rPr>
                          <m:t>+</m:t>
                        </m:r>
                        <m:r>
                          <a:rPr lang="en-US" sz="1600" i="1">
                            <a:solidFill>
                              <a:prstClr val="black"/>
                            </a:solidFill>
                            <a:latin typeface="Cambria Math" panose="02040503050406030204" pitchFamily="18" charset="0"/>
                            <a:cs typeface="Arial" panose="020B0604020202020204" pitchFamily="34" charset="0"/>
                          </a:rPr>
                          <m:t>1)×</m:t>
                        </m:r>
                        <m:r>
                          <a:rPr lang="en-US" sz="1600" i="1">
                            <a:solidFill>
                              <a:prstClr val="black"/>
                            </a:solidFill>
                            <a:latin typeface="Cambria Math" panose="02040503050406030204" pitchFamily="18" charset="0"/>
                            <a:cs typeface="Arial" panose="020B0604020202020204" pitchFamily="34" charset="0"/>
                          </a:rPr>
                          <m:t>𝑁𝑦</m:t>
                        </m:r>
                        <m:r>
                          <a:rPr lang="en-US" sz="1600" i="1">
                            <a:solidFill>
                              <a:prstClr val="black"/>
                            </a:solidFill>
                            <a:latin typeface="Cambria Math" panose="02040503050406030204" pitchFamily="18" charset="0"/>
                            <a:cs typeface="Arial" panose="020B0604020202020204" pitchFamily="34" charset="0"/>
                          </a:rPr>
                          <m:t>+</m:t>
                        </m:r>
                        <m:d>
                          <m:dPr>
                            <m:ctrlPr>
                              <a:rPr lang="en-US" sz="1600" i="1">
                                <a:solidFill>
                                  <a:prstClr val="black"/>
                                </a:solidFill>
                                <a:latin typeface="Cambria Math" panose="02040503050406030204" pitchFamily="18" charset="0"/>
                                <a:cs typeface="Arial" panose="020B0604020202020204" pitchFamily="34" charset="0"/>
                              </a:rPr>
                            </m:ctrlPr>
                          </m:dPr>
                          <m:e>
                            <m:r>
                              <a:rPr lang="en-US" sz="1600" i="1">
                                <a:solidFill>
                                  <a:prstClr val="black"/>
                                </a:solidFill>
                                <a:latin typeface="Cambria Math" panose="02040503050406030204" pitchFamily="18" charset="0"/>
                                <a:cs typeface="Arial" panose="020B0604020202020204" pitchFamily="34" charset="0"/>
                              </a:rPr>
                              <m:t>𝑗</m:t>
                            </m:r>
                            <m:r>
                              <a:rPr lang="en-US" sz="1600" i="1">
                                <a:solidFill>
                                  <a:prstClr val="black"/>
                                </a:solidFill>
                                <a:latin typeface="Cambria Math" panose="02040503050406030204" pitchFamily="18" charset="0"/>
                                <a:cs typeface="Arial" panose="020B0604020202020204" pitchFamily="34" charset="0"/>
                              </a:rPr>
                              <m:t>+1</m:t>
                            </m:r>
                          </m:e>
                        </m:d>
                        <m:r>
                          <a:rPr lang="en-US" sz="1600" i="1">
                            <a:solidFill>
                              <a:prstClr val="black"/>
                            </a:solidFill>
                            <a:latin typeface="Cambria Math" panose="02040503050406030204" pitchFamily="18" charset="0"/>
                            <a:cs typeface="Arial" panose="020B0604020202020204" pitchFamily="34" charset="0"/>
                          </a:rPr>
                          <m:t>)</m:t>
                        </m:r>
                      </m:e>
                    </m:d>
                  </m:oMath>
                </a14:m>
                <a:endParaRPr lang="en-US" sz="1600" dirty="0"/>
              </a:p>
              <a:p>
                <a:pPr marL="1257300" lvl="2" indent="-342900">
                  <a:buFont typeface="Wingdings" panose="05000000000000000000" pitchFamily="2" charset="2"/>
                  <a:buChar char="§"/>
                </a:pPr>
                <a:endParaRPr lang="en-US" sz="1600" dirty="0"/>
              </a:p>
            </p:txBody>
          </p:sp>
        </mc:Choice>
        <mc:Fallback xmlns="">
          <p:sp>
            <p:nvSpPr>
              <p:cNvPr id="6" name="TextBox 5">
                <a:extLst>
                  <a:ext uri="{FF2B5EF4-FFF2-40B4-BE49-F238E27FC236}">
                    <a16:creationId xmlns:a16="http://schemas.microsoft.com/office/drawing/2014/main" id="{B0466D28-EECD-DD43-40B5-0C71284844FB}"/>
                  </a:ext>
                </a:extLst>
              </p:cNvPr>
              <p:cNvSpPr txBox="1">
                <a:spLocks noRot="1" noChangeAspect="1" noMove="1" noResize="1" noEditPoints="1" noAdjustHandles="1" noChangeArrowheads="1" noChangeShapeType="1" noTextEdit="1"/>
              </p:cNvSpPr>
              <p:nvPr/>
            </p:nvSpPr>
            <p:spPr>
              <a:xfrm>
                <a:off x="0" y="3643633"/>
                <a:ext cx="9189524" cy="2821350"/>
              </a:xfrm>
              <a:prstGeom prst="rect">
                <a:avLst/>
              </a:prstGeom>
              <a:blipFill>
                <a:blip r:embed="rId3"/>
                <a:stretch>
                  <a:fillRect l="-398" t="-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23A0E3-A645-7941-C84E-9C401EEFDCDF}"/>
                  </a:ext>
                </a:extLst>
              </p:cNvPr>
              <p:cNvSpPr txBox="1"/>
              <p:nvPr/>
            </p:nvSpPr>
            <p:spPr>
              <a:xfrm>
                <a:off x="6078958" y="3227646"/>
                <a:ext cx="2057400" cy="369332"/>
              </a:xfrm>
              <a:prstGeom prst="rect">
                <a:avLst/>
              </a:prstGeom>
              <a:noFill/>
            </p:spPr>
            <p:txBody>
              <a:bodyPr wrap="square">
                <a:spAutoFit/>
              </a:bodyPr>
              <a:lstStyle/>
              <a:p>
                <a:r>
                  <a:rPr lang="en-US" sz="1800" dirty="0">
                    <a:ea typeface="Cambria Math" panose="02040503050406030204" pitchFamily="18" charset="0"/>
                  </a:rPr>
                  <a:t>Residual vector </a:t>
                </a:r>
                <a14:m>
                  <m:oMath xmlns:m="http://schemas.openxmlformats.org/officeDocument/2006/math">
                    <m:r>
                      <a:rPr lang="en-US" sz="1800" b="1" i="1" smtClean="0">
                        <a:latin typeface="Cambria Math" panose="02040503050406030204" pitchFamily="18" charset="0"/>
                        <a:ea typeface="Cambria Math" panose="02040503050406030204" pitchFamily="18" charset="0"/>
                      </a:rPr>
                      <m:t>−</m:t>
                    </m:r>
                    <m:r>
                      <a:rPr lang="en-US" sz="1800" b="1" i="1" smtClean="0">
                        <a:latin typeface="Cambria Math" panose="02040503050406030204" pitchFamily="18" charset="0"/>
                      </a:rPr>
                      <m:t>𝑹</m:t>
                    </m:r>
                  </m:oMath>
                </a14:m>
                <a:endParaRPr lang="en-US" b="1" dirty="0"/>
              </a:p>
            </p:txBody>
          </p:sp>
        </mc:Choice>
        <mc:Fallback xmlns="">
          <p:sp>
            <p:nvSpPr>
              <p:cNvPr id="7" name="TextBox 6">
                <a:extLst>
                  <a:ext uri="{FF2B5EF4-FFF2-40B4-BE49-F238E27FC236}">
                    <a16:creationId xmlns:a16="http://schemas.microsoft.com/office/drawing/2014/main" id="{0F23A0E3-A645-7941-C84E-9C401EEFDCDF}"/>
                  </a:ext>
                </a:extLst>
              </p:cNvPr>
              <p:cNvSpPr txBox="1">
                <a:spLocks noRot="1" noChangeAspect="1" noMove="1" noResize="1" noEditPoints="1" noAdjustHandles="1" noChangeArrowheads="1" noChangeShapeType="1" noTextEdit="1"/>
              </p:cNvSpPr>
              <p:nvPr/>
            </p:nvSpPr>
            <p:spPr>
              <a:xfrm>
                <a:off x="6078958" y="3227646"/>
                <a:ext cx="2057400" cy="369332"/>
              </a:xfrm>
              <a:prstGeom prst="rect">
                <a:avLst/>
              </a:prstGeom>
              <a:blipFill>
                <a:blip r:embed="rId4"/>
                <a:stretch>
                  <a:fillRect l="-236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765009-05F1-46CE-370F-A15BDD98A11D}"/>
                  </a:ext>
                </a:extLst>
              </p:cNvPr>
              <p:cNvSpPr txBox="1"/>
              <p:nvPr/>
            </p:nvSpPr>
            <p:spPr>
              <a:xfrm>
                <a:off x="1506958" y="3220027"/>
                <a:ext cx="4572000" cy="369332"/>
              </a:xfrm>
              <a:prstGeom prst="rect">
                <a:avLst/>
              </a:prstGeom>
              <a:noFill/>
            </p:spPr>
            <p:txBody>
              <a:bodyPr wrap="square">
                <a:spAutoFit/>
              </a:bodyPr>
              <a:lstStyle/>
              <a:p>
                <a:r>
                  <a:rPr lang="en-US" sz="1800" dirty="0"/>
                  <a:t>Jacobian matrix </a:t>
                </a:r>
                <a14:m>
                  <m:oMath xmlns:m="http://schemas.openxmlformats.org/officeDocument/2006/math">
                    <m:r>
                      <a:rPr lang="en-US" sz="1800" b="1" i="1" smtClean="0">
                        <a:latin typeface="Cambria Math" panose="02040503050406030204" pitchFamily="18" charset="0"/>
                      </a:rPr>
                      <m:t>𝑨</m:t>
                    </m:r>
                  </m:oMath>
                </a14:m>
                <a:endParaRPr lang="en-US" dirty="0"/>
              </a:p>
            </p:txBody>
          </p:sp>
        </mc:Choice>
        <mc:Fallback xmlns="">
          <p:sp>
            <p:nvSpPr>
              <p:cNvPr id="8" name="TextBox 7">
                <a:extLst>
                  <a:ext uri="{FF2B5EF4-FFF2-40B4-BE49-F238E27FC236}">
                    <a16:creationId xmlns:a16="http://schemas.microsoft.com/office/drawing/2014/main" id="{A0765009-05F1-46CE-370F-A15BDD98A11D}"/>
                  </a:ext>
                </a:extLst>
              </p:cNvPr>
              <p:cNvSpPr txBox="1">
                <a:spLocks noRot="1" noChangeAspect="1" noMove="1" noResize="1" noEditPoints="1" noAdjustHandles="1" noChangeArrowheads="1" noChangeShapeType="1" noTextEdit="1"/>
              </p:cNvSpPr>
              <p:nvPr/>
            </p:nvSpPr>
            <p:spPr>
              <a:xfrm>
                <a:off x="1506958" y="3220027"/>
                <a:ext cx="4572000" cy="369332"/>
              </a:xfrm>
              <a:prstGeom prst="rect">
                <a:avLst/>
              </a:prstGeom>
              <a:blipFill>
                <a:blip r:embed="rId5"/>
                <a:stretch>
                  <a:fillRect l="-106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3C13A7-4A52-4DAC-1127-6FC21749497B}"/>
                  </a:ext>
                </a:extLst>
              </p:cNvPr>
              <p:cNvSpPr txBox="1"/>
              <p:nvPr/>
            </p:nvSpPr>
            <p:spPr>
              <a:xfrm>
                <a:off x="3830229" y="3214368"/>
                <a:ext cx="2248729" cy="369332"/>
              </a:xfrm>
              <a:prstGeom prst="rect">
                <a:avLst/>
              </a:prstGeom>
              <a:noFill/>
            </p:spPr>
            <p:txBody>
              <a:bodyPr wrap="square">
                <a:spAutoFit/>
              </a:bodyPr>
              <a:lstStyle/>
              <a:p>
                <a:r>
                  <a:rPr lang="en-US" dirty="0">
                    <a:ea typeface="Cambria Math" panose="02040503050406030204" pitchFamily="18" charset="0"/>
                  </a:rPr>
                  <a:t>Unknown vector </a:t>
                </a:r>
                <a14:m>
                  <m:oMath xmlns:m="http://schemas.openxmlformats.org/officeDocument/2006/math">
                    <m:r>
                      <a:rPr lang="en-US" b="1"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𝒖</m:t>
                    </m:r>
                  </m:oMath>
                </a14:m>
                <a:endParaRPr lang="en-US" dirty="0"/>
              </a:p>
            </p:txBody>
          </p:sp>
        </mc:Choice>
        <mc:Fallback xmlns="">
          <p:sp>
            <p:nvSpPr>
              <p:cNvPr id="9" name="TextBox 8">
                <a:extLst>
                  <a:ext uri="{FF2B5EF4-FFF2-40B4-BE49-F238E27FC236}">
                    <a16:creationId xmlns:a16="http://schemas.microsoft.com/office/drawing/2014/main" id="{F93C13A7-4A52-4DAC-1127-6FC21749497B}"/>
                  </a:ext>
                </a:extLst>
              </p:cNvPr>
              <p:cNvSpPr txBox="1">
                <a:spLocks noRot="1" noChangeAspect="1" noMove="1" noResize="1" noEditPoints="1" noAdjustHandles="1" noChangeArrowheads="1" noChangeShapeType="1" noTextEdit="1"/>
              </p:cNvSpPr>
              <p:nvPr/>
            </p:nvSpPr>
            <p:spPr>
              <a:xfrm>
                <a:off x="3830229" y="3214368"/>
                <a:ext cx="2248729" cy="369332"/>
              </a:xfrm>
              <a:prstGeom prst="rect">
                <a:avLst/>
              </a:prstGeom>
              <a:blipFill>
                <a:blip r:embed="rId6"/>
                <a:stretch>
                  <a:fillRect l="-2168"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15035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Transient heat transfer problem: Definition</a:t>
            </a:r>
          </a:p>
        </p:txBody>
      </p:sp>
      <p:sp>
        <p:nvSpPr>
          <p:cNvPr id="3" name="TextBox 2">
            <a:extLst>
              <a:ext uri="{FF2B5EF4-FFF2-40B4-BE49-F238E27FC236}">
                <a16:creationId xmlns:a16="http://schemas.microsoft.com/office/drawing/2014/main" id="{3A8553DF-1E32-B636-A449-FA5B6934B6F2}"/>
              </a:ext>
            </a:extLst>
          </p:cNvPr>
          <p:cNvSpPr txBox="1"/>
          <p:nvPr/>
        </p:nvSpPr>
        <p:spPr>
          <a:xfrm>
            <a:off x="252576" y="785897"/>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governing equation of the problem is:</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C1E34D-80FC-26AC-E8BF-F2129A59EC66}"/>
                  </a:ext>
                </a:extLst>
              </p:cNvPr>
              <p:cNvSpPr txBox="1"/>
              <p:nvPr/>
            </p:nvSpPr>
            <p:spPr>
              <a:xfrm>
                <a:off x="2626017" y="1432228"/>
                <a:ext cx="3910238" cy="697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𝑢</m:t>
                          </m:r>
                        </m:num>
                        <m:den>
                          <m:r>
                            <a:rPr lang="en-US" sz="2000" b="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𝑢</m:t>
                              </m:r>
                            </m:num>
                            <m:den>
                              <m:r>
                                <a:rPr lang="en-US" sz="200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i="1" smtClean="0">
                                      <a:latin typeface="Cambria Math" panose="02040503050406030204" pitchFamily="18" charset="0"/>
                                    </a:rPr>
                                    <m:t>𝑥</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𝑢</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𝑦</m:t>
                                  </m:r>
                                </m:e>
                                <m:sup>
                                  <m:r>
                                    <a:rPr lang="en-US" sz="2000" i="1">
                                      <a:latin typeface="Cambria Math" panose="02040503050406030204" pitchFamily="18" charset="0"/>
                                    </a:rPr>
                                    <m:t>2</m:t>
                                  </m:r>
                                </m:sup>
                              </m:sSup>
                            </m:den>
                          </m:f>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a:rPr lang="en-US" sz="2000" b="0" i="1" smtClean="0">
                          <a:latin typeface="Cambria Math" panose="02040503050406030204" pitchFamily="18" charset="0"/>
                        </a:rPr>
                        <m:t>(0,1)×(0,1)</m:t>
                      </m:r>
                    </m:oMath>
                  </m:oMathPara>
                </a14:m>
                <a:endParaRPr lang="en-US" dirty="0"/>
              </a:p>
            </p:txBody>
          </p:sp>
        </mc:Choice>
        <mc:Fallback xmlns="">
          <p:sp>
            <p:nvSpPr>
              <p:cNvPr id="6" name="TextBox 5">
                <a:extLst>
                  <a:ext uri="{FF2B5EF4-FFF2-40B4-BE49-F238E27FC236}">
                    <a16:creationId xmlns:a16="http://schemas.microsoft.com/office/drawing/2014/main" id="{63C1E34D-80FC-26AC-E8BF-F2129A59EC66}"/>
                  </a:ext>
                </a:extLst>
              </p:cNvPr>
              <p:cNvSpPr txBox="1">
                <a:spLocks noRot="1" noChangeAspect="1" noMove="1" noResize="1" noEditPoints="1" noAdjustHandles="1" noChangeArrowheads="1" noChangeShapeType="1" noTextEdit="1"/>
              </p:cNvSpPr>
              <p:nvPr/>
            </p:nvSpPr>
            <p:spPr>
              <a:xfrm>
                <a:off x="2626017" y="1432228"/>
                <a:ext cx="3910238" cy="697692"/>
              </a:xfrm>
              <a:prstGeom prst="rect">
                <a:avLst/>
              </a:prstGeom>
              <a:blipFill>
                <a:blip r:embed="rId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8316E30-3764-EA00-8C68-FCFAA9B61A50}"/>
              </a:ext>
            </a:extLst>
          </p:cNvPr>
          <p:cNvSpPr txBox="1"/>
          <p:nvPr/>
        </p:nvSpPr>
        <p:spPr>
          <a:xfrm>
            <a:off x="252575" y="2342234"/>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We take a manufactured solution which satisfies the above equation:</a:t>
            </a: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B98599-0083-9F11-57F0-207C523A1CD6}"/>
                  </a:ext>
                </a:extLst>
              </p:cNvPr>
              <p:cNvSpPr txBox="1"/>
              <p:nvPr/>
            </p:nvSpPr>
            <p:spPr>
              <a:xfrm>
                <a:off x="2821355" y="2960396"/>
                <a:ext cx="38658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,0</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exp</m:t>
                      </m:r>
                      <m:r>
                        <a:rPr lang="en-US" sz="2000" b="0" i="1" smtClean="0">
                          <a:latin typeface="Cambria Math" panose="02040503050406030204" pitchFamily="18" charset="0"/>
                        </a:rPr>
                        <m:t>⁡(−100(</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m:oMathPara>
                </a14:m>
                <a:endParaRPr lang="en-US" sz="2000" dirty="0"/>
              </a:p>
            </p:txBody>
          </p:sp>
        </mc:Choice>
        <mc:Fallback xmlns="">
          <p:sp>
            <p:nvSpPr>
              <p:cNvPr id="4" name="TextBox 3">
                <a:extLst>
                  <a:ext uri="{FF2B5EF4-FFF2-40B4-BE49-F238E27FC236}">
                    <a16:creationId xmlns:a16="http://schemas.microsoft.com/office/drawing/2014/main" id="{FEB98599-0083-9F11-57F0-207C523A1CD6}"/>
                  </a:ext>
                </a:extLst>
              </p:cNvPr>
              <p:cNvSpPr txBox="1">
                <a:spLocks noRot="1" noChangeAspect="1" noMove="1" noResize="1" noEditPoints="1" noAdjustHandles="1" noChangeArrowheads="1" noChangeShapeType="1" noTextEdit="1"/>
              </p:cNvSpPr>
              <p:nvPr/>
            </p:nvSpPr>
            <p:spPr>
              <a:xfrm>
                <a:off x="2821355" y="2960396"/>
                <a:ext cx="3865866" cy="307777"/>
              </a:xfrm>
              <a:prstGeom prst="rect">
                <a:avLst/>
              </a:prstGeom>
              <a:blipFill>
                <a:blip r:embed="rId4"/>
                <a:stretch>
                  <a:fillRect l="-473" t="-4000" r="-2050" b="-36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2DBFDDA-865C-F31A-847F-B1BE868ACC80}"/>
              </a:ext>
            </a:extLst>
          </p:cNvPr>
          <p:cNvSpPr txBox="1"/>
          <p:nvPr/>
        </p:nvSpPr>
        <p:spPr>
          <a:xfrm>
            <a:off x="252575" y="3442116"/>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Consider the Trapezoidal rule for temporal discretization:</a:t>
            </a: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6412879-7F52-4B48-5805-AA5D0486F552}"/>
                  </a:ext>
                </a:extLst>
              </p:cNvPr>
              <p:cNvSpPr txBox="1"/>
              <p:nvPr/>
            </p:nvSpPr>
            <p:spPr>
              <a:xfrm>
                <a:off x="2456768" y="4064030"/>
                <a:ext cx="4230453"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1" i="1" smtClean="0">
                              <a:latin typeface="Cambria Math" panose="02040503050406030204" pitchFamily="18" charset="0"/>
                            </a:rPr>
                            <m:t>𝑰</m:t>
                          </m:r>
                        </m:num>
                        <m:den>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𝑡</m:t>
                          </m:r>
                        </m:den>
                      </m:f>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𝒖</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𝒖</m:t>
                              </m:r>
                            </m:e>
                            <m:sup>
                              <m:r>
                                <a:rPr lang="en-US" sz="2000" b="0" i="1" smtClean="0">
                                  <a:latin typeface="Cambria Math" panose="02040503050406030204" pitchFamily="18" charset="0"/>
                                </a:rPr>
                                <m:t>𝑛</m:t>
                              </m:r>
                            </m:sup>
                          </m:sSup>
                        </m:e>
                      </m:d>
                      <m:r>
                        <a:rPr lang="en-US" sz="2000" b="0" i="1" smtClean="0">
                          <a:latin typeface="Cambria Math" panose="02040503050406030204" pitchFamily="18" charset="0"/>
                        </a:rPr>
                        <m:t>=0.5</m:t>
                      </m:r>
                      <m:r>
                        <a:rPr lang="en-US" sz="2000" b="1" i="1" smtClean="0">
                          <a:latin typeface="Cambria Math" panose="02040503050406030204" pitchFamily="18" charset="0"/>
                        </a:rPr>
                        <m:t>𝑨</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𝒖</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1" i="1" smtClean="0">
                          <a:latin typeface="Cambria Math" panose="02040503050406030204" pitchFamily="18" charset="0"/>
                        </a:rPr>
                        <m:t>+</m:t>
                      </m:r>
                      <m:r>
                        <a:rPr lang="en-US" sz="2000" b="0" i="1" smtClean="0">
                          <a:latin typeface="Cambria Math" panose="02040503050406030204" pitchFamily="18" charset="0"/>
                        </a:rPr>
                        <m:t>0.5</m:t>
                      </m:r>
                      <m:r>
                        <a:rPr lang="en-US" sz="2000" b="1" i="1" smtClean="0">
                          <a:latin typeface="Cambria Math" panose="02040503050406030204" pitchFamily="18" charset="0"/>
                        </a:rPr>
                        <m:t>𝑨</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𝒖</m:t>
                          </m:r>
                        </m:e>
                        <m:sup>
                          <m:r>
                            <a:rPr lang="en-US" sz="2000" b="0" i="1" smtClean="0">
                              <a:latin typeface="Cambria Math" panose="02040503050406030204" pitchFamily="18" charset="0"/>
                            </a:rPr>
                            <m:t>𝑛</m:t>
                          </m:r>
                        </m:sup>
                      </m:sSup>
                    </m:oMath>
                  </m:oMathPara>
                </a14:m>
                <a:endParaRPr lang="en-US" sz="2000" b="1" dirty="0"/>
              </a:p>
            </p:txBody>
          </p:sp>
        </mc:Choice>
        <mc:Fallback xmlns="">
          <p:sp>
            <p:nvSpPr>
              <p:cNvPr id="7" name="TextBox 6">
                <a:extLst>
                  <a:ext uri="{FF2B5EF4-FFF2-40B4-BE49-F238E27FC236}">
                    <a16:creationId xmlns:a16="http://schemas.microsoft.com/office/drawing/2014/main" id="{F6412879-7F52-4B48-5805-AA5D0486F552}"/>
                  </a:ext>
                </a:extLst>
              </p:cNvPr>
              <p:cNvSpPr txBox="1">
                <a:spLocks noRot="1" noChangeAspect="1" noMove="1" noResize="1" noEditPoints="1" noAdjustHandles="1" noChangeArrowheads="1" noChangeShapeType="1" noTextEdit="1"/>
              </p:cNvSpPr>
              <p:nvPr/>
            </p:nvSpPr>
            <p:spPr>
              <a:xfrm>
                <a:off x="2456768" y="4064030"/>
                <a:ext cx="4230453" cy="576183"/>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A98C0187-1B15-C38B-1E06-EB18FB503497}"/>
              </a:ext>
            </a:extLst>
          </p:cNvPr>
          <p:cNvSpPr txBox="1"/>
          <p:nvPr/>
        </p:nvSpPr>
        <p:spPr>
          <a:xfrm>
            <a:off x="252572" y="4779441"/>
            <a:ext cx="8638847" cy="646331"/>
          </a:xfrm>
          <a:prstGeom prst="rect">
            <a:avLst/>
          </a:prstGeom>
          <a:noFill/>
        </p:spPr>
        <p:txBody>
          <a:bodyPr wrap="square" rtlCol="0">
            <a:spAutoFit/>
          </a:bodyPr>
          <a:lstStyle/>
          <a:p>
            <a:endParaRPr lang="en-US" sz="20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6DCB3F2-6112-2A0F-AC5D-813960F0AB50}"/>
                  </a:ext>
                </a:extLst>
              </p:cNvPr>
              <p:cNvSpPr txBox="1"/>
              <p:nvPr/>
            </p:nvSpPr>
            <p:spPr>
              <a:xfrm>
                <a:off x="617809" y="4779441"/>
                <a:ext cx="7244940" cy="1015663"/>
              </a:xfrm>
              <a:prstGeom prst="rect">
                <a:avLst/>
              </a:prstGeom>
              <a:noFill/>
            </p:spPr>
            <p:txBody>
              <a:bodyPr wrap="square" rtlCol="0">
                <a:spAutoFit/>
              </a:bodyPr>
              <a:lstStyle/>
              <a:p>
                <a:r>
                  <a:rPr lang="en-US" sz="2000" dirty="0"/>
                  <a:t>where </a:t>
                </a:r>
                <a14:m>
                  <m:oMath xmlns:m="http://schemas.openxmlformats.org/officeDocument/2006/math">
                    <m:r>
                      <a:rPr lang="en-US" sz="2000" b="1" i="1" smtClean="0">
                        <a:latin typeface="Cambria Math" panose="02040503050406030204" pitchFamily="18" charset="0"/>
                      </a:rPr>
                      <m:t>𝑰</m:t>
                    </m:r>
                  </m:oMath>
                </a14:m>
                <a:r>
                  <a:rPr lang="en-US" sz="2000" b="1" dirty="0"/>
                  <a:t> </a:t>
                </a:r>
                <a:r>
                  <a:rPr lang="en-US" sz="2000" dirty="0"/>
                  <a:t>is an identity matrix, </a:t>
                </a:r>
                <a14:m>
                  <m:oMath xmlns:m="http://schemas.openxmlformats.org/officeDocument/2006/math">
                    <m:r>
                      <a:rPr lang="en-US" sz="2000" b="1" i="1" smtClean="0">
                        <a:latin typeface="Cambria Math" panose="02040503050406030204" pitchFamily="18" charset="0"/>
                      </a:rPr>
                      <m:t>𝑨</m:t>
                    </m:r>
                  </m:oMath>
                </a14:m>
                <a:r>
                  <a:rPr lang="en-US" sz="2000" b="1" dirty="0"/>
                  <a:t> </a:t>
                </a:r>
                <a:r>
                  <a:rPr lang="en-US" sz="2000" dirty="0"/>
                  <a:t>is the same matrix we derived previously for central difference approximation of the diffusion operator </a:t>
                </a:r>
                <a14:m>
                  <m:oMath xmlns:m="http://schemas.openxmlformats.org/officeDocument/2006/math">
                    <m:r>
                      <m:rPr>
                        <m:sty m:val="p"/>
                      </m:rPr>
                      <a:rPr lang="en-US" sz="2000" b="0" i="0" smtClean="0">
                        <a:latin typeface="Cambria Math" panose="02040503050406030204" pitchFamily="18" charset="0"/>
                      </a:rPr>
                      <m:t>Δ</m:t>
                    </m:r>
                  </m:oMath>
                </a14:m>
                <a:endParaRPr lang="en-US" sz="2000" b="1" dirty="0"/>
              </a:p>
            </p:txBody>
          </p:sp>
        </mc:Choice>
        <mc:Fallback xmlns="">
          <p:sp>
            <p:nvSpPr>
              <p:cNvPr id="13" name="TextBox 12">
                <a:extLst>
                  <a:ext uri="{FF2B5EF4-FFF2-40B4-BE49-F238E27FC236}">
                    <a16:creationId xmlns:a16="http://schemas.microsoft.com/office/drawing/2014/main" id="{16DCB3F2-6112-2A0F-AC5D-813960F0AB50}"/>
                  </a:ext>
                </a:extLst>
              </p:cNvPr>
              <p:cNvSpPr txBox="1">
                <a:spLocks noRot="1" noChangeAspect="1" noMove="1" noResize="1" noEditPoints="1" noAdjustHandles="1" noChangeArrowheads="1" noChangeShapeType="1" noTextEdit="1"/>
              </p:cNvSpPr>
              <p:nvPr/>
            </p:nvSpPr>
            <p:spPr>
              <a:xfrm>
                <a:off x="617809" y="4779441"/>
                <a:ext cx="7244940" cy="1015663"/>
              </a:xfrm>
              <a:prstGeom prst="rect">
                <a:avLst/>
              </a:prstGeom>
              <a:blipFill>
                <a:blip r:embed="rId6"/>
                <a:stretch>
                  <a:fillRect l="-841" t="-2994" b="-9581"/>
                </a:stretch>
              </a:blipFill>
            </p:spPr>
            <p:txBody>
              <a:bodyPr/>
              <a:lstStyle/>
              <a:p>
                <a:r>
                  <a:rPr lang="en-US">
                    <a:noFill/>
                  </a:rPr>
                  <a:t> </a:t>
                </a:r>
              </a:p>
            </p:txBody>
          </p:sp>
        </mc:Fallback>
      </mc:AlternateContent>
    </p:spTree>
    <p:extLst>
      <p:ext uri="{BB962C8B-B14F-4D97-AF65-F5344CB8AC3E}">
        <p14:creationId xmlns:p14="http://schemas.microsoft.com/office/powerpoint/2010/main" val="260944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575500-E462-FB5B-F8CD-B01BA989207A}"/>
              </a:ext>
            </a:extLst>
          </p:cNvPr>
          <p:cNvSpPr>
            <a:spLocks noGrp="1"/>
          </p:cNvSpPr>
          <p:nvPr>
            <p:ph type="sldNum" sz="quarter" idx="12"/>
          </p:nvPr>
        </p:nvSpPr>
        <p:spPr/>
        <p:txBody>
          <a:bodyPr/>
          <a:lstStyle/>
          <a:p>
            <a:fld id="{49E430A2-D194-4C01-B316-5CD17E29EE8B}" type="slidenum">
              <a:rPr lang="en-US" smtClean="0"/>
              <a:t>17</a:t>
            </a:fld>
            <a:endParaRPr lang="en-US"/>
          </a:p>
        </p:txBody>
      </p:sp>
      <p:sp>
        <p:nvSpPr>
          <p:cNvPr id="3" name="Google Shape;338;p30">
            <a:extLst>
              <a:ext uri="{FF2B5EF4-FFF2-40B4-BE49-F238E27FC236}">
                <a16:creationId xmlns:a16="http://schemas.microsoft.com/office/drawing/2014/main" id="{DC2AF2A0-E9E3-12B6-B3AB-5E8276D15D4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Newton-Raphson iteration(1)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3A43AA-B14B-6605-53CA-DA8ADE5C79BD}"/>
                  </a:ext>
                </a:extLst>
              </p:cNvPr>
              <p:cNvSpPr txBox="1"/>
              <p:nvPr/>
            </p:nvSpPr>
            <p:spPr>
              <a:xfrm>
                <a:off x="2286000" y="1178807"/>
                <a:ext cx="4572000" cy="610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en-US" sz="1800" b="1" i="1" smtClean="0">
                              <a:latin typeface="Cambria Math" panose="02040503050406030204" pitchFamily="18" charset="0"/>
                            </a:rPr>
                            <m:t>𝑰</m:t>
                          </m:r>
                        </m:num>
                        <m:den>
                          <m:r>
                            <m:rPr>
                              <m:sty m:val="p"/>
                            </m:rPr>
                            <a:rPr lang="en-US" sz="1800" b="0" i="0" smtClean="0">
                              <a:latin typeface="Cambria Math" panose="02040503050406030204" pitchFamily="18" charset="0"/>
                            </a:rPr>
                            <m:t>Δ</m:t>
                          </m:r>
                          <m:r>
                            <a:rPr lang="en-US" sz="1800" b="0" i="1" smtClean="0">
                              <a:latin typeface="Cambria Math" panose="02040503050406030204" pitchFamily="18" charset="0"/>
                            </a:rPr>
                            <m:t>𝑡</m:t>
                          </m:r>
                        </m:den>
                      </m:f>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1" i="1" smtClean="0">
                                  <a:latin typeface="Cambria Math" panose="02040503050406030204" pitchFamily="18" charset="0"/>
                                </a:rPr>
                                <m:t>𝒖</m:t>
                              </m:r>
                            </m:e>
                            <m:sup>
                              <m:r>
                                <a:rPr lang="en-US" sz="1800" b="0" i="1" smtClean="0">
                                  <a:latin typeface="Cambria Math" panose="02040503050406030204" pitchFamily="18" charset="0"/>
                                </a:rPr>
                                <m:t>𝑛</m:t>
                              </m:r>
                              <m:r>
                                <a:rPr lang="en-US" sz="1800" b="0" i="1" smtClean="0">
                                  <a:latin typeface="Cambria Math" panose="02040503050406030204" pitchFamily="18" charset="0"/>
                                </a:rPr>
                                <m:t>+1</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1" i="1" smtClean="0">
                                  <a:latin typeface="Cambria Math" panose="02040503050406030204" pitchFamily="18" charset="0"/>
                                </a:rPr>
                                <m:t>𝒖</m:t>
                              </m:r>
                            </m:e>
                            <m:sup>
                              <m:r>
                                <a:rPr lang="en-US" sz="1800" b="0" i="1" smtClean="0">
                                  <a:latin typeface="Cambria Math" panose="02040503050406030204" pitchFamily="18" charset="0"/>
                                </a:rPr>
                                <m:t>𝑛</m:t>
                              </m:r>
                            </m:sup>
                          </m:sSup>
                        </m:e>
                      </m:d>
                      <m:r>
                        <a:rPr lang="en-US" sz="1800" b="0" i="1" smtClean="0">
                          <a:latin typeface="Cambria Math" panose="02040503050406030204" pitchFamily="18" charset="0"/>
                        </a:rPr>
                        <m:t>=0.5</m:t>
                      </m:r>
                      <m:r>
                        <a:rPr lang="en-US" sz="1800" b="1" i="1" smtClean="0">
                          <a:latin typeface="Cambria Math" panose="02040503050406030204" pitchFamily="18" charset="0"/>
                        </a:rPr>
                        <m:t>𝑨</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𝒖</m:t>
                          </m:r>
                        </m:e>
                        <m:sup>
                          <m:r>
                            <a:rPr lang="en-US" sz="1800" b="0" i="1" smtClean="0">
                              <a:latin typeface="Cambria Math" panose="02040503050406030204" pitchFamily="18" charset="0"/>
                            </a:rPr>
                            <m:t>𝑛</m:t>
                          </m:r>
                          <m:r>
                            <a:rPr lang="en-US" sz="1800" b="0" i="1" smtClean="0">
                              <a:latin typeface="Cambria Math" panose="02040503050406030204" pitchFamily="18" charset="0"/>
                            </a:rPr>
                            <m:t>+1</m:t>
                          </m:r>
                        </m:sup>
                      </m:sSup>
                      <m:r>
                        <a:rPr lang="en-US" sz="1800" b="1" i="1" smtClean="0">
                          <a:latin typeface="Cambria Math" panose="02040503050406030204" pitchFamily="18" charset="0"/>
                        </a:rPr>
                        <m:t>+</m:t>
                      </m:r>
                      <m:r>
                        <a:rPr lang="en-US" sz="1800" b="0" i="1" smtClean="0">
                          <a:latin typeface="Cambria Math" panose="02040503050406030204" pitchFamily="18" charset="0"/>
                        </a:rPr>
                        <m:t>0.5</m:t>
                      </m:r>
                      <m:r>
                        <a:rPr lang="en-US" sz="1800" b="1" i="1" smtClean="0">
                          <a:latin typeface="Cambria Math" panose="02040503050406030204" pitchFamily="18" charset="0"/>
                        </a:rPr>
                        <m:t>𝑨</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𝒖</m:t>
                          </m:r>
                        </m:e>
                        <m:sup>
                          <m:r>
                            <a:rPr lang="en-US" sz="1800" b="0" i="1" smtClean="0">
                              <a:latin typeface="Cambria Math" panose="02040503050406030204" pitchFamily="18" charset="0"/>
                            </a:rPr>
                            <m:t>𝑛</m:t>
                          </m:r>
                        </m:sup>
                      </m:sSup>
                    </m:oMath>
                  </m:oMathPara>
                </a14:m>
                <a:endParaRPr lang="en-US" sz="1800" b="1" dirty="0"/>
              </a:p>
            </p:txBody>
          </p:sp>
        </mc:Choice>
        <mc:Fallback xmlns="">
          <p:sp>
            <p:nvSpPr>
              <p:cNvPr id="5" name="TextBox 4">
                <a:extLst>
                  <a:ext uri="{FF2B5EF4-FFF2-40B4-BE49-F238E27FC236}">
                    <a16:creationId xmlns:a16="http://schemas.microsoft.com/office/drawing/2014/main" id="{B63A43AA-B14B-6605-53CA-DA8ADE5C79BD}"/>
                  </a:ext>
                </a:extLst>
              </p:cNvPr>
              <p:cNvSpPr txBox="1">
                <a:spLocks noRot="1" noChangeAspect="1" noMove="1" noResize="1" noEditPoints="1" noAdjustHandles="1" noChangeArrowheads="1" noChangeShapeType="1" noTextEdit="1"/>
              </p:cNvSpPr>
              <p:nvPr/>
            </p:nvSpPr>
            <p:spPr>
              <a:xfrm>
                <a:off x="2286000" y="1178807"/>
                <a:ext cx="4572000" cy="61087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184536-59B2-1790-83CB-3C8C7274C386}"/>
                  </a:ext>
                </a:extLst>
              </p:cNvPr>
              <p:cNvSpPr txBox="1"/>
              <p:nvPr/>
            </p:nvSpPr>
            <p:spPr>
              <a:xfrm>
                <a:off x="252576" y="785897"/>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Given the governing equation, we want to solve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𝒖</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 </m:t>
                    </m:r>
                  </m:oMath>
                </a14:m>
                <a:r>
                  <a:rPr lang="en-US" sz="2000" dirty="0">
                    <a:solidFill>
                      <a:prstClr val="black"/>
                    </a:solidFill>
                    <a:latin typeface="Arial" panose="020B0604020202020204" pitchFamily="34" charset="0"/>
                    <a:cs typeface="Arial" panose="020B0604020202020204" pitchFamily="34" charset="0"/>
                  </a:rPr>
                  <a:t>:</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71184536-59B2-1790-83CB-3C8C7274C386}"/>
                  </a:ext>
                </a:extLst>
              </p:cNvPr>
              <p:cNvSpPr txBox="1">
                <a:spLocks noRot="1" noChangeAspect="1" noMove="1" noResize="1" noEditPoints="1" noAdjustHandles="1" noChangeArrowheads="1" noChangeShapeType="1" noTextEdit="1"/>
              </p:cNvSpPr>
              <p:nvPr/>
            </p:nvSpPr>
            <p:spPr>
              <a:xfrm>
                <a:off x="252576" y="785897"/>
                <a:ext cx="8638847" cy="646331"/>
              </a:xfrm>
              <a:prstGeom prst="rect">
                <a:avLst/>
              </a:prstGeom>
              <a:blipFill>
                <a:blip r:embed="rId3"/>
                <a:stretch>
                  <a:fillRect l="-635" t="-471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7278A3B-7136-557F-B3F8-A1B1FC298DF7}"/>
              </a:ext>
            </a:extLst>
          </p:cNvPr>
          <p:cNvSpPr txBox="1"/>
          <p:nvPr/>
        </p:nvSpPr>
        <p:spPr>
          <a:xfrm>
            <a:off x="252575" y="1789680"/>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Rearrange the equation:</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EBE9D4-C3B4-89E3-5752-432888D87507}"/>
                  </a:ext>
                </a:extLst>
              </p:cNvPr>
              <p:cNvSpPr txBox="1"/>
              <p:nvPr/>
            </p:nvSpPr>
            <p:spPr>
              <a:xfrm>
                <a:off x="2286000" y="2182590"/>
                <a:ext cx="4572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p>
                        <m:sSupPr>
                          <m:ctrlPr>
                            <a:rPr lang="en-US"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r>
                            <a:rPr lang="en-US" i="1">
                              <a:latin typeface="Cambria Math" panose="02040503050406030204" pitchFamily="18" charset="0"/>
                            </a:rPr>
                            <m:t>+1</m:t>
                          </m:r>
                        </m:sup>
                      </m:sSup>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b="1" i="1">
                              <a:latin typeface="Cambria Math" panose="02040503050406030204" pitchFamily="18" charset="0"/>
                            </a:rPr>
                            <m:t>+</m:t>
                          </m:r>
                          <m:r>
                            <a:rPr lang="en-US" i="1">
                              <a:latin typeface="Cambria Math" panose="02040503050406030204" pitchFamily="18" charset="0"/>
                            </a:rPr>
                            <m:t>0.5</m:t>
                          </m:r>
                          <m:r>
                            <a:rPr lang="en-US" b="1" i="1">
                              <a:latin typeface="Cambria Math" panose="02040503050406030204" pitchFamily="18" charset="0"/>
                            </a:rPr>
                            <m:t>𝑨</m:t>
                          </m:r>
                        </m:e>
                      </m:d>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𝒖</m:t>
                          </m:r>
                        </m:e>
                        <m:sup>
                          <m:r>
                            <a:rPr lang="en-US" sz="1800" b="0" i="1" smtClean="0">
                              <a:latin typeface="Cambria Math" panose="02040503050406030204" pitchFamily="18" charset="0"/>
                            </a:rPr>
                            <m:t>𝑛</m:t>
                          </m:r>
                        </m:sup>
                      </m:sSup>
                    </m:oMath>
                  </m:oMathPara>
                </a14:m>
                <a:endParaRPr lang="en-US" sz="1800" b="1" dirty="0"/>
              </a:p>
            </p:txBody>
          </p:sp>
        </mc:Choice>
        <mc:Fallback xmlns="">
          <p:sp>
            <p:nvSpPr>
              <p:cNvPr id="9" name="TextBox 8">
                <a:extLst>
                  <a:ext uri="{FF2B5EF4-FFF2-40B4-BE49-F238E27FC236}">
                    <a16:creationId xmlns:a16="http://schemas.microsoft.com/office/drawing/2014/main" id="{14EBE9D4-C3B4-89E3-5752-432888D87507}"/>
                  </a:ext>
                </a:extLst>
              </p:cNvPr>
              <p:cNvSpPr txBox="1">
                <a:spLocks noRot="1" noChangeAspect="1" noMove="1" noResize="1" noEditPoints="1" noAdjustHandles="1" noChangeArrowheads="1" noChangeShapeType="1" noTextEdit="1"/>
              </p:cNvSpPr>
              <p:nvPr/>
            </p:nvSpPr>
            <p:spPr>
              <a:xfrm>
                <a:off x="2286000" y="2182590"/>
                <a:ext cx="4572000" cy="7146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4375A5-CA6E-2C49-FA42-AC19CD4DF97A}"/>
                  </a:ext>
                </a:extLst>
              </p:cNvPr>
              <p:cNvSpPr txBox="1"/>
              <p:nvPr/>
            </p:nvSpPr>
            <p:spPr>
              <a:xfrm>
                <a:off x="252575" y="2890586"/>
                <a:ext cx="9129965" cy="110697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With known value of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𝒖</m:t>
                        </m:r>
                      </m:e>
                      <m:sup>
                        <m:r>
                          <a:rPr lang="en-US" sz="2000" b="0" i="1" smtClean="0">
                            <a:latin typeface="Cambria Math" panose="02040503050406030204" pitchFamily="18" charset="0"/>
                          </a:rPr>
                          <m:t>𝑛</m:t>
                        </m:r>
                      </m:sup>
                    </m:sSup>
                  </m:oMath>
                </a14:m>
                <a:r>
                  <a:rPr lang="en-US" sz="16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we denote </a:t>
                </a:r>
                <a14:m>
                  <m:oMath xmlns:m="http://schemas.openxmlformats.org/officeDocument/2006/math">
                    <m:r>
                      <a:rPr lang="en-US" sz="2000" b="1" i="1" smtClean="0">
                        <a:solidFill>
                          <a:prstClr val="black"/>
                        </a:solidFill>
                        <a:latin typeface="Cambria Math" panose="02040503050406030204" pitchFamily="18" charset="0"/>
                        <a:cs typeface="Arial" panose="020B0604020202020204" pitchFamily="34" charset="0"/>
                      </a:rPr>
                      <m:t>𝒃</m:t>
                    </m:r>
                    <m:r>
                      <a:rPr lang="en-US" sz="2000" b="1" i="1" smtClean="0">
                        <a:solidFill>
                          <a:prstClr val="black"/>
                        </a:solidFill>
                        <a:latin typeface="Cambria Math" panose="02040503050406030204" pitchFamily="18" charset="0"/>
                        <a:cs typeface="Arial" panose="020B0604020202020204" pitchFamily="34"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1" i="1">
                                <a:latin typeface="Cambria Math" panose="02040503050406030204" pitchFamily="18" charset="0"/>
                              </a:rPr>
                              <m:t>𝑰</m:t>
                            </m:r>
                          </m:num>
                          <m:den>
                            <m:r>
                              <m:rPr>
                                <m:sty m:val="p"/>
                              </m:rPr>
                              <a:rPr lang="en-US" sz="2000">
                                <a:latin typeface="Cambria Math" panose="02040503050406030204" pitchFamily="18" charset="0"/>
                              </a:rPr>
                              <m:t>Δ</m:t>
                            </m:r>
                            <m:r>
                              <a:rPr lang="en-US" sz="2000" i="1">
                                <a:latin typeface="Cambria Math" panose="02040503050406030204" pitchFamily="18" charset="0"/>
                              </a:rPr>
                              <m:t>𝑡</m:t>
                            </m:r>
                          </m:den>
                        </m:f>
                        <m:r>
                          <a:rPr lang="en-US" sz="2000" b="1" i="1">
                            <a:latin typeface="Cambria Math" panose="02040503050406030204" pitchFamily="18" charset="0"/>
                          </a:rPr>
                          <m:t>+</m:t>
                        </m:r>
                        <m:r>
                          <a:rPr lang="en-US" sz="2000" i="1">
                            <a:latin typeface="Cambria Math" panose="02040503050406030204" pitchFamily="18" charset="0"/>
                          </a:rPr>
                          <m:t>0.5</m:t>
                        </m:r>
                        <m:r>
                          <a:rPr lang="en-US" sz="2000" b="1" i="1">
                            <a:latin typeface="Cambria Math" panose="02040503050406030204" pitchFamily="18" charset="0"/>
                          </a:rPr>
                          <m:t>𝑨</m:t>
                        </m:r>
                      </m:e>
                    </m:d>
                    <m:sSup>
                      <m:sSupPr>
                        <m:ctrlPr>
                          <a:rPr lang="en-US" sz="2000" b="1" i="1">
                            <a:latin typeface="Cambria Math" panose="02040503050406030204" pitchFamily="18" charset="0"/>
                          </a:rPr>
                        </m:ctrlPr>
                      </m:sSupPr>
                      <m:e>
                        <m:r>
                          <a:rPr lang="en-US" sz="2000" b="1" i="1">
                            <a:latin typeface="Cambria Math" panose="02040503050406030204" pitchFamily="18" charset="0"/>
                          </a:rPr>
                          <m:t>𝒖</m:t>
                        </m:r>
                      </m:e>
                      <m:sup>
                        <m:r>
                          <a:rPr lang="en-US" sz="2000" i="1">
                            <a:latin typeface="Cambria Math" panose="02040503050406030204" pitchFamily="18" charset="0"/>
                          </a:rPr>
                          <m:t>𝑛</m:t>
                        </m:r>
                      </m:sup>
                    </m:sSup>
                    <m:r>
                      <a:rPr lang="en-US" sz="2000" b="1" i="1" smtClean="0">
                        <a:latin typeface="Cambria Math" panose="02040503050406030204" pitchFamily="18" charset="0"/>
                      </a:rPr>
                      <m:t>.</m:t>
                    </m:r>
                  </m:oMath>
                </a14:m>
                <a:r>
                  <a:rPr lang="en-US" sz="2000" dirty="0">
                    <a:solidFill>
                      <a:prstClr val="black"/>
                    </a:solidFill>
                    <a:latin typeface="Arial" panose="020B0604020202020204" pitchFamily="34" charset="0"/>
                    <a:cs typeface="Arial" panose="020B0604020202020204" pitchFamily="34" charset="0"/>
                  </a:rPr>
                  <a:t> </a:t>
                </a:r>
              </a:p>
              <a:p>
                <a:r>
                  <a:rPr lang="en-US" sz="2000" dirty="0">
                    <a:solidFill>
                      <a:prstClr val="black"/>
                    </a:solidFill>
                    <a:latin typeface="Arial" panose="020B0604020202020204" pitchFamily="34" charset="0"/>
                    <a:cs typeface="Arial" panose="020B0604020202020204" pitchFamily="34" charset="0"/>
                  </a:rPr>
                  <a:t>     Therefore we have:</a:t>
                </a: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EF4375A5-CA6E-2C49-FA42-AC19CD4DF97A}"/>
                  </a:ext>
                </a:extLst>
              </p:cNvPr>
              <p:cNvSpPr txBox="1">
                <a:spLocks noRot="1" noChangeAspect="1" noMove="1" noResize="1" noEditPoints="1" noAdjustHandles="1" noChangeArrowheads="1" noChangeShapeType="1" noTextEdit="1"/>
              </p:cNvSpPr>
              <p:nvPr/>
            </p:nvSpPr>
            <p:spPr>
              <a:xfrm>
                <a:off x="252575" y="2890586"/>
                <a:ext cx="9129965" cy="1106970"/>
              </a:xfrm>
              <a:prstGeom prst="rect">
                <a:avLst/>
              </a:prstGeom>
              <a:blipFill>
                <a:blip r:embed="rId5"/>
                <a:stretch>
                  <a:fillRect l="-6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014BE4-0609-3CE1-B01F-E8AD29C4829B}"/>
                  </a:ext>
                </a:extLst>
              </p:cNvPr>
              <p:cNvSpPr txBox="1"/>
              <p:nvPr/>
            </p:nvSpPr>
            <p:spPr>
              <a:xfrm>
                <a:off x="1563756" y="3719329"/>
                <a:ext cx="4691268"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p>
                        <m:sSupPr>
                          <m:ctrlPr>
                            <a:rPr lang="en-US"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r>
                            <a:rPr lang="en-US" i="1">
                              <a:latin typeface="Cambria Math" panose="02040503050406030204" pitchFamily="18" charset="0"/>
                            </a:rPr>
                            <m:t>+1</m:t>
                          </m:r>
                        </m:sup>
                      </m:sSup>
                      <m:r>
                        <a:rPr lang="en-US" sz="1800" b="0" i="1" smtClean="0">
                          <a:latin typeface="Cambria Math" panose="02040503050406030204" pitchFamily="18" charset="0"/>
                        </a:rPr>
                        <m:t>=</m:t>
                      </m:r>
                      <m:r>
                        <a:rPr lang="en-US" sz="1800" b="1" i="1" smtClean="0">
                          <a:latin typeface="Cambria Math" panose="02040503050406030204" pitchFamily="18" charset="0"/>
                        </a:rPr>
                        <m:t>𝒃</m:t>
                      </m:r>
                    </m:oMath>
                  </m:oMathPara>
                </a14:m>
                <a:endParaRPr lang="en-US" b="1" dirty="0"/>
              </a:p>
            </p:txBody>
          </p:sp>
        </mc:Choice>
        <mc:Fallback xmlns="">
          <p:sp>
            <p:nvSpPr>
              <p:cNvPr id="14" name="TextBox 13">
                <a:extLst>
                  <a:ext uri="{FF2B5EF4-FFF2-40B4-BE49-F238E27FC236}">
                    <a16:creationId xmlns:a16="http://schemas.microsoft.com/office/drawing/2014/main" id="{37014BE4-0609-3CE1-B01F-E8AD29C4829B}"/>
                  </a:ext>
                </a:extLst>
              </p:cNvPr>
              <p:cNvSpPr txBox="1">
                <a:spLocks noRot="1" noChangeAspect="1" noMove="1" noResize="1" noEditPoints="1" noAdjustHandles="1" noChangeArrowheads="1" noChangeShapeType="1" noTextEdit="1"/>
              </p:cNvSpPr>
              <p:nvPr/>
            </p:nvSpPr>
            <p:spPr>
              <a:xfrm>
                <a:off x="1563756" y="3719329"/>
                <a:ext cx="4691268" cy="714683"/>
              </a:xfrm>
              <a:prstGeom prst="rect">
                <a:avLst/>
              </a:prstGeom>
              <a:blipFill>
                <a:blip r:embed="rId6"/>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5D907B9-57AC-D384-4B24-4056226F855E}"/>
              </a:ext>
            </a:extLst>
          </p:cNvPr>
          <p:cNvSpPr txBox="1"/>
          <p:nvPr/>
        </p:nvSpPr>
        <p:spPr>
          <a:xfrm>
            <a:off x="252574" y="4530622"/>
            <a:ext cx="9129965"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Rewrite this with Newton-Raphson iteration:</a:t>
            </a: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704376A-835E-5196-4683-6A92F08B154D}"/>
                  </a:ext>
                </a:extLst>
              </p:cNvPr>
              <p:cNvSpPr txBox="1"/>
              <p:nvPr/>
            </p:nvSpPr>
            <p:spPr>
              <a:xfrm>
                <a:off x="2014330" y="5098572"/>
                <a:ext cx="4691268"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m:t>
                          </m:r>
                          <m:r>
                            <a:rPr lang="en-US" b="1" i="1">
                              <a:latin typeface="Cambria Math" panose="02040503050406030204" pitchFamily="18" charset="0"/>
                            </a:rPr>
                            <m:t>𝒖</m:t>
                          </m:r>
                        </m:e>
                        <m:sub>
                          <m:r>
                            <a:rPr lang="en-US" b="0" i="1" smtClean="0">
                              <a:latin typeface="Cambria Math" panose="02040503050406030204" pitchFamily="18" charset="0"/>
                            </a:rPr>
                            <m:t>𝑘</m:t>
                          </m:r>
                        </m:sub>
                        <m:sup>
                          <m:r>
                            <a:rPr lang="en-US" i="1">
                              <a:latin typeface="Cambria Math" panose="02040503050406030204" pitchFamily="18" charset="0"/>
                            </a:rPr>
                            <m:t>𝑛</m:t>
                          </m:r>
                          <m:r>
                            <a:rPr lang="en-US" i="1">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𝑘</m:t>
                          </m:r>
                        </m:sub>
                        <m:sup>
                          <m:r>
                            <a:rPr lang="en-US" b="0" i="1" smtClean="0">
                              <a:latin typeface="Cambria Math" panose="02040503050406030204" pitchFamily="18" charset="0"/>
                            </a:rPr>
                            <m:t>𝑛</m:t>
                          </m:r>
                          <m:r>
                            <a:rPr lang="en-US" b="0" i="1" smtClean="0">
                              <a:latin typeface="Cambria Math" panose="02040503050406030204" pitchFamily="18" charset="0"/>
                            </a:rPr>
                            <m:t>+1 </m:t>
                          </m:r>
                        </m:sup>
                      </m:sSubSup>
                      <m:r>
                        <a:rPr lang="en-US" b="0" i="1" smtClean="0">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𝒃</m:t>
                      </m:r>
                    </m:oMath>
                  </m:oMathPara>
                </a14:m>
                <a:endParaRPr lang="en-US" b="1" dirty="0"/>
              </a:p>
            </p:txBody>
          </p:sp>
        </mc:Choice>
        <mc:Fallback xmlns="">
          <p:sp>
            <p:nvSpPr>
              <p:cNvPr id="17" name="TextBox 16">
                <a:extLst>
                  <a:ext uri="{FF2B5EF4-FFF2-40B4-BE49-F238E27FC236}">
                    <a16:creationId xmlns:a16="http://schemas.microsoft.com/office/drawing/2014/main" id="{C704376A-835E-5196-4683-6A92F08B154D}"/>
                  </a:ext>
                </a:extLst>
              </p:cNvPr>
              <p:cNvSpPr txBox="1">
                <a:spLocks noRot="1" noChangeAspect="1" noMove="1" noResize="1" noEditPoints="1" noAdjustHandles="1" noChangeArrowheads="1" noChangeShapeType="1" noTextEdit="1"/>
              </p:cNvSpPr>
              <p:nvPr/>
            </p:nvSpPr>
            <p:spPr>
              <a:xfrm>
                <a:off x="2014330" y="5098572"/>
                <a:ext cx="4691268" cy="714683"/>
              </a:xfrm>
              <a:prstGeom prst="rect">
                <a:avLst/>
              </a:prstGeom>
              <a:blipFill>
                <a:blip r:embed="rId7"/>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568FB32-DE69-BD92-050C-12B37C6E4462}"/>
              </a:ext>
            </a:extLst>
          </p:cNvPr>
          <p:cNvSpPr txBox="1"/>
          <p:nvPr/>
        </p:nvSpPr>
        <p:spPr>
          <a:xfrm>
            <a:off x="252574" y="5761638"/>
            <a:ext cx="9129965" cy="646331"/>
          </a:xfrm>
          <a:prstGeom prst="rect">
            <a:avLst/>
          </a:prstGeom>
          <a:noFill/>
        </p:spPr>
        <p:txBody>
          <a:bodyPr wrap="square" rtlCol="0">
            <a:spAutoFit/>
          </a:bodyPr>
          <a:lstStyle/>
          <a:p>
            <a:endParaRPr lang="en-US" sz="20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8E915C3-4D72-2020-2E20-F779F2C1D3F3}"/>
                  </a:ext>
                </a:extLst>
              </p:cNvPr>
              <p:cNvSpPr txBox="1"/>
              <p:nvPr/>
            </p:nvSpPr>
            <p:spPr>
              <a:xfrm>
                <a:off x="617809" y="5956241"/>
                <a:ext cx="5314120" cy="400110"/>
              </a:xfrm>
              <a:prstGeom prst="rect">
                <a:avLst/>
              </a:prstGeom>
              <a:noFill/>
            </p:spPr>
            <p:txBody>
              <a:bodyPr wrap="square" rtlCol="0">
                <a:spAutoFit/>
              </a:bodyPr>
              <a:lstStyle/>
              <a:p>
                <a:r>
                  <a:rPr lang="en-US" sz="2000" dirty="0">
                    <a:solidFill>
                      <a:prstClr val="black"/>
                    </a:solidFill>
                    <a:latin typeface="Arial" panose="020B0604020202020204" pitchFamily="34" charset="0"/>
                    <a:cs typeface="Arial" panose="020B0604020202020204" pitchFamily="34" charset="0"/>
                  </a:rPr>
                  <a:t>where </a:t>
                </a:r>
                <a14:m>
                  <m:oMath xmlns:m="http://schemas.openxmlformats.org/officeDocument/2006/math">
                    <m:r>
                      <a:rPr lang="en-US" sz="2000">
                        <a:solidFill>
                          <a:prstClr val="black"/>
                        </a:solidFill>
                        <a:latin typeface="Cambria Math" panose="02040503050406030204" pitchFamily="18" charset="0"/>
                        <a:cs typeface="Arial" panose="020B0604020202020204" pitchFamily="34" charset="0"/>
                      </a:rPr>
                      <m:t>𝑘</m:t>
                    </m:r>
                  </m:oMath>
                </a14:m>
                <a:r>
                  <a:rPr lang="en-US" sz="2000" dirty="0">
                    <a:solidFill>
                      <a:prstClr val="black"/>
                    </a:solidFill>
                    <a:latin typeface="Arial" panose="020B0604020202020204" pitchFamily="34" charset="0"/>
                    <a:cs typeface="Arial" panose="020B0604020202020204" pitchFamily="34" charset="0"/>
                  </a:rPr>
                  <a:t> denotes the number of iterations</a:t>
                </a:r>
                <a:r>
                  <a:rPr lang="en-US" dirty="0"/>
                  <a:t>.</a:t>
                </a:r>
              </a:p>
            </p:txBody>
          </p:sp>
        </mc:Choice>
        <mc:Fallback xmlns="">
          <p:sp>
            <p:nvSpPr>
              <p:cNvPr id="19" name="TextBox 18">
                <a:extLst>
                  <a:ext uri="{FF2B5EF4-FFF2-40B4-BE49-F238E27FC236}">
                    <a16:creationId xmlns:a16="http://schemas.microsoft.com/office/drawing/2014/main" id="{A8E915C3-4D72-2020-2E20-F779F2C1D3F3}"/>
                  </a:ext>
                </a:extLst>
              </p:cNvPr>
              <p:cNvSpPr txBox="1">
                <a:spLocks noRot="1" noChangeAspect="1" noMove="1" noResize="1" noEditPoints="1" noAdjustHandles="1" noChangeArrowheads="1" noChangeShapeType="1" noTextEdit="1"/>
              </p:cNvSpPr>
              <p:nvPr/>
            </p:nvSpPr>
            <p:spPr>
              <a:xfrm>
                <a:off x="617809" y="5956241"/>
                <a:ext cx="5314120" cy="400110"/>
              </a:xfrm>
              <a:prstGeom prst="rect">
                <a:avLst/>
              </a:prstGeom>
              <a:blipFill>
                <a:blip r:embed="rId8"/>
                <a:stretch>
                  <a:fillRect l="-1147"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249333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575500-E462-FB5B-F8CD-B01BA989207A}"/>
              </a:ext>
            </a:extLst>
          </p:cNvPr>
          <p:cNvSpPr>
            <a:spLocks noGrp="1"/>
          </p:cNvSpPr>
          <p:nvPr>
            <p:ph type="sldNum" sz="quarter" idx="12"/>
          </p:nvPr>
        </p:nvSpPr>
        <p:spPr/>
        <p:txBody>
          <a:bodyPr/>
          <a:lstStyle/>
          <a:p>
            <a:fld id="{49E430A2-D194-4C01-B316-5CD17E29EE8B}" type="slidenum">
              <a:rPr lang="en-US" smtClean="0"/>
              <a:t>18</a:t>
            </a:fld>
            <a:endParaRPr lang="en-US" dirty="0"/>
          </a:p>
        </p:txBody>
      </p:sp>
      <p:sp>
        <p:nvSpPr>
          <p:cNvPr id="3" name="Google Shape;338;p30">
            <a:extLst>
              <a:ext uri="{FF2B5EF4-FFF2-40B4-BE49-F238E27FC236}">
                <a16:creationId xmlns:a16="http://schemas.microsoft.com/office/drawing/2014/main" id="{DC2AF2A0-E9E3-12B6-B3AB-5E8276D15D4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Newton-Raphson iteration (2)</a:t>
            </a:r>
          </a:p>
        </p:txBody>
      </p:sp>
      <p:sp>
        <p:nvSpPr>
          <p:cNvPr id="6" name="TextBox 5">
            <a:extLst>
              <a:ext uri="{FF2B5EF4-FFF2-40B4-BE49-F238E27FC236}">
                <a16:creationId xmlns:a16="http://schemas.microsoft.com/office/drawing/2014/main" id="{71184536-59B2-1790-83CB-3C8C7274C386}"/>
              </a:ext>
            </a:extLst>
          </p:cNvPr>
          <p:cNvSpPr txBox="1"/>
          <p:nvPr/>
        </p:nvSpPr>
        <p:spPr>
          <a:xfrm>
            <a:off x="237798" y="1809043"/>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update can be calculated as:</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9D3C41-FA16-9E1B-0E0D-F8692689ECB8}"/>
                  </a:ext>
                </a:extLst>
              </p:cNvPr>
              <p:cNvSpPr txBox="1"/>
              <p:nvPr/>
            </p:nvSpPr>
            <p:spPr>
              <a:xfrm>
                <a:off x="2168598" y="2236882"/>
                <a:ext cx="4883427"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r>
                        <a:rPr lang="en-US" b="1" i="1" smtClean="0">
                          <a:latin typeface="Cambria Math" panose="02040503050406030204" pitchFamily="18" charset="0"/>
                        </a:rPr>
                        <m:t>(</m:t>
                      </m:r>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𝑘</m:t>
                          </m:r>
                        </m:sub>
                        <m:sup>
                          <m:r>
                            <a:rPr lang="en-US" b="0" i="1" smtClean="0">
                              <a:latin typeface="Cambria Math" panose="02040503050406030204" pitchFamily="18" charset="0"/>
                            </a:rPr>
                            <m:t>𝑛</m:t>
                          </m:r>
                          <m:r>
                            <a:rPr lang="en-US" b="0" i="1" smtClean="0">
                              <a:latin typeface="Cambria Math" panose="02040503050406030204" pitchFamily="18" charset="0"/>
                            </a:rPr>
                            <m:t>+1 </m:t>
                          </m:r>
                        </m:sup>
                      </m:sSubSup>
                      <m:r>
                        <a:rPr lang="en-US" b="0" i="1" smtClean="0">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𝒃</m:t>
                      </m:r>
                      <m:r>
                        <a:rPr lang="en-US" sz="1800" b="1" i="1" smtClean="0">
                          <a:latin typeface="Cambria Math" panose="02040503050406030204" pitchFamily="18" charset="0"/>
                        </a:rPr>
                        <m:t>−</m:t>
                      </m:r>
                      <m:d>
                        <m:dPr>
                          <m:ctrlPr>
                            <a:rPr lang="en-US" b="1" i="1">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bSup>
                        <m:sSubSupPr>
                          <m:ctrlPr>
                            <a:rPr lang="en-US" b="1" i="1">
                              <a:latin typeface="Cambria Math" panose="02040503050406030204" pitchFamily="18" charset="0"/>
                            </a:rPr>
                          </m:ctrlPr>
                        </m:sSubSupPr>
                        <m:e>
                          <m:r>
                            <a:rPr lang="en-US" b="1" i="1">
                              <a:latin typeface="Cambria Math" panose="02040503050406030204" pitchFamily="18" charset="0"/>
                            </a:rPr>
                            <m:t>𝒖</m:t>
                          </m:r>
                        </m:e>
                        <m:sub>
                          <m:r>
                            <a:rPr lang="en-US" i="1">
                              <a:latin typeface="Cambria Math" panose="02040503050406030204" pitchFamily="18" charset="0"/>
                            </a:rPr>
                            <m:t>𝑘</m:t>
                          </m:r>
                        </m:sub>
                        <m:sup>
                          <m:r>
                            <a:rPr lang="en-US" i="1">
                              <a:latin typeface="Cambria Math" panose="02040503050406030204" pitchFamily="18" charset="0"/>
                            </a:rPr>
                            <m:t>𝑛</m:t>
                          </m:r>
                          <m:r>
                            <a:rPr lang="en-US" i="1">
                              <a:latin typeface="Cambria Math" panose="02040503050406030204" pitchFamily="18" charset="0"/>
                            </a:rPr>
                            <m:t>+1</m:t>
                          </m:r>
                        </m:sup>
                      </m:sSubSup>
                    </m:oMath>
                  </m:oMathPara>
                </a14:m>
                <a:endParaRPr lang="en-US" b="1" dirty="0"/>
              </a:p>
            </p:txBody>
          </p:sp>
        </mc:Choice>
        <mc:Fallback xmlns="">
          <p:sp>
            <p:nvSpPr>
              <p:cNvPr id="8" name="TextBox 7">
                <a:extLst>
                  <a:ext uri="{FF2B5EF4-FFF2-40B4-BE49-F238E27FC236}">
                    <a16:creationId xmlns:a16="http://schemas.microsoft.com/office/drawing/2014/main" id="{479D3C41-FA16-9E1B-0E0D-F8692689ECB8}"/>
                  </a:ext>
                </a:extLst>
              </p:cNvPr>
              <p:cNvSpPr txBox="1">
                <a:spLocks noRot="1" noChangeAspect="1" noMove="1" noResize="1" noEditPoints="1" noAdjustHandles="1" noChangeArrowheads="1" noChangeShapeType="1" noTextEdit="1"/>
              </p:cNvSpPr>
              <p:nvPr/>
            </p:nvSpPr>
            <p:spPr>
              <a:xfrm>
                <a:off x="2168598" y="2236882"/>
                <a:ext cx="4883427" cy="7146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10D2E5-287C-2E5C-FE62-12C3DCDCDB15}"/>
                  </a:ext>
                </a:extLst>
              </p:cNvPr>
              <p:cNvSpPr txBox="1"/>
              <p:nvPr/>
            </p:nvSpPr>
            <p:spPr>
              <a:xfrm>
                <a:off x="2211587" y="1148500"/>
                <a:ext cx="4691268"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m:t>
                          </m:r>
                          <m:r>
                            <a:rPr lang="en-US" b="1" i="1">
                              <a:latin typeface="Cambria Math" panose="02040503050406030204" pitchFamily="18" charset="0"/>
                            </a:rPr>
                            <m:t>𝒖</m:t>
                          </m:r>
                        </m:e>
                        <m:sub>
                          <m:r>
                            <a:rPr lang="en-US" b="0" i="1" smtClean="0">
                              <a:latin typeface="Cambria Math" panose="02040503050406030204" pitchFamily="18" charset="0"/>
                            </a:rPr>
                            <m:t>𝑘</m:t>
                          </m:r>
                        </m:sub>
                        <m:sup>
                          <m:r>
                            <a:rPr lang="en-US" i="1">
                              <a:latin typeface="Cambria Math" panose="02040503050406030204" pitchFamily="18" charset="0"/>
                            </a:rPr>
                            <m:t>𝑛</m:t>
                          </m:r>
                          <m:r>
                            <a:rPr lang="en-US" i="1">
                              <a:latin typeface="Cambria Math" panose="02040503050406030204" pitchFamily="18" charset="0"/>
                            </a:rPr>
                            <m:t>+1</m:t>
                          </m:r>
                        </m:sup>
                      </m:sSubSup>
                      <m:r>
                        <a:rPr lang="en-US" b="0" i="1" smtClean="0">
                          <a:latin typeface="Cambria Math" panose="02040503050406030204" pitchFamily="18" charset="0"/>
                        </a:rPr>
                        <m:t>+</m:t>
                      </m:r>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𝑘</m:t>
                          </m:r>
                        </m:sub>
                        <m:sup>
                          <m:r>
                            <a:rPr lang="en-US" b="0" i="1" smtClean="0">
                              <a:latin typeface="Cambria Math" panose="02040503050406030204" pitchFamily="18" charset="0"/>
                            </a:rPr>
                            <m:t>𝑛</m:t>
                          </m:r>
                          <m:r>
                            <a:rPr lang="en-US" b="0" i="1" smtClean="0">
                              <a:latin typeface="Cambria Math" panose="02040503050406030204" pitchFamily="18" charset="0"/>
                            </a:rPr>
                            <m:t>+1 </m:t>
                          </m:r>
                        </m:sup>
                      </m:sSubSup>
                      <m:r>
                        <a:rPr lang="en-US" b="0" i="1" smtClean="0">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𝒃</m:t>
                      </m:r>
                    </m:oMath>
                  </m:oMathPara>
                </a14:m>
                <a:endParaRPr lang="en-US" b="1" dirty="0"/>
              </a:p>
            </p:txBody>
          </p:sp>
        </mc:Choice>
        <mc:Fallback xmlns="">
          <p:sp>
            <p:nvSpPr>
              <p:cNvPr id="11" name="TextBox 10">
                <a:extLst>
                  <a:ext uri="{FF2B5EF4-FFF2-40B4-BE49-F238E27FC236}">
                    <a16:creationId xmlns:a16="http://schemas.microsoft.com/office/drawing/2014/main" id="{8010D2E5-287C-2E5C-FE62-12C3DCDCDB15}"/>
                  </a:ext>
                </a:extLst>
              </p:cNvPr>
              <p:cNvSpPr txBox="1">
                <a:spLocks noRot="1" noChangeAspect="1" noMove="1" noResize="1" noEditPoints="1" noAdjustHandles="1" noChangeArrowheads="1" noChangeShapeType="1" noTextEdit="1"/>
              </p:cNvSpPr>
              <p:nvPr/>
            </p:nvSpPr>
            <p:spPr>
              <a:xfrm>
                <a:off x="2211587" y="1148500"/>
                <a:ext cx="4691268" cy="714683"/>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3012659-E35B-3C21-097B-F7BAB60E1356}"/>
              </a:ext>
            </a:extLst>
          </p:cNvPr>
          <p:cNvSpPr txBox="1"/>
          <p:nvPr/>
        </p:nvSpPr>
        <p:spPr>
          <a:xfrm>
            <a:off x="237798" y="713323"/>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As derived in the last page:</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4EC103B-2DAE-F0ED-924D-7B983A391C86}"/>
              </a:ext>
            </a:extLst>
          </p:cNvPr>
          <p:cNvSpPr txBox="1"/>
          <p:nvPr/>
        </p:nvSpPr>
        <p:spPr>
          <a:xfrm>
            <a:off x="237798" y="2966936"/>
            <a:ext cx="9123733" cy="156966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For linear problem, the solution converges in one single iteration. This can be derived as follows:</a:t>
            </a:r>
          </a:p>
          <a:p>
            <a:r>
              <a:rPr lang="en-US" sz="2000" dirty="0">
                <a:solidFill>
                  <a:prstClr val="black"/>
                </a:solidFill>
                <a:latin typeface="Arial" panose="020B0604020202020204" pitchFamily="34" charset="0"/>
                <a:cs typeface="Arial" panose="020B0604020202020204" pitchFamily="34" charset="0"/>
              </a:rPr>
              <a:t> </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2491922-20DB-BA93-427D-0A542901B275}"/>
                  </a:ext>
                </a:extLst>
              </p:cNvPr>
              <p:cNvSpPr txBox="1"/>
              <p:nvPr/>
            </p:nvSpPr>
            <p:spPr>
              <a:xfrm>
                <a:off x="119334" y="4737456"/>
                <a:ext cx="8981954" cy="984885"/>
              </a:xfrm>
              <a:prstGeom prst="rect">
                <a:avLst/>
              </a:prstGeom>
              <a:noFill/>
            </p:spPr>
            <p:txBody>
              <a:bodyPr wrap="square">
                <a:spAutoFit/>
              </a:bodyPr>
              <a:lstStyle/>
              <a:p>
                <a:pPr lvl="1"/>
                <a:r>
                  <a:rPr lang="en-US" sz="2000" dirty="0">
                    <a:solidFill>
                      <a:prstClr val="black"/>
                    </a:solidFill>
                    <a:latin typeface="Arial" panose="020B0604020202020204" pitchFamily="34" charset="0"/>
                    <a:cs typeface="Arial" panose="020B0604020202020204" pitchFamily="34" charset="0"/>
                  </a:rPr>
                  <a:t>After updating the solution, we substitute </a:t>
                </a:r>
                <a14:m>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oMath>
                </a14:m>
                <a:r>
                  <a:rPr lang="en-US" sz="2000" dirty="0">
                    <a:solidFill>
                      <a:prstClr val="black"/>
                    </a:solidFill>
                    <a:latin typeface="Arial" panose="020B0604020202020204" pitchFamily="34" charset="0"/>
                    <a:cs typeface="Arial" panose="020B0604020202020204" pitchFamily="34" charset="0"/>
                  </a:rPr>
                  <a:t> in to the governing equation, we find:</a:t>
                </a:r>
              </a:p>
              <a:p>
                <a:pPr lvl="1"/>
                <a:endParaRPr lang="en-US" sz="1800" dirty="0">
                  <a:solidFill>
                    <a:prstClr val="black"/>
                  </a:solidFill>
                  <a:latin typeface="Arial" panose="020B0604020202020204" pitchFamily="34" charset="0"/>
                  <a:cs typeface="Arial" panose="020B0604020202020204" pitchFamily="34" charset="0"/>
                </a:endParaRPr>
              </a:p>
            </p:txBody>
          </p:sp>
        </mc:Choice>
        <mc:Fallback xmlns="">
          <p:sp>
            <p:nvSpPr>
              <p:cNvPr id="21" name="TextBox 20">
                <a:extLst>
                  <a:ext uri="{FF2B5EF4-FFF2-40B4-BE49-F238E27FC236}">
                    <a16:creationId xmlns:a16="http://schemas.microsoft.com/office/drawing/2014/main" id="{82491922-20DB-BA93-427D-0A542901B275}"/>
                  </a:ext>
                </a:extLst>
              </p:cNvPr>
              <p:cNvSpPr txBox="1">
                <a:spLocks noRot="1" noChangeAspect="1" noMove="1" noResize="1" noEditPoints="1" noAdjustHandles="1" noChangeArrowheads="1" noChangeShapeType="1" noTextEdit="1"/>
              </p:cNvSpPr>
              <p:nvPr/>
            </p:nvSpPr>
            <p:spPr>
              <a:xfrm>
                <a:off x="119334" y="4737456"/>
                <a:ext cx="8981954" cy="984885"/>
              </a:xfrm>
              <a:prstGeom prst="rect">
                <a:avLst/>
              </a:prstGeom>
              <a:blipFill>
                <a:blip r:embed="rId5"/>
                <a:stretch>
                  <a:fillRect t="-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3999D93-18F4-98EA-D517-42B489E158DC}"/>
                  </a:ext>
                </a:extLst>
              </p:cNvPr>
              <p:cNvSpPr txBox="1"/>
              <p:nvPr/>
            </p:nvSpPr>
            <p:spPr>
              <a:xfrm>
                <a:off x="3595678" y="3614753"/>
                <a:ext cx="1975636" cy="2768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𝑴</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0</m:t>
                          </m:r>
                        </m:sub>
                      </m:sSub>
                      <m:r>
                        <a:rPr lang="en-US" b="1" i="1" smtClean="0">
                          <a:latin typeface="Cambria Math" panose="02040503050406030204" pitchFamily="18" charset="0"/>
                        </a:rPr>
                        <m:t>+</m:t>
                      </m:r>
                      <m:r>
                        <a:rPr lang="en-US" b="1" i="1" smtClean="0">
                          <a:latin typeface="Cambria Math" panose="02040503050406030204" pitchFamily="18" charset="0"/>
                        </a:rPr>
                        <m:t>𝜹</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1" i="1" smtClean="0">
                          <a:latin typeface="Cambria Math" panose="02040503050406030204" pitchFamily="18" charset="0"/>
                        </a:rPr>
                        <m:t>𝒃</m:t>
                      </m:r>
                    </m:oMath>
                  </m:oMathPara>
                </a14:m>
                <a:endParaRPr lang="en-US" b="1" i="1" dirty="0"/>
              </a:p>
            </p:txBody>
          </p:sp>
        </mc:Choice>
        <mc:Fallback xmlns="">
          <p:sp>
            <p:nvSpPr>
              <p:cNvPr id="25" name="TextBox 24">
                <a:extLst>
                  <a:ext uri="{FF2B5EF4-FFF2-40B4-BE49-F238E27FC236}">
                    <a16:creationId xmlns:a16="http://schemas.microsoft.com/office/drawing/2014/main" id="{C3999D93-18F4-98EA-D517-42B489E158DC}"/>
                  </a:ext>
                </a:extLst>
              </p:cNvPr>
              <p:cNvSpPr txBox="1">
                <a:spLocks noRot="1" noChangeAspect="1" noMove="1" noResize="1" noEditPoints="1" noAdjustHandles="1" noChangeArrowheads="1" noChangeShapeType="1" noTextEdit="1"/>
              </p:cNvSpPr>
              <p:nvPr/>
            </p:nvSpPr>
            <p:spPr>
              <a:xfrm>
                <a:off x="3595678" y="3614753"/>
                <a:ext cx="1975636" cy="276863"/>
              </a:xfrm>
              <a:prstGeom prst="rect">
                <a:avLst/>
              </a:prstGeom>
              <a:blipFill>
                <a:blip r:embed="rId6"/>
                <a:stretch>
                  <a:fillRect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8D8805E-9167-4511-07A4-F04E84DDFDA4}"/>
                  </a:ext>
                </a:extLst>
              </p:cNvPr>
              <p:cNvSpPr txBox="1"/>
              <p:nvPr/>
            </p:nvSpPr>
            <p:spPr>
              <a:xfrm>
                <a:off x="3595678" y="4003542"/>
                <a:ext cx="2063000" cy="375552"/>
              </a:xfrm>
              <a:prstGeom prst="rect">
                <a:avLst/>
              </a:prstGeom>
              <a:noFill/>
            </p:spPr>
            <p:txBody>
              <a:bodyPr wrap="square">
                <a:spAutoFit/>
              </a:bodyPr>
              <a:lstStyle/>
              <a:p>
                <a14:m>
                  <m:oMath xmlns:m="http://schemas.openxmlformats.org/officeDocument/2006/math">
                    <m:r>
                      <a:rPr lang="en-US" b="1" i="1" smtClean="0">
                        <a:latin typeface="Cambria Math" panose="02040503050406030204" pitchFamily="18" charset="0"/>
                      </a:rPr>
                      <m:t>𝜹</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𝑴</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𝒃</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0</m:t>
                        </m:r>
                      </m:sub>
                    </m:sSub>
                  </m:oMath>
                </a14:m>
                <a:r>
                  <a:rPr lang="en-US" dirty="0"/>
                  <a:t>  </a:t>
                </a:r>
              </a:p>
            </p:txBody>
          </p:sp>
        </mc:Choice>
        <mc:Fallback xmlns="">
          <p:sp>
            <p:nvSpPr>
              <p:cNvPr id="27" name="TextBox 26">
                <a:extLst>
                  <a:ext uri="{FF2B5EF4-FFF2-40B4-BE49-F238E27FC236}">
                    <a16:creationId xmlns:a16="http://schemas.microsoft.com/office/drawing/2014/main" id="{F8D8805E-9167-4511-07A4-F04E84DDFDA4}"/>
                  </a:ext>
                </a:extLst>
              </p:cNvPr>
              <p:cNvSpPr txBox="1">
                <a:spLocks noRot="1" noChangeAspect="1" noMove="1" noResize="1" noEditPoints="1" noAdjustHandles="1" noChangeArrowheads="1" noChangeShapeType="1" noTextEdit="1"/>
              </p:cNvSpPr>
              <p:nvPr/>
            </p:nvSpPr>
            <p:spPr>
              <a:xfrm>
                <a:off x="3595678" y="4003542"/>
                <a:ext cx="2063000" cy="3755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AF50BFE-4D9B-86F7-3610-6850183F0F01}"/>
                  </a:ext>
                </a:extLst>
              </p:cNvPr>
              <p:cNvSpPr txBox="1"/>
              <p:nvPr/>
            </p:nvSpPr>
            <p:spPr>
              <a:xfrm>
                <a:off x="3357775" y="4379093"/>
                <a:ext cx="2769169" cy="375367"/>
              </a:xfrm>
              <a:prstGeom prst="rect">
                <a:avLst/>
              </a:prstGeom>
              <a:noFill/>
            </p:spPr>
            <p:txBody>
              <a:bodyPr wrap="square">
                <a:spAutoFit/>
              </a:bodyPr>
              <a:lstStyle/>
              <a:p>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r>
                      <a:rPr lang="en-US" b="1" i="1" smtClean="0">
                        <a:latin typeface="Cambria Math" panose="02040503050406030204" pitchFamily="18" charset="0"/>
                      </a:rPr>
                      <m:t>+</m:t>
                    </m:r>
                    <m:r>
                      <a:rPr lang="en-US" b="1" i="1">
                        <a:latin typeface="Cambria Math" panose="02040503050406030204" pitchFamily="18" charset="0"/>
                      </a:rPr>
                      <m:t>𝜹</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0</m:t>
                        </m:r>
                      </m:sub>
                    </m:sSub>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smtClean="0">
                            <a:latin typeface="Cambria Math" panose="02040503050406030204" pitchFamily="18" charset="0"/>
                          </a:rPr>
                          <m:t>𝑴</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𝒃</m:t>
                    </m:r>
                  </m:oMath>
                </a14:m>
                <a:endParaRPr lang="en-US" dirty="0"/>
              </a:p>
            </p:txBody>
          </p:sp>
        </mc:Choice>
        <mc:Fallback xmlns="">
          <p:sp>
            <p:nvSpPr>
              <p:cNvPr id="29" name="TextBox 28">
                <a:extLst>
                  <a:ext uri="{FF2B5EF4-FFF2-40B4-BE49-F238E27FC236}">
                    <a16:creationId xmlns:a16="http://schemas.microsoft.com/office/drawing/2014/main" id="{1AF50BFE-4D9B-86F7-3610-6850183F0F01}"/>
                  </a:ext>
                </a:extLst>
              </p:cNvPr>
              <p:cNvSpPr txBox="1">
                <a:spLocks noRot="1" noChangeAspect="1" noMove="1" noResize="1" noEditPoints="1" noAdjustHandles="1" noChangeArrowheads="1" noChangeShapeType="1" noTextEdit="1"/>
              </p:cNvSpPr>
              <p:nvPr/>
            </p:nvSpPr>
            <p:spPr>
              <a:xfrm>
                <a:off x="3357775" y="4379093"/>
                <a:ext cx="2769169" cy="37536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2449FAA-7277-41B2-61AB-96DCDB5C02B4}"/>
                  </a:ext>
                </a:extLst>
              </p:cNvPr>
              <p:cNvSpPr txBox="1"/>
              <p:nvPr/>
            </p:nvSpPr>
            <p:spPr>
              <a:xfrm>
                <a:off x="3455765" y="5223294"/>
                <a:ext cx="2202911" cy="375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𝑴</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𝑴</m:t>
                      </m:r>
                      <m:sSup>
                        <m:sSupPr>
                          <m:ctrlPr>
                            <a:rPr lang="en-US" b="1" i="1">
                              <a:latin typeface="Cambria Math" panose="02040503050406030204" pitchFamily="18" charset="0"/>
                            </a:rPr>
                          </m:ctrlPr>
                        </m:sSupPr>
                        <m:e>
                          <m:r>
                            <a:rPr lang="en-US" b="1" i="1" smtClean="0">
                              <a:latin typeface="Cambria Math" panose="02040503050406030204" pitchFamily="18" charset="0"/>
                            </a:rPr>
                            <m:t>𝑴</m:t>
                          </m:r>
                        </m:e>
                        <m:sup>
                          <m:r>
                            <a:rPr lang="en-US" b="1" i="1">
                              <a:latin typeface="Cambria Math" panose="02040503050406030204" pitchFamily="18" charset="0"/>
                            </a:rPr>
                            <m:t>−</m:t>
                          </m:r>
                          <m:r>
                            <a:rPr lang="en-US" b="1" i="1">
                              <a:latin typeface="Cambria Math" panose="02040503050406030204" pitchFamily="18" charset="0"/>
                            </a:rPr>
                            <m:t>𝟏</m:t>
                          </m:r>
                        </m:sup>
                      </m:sSup>
                      <m:r>
                        <a:rPr lang="en-US" b="1" i="1">
                          <a:latin typeface="Cambria Math" panose="02040503050406030204" pitchFamily="18" charset="0"/>
                        </a:rPr>
                        <m:t>𝒃</m:t>
                      </m:r>
                      <m:r>
                        <a:rPr lang="en-US" b="1" i="1" smtClean="0">
                          <a:latin typeface="Cambria Math" panose="02040503050406030204" pitchFamily="18" charset="0"/>
                        </a:rPr>
                        <m:t>=</m:t>
                      </m:r>
                      <m:r>
                        <a:rPr lang="en-US" b="1" i="1">
                          <a:latin typeface="Cambria Math" panose="02040503050406030204" pitchFamily="18" charset="0"/>
                        </a:rPr>
                        <m:t>𝒃</m:t>
                      </m:r>
                    </m:oMath>
                  </m:oMathPara>
                </a14:m>
                <a:endParaRPr lang="en-US" dirty="0"/>
              </a:p>
            </p:txBody>
          </p:sp>
        </mc:Choice>
        <mc:Fallback xmlns="">
          <p:sp>
            <p:nvSpPr>
              <p:cNvPr id="31" name="TextBox 30">
                <a:extLst>
                  <a:ext uri="{FF2B5EF4-FFF2-40B4-BE49-F238E27FC236}">
                    <a16:creationId xmlns:a16="http://schemas.microsoft.com/office/drawing/2014/main" id="{52449FAA-7277-41B2-61AB-96DCDB5C02B4}"/>
                  </a:ext>
                </a:extLst>
              </p:cNvPr>
              <p:cNvSpPr txBox="1">
                <a:spLocks noRot="1" noChangeAspect="1" noMove="1" noResize="1" noEditPoints="1" noAdjustHandles="1" noChangeArrowheads="1" noChangeShapeType="1" noTextEdit="1"/>
              </p:cNvSpPr>
              <p:nvPr/>
            </p:nvSpPr>
            <p:spPr>
              <a:xfrm>
                <a:off x="3455765" y="5223294"/>
                <a:ext cx="2202911" cy="37555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8B5F15A-6A92-DE5F-DB54-978781810EE8}"/>
                  </a:ext>
                </a:extLst>
              </p:cNvPr>
              <p:cNvSpPr txBox="1"/>
              <p:nvPr/>
            </p:nvSpPr>
            <p:spPr>
              <a:xfrm>
                <a:off x="92519" y="5598846"/>
                <a:ext cx="8981954" cy="1292662"/>
              </a:xfrm>
              <a:prstGeom prst="rect">
                <a:avLst/>
              </a:prstGeom>
              <a:noFill/>
            </p:spPr>
            <p:txBody>
              <a:bodyPr wrap="square">
                <a:spAutoFit/>
              </a:bodyPr>
              <a:lstStyle/>
              <a:p>
                <a:pPr lvl="1"/>
                <a:r>
                  <a:rPr lang="en-US" sz="2000" dirty="0">
                    <a:solidFill>
                      <a:prstClr val="black"/>
                    </a:solidFill>
                    <a:latin typeface="Arial" panose="020B0604020202020204" pitchFamily="34" charset="0"/>
                    <a:cs typeface="Arial" panose="020B0604020202020204" pitchFamily="34" charset="0"/>
                  </a:rPr>
                  <a:t>Therefore </a:t>
                </a:r>
                <a14:m>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panose="02040503050406030204" pitchFamily="18" charset="0"/>
                          </a:rPr>
                          <m:t>𝒙</m:t>
                        </m:r>
                      </m:e>
                      <m:sub>
                        <m:r>
                          <a:rPr lang="en-US" sz="2000" i="1">
                            <a:latin typeface="Cambria Math" panose="02040503050406030204" pitchFamily="18" charset="0"/>
                          </a:rPr>
                          <m:t>1</m:t>
                        </m:r>
                      </m:sub>
                    </m:sSub>
                  </m:oMath>
                </a14:m>
                <a:r>
                  <a:rPr lang="en-US" sz="2000" dirty="0">
                    <a:solidFill>
                      <a:prstClr val="black"/>
                    </a:solidFill>
                    <a:latin typeface="Arial" panose="020B0604020202020204" pitchFamily="34" charset="0"/>
                    <a:cs typeface="Arial" panose="020B0604020202020204" pitchFamily="34" charset="0"/>
                  </a:rPr>
                  <a:t> is the exact solution.</a:t>
                </a:r>
              </a:p>
              <a:p>
                <a:pPr lvl="1"/>
                <a:r>
                  <a:rPr lang="en-US" sz="2000" dirty="0">
                    <a:solidFill>
                      <a:prstClr val="black"/>
                    </a:solidFill>
                    <a:latin typeface="Arial" panose="020B0604020202020204" pitchFamily="34" charset="0"/>
                    <a:cs typeface="Arial" panose="020B0604020202020204" pitchFamily="34" charset="0"/>
                  </a:rPr>
                  <a:t>However, this is not the case for nonlinear problems </a:t>
                </a:r>
                <a14:m>
                  <m:oMath xmlns:m="http://schemas.openxmlformats.org/officeDocument/2006/math">
                    <m:r>
                      <a:rPr lang="en-US" sz="2000" b="1" i="1" smtClean="0">
                        <a:solidFill>
                          <a:prstClr val="black"/>
                        </a:solidFill>
                        <a:latin typeface="Cambria Math" panose="02040503050406030204" pitchFamily="18" charset="0"/>
                        <a:cs typeface="Arial" panose="020B0604020202020204" pitchFamily="34" charset="0"/>
                      </a:rPr>
                      <m:t>𝑴</m:t>
                    </m:r>
                    <m:d>
                      <m:dPr>
                        <m:ctrlPr>
                          <a:rPr lang="en-US" sz="2000" i="1">
                            <a:solidFill>
                              <a:prstClr val="black"/>
                            </a:solidFill>
                            <a:latin typeface="Cambria Math" panose="02040503050406030204" pitchFamily="18" charset="0"/>
                            <a:cs typeface="Arial" panose="020B0604020202020204" pitchFamily="34" charset="0"/>
                          </a:rPr>
                        </m:ctrlPr>
                      </m:dPr>
                      <m:e>
                        <m:sSub>
                          <m:sSubPr>
                            <m:ctrlPr>
                              <a:rPr lang="en-US" sz="2000" i="1">
                                <a:solidFill>
                                  <a:prstClr val="black"/>
                                </a:solidFill>
                                <a:latin typeface="Cambria Math" panose="02040503050406030204" pitchFamily="18" charset="0"/>
                                <a:cs typeface="Arial" panose="020B0604020202020204" pitchFamily="34" charset="0"/>
                              </a:rPr>
                            </m:ctrlPr>
                          </m:sSubPr>
                          <m:e>
                            <m:r>
                              <a:rPr lang="en-US" sz="2000" b="1" i="1">
                                <a:solidFill>
                                  <a:prstClr val="black"/>
                                </a:solidFill>
                                <a:latin typeface="Cambria Math" panose="02040503050406030204" pitchFamily="18" charset="0"/>
                                <a:cs typeface="Arial" panose="020B0604020202020204" pitchFamily="34" charset="0"/>
                              </a:rPr>
                              <m:t>𝒖</m:t>
                            </m:r>
                          </m:e>
                          <m:sub>
                            <m:r>
                              <a:rPr lang="en-US" sz="2000">
                                <a:solidFill>
                                  <a:prstClr val="black"/>
                                </a:solidFill>
                                <a:latin typeface="Cambria Math" panose="02040503050406030204" pitchFamily="18" charset="0"/>
                                <a:cs typeface="Arial" panose="020B0604020202020204" pitchFamily="34" charset="0"/>
                              </a:rPr>
                              <m:t>𝑘</m:t>
                            </m:r>
                          </m:sub>
                        </m:sSub>
                      </m:e>
                    </m:d>
                    <m:sSub>
                      <m:sSubPr>
                        <m:ctrlPr>
                          <a:rPr lang="en-US" sz="2000" i="1">
                            <a:solidFill>
                              <a:prstClr val="black"/>
                            </a:solidFill>
                            <a:latin typeface="Cambria Math" panose="02040503050406030204" pitchFamily="18" charset="0"/>
                            <a:cs typeface="Arial" panose="020B0604020202020204" pitchFamily="34" charset="0"/>
                          </a:rPr>
                        </m:ctrlPr>
                      </m:sSubPr>
                      <m:e>
                        <m:r>
                          <a:rPr lang="en-US" sz="2000" b="1" i="1">
                            <a:solidFill>
                              <a:prstClr val="black"/>
                            </a:solidFill>
                            <a:latin typeface="Cambria Math" panose="02040503050406030204" pitchFamily="18" charset="0"/>
                            <a:cs typeface="Arial" panose="020B0604020202020204" pitchFamily="34" charset="0"/>
                          </a:rPr>
                          <m:t>𝒖</m:t>
                        </m:r>
                      </m:e>
                      <m:sub>
                        <m:r>
                          <a:rPr lang="en-US" sz="2000">
                            <a:solidFill>
                              <a:prstClr val="black"/>
                            </a:solidFill>
                            <a:latin typeface="Cambria Math" panose="02040503050406030204" pitchFamily="18" charset="0"/>
                            <a:cs typeface="Arial" panose="020B0604020202020204" pitchFamily="34" charset="0"/>
                          </a:rPr>
                          <m:t>𝑘</m:t>
                        </m:r>
                      </m:sub>
                    </m:sSub>
                    <m:r>
                      <a:rPr lang="en-US" sz="2000">
                        <a:solidFill>
                          <a:prstClr val="black"/>
                        </a:solidFill>
                        <a:latin typeface="Cambria Math" panose="02040503050406030204" pitchFamily="18" charset="0"/>
                        <a:cs typeface="Arial" panose="020B0604020202020204" pitchFamily="34" charset="0"/>
                      </a:rPr>
                      <m:t>=</m:t>
                    </m:r>
                    <m:r>
                      <a:rPr lang="en-US" sz="2000" b="1" i="1">
                        <a:solidFill>
                          <a:prstClr val="black"/>
                        </a:solidFill>
                        <a:latin typeface="Cambria Math" panose="02040503050406030204" pitchFamily="18" charset="0"/>
                        <a:cs typeface="Arial" panose="020B0604020202020204" pitchFamily="34" charset="0"/>
                      </a:rPr>
                      <m:t>𝒃</m:t>
                    </m:r>
                    <m:d>
                      <m:dPr>
                        <m:ctrlPr>
                          <a:rPr lang="en-US" sz="2000" i="1">
                            <a:solidFill>
                              <a:prstClr val="black"/>
                            </a:solidFill>
                            <a:latin typeface="Cambria Math" panose="02040503050406030204" pitchFamily="18" charset="0"/>
                            <a:cs typeface="Arial" panose="020B0604020202020204" pitchFamily="34" charset="0"/>
                          </a:rPr>
                        </m:ctrlPr>
                      </m:dPr>
                      <m:e>
                        <m:sSub>
                          <m:sSubPr>
                            <m:ctrlPr>
                              <a:rPr lang="en-US" sz="2000" i="1">
                                <a:solidFill>
                                  <a:prstClr val="black"/>
                                </a:solidFill>
                                <a:latin typeface="Cambria Math" panose="02040503050406030204" pitchFamily="18" charset="0"/>
                                <a:cs typeface="Arial" panose="020B0604020202020204" pitchFamily="34" charset="0"/>
                              </a:rPr>
                            </m:ctrlPr>
                          </m:sSubPr>
                          <m:e>
                            <m:r>
                              <a:rPr lang="en-US" sz="2000" b="1" i="1">
                                <a:solidFill>
                                  <a:prstClr val="black"/>
                                </a:solidFill>
                                <a:latin typeface="Cambria Math" panose="02040503050406030204" pitchFamily="18" charset="0"/>
                                <a:cs typeface="Arial" panose="020B0604020202020204" pitchFamily="34" charset="0"/>
                              </a:rPr>
                              <m:t>𝒖</m:t>
                            </m:r>
                          </m:e>
                          <m:sub>
                            <m:r>
                              <a:rPr lang="en-US" sz="2000">
                                <a:solidFill>
                                  <a:prstClr val="black"/>
                                </a:solidFill>
                                <a:latin typeface="Cambria Math" panose="02040503050406030204" pitchFamily="18" charset="0"/>
                                <a:cs typeface="Arial" panose="020B0604020202020204" pitchFamily="34" charset="0"/>
                              </a:rPr>
                              <m:t>𝑘</m:t>
                            </m:r>
                          </m:sub>
                        </m:sSub>
                      </m:e>
                    </m:d>
                  </m:oMath>
                </a14:m>
                <a:r>
                  <a:rPr lang="en-US" sz="2000" dirty="0">
                    <a:solidFill>
                      <a:prstClr val="black"/>
                    </a:solidFill>
                    <a:latin typeface="Arial" panose="020B0604020202020204" pitchFamily="34" charset="0"/>
                    <a:cs typeface="Arial" panose="020B0604020202020204" pitchFamily="34" charset="0"/>
                  </a:rPr>
                  <a:t>.</a:t>
                </a:r>
              </a:p>
              <a:p>
                <a:pPr lvl="1"/>
                <a:endParaRPr lang="en-US" sz="2000" dirty="0">
                  <a:solidFill>
                    <a:prstClr val="black"/>
                  </a:solidFill>
                  <a:latin typeface="Arial" panose="020B0604020202020204" pitchFamily="34" charset="0"/>
                  <a:cs typeface="Arial" panose="020B0604020202020204" pitchFamily="34" charset="0"/>
                </a:endParaRPr>
              </a:p>
              <a:p>
                <a:pPr lvl="1"/>
                <a:endParaRPr lang="en-US" sz="1800" dirty="0">
                  <a:solidFill>
                    <a:prstClr val="black"/>
                  </a:solidFill>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A8B5F15A-6A92-DE5F-DB54-978781810EE8}"/>
                  </a:ext>
                </a:extLst>
              </p:cNvPr>
              <p:cNvSpPr txBox="1">
                <a:spLocks noRot="1" noChangeAspect="1" noMove="1" noResize="1" noEditPoints="1" noAdjustHandles="1" noChangeArrowheads="1" noChangeShapeType="1" noTextEdit="1"/>
              </p:cNvSpPr>
              <p:nvPr/>
            </p:nvSpPr>
            <p:spPr>
              <a:xfrm>
                <a:off x="92519" y="5598846"/>
                <a:ext cx="8981954" cy="1292662"/>
              </a:xfrm>
              <a:prstGeom prst="rect">
                <a:avLst/>
              </a:prstGeom>
              <a:blipFill>
                <a:blip r:embed="rId10"/>
                <a:stretch>
                  <a:fillRect t="-1887"/>
                </a:stretch>
              </a:blipFill>
            </p:spPr>
            <p:txBody>
              <a:bodyPr/>
              <a:lstStyle/>
              <a:p>
                <a:r>
                  <a:rPr lang="en-US">
                    <a:noFill/>
                  </a:rPr>
                  <a:t> </a:t>
                </a:r>
              </a:p>
            </p:txBody>
          </p:sp>
        </mc:Fallback>
      </mc:AlternateContent>
    </p:spTree>
    <p:extLst>
      <p:ext uri="{BB962C8B-B14F-4D97-AF65-F5344CB8AC3E}">
        <p14:creationId xmlns:p14="http://schemas.microsoft.com/office/powerpoint/2010/main" val="347474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575500-E462-FB5B-F8CD-B01BA989207A}"/>
              </a:ext>
            </a:extLst>
          </p:cNvPr>
          <p:cNvSpPr>
            <a:spLocks noGrp="1"/>
          </p:cNvSpPr>
          <p:nvPr>
            <p:ph type="sldNum" sz="quarter" idx="12"/>
          </p:nvPr>
        </p:nvSpPr>
        <p:spPr/>
        <p:txBody>
          <a:bodyPr/>
          <a:lstStyle/>
          <a:p>
            <a:fld id="{49E430A2-D194-4C01-B316-5CD17E29EE8B}" type="slidenum">
              <a:rPr lang="en-US" smtClean="0"/>
              <a:t>19</a:t>
            </a:fld>
            <a:endParaRPr lang="en-US" dirty="0"/>
          </a:p>
        </p:txBody>
      </p:sp>
      <p:sp>
        <p:nvSpPr>
          <p:cNvPr id="3" name="Google Shape;338;p30">
            <a:extLst>
              <a:ext uri="{FF2B5EF4-FFF2-40B4-BE49-F238E27FC236}">
                <a16:creationId xmlns:a16="http://schemas.microsoft.com/office/drawing/2014/main" id="{DC2AF2A0-E9E3-12B6-B3AB-5E8276D15D4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Newton-Raphson iteration (3)</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9D3C41-FA16-9E1B-0E0D-F8692689ECB8}"/>
                  </a:ext>
                </a:extLst>
              </p:cNvPr>
              <p:cNvSpPr txBox="1"/>
              <p:nvPr/>
            </p:nvSpPr>
            <p:spPr>
              <a:xfrm>
                <a:off x="2168598" y="2236882"/>
                <a:ext cx="4883427"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r>
                        <a:rPr lang="en-US" b="1" i="1" smtClean="0">
                          <a:latin typeface="Cambria Math" panose="02040503050406030204" pitchFamily="18" charset="0"/>
                        </a:rPr>
                        <m:t>(</m:t>
                      </m:r>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+1 </m:t>
                          </m:r>
                        </m:sup>
                      </m:sSubSup>
                      <m:r>
                        <a:rPr lang="en-US" b="0" i="1" smtClean="0">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𝒃</m:t>
                      </m:r>
                      <m:r>
                        <a:rPr lang="en-US" sz="1800" b="1" i="1" smtClean="0">
                          <a:latin typeface="Cambria Math" panose="02040503050406030204" pitchFamily="18" charset="0"/>
                        </a:rPr>
                        <m:t>−</m:t>
                      </m:r>
                      <m:d>
                        <m:dPr>
                          <m:ctrlPr>
                            <a:rPr lang="en-US" b="1" i="1">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bSup>
                        <m:sSubSupPr>
                          <m:ctrlPr>
                            <a:rPr lang="en-US" b="1" i="1">
                              <a:latin typeface="Cambria Math" panose="02040503050406030204" pitchFamily="18" charset="0"/>
                            </a:rPr>
                          </m:ctrlPr>
                        </m:sSubSupPr>
                        <m:e>
                          <m:r>
                            <a:rPr lang="en-US" b="1" i="1">
                              <a:latin typeface="Cambria Math" panose="02040503050406030204" pitchFamily="18" charset="0"/>
                            </a:rPr>
                            <m:t>𝒖</m:t>
                          </m:r>
                        </m:e>
                        <m:sub>
                          <m:r>
                            <a:rPr lang="en-US" b="0" i="1" smtClean="0">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m:t>
                          </m:r>
                        </m:sup>
                      </m:sSubSup>
                    </m:oMath>
                  </m:oMathPara>
                </a14:m>
                <a:endParaRPr lang="en-US" b="1" dirty="0"/>
              </a:p>
            </p:txBody>
          </p:sp>
        </mc:Choice>
        <mc:Fallback xmlns="">
          <p:sp>
            <p:nvSpPr>
              <p:cNvPr id="8" name="TextBox 7">
                <a:extLst>
                  <a:ext uri="{FF2B5EF4-FFF2-40B4-BE49-F238E27FC236}">
                    <a16:creationId xmlns:a16="http://schemas.microsoft.com/office/drawing/2014/main" id="{479D3C41-FA16-9E1B-0E0D-F8692689ECB8}"/>
                  </a:ext>
                </a:extLst>
              </p:cNvPr>
              <p:cNvSpPr txBox="1">
                <a:spLocks noRot="1" noChangeAspect="1" noMove="1" noResize="1" noEditPoints="1" noAdjustHandles="1" noChangeArrowheads="1" noChangeShapeType="1" noTextEdit="1"/>
              </p:cNvSpPr>
              <p:nvPr/>
            </p:nvSpPr>
            <p:spPr>
              <a:xfrm>
                <a:off x="2168598" y="2236882"/>
                <a:ext cx="4883427" cy="714683"/>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3012659-E35B-3C21-097B-F7BAB60E1356}"/>
              </a:ext>
            </a:extLst>
          </p:cNvPr>
          <p:cNvSpPr txBox="1"/>
          <p:nvPr/>
        </p:nvSpPr>
        <p:spPr>
          <a:xfrm>
            <a:off x="237798" y="713323"/>
            <a:ext cx="8638847" cy="8925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With the convergence in one iteration, we have:</a:t>
            </a:r>
          </a:p>
          <a:p>
            <a:pPr marL="342900" indent="-342900">
              <a:buFont typeface="Wingdings" panose="05000000000000000000" pitchFamily="2" charset="2"/>
              <a:buChar char="Ø"/>
            </a:pP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2A63C4-FA1A-085B-8DED-8785E380B636}"/>
                  </a:ext>
                </a:extLst>
              </p:cNvPr>
              <p:cNvSpPr txBox="1"/>
              <p:nvPr/>
            </p:nvSpPr>
            <p:spPr>
              <a:xfrm>
                <a:off x="1163601" y="1139684"/>
                <a:ext cx="6236439" cy="375680"/>
              </a:xfrm>
              <a:prstGeom prst="rect">
                <a:avLst/>
              </a:prstGeom>
              <a:noFill/>
            </p:spPr>
            <p:txBody>
              <a:bodyPr wrap="square">
                <a:spAutoFit/>
              </a:bodyPr>
              <a:lstStyle/>
              <a:p>
                <a:r>
                  <a:rPr lang="en-US" b="0" dirty="0"/>
                  <a:t>Initial guess as </a:t>
                </a:r>
                <a:r>
                  <a:rPr lang="en-US" dirty="0"/>
                  <a:t>solution at previous time step: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0</m:t>
                        </m:r>
                      </m:sub>
                      <m:sup>
                        <m:r>
                          <a:rPr lang="en-US" b="0" i="1" smtClean="0">
                            <a:latin typeface="Cambria Math" panose="02040503050406030204" pitchFamily="18" charset="0"/>
                          </a:rPr>
                          <m:t>𝑛</m:t>
                        </m:r>
                        <m:r>
                          <a:rPr lang="en-US" b="0" i="1" smtClean="0">
                            <a:latin typeface="Cambria Math" panose="02040503050406030204" pitchFamily="18" charset="0"/>
                          </a:rPr>
                          <m:t>+1 </m:t>
                        </m:r>
                      </m:sup>
                    </m:sSubSup>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𝒖</m:t>
                        </m:r>
                      </m:e>
                      <m:sup>
                        <m:r>
                          <a:rPr lang="en-US" b="0" i="1" smtClean="0">
                            <a:latin typeface="Cambria Math" panose="02040503050406030204" pitchFamily="18" charset="0"/>
                          </a:rPr>
                          <m:t>𝑛</m:t>
                        </m:r>
                      </m:sup>
                    </m:sSup>
                  </m:oMath>
                </a14:m>
                <a:endParaRPr lang="en-US" b="1" dirty="0"/>
              </a:p>
            </p:txBody>
          </p:sp>
        </mc:Choice>
        <mc:Fallback xmlns="">
          <p:sp>
            <p:nvSpPr>
              <p:cNvPr id="5" name="TextBox 4">
                <a:extLst>
                  <a:ext uri="{FF2B5EF4-FFF2-40B4-BE49-F238E27FC236}">
                    <a16:creationId xmlns:a16="http://schemas.microsoft.com/office/drawing/2014/main" id="{BD2A63C4-FA1A-085B-8DED-8785E380B636}"/>
                  </a:ext>
                </a:extLst>
              </p:cNvPr>
              <p:cNvSpPr txBox="1">
                <a:spLocks noRot="1" noChangeAspect="1" noMove="1" noResize="1" noEditPoints="1" noAdjustHandles="1" noChangeArrowheads="1" noChangeShapeType="1" noTextEdit="1"/>
              </p:cNvSpPr>
              <p:nvPr/>
            </p:nvSpPr>
            <p:spPr>
              <a:xfrm>
                <a:off x="1163601" y="1139684"/>
                <a:ext cx="6236439" cy="375680"/>
              </a:xfrm>
              <a:prstGeom prst="rect">
                <a:avLst/>
              </a:prstGeom>
              <a:blipFill>
                <a:blip r:embed="rId4"/>
                <a:stretch>
                  <a:fillRect l="-880" t="-8065"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0B1A54-9D25-7236-3B03-779F45A5A3D4}"/>
                  </a:ext>
                </a:extLst>
              </p:cNvPr>
              <p:cNvSpPr txBox="1"/>
              <p:nvPr/>
            </p:nvSpPr>
            <p:spPr>
              <a:xfrm>
                <a:off x="1163601" y="1477292"/>
                <a:ext cx="6785471" cy="375680"/>
              </a:xfrm>
              <a:prstGeom prst="rect">
                <a:avLst/>
              </a:prstGeom>
              <a:noFill/>
            </p:spPr>
            <p:txBody>
              <a:bodyPr wrap="square">
                <a:spAutoFit/>
              </a:bodyPr>
              <a:lstStyle/>
              <a:p>
                <a:r>
                  <a:rPr lang="en-US" b="0" dirty="0"/>
                  <a:t>Ture solution after one iteration: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+1 </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𝒖</m:t>
                        </m:r>
                      </m:e>
                      <m:sub>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+1 </m:t>
                        </m:r>
                      </m:sup>
                    </m:sSubSup>
                    <m:r>
                      <a:rPr lang="en-US" b="0" i="1" smtClean="0">
                        <a:latin typeface="Cambria Math" panose="02040503050406030204" pitchFamily="18" charset="0"/>
                      </a:rPr>
                      <m:t>+</m:t>
                    </m:r>
                    <m:r>
                      <a:rPr lang="en-US" b="0" i="1" smtClean="0">
                        <a:latin typeface="Cambria Math" panose="02040503050406030204" pitchFamily="18" charset="0"/>
                      </a:rPr>
                      <m:t>𝛿</m:t>
                    </m:r>
                    <m:sSubSup>
                      <m:sSubSupPr>
                        <m:ctrlPr>
                          <a:rPr lang="en-US" i="1">
                            <a:latin typeface="Cambria Math" panose="02040503050406030204" pitchFamily="18" charset="0"/>
                          </a:rPr>
                        </m:ctrlPr>
                      </m:sSubSupPr>
                      <m:e>
                        <m:r>
                          <a:rPr lang="en-US" b="1" i="1">
                            <a:latin typeface="Cambria Math" panose="02040503050406030204" pitchFamily="18" charset="0"/>
                          </a:rPr>
                          <m:t>𝒖</m:t>
                        </m:r>
                      </m:e>
                      <m:sub>
                        <m:r>
                          <a:rPr lang="en-US" i="1">
                            <a:latin typeface="Cambria Math" panose="02040503050406030204" pitchFamily="18" charset="0"/>
                          </a:rPr>
                          <m:t>0</m:t>
                        </m:r>
                      </m:sub>
                      <m:sup>
                        <m:r>
                          <a:rPr lang="en-US" i="1">
                            <a:latin typeface="Cambria Math" panose="02040503050406030204" pitchFamily="18" charset="0"/>
                          </a:rPr>
                          <m:t>𝑛</m:t>
                        </m:r>
                        <m:r>
                          <a:rPr lang="en-US" i="1">
                            <a:latin typeface="Cambria Math" panose="02040503050406030204" pitchFamily="18" charset="0"/>
                          </a:rPr>
                          <m:t>+1 </m:t>
                        </m:r>
                      </m:sup>
                    </m:sSubSup>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𝒖</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endParaRPr lang="en-US" b="1" dirty="0"/>
              </a:p>
            </p:txBody>
          </p:sp>
        </mc:Choice>
        <mc:Fallback xmlns="">
          <p:sp>
            <p:nvSpPr>
              <p:cNvPr id="7" name="TextBox 6">
                <a:extLst>
                  <a:ext uri="{FF2B5EF4-FFF2-40B4-BE49-F238E27FC236}">
                    <a16:creationId xmlns:a16="http://schemas.microsoft.com/office/drawing/2014/main" id="{0F0B1A54-9D25-7236-3B03-779F45A5A3D4}"/>
                  </a:ext>
                </a:extLst>
              </p:cNvPr>
              <p:cNvSpPr txBox="1">
                <a:spLocks noRot="1" noChangeAspect="1" noMove="1" noResize="1" noEditPoints="1" noAdjustHandles="1" noChangeArrowheads="1" noChangeShapeType="1" noTextEdit="1"/>
              </p:cNvSpPr>
              <p:nvPr/>
            </p:nvSpPr>
            <p:spPr>
              <a:xfrm>
                <a:off x="1163601" y="1477292"/>
                <a:ext cx="6785471" cy="375680"/>
              </a:xfrm>
              <a:prstGeom prst="rect">
                <a:avLst/>
              </a:prstGeom>
              <a:blipFill>
                <a:blip r:embed="rId5"/>
                <a:stretch>
                  <a:fillRect l="-809" t="-6452" b="-2419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5EF8C55-6EDB-DD82-1492-389217E4186E}"/>
              </a:ext>
            </a:extLst>
          </p:cNvPr>
          <p:cNvSpPr txBox="1"/>
          <p:nvPr/>
        </p:nvSpPr>
        <p:spPr>
          <a:xfrm>
            <a:off x="290887" y="1848589"/>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Substitute into the first iteration:</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28BD3D-3F2C-F2F6-DC67-278B98FE312F}"/>
                  </a:ext>
                </a:extLst>
              </p:cNvPr>
              <p:cNvSpPr txBox="1"/>
              <p:nvPr/>
            </p:nvSpPr>
            <p:spPr>
              <a:xfrm>
                <a:off x="2038243" y="5249528"/>
                <a:ext cx="4883427"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r>
                        <a:rPr lang="en-US" b="1" i="1" smtClean="0">
                          <a:latin typeface="Cambria Math" panose="02040503050406030204" pitchFamily="18" charset="0"/>
                        </a:rPr>
                        <m:t>(</m:t>
                      </m:r>
                      <m:r>
                        <a:rPr lang="en-US" b="0" i="1" smtClean="0">
                          <a:latin typeface="Cambria Math" panose="02040503050406030204" pitchFamily="18" charset="0"/>
                        </a:rPr>
                        <m:t>𝛿</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𝒖</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𝑨</m:t>
                      </m:r>
                      <m:sSup>
                        <m:sSupPr>
                          <m:ctrlPr>
                            <a:rPr lang="en-US" b="1"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sup>
                      </m:sSup>
                    </m:oMath>
                  </m:oMathPara>
                </a14:m>
                <a:endParaRPr lang="en-US" b="1" dirty="0"/>
              </a:p>
            </p:txBody>
          </p:sp>
        </mc:Choice>
        <mc:Fallback xmlns="">
          <p:sp>
            <p:nvSpPr>
              <p:cNvPr id="10" name="TextBox 9">
                <a:extLst>
                  <a:ext uri="{FF2B5EF4-FFF2-40B4-BE49-F238E27FC236}">
                    <a16:creationId xmlns:a16="http://schemas.microsoft.com/office/drawing/2014/main" id="{7C28BD3D-3F2C-F2F6-DC67-278B98FE312F}"/>
                  </a:ext>
                </a:extLst>
              </p:cNvPr>
              <p:cNvSpPr txBox="1">
                <a:spLocks noRot="1" noChangeAspect="1" noMove="1" noResize="1" noEditPoints="1" noAdjustHandles="1" noChangeArrowheads="1" noChangeShapeType="1" noTextEdit="1"/>
              </p:cNvSpPr>
              <p:nvPr/>
            </p:nvSpPr>
            <p:spPr>
              <a:xfrm>
                <a:off x="2038243" y="5249528"/>
                <a:ext cx="4883427" cy="714683"/>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CCB2307-5457-4312-2E08-4992EE349DF8}"/>
              </a:ext>
            </a:extLst>
          </p:cNvPr>
          <p:cNvSpPr txBox="1"/>
          <p:nvPr/>
        </p:nvSpPr>
        <p:spPr>
          <a:xfrm>
            <a:off x="742121" y="2884680"/>
            <a:ext cx="3127513" cy="400110"/>
          </a:xfrm>
          <a:prstGeom prst="rect">
            <a:avLst/>
          </a:prstGeom>
          <a:noFill/>
        </p:spPr>
        <p:txBody>
          <a:bodyPr wrap="square" rtlCol="0">
            <a:spAutoFit/>
          </a:bodyPr>
          <a:lstStyle/>
          <a:p>
            <a:r>
              <a:rPr lang="en-US" sz="2000" dirty="0">
                <a:solidFill>
                  <a:prstClr val="black"/>
                </a:solidFill>
                <a:latin typeface="Arial" panose="020B0604020202020204" pitchFamily="34" charset="0"/>
                <a:cs typeface="Arial" panose="020B0604020202020204" pitchFamily="34" charset="0"/>
              </a:rPr>
              <a:t>We get: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B15561F-1DAE-8FD8-F500-9136CBB1EC01}"/>
                  </a:ext>
                </a:extLst>
              </p:cNvPr>
              <p:cNvSpPr txBox="1"/>
              <p:nvPr/>
            </p:nvSpPr>
            <p:spPr>
              <a:xfrm>
                <a:off x="2305877" y="4031808"/>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𝒖</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sup>
                      </m:sSup>
                      <m:r>
                        <a:rPr lang="en-US" b="1" i="1" smtClean="0">
                          <a:latin typeface="Cambria Math" panose="02040503050406030204" pitchFamily="18" charset="0"/>
                        </a:rPr>
                        <m:t>+</m:t>
                      </m:r>
                      <m:r>
                        <a:rPr lang="en-US" i="1">
                          <a:latin typeface="Cambria Math" panose="02040503050406030204" pitchFamily="18" charset="0"/>
                        </a:rPr>
                        <m:t>𝛿</m:t>
                      </m:r>
                      <m:sSup>
                        <m:sSupPr>
                          <m:ctrlPr>
                            <a:rPr lang="en-US"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r>
                            <a:rPr lang="en-US" i="1">
                              <a:latin typeface="Cambria Math" panose="02040503050406030204" pitchFamily="18" charset="0"/>
                            </a:rPr>
                            <m:t>+1</m:t>
                          </m:r>
                        </m:sup>
                      </m:sSup>
                    </m:oMath>
                  </m:oMathPara>
                </a14:m>
                <a:endParaRPr lang="en-US" dirty="0"/>
              </a:p>
            </p:txBody>
          </p:sp>
        </mc:Choice>
        <mc:Fallback xmlns="">
          <p:sp>
            <p:nvSpPr>
              <p:cNvPr id="16" name="TextBox 15">
                <a:extLst>
                  <a:ext uri="{FF2B5EF4-FFF2-40B4-BE49-F238E27FC236}">
                    <a16:creationId xmlns:a16="http://schemas.microsoft.com/office/drawing/2014/main" id="{BB15561F-1DAE-8FD8-F500-9136CBB1EC01}"/>
                  </a:ext>
                </a:extLst>
              </p:cNvPr>
              <p:cNvSpPr txBox="1">
                <a:spLocks noRot="1" noChangeAspect="1" noMove="1" noResize="1" noEditPoints="1" noAdjustHandles="1" noChangeArrowheads="1" noChangeShapeType="1" noTextEdit="1"/>
              </p:cNvSpPr>
              <p:nvPr/>
            </p:nvSpPr>
            <p:spPr>
              <a:xfrm>
                <a:off x="2305877" y="4031808"/>
                <a:ext cx="4572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07D7188-FC31-41CC-FDD6-F1038612CE16}"/>
                  </a:ext>
                </a:extLst>
              </p:cNvPr>
              <p:cNvSpPr txBox="1"/>
              <p:nvPr/>
            </p:nvSpPr>
            <p:spPr>
              <a:xfrm>
                <a:off x="699911" y="4422914"/>
                <a:ext cx="8351324" cy="506870"/>
              </a:xfrm>
              <a:prstGeom prst="rect">
                <a:avLst/>
              </a:prstGeom>
              <a:noFill/>
            </p:spPr>
            <p:txBody>
              <a:bodyPr wrap="square">
                <a:spAutoFit/>
              </a:bodyPr>
              <a:lstStyle/>
              <a:p>
                <a:r>
                  <a:rPr lang="en-US" sz="2000" dirty="0">
                    <a:solidFill>
                      <a:prstClr val="black"/>
                    </a:solidFill>
                    <a:latin typeface="Arial" panose="020B0604020202020204" pitchFamily="34" charset="0"/>
                    <a:cs typeface="Arial" panose="020B0604020202020204" pitchFamily="34" charset="0"/>
                  </a:rPr>
                  <a:t>Substituting</a:t>
                </a:r>
                <a:r>
                  <a:rPr lang="en-US" sz="18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1800" b="1" i="1" smtClean="0">
                        <a:solidFill>
                          <a:prstClr val="black"/>
                        </a:solidFill>
                        <a:latin typeface="Cambria Math" panose="02040503050406030204" pitchFamily="18" charset="0"/>
                        <a:cs typeface="Arial" panose="020B0604020202020204" pitchFamily="34" charset="0"/>
                      </a:rPr>
                      <m:t>𝒃</m:t>
                    </m:r>
                    <m:r>
                      <a:rPr lang="en-US" sz="1800" b="1" i="1" smtClean="0">
                        <a:solidFill>
                          <a:prstClr val="black"/>
                        </a:solidFill>
                        <a:latin typeface="Cambria Math" panose="02040503050406030204" pitchFamily="18" charset="0"/>
                        <a:cs typeface="Arial" panose="020B0604020202020204" pitchFamily="34" charset="0"/>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b="1" i="1">
                                <a:latin typeface="Cambria Math" panose="02040503050406030204" pitchFamily="18" charset="0"/>
                              </a:rPr>
                              <m:t>𝑰</m:t>
                            </m:r>
                          </m:num>
                          <m:den>
                            <m:r>
                              <m:rPr>
                                <m:sty m:val="p"/>
                              </m:rPr>
                              <a:rPr lang="en-US" sz="1800">
                                <a:latin typeface="Cambria Math" panose="02040503050406030204" pitchFamily="18" charset="0"/>
                              </a:rPr>
                              <m:t>Δ</m:t>
                            </m:r>
                            <m:r>
                              <a:rPr lang="en-US" sz="1800" i="1">
                                <a:latin typeface="Cambria Math" panose="02040503050406030204" pitchFamily="18" charset="0"/>
                              </a:rPr>
                              <m:t>𝑡</m:t>
                            </m:r>
                          </m:den>
                        </m:f>
                        <m:r>
                          <a:rPr lang="en-US" sz="1800" b="1" i="1">
                            <a:latin typeface="Cambria Math" panose="02040503050406030204" pitchFamily="18" charset="0"/>
                          </a:rPr>
                          <m:t>+</m:t>
                        </m:r>
                        <m:r>
                          <a:rPr lang="en-US" sz="1800" i="1">
                            <a:latin typeface="Cambria Math" panose="02040503050406030204" pitchFamily="18" charset="0"/>
                          </a:rPr>
                          <m:t>0.5</m:t>
                        </m:r>
                        <m:r>
                          <a:rPr lang="en-US" sz="1800" b="1" i="1">
                            <a:latin typeface="Cambria Math" panose="02040503050406030204" pitchFamily="18" charset="0"/>
                          </a:rPr>
                          <m:t>𝑨</m:t>
                        </m:r>
                      </m:e>
                    </m:d>
                    <m:sSup>
                      <m:sSupPr>
                        <m:ctrlPr>
                          <a:rPr lang="en-US" sz="1800" b="1" i="1">
                            <a:latin typeface="Cambria Math" panose="02040503050406030204" pitchFamily="18" charset="0"/>
                          </a:rPr>
                        </m:ctrlPr>
                      </m:sSupPr>
                      <m:e>
                        <m:r>
                          <a:rPr lang="en-US" sz="1800" b="1" i="1">
                            <a:latin typeface="Cambria Math" panose="02040503050406030204" pitchFamily="18" charset="0"/>
                          </a:rPr>
                          <m:t>𝒖</m:t>
                        </m:r>
                      </m:e>
                      <m:sup>
                        <m:r>
                          <a:rPr lang="en-US" sz="1800" i="1">
                            <a:latin typeface="Cambria Math" panose="02040503050406030204" pitchFamily="18" charset="0"/>
                          </a:rPr>
                          <m:t>𝑛</m:t>
                        </m:r>
                      </m:sup>
                    </m:sSup>
                  </m:oMath>
                </a14:m>
                <a:r>
                  <a:rPr lang="en-US" dirty="0"/>
                  <a:t>,</a:t>
                </a:r>
                <a:r>
                  <a:rPr lang="en-US" sz="2000" dirty="0">
                    <a:solidFill>
                      <a:prstClr val="black"/>
                    </a:solidFill>
                    <a:latin typeface="Arial" panose="020B0604020202020204" pitchFamily="34" charset="0"/>
                    <a:cs typeface="Arial" panose="020B0604020202020204" pitchFamily="34" charset="0"/>
                  </a:rPr>
                  <a:t>we finally get the linear matrix form:</a:t>
                </a:r>
              </a:p>
            </p:txBody>
          </p:sp>
        </mc:Choice>
        <mc:Fallback xmlns="">
          <p:sp>
            <p:nvSpPr>
              <p:cNvPr id="18" name="TextBox 17">
                <a:extLst>
                  <a:ext uri="{FF2B5EF4-FFF2-40B4-BE49-F238E27FC236}">
                    <a16:creationId xmlns:a16="http://schemas.microsoft.com/office/drawing/2014/main" id="{807D7188-FC31-41CC-FDD6-F1038612CE16}"/>
                  </a:ext>
                </a:extLst>
              </p:cNvPr>
              <p:cNvSpPr txBox="1">
                <a:spLocks noRot="1" noChangeAspect="1" noMove="1" noResize="1" noEditPoints="1" noAdjustHandles="1" noChangeArrowheads="1" noChangeShapeType="1" noTextEdit="1"/>
              </p:cNvSpPr>
              <p:nvPr/>
            </p:nvSpPr>
            <p:spPr>
              <a:xfrm>
                <a:off x="699911" y="4422914"/>
                <a:ext cx="8351324" cy="506870"/>
              </a:xfrm>
              <a:prstGeom prst="rect">
                <a:avLst/>
              </a:prstGeom>
              <a:blipFill>
                <a:blip r:embed="rId8"/>
                <a:stretch>
                  <a:fillRect l="-803" b="-8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6DAB045-F897-0407-53A0-37202E5C071E}"/>
                  </a:ext>
                </a:extLst>
              </p:cNvPr>
              <p:cNvSpPr txBox="1"/>
              <p:nvPr/>
            </p:nvSpPr>
            <p:spPr>
              <a:xfrm>
                <a:off x="2286000" y="3074972"/>
                <a:ext cx="4572000"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r>
                        <a:rPr lang="en-US" b="1" i="1" smtClean="0">
                          <a:latin typeface="Cambria Math" panose="02040503050406030204" pitchFamily="18" charset="0"/>
                        </a:rPr>
                        <m:t>(</m:t>
                      </m:r>
                      <m:r>
                        <a:rPr lang="en-US" b="0" i="1" smtClean="0">
                          <a:latin typeface="Cambria Math" panose="02040503050406030204" pitchFamily="18" charset="0"/>
                        </a:rPr>
                        <m:t>𝛿</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𝒖</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sz="1800" b="0" i="1" smtClean="0">
                          <a:latin typeface="Cambria Math" panose="02040503050406030204" pitchFamily="18" charset="0"/>
                        </a:rPr>
                        <m:t>=</m:t>
                      </m:r>
                      <m:r>
                        <a:rPr lang="en-US" sz="1800" b="1" i="1" smtClean="0">
                          <a:latin typeface="Cambria Math" panose="02040503050406030204" pitchFamily="18" charset="0"/>
                        </a:rPr>
                        <m:t>𝒃</m:t>
                      </m:r>
                      <m:r>
                        <a:rPr lang="en-US" sz="1800" b="1" i="1" smtClean="0">
                          <a:latin typeface="Cambria Math" panose="02040503050406030204" pitchFamily="18" charset="0"/>
                        </a:rPr>
                        <m:t>−</m:t>
                      </m:r>
                      <m:d>
                        <m:dPr>
                          <m:ctrlPr>
                            <a:rPr lang="en-US" b="1" i="1">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sSup>
                        <m:sSupPr>
                          <m:ctrlPr>
                            <a:rPr lang="en-US" b="1"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sup>
                      </m:sSup>
                    </m:oMath>
                  </m:oMathPara>
                </a14:m>
                <a:endParaRPr lang="en-US" b="1" dirty="0"/>
              </a:p>
            </p:txBody>
          </p:sp>
        </mc:Choice>
        <mc:Fallback xmlns="">
          <p:sp>
            <p:nvSpPr>
              <p:cNvPr id="20" name="TextBox 19">
                <a:extLst>
                  <a:ext uri="{FF2B5EF4-FFF2-40B4-BE49-F238E27FC236}">
                    <a16:creationId xmlns:a16="http://schemas.microsoft.com/office/drawing/2014/main" id="{46DAB045-F897-0407-53A0-37202E5C071E}"/>
                  </a:ext>
                </a:extLst>
              </p:cNvPr>
              <p:cNvSpPr txBox="1">
                <a:spLocks noRot="1" noChangeAspect="1" noMove="1" noResize="1" noEditPoints="1" noAdjustHandles="1" noChangeArrowheads="1" noChangeShapeType="1" noTextEdit="1"/>
              </p:cNvSpPr>
              <p:nvPr/>
            </p:nvSpPr>
            <p:spPr>
              <a:xfrm>
                <a:off x="2286000" y="3074972"/>
                <a:ext cx="4572000" cy="71468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653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338;p30">
            <a:extLst>
              <a:ext uri="{FF2B5EF4-FFF2-40B4-BE49-F238E27FC236}">
                <a16:creationId xmlns:a16="http://schemas.microsoft.com/office/drawing/2014/main" id="{6E8EFD6E-2CB3-4C8B-8379-ACF1ACE8C3F5}"/>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Steady-State heat transfer problem: Definition</a:t>
            </a:r>
          </a:p>
        </p:txBody>
      </p:sp>
      <p:sp>
        <p:nvSpPr>
          <p:cNvPr id="3" name="TextBox 2">
            <a:extLst>
              <a:ext uri="{FF2B5EF4-FFF2-40B4-BE49-F238E27FC236}">
                <a16:creationId xmlns:a16="http://schemas.microsoft.com/office/drawing/2014/main" id="{3A8553DF-1E32-B636-A449-FA5B6934B6F2}"/>
              </a:ext>
            </a:extLst>
          </p:cNvPr>
          <p:cNvSpPr txBox="1"/>
          <p:nvPr/>
        </p:nvSpPr>
        <p:spPr>
          <a:xfrm>
            <a:off x="252576" y="785897"/>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Governing equation and boundary conditions</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C1E34D-80FC-26AC-E8BF-F2129A59EC66}"/>
                  </a:ext>
                </a:extLst>
              </p:cNvPr>
              <p:cNvSpPr txBox="1"/>
              <p:nvPr/>
            </p:nvSpPr>
            <p:spPr>
              <a:xfrm>
                <a:off x="785487" y="1500017"/>
                <a:ext cx="3349122"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𝑢</m:t>
                              </m:r>
                            </m:num>
                            <m:den>
                              <m:r>
                                <a:rPr lang="en-US"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r>
                        <a:rPr lang="en-US" b="0" i="1" smtClean="0">
                          <a:latin typeface="Cambria Math" panose="02040503050406030204" pitchFamily="18" charset="0"/>
                        </a:rPr>
                        <m:t>=0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a:rPr lang="en-US" b="0" i="1" smtClean="0">
                          <a:latin typeface="Cambria Math" panose="02040503050406030204" pitchFamily="18" charset="0"/>
                        </a:rPr>
                        <m:t>(0,1)×(0,1)</m:t>
                      </m:r>
                    </m:oMath>
                  </m:oMathPara>
                </a14:m>
                <a:endParaRPr lang="en-US" dirty="0"/>
              </a:p>
            </p:txBody>
          </p:sp>
        </mc:Choice>
        <mc:Fallback xmlns="">
          <p:sp>
            <p:nvSpPr>
              <p:cNvPr id="6" name="TextBox 5">
                <a:extLst>
                  <a:ext uri="{FF2B5EF4-FFF2-40B4-BE49-F238E27FC236}">
                    <a16:creationId xmlns:a16="http://schemas.microsoft.com/office/drawing/2014/main" id="{63C1E34D-80FC-26AC-E8BF-F2129A59EC66}"/>
                  </a:ext>
                </a:extLst>
              </p:cNvPr>
              <p:cNvSpPr txBox="1">
                <a:spLocks noRot="1" noChangeAspect="1" noMove="1" noResize="1" noEditPoints="1" noAdjustHandles="1" noChangeArrowheads="1" noChangeShapeType="1" noTextEdit="1"/>
              </p:cNvSpPr>
              <p:nvPr/>
            </p:nvSpPr>
            <p:spPr>
              <a:xfrm>
                <a:off x="785487" y="1500017"/>
                <a:ext cx="3349122" cy="6279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020A5-4CA0-7B7E-706B-E30B1179FD46}"/>
                  </a:ext>
                </a:extLst>
              </p:cNvPr>
              <p:cNvSpPr txBox="1"/>
              <p:nvPr/>
            </p:nvSpPr>
            <p:spPr>
              <a:xfrm>
                <a:off x="444568" y="2702423"/>
                <a:ext cx="2004075" cy="1248547"/>
              </a:xfrm>
              <a:prstGeom prst="rect">
                <a:avLst/>
              </a:prstGeom>
              <a:noFill/>
            </p:spPr>
            <p:txBody>
              <a:bodyPr wrap="none" lIns="0" tIns="0" rIns="0" bIns="0" rtlCol="0">
                <a:spAutoFit/>
              </a:bodyPr>
              <a:lstStyle/>
              <a:p>
                <a:pPr algn="just"/>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𝑢</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4</m:t>
                                  </m:r>
                                </m:sup>
                              </m:sSup>
                              <m:r>
                                <a:rPr lang="en-US" i="1">
                                  <a:latin typeface="Cambria Math" panose="02040503050406030204" pitchFamily="18" charset="0"/>
                                </a:rPr>
                                <m:t>,</m:t>
                              </m:r>
                            </m:e>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m:t>
                              </m:r>
                            </m:e>
                            <m:e>
                              <m:r>
                                <a:rPr lang="en-US" i="1">
                                  <a:latin typeface="Cambria Math" panose="02040503050406030204" pitchFamily="18" charset="0"/>
                                </a:rPr>
                                <m:t>1−6</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4</m:t>
                                  </m:r>
                                </m:sup>
                              </m:sSup>
                              <m:r>
                                <a:rPr lang="en-US" i="1">
                                  <a:latin typeface="Cambria Math" panose="02040503050406030204" pitchFamily="18" charset="0"/>
                                </a:rPr>
                                <m:t>,</m:t>
                              </m:r>
                            </m:e>
                            <m:e>
                              <m:r>
                                <a:rPr lang="en-US" i="1">
                                  <a:latin typeface="Cambria Math" panose="02040503050406030204" pitchFamily="18" charset="0"/>
                                </a:rPr>
                                <m:t>1−6</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m:t>
                              </m:r>
                            </m:e>
                          </m:eqArr>
                        </m:e>
                      </m:d>
                    </m:oMath>
                  </m:oMathPara>
                </a14:m>
                <a:endParaRPr lang="en-US" dirty="0"/>
              </a:p>
            </p:txBody>
          </p:sp>
        </mc:Choice>
        <mc:Fallback xmlns="">
          <p:sp>
            <p:nvSpPr>
              <p:cNvPr id="8" name="TextBox 7">
                <a:extLst>
                  <a:ext uri="{FF2B5EF4-FFF2-40B4-BE49-F238E27FC236}">
                    <a16:creationId xmlns:a16="http://schemas.microsoft.com/office/drawing/2014/main" id="{A4C020A5-4CA0-7B7E-706B-E30B1179FD46}"/>
                  </a:ext>
                </a:extLst>
              </p:cNvPr>
              <p:cNvSpPr txBox="1">
                <a:spLocks noRot="1" noChangeAspect="1" noMove="1" noResize="1" noEditPoints="1" noAdjustHandles="1" noChangeArrowheads="1" noChangeShapeType="1" noTextEdit="1"/>
              </p:cNvSpPr>
              <p:nvPr/>
            </p:nvSpPr>
            <p:spPr>
              <a:xfrm>
                <a:off x="444568" y="2702423"/>
                <a:ext cx="2004075" cy="1248547"/>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21E2D24-3A65-C848-2013-00393207EDD9}"/>
              </a:ext>
            </a:extLst>
          </p:cNvPr>
          <p:cNvSpPr txBox="1"/>
          <p:nvPr/>
        </p:nvSpPr>
        <p:spPr>
          <a:xfrm>
            <a:off x="2512867" y="3142029"/>
            <a:ext cx="477078" cy="369332"/>
          </a:xfrm>
          <a:prstGeom prst="rect">
            <a:avLst/>
          </a:prstGeom>
          <a:noFill/>
        </p:spPr>
        <p:txBody>
          <a:bodyPr wrap="square" rtlCol="0">
            <a:spAutoFit/>
          </a:bodyPr>
          <a:lstStyle/>
          <a:p>
            <a:r>
              <a:rPr lang="en-US" dirty="0"/>
              <a:t>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6DAD80-7338-0245-1B97-404D3712E5D4}"/>
                  </a:ext>
                </a:extLst>
              </p:cNvPr>
              <p:cNvSpPr txBox="1"/>
              <p:nvPr/>
            </p:nvSpPr>
            <p:spPr>
              <a:xfrm>
                <a:off x="3054169" y="2797544"/>
                <a:ext cx="616323" cy="10583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=0</m:t>
                            </m:r>
                          </m:e>
                        </m:mr>
                        <m:mr>
                          <m:e>
                            <m:r>
                              <a:rPr lang="en-US" b="0" i="1" smtClean="0">
                                <a:latin typeface="Cambria Math" panose="02040503050406030204" pitchFamily="18" charset="0"/>
                              </a:rPr>
                              <m:t>𝑦</m:t>
                            </m:r>
                            <m:r>
                              <a:rPr lang="en-US" b="0" i="1" smtClean="0">
                                <a:latin typeface="Cambria Math" panose="02040503050406030204" pitchFamily="18" charset="0"/>
                              </a:rPr>
                              <m:t>=0</m:t>
                            </m:r>
                          </m:e>
                        </m:mr>
                        <m:m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𝑥</m:t>
                                </m:r>
                                <m:r>
                                  <a:rPr lang="en-US" b="0" i="1" smtClean="0">
                                    <a:latin typeface="Cambria Math" panose="02040503050406030204" pitchFamily="18" charset="0"/>
                                  </a:rPr>
                                  <m:t>=1</m:t>
                                </m:r>
                              </m:e>
                              <m:e>
                                <m:r>
                                  <a:rPr lang="en-US" b="0" i="1" smtClean="0">
                                    <a:latin typeface="Cambria Math" panose="02040503050406030204" pitchFamily="18" charset="0"/>
                                  </a:rPr>
                                  <m:t>𝑦</m:t>
                                </m:r>
                                <m:r>
                                  <a:rPr lang="en-US" b="0" i="1" smtClean="0">
                                    <a:latin typeface="Cambria Math" panose="02040503050406030204" pitchFamily="18" charset="0"/>
                                  </a:rPr>
                                  <m:t>=1</m:t>
                                </m:r>
                              </m:e>
                            </m:eqArr>
                          </m:e>
                        </m:mr>
                      </m:m>
                    </m:oMath>
                  </m:oMathPara>
                </a14:m>
                <a:endParaRPr lang="en-US" dirty="0"/>
              </a:p>
            </p:txBody>
          </p:sp>
        </mc:Choice>
        <mc:Fallback xmlns="">
          <p:sp>
            <p:nvSpPr>
              <p:cNvPr id="10" name="TextBox 9">
                <a:extLst>
                  <a:ext uri="{FF2B5EF4-FFF2-40B4-BE49-F238E27FC236}">
                    <a16:creationId xmlns:a16="http://schemas.microsoft.com/office/drawing/2014/main" id="{236DAD80-7338-0245-1B97-404D3712E5D4}"/>
                  </a:ext>
                </a:extLst>
              </p:cNvPr>
              <p:cNvSpPr txBox="1">
                <a:spLocks noRot="1" noChangeAspect="1" noMove="1" noResize="1" noEditPoints="1" noAdjustHandles="1" noChangeArrowheads="1" noChangeShapeType="1" noTextEdit="1"/>
              </p:cNvSpPr>
              <p:nvPr/>
            </p:nvSpPr>
            <p:spPr>
              <a:xfrm>
                <a:off x="3054169" y="2797544"/>
                <a:ext cx="616323" cy="1058303"/>
              </a:xfrm>
              <a:prstGeom prst="rect">
                <a:avLst/>
              </a:prstGeom>
              <a:blipFill>
                <a:blip r:embed="rId5"/>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88F75FF-7F0C-2C00-1CB5-E76D4B4602F2}"/>
              </a:ext>
            </a:extLst>
          </p:cNvPr>
          <p:cNvSpPr/>
          <p:nvPr/>
        </p:nvSpPr>
        <p:spPr>
          <a:xfrm>
            <a:off x="5214480" y="2000441"/>
            <a:ext cx="2125156" cy="21251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1B6DB7-6142-32E3-250E-91BCEE8B47A0}"/>
                  </a:ext>
                </a:extLst>
              </p:cNvPr>
              <p:cNvSpPr txBox="1"/>
              <p:nvPr/>
            </p:nvSpPr>
            <p:spPr>
              <a:xfrm>
                <a:off x="4081672" y="2711911"/>
                <a:ext cx="4572000" cy="6954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 </m:t>
                      </m:r>
                      <m:r>
                        <a:rPr lang="en-US" b="0" i="1" smtClean="0">
                          <a:latin typeface="Cambria Math" panose="02040503050406030204" pitchFamily="18" charset="0"/>
                        </a:rPr>
                        <m:t>=0 </m:t>
                      </m:r>
                    </m:oMath>
                  </m:oMathPara>
                </a14:m>
                <a:endParaRPr lang="en-US" dirty="0"/>
              </a:p>
            </p:txBody>
          </p:sp>
        </mc:Choice>
        <mc:Fallback xmlns="">
          <p:sp>
            <p:nvSpPr>
              <p:cNvPr id="14" name="TextBox 13">
                <a:extLst>
                  <a:ext uri="{FF2B5EF4-FFF2-40B4-BE49-F238E27FC236}">
                    <a16:creationId xmlns:a16="http://schemas.microsoft.com/office/drawing/2014/main" id="{961B6DB7-6142-32E3-250E-91BCEE8B47A0}"/>
                  </a:ext>
                </a:extLst>
              </p:cNvPr>
              <p:cNvSpPr txBox="1">
                <a:spLocks noRot="1" noChangeAspect="1" noMove="1" noResize="1" noEditPoints="1" noAdjustHandles="1" noChangeArrowheads="1" noChangeShapeType="1" noTextEdit="1"/>
              </p:cNvSpPr>
              <p:nvPr/>
            </p:nvSpPr>
            <p:spPr>
              <a:xfrm>
                <a:off x="4081672" y="2711911"/>
                <a:ext cx="4572000" cy="6954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473564-5F4B-2AC1-287B-CD8861661B25}"/>
                  </a:ext>
                </a:extLst>
              </p:cNvPr>
              <p:cNvSpPr txBox="1"/>
              <p:nvPr/>
            </p:nvSpPr>
            <p:spPr>
              <a:xfrm>
                <a:off x="6053231" y="4293227"/>
                <a:ext cx="7365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oMath>
                  </m:oMathPara>
                </a14:m>
                <a:endParaRPr lang="en-US" dirty="0"/>
              </a:p>
            </p:txBody>
          </p:sp>
        </mc:Choice>
        <mc:Fallback xmlns="">
          <p:sp>
            <p:nvSpPr>
              <p:cNvPr id="15" name="TextBox 14">
                <a:extLst>
                  <a:ext uri="{FF2B5EF4-FFF2-40B4-BE49-F238E27FC236}">
                    <a16:creationId xmlns:a16="http://schemas.microsoft.com/office/drawing/2014/main" id="{D0473564-5F4B-2AC1-287B-CD8861661B25}"/>
                  </a:ext>
                </a:extLst>
              </p:cNvPr>
              <p:cNvSpPr txBox="1">
                <a:spLocks noRot="1" noChangeAspect="1" noMove="1" noResize="1" noEditPoints="1" noAdjustHandles="1" noChangeArrowheads="1" noChangeShapeType="1" noTextEdit="1"/>
              </p:cNvSpPr>
              <p:nvPr/>
            </p:nvSpPr>
            <p:spPr>
              <a:xfrm>
                <a:off x="6053231" y="4293227"/>
                <a:ext cx="736548" cy="276999"/>
              </a:xfrm>
              <a:prstGeom prst="rect">
                <a:avLst/>
              </a:prstGeom>
              <a:blipFill>
                <a:blip r:embed="rId7"/>
                <a:stretch>
                  <a:fillRect l="-4132" t="-4348" r="-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388054F-705A-8ADE-8A23-F70AEEEAFD05}"/>
                  </a:ext>
                </a:extLst>
              </p:cNvPr>
              <p:cNvSpPr txBox="1"/>
              <p:nvPr/>
            </p:nvSpPr>
            <p:spPr>
              <a:xfrm>
                <a:off x="4277270" y="2994824"/>
                <a:ext cx="7416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oMath>
                  </m:oMathPara>
                </a14:m>
                <a:endParaRPr lang="en-US" dirty="0"/>
              </a:p>
            </p:txBody>
          </p:sp>
        </mc:Choice>
        <mc:Fallback xmlns="">
          <p:sp>
            <p:nvSpPr>
              <p:cNvPr id="16" name="TextBox 15">
                <a:extLst>
                  <a:ext uri="{FF2B5EF4-FFF2-40B4-BE49-F238E27FC236}">
                    <a16:creationId xmlns:a16="http://schemas.microsoft.com/office/drawing/2014/main" id="{9388054F-705A-8ADE-8A23-F70AEEEAFD05}"/>
                  </a:ext>
                </a:extLst>
              </p:cNvPr>
              <p:cNvSpPr txBox="1">
                <a:spLocks noRot="1" noChangeAspect="1" noMove="1" noResize="1" noEditPoints="1" noAdjustHandles="1" noChangeArrowheads="1" noChangeShapeType="1" noTextEdit="1"/>
              </p:cNvSpPr>
              <p:nvPr/>
            </p:nvSpPr>
            <p:spPr>
              <a:xfrm>
                <a:off x="4277270" y="2994824"/>
                <a:ext cx="741613" cy="276999"/>
              </a:xfrm>
              <a:prstGeom prst="rect">
                <a:avLst/>
              </a:prstGeom>
              <a:blipFill>
                <a:blip r:embed="rId8"/>
                <a:stretch>
                  <a:fillRect l="-4132" t="-4348" r="-2479"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7B62750-D3CA-7E6F-1662-E9E597FEECEB}"/>
                  </a:ext>
                </a:extLst>
              </p:cNvPr>
              <p:cNvSpPr txBox="1"/>
              <p:nvPr/>
            </p:nvSpPr>
            <p:spPr>
              <a:xfrm>
                <a:off x="7382580" y="2904562"/>
                <a:ext cx="1797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=1−6</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4</m:t>
                          </m:r>
                        </m:sup>
                      </m:sSup>
                    </m:oMath>
                  </m:oMathPara>
                </a14:m>
                <a:endParaRPr lang="en-US" dirty="0"/>
              </a:p>
            </p:txBody>
          </p:sp>
        </mc:Choice>
        <mc:Fallback xmlns="">
          <p:sp>
            <p:nvSpPr>
              <p:cNvPr id="17" name="TextBox 16">
                <a:extLst>
                  <a:ext uri="{FF2B5EF4-FFF2-40B4-BE49-F238E27FC236}">
                    <a16:creationId xmlns:a16="http://schemas.microsoft.com/office/drawing/2014/main" id="{F7B62750-D3CA-7E6F-1662-E9E597FEECEB}"/>
                  </a:ext>
                </a:extLst>
              </p:cNvPr>
              <p:cNvSpPr txBox="1">
                <a:spLocks noRot="1" noChangeAspect="1" noMove="1" noResize="1" noEditPoints="1" noAdjustHandles="1" noChangeArrowheads="1" noChangeShapeType="1" noTextEdit="1"/>
              </p:cNvSpPr>
              <p:nvPr/>
            </p:nvSpPr>
            <p:spPr>
              <a:xfrm>
                <a:off x="7382580" y="2904562"/>
                <a:ext cx="1797993" cy="276999"/>
              </a:xfrm>
              <a:prstGeom prst="rect">
                <a:avLst/>
              </a:prstGeom>
              <a:blipFill>
                <a:blip r:embed="rId9"/>
                <a:stretch>
                  <a:fillRect l="-1356" t="-4348" r="-101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D92BBB6-A8AF-C817-3D71-9305CB927BB4}"/>
                  </a:ext>
                </a:extLst>
              </p:cNvPr>
              <p:cNvSpPr txBox="1"/>
              <p:nvPr/>
            </p:nvSpPr>
            <p:spPr>
              <a:xfrm>
                <a:off x="5378061" y="1576836"/>
                <a:ext cx="17878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=1−6</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4</m:t>
                          </m:r>
                        </m:sup>
                      </m:sSup>
                    </m:oMath>
                  </m:oMathPara>
                </a14:m>
                <a:endParaRPr lang="en-US" dirty="0"/>
              </a:p>
            </p:txBody>
          </p:sp>
        </mc:Choice>
        <mc:Fallback xmlns="">
          <p:sp>
            <p:nvSpPr>
              <p:cNvPr id="18" name="TextBox 17">
                <a:extLst>
                  <a:ext uri="{FF2B5EF4-FFF2-40B4-BE49-F238E27FC236}">
                    <a16:creationId xmlns:a16="http://schemas.microsoft.com/office/drawing/2014/main" id="{7D92BBB6-A8AF-C817-3D71-9305CB927BB4}"/>
                  </a:ext>
                </a:extLst>
              </p:cNvPr>
              <p:cNvSpPr txBox="1">
                <a:spLocks noRot="1" noChangeAspect="1" noMove="1" noResize="1" noEditPoints="1" noAdjustHandles="1" noChangeArrowheads="1" noChangeShapeType="1" noTextEdit="1"/>
              </p:cNvSpPr>
              <p:nvPr/>
            </p:nvSpPr>
            <p:spPr>
              <a:xfrm>
                <a:off x="5378061" y="1576836"/>
                <a:ext cx="1787861" cy="276999"/>
              </a:xfrm>
              <a:prstGeom prst="rect">
                <a:avLst/>
              </a:prstGeom>
              <a:blipFill>
                <a:blip r:embed="rId10"/>
                <a:stretch>
                  <a:fillRect l="-1361" t="-4444" r="-680" b="-666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855E2F8-22B6-31A0-D124-42EF49E2C506}"/>
              </a:ext>
            </a:extLst>
          </p:cNvPr>
          <p:cNvSpPr txBox="1"/>
          <p:nvPr/>
        </p:nvSpPr>
        <p:spPr>
          <a:xfrm>
            <a:off x="252575" y="4190736"/>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problem has the following exact solution:</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4495949-BCC0-A3DC-997B-C00BE66BBA3C}"/>
                  </a:ext>
                </a:extLst>
              </p:cNvPr>
              <p:cNvSpPr txBox="1"/>
              <p:nvPr/>
            </p:nvSpPr>
            <p:spPr>
              <a:xfrm>
                <a:off x="2830559" y="4748017"/>
                <a:ext cx="26989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B4495949-BCC0-A3DC-997B-C00BE66BBA3C}"/>
                  </a:ext>
                </a:extLst>
              </p:cNvPr>
              <p:cNvSpPr txBox="1">
                <a:spLocks noRot="1" noChangeAspect="1" noMove="1" noResize="1" noEditPoints="1" noAdjustHandles="1" noChangeArrowheads="1" noChangeShapeType="1" noTextEdit="1"/>
              </p:cNvSpPr>
              <p:nvPr/>
            </p:nvSpPr>
            <p:spPr>
              <a:xfrm>
                <a:off x="2830559" y="4748017"/>
                <a:ext cx="2698944" cy="276999"/>
              </a:xfrm>
              <a:prstGeom prst="rect">
                <a:avLst/>
              </a:prstGeom>
              <a:blipFill>
                <a:blip r:embed="rId11"/>
                <a:stretch>
                  <a:fillRect l="-903" t="-4444" r="-677" b="-2666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81BD3869-1EAB-F159-0FED-EF8AD66778D5}"/>
              </a:ext>
            </a:extLst>
          </p:cNvPr>
          <p:cNvSpPr txBox="1"/>
          <p:nvPr/>
        </p:nvSpPr>
        <p:spPr>
          <a:xfrm>
            <a:off x="252576" y="5164044"/>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To simplify the notation, we denote:</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94A960-C6BD-863E-9A4A-3702706E9A3E}"/>
                  </a:ext>
                </a:extLst>
              </p:cNvPr>
              <p:cNvSpPr txBox="1"/>
              <p:nvPr/>
            </p:nvSpPr>
            <p:spPr>
              <a:xfrm>
                <a:off x="4572000" y="5725208"/>
                <a:ext cx="287565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𝑢</m:t>
                              </m:r>
                            </m:num>
                            <m:den>
                              <m:r>
                                <a:rPr lang="en-US"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2</m:t>
                                  </m:r>
                                </m:sup>
                              </m:sSup>
                            </m:den>
                          </m:f>
                        </m:e>
                      </m:d>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0B94A960-C6BD-863E-9A4A-3702706E9A3E}"/>
                  </a:ext>
                </a:extLst>
              </p:cNvPr>
              <p:cNvSpPr txBox="1">
                <a:spLocks noRot="1" noChangeAspect="1" noMove="1" noResize="1" noEditPoints="1" noAdjustHandles="1" noChangeArrowheads="1" noChangeShapeType="1" noTextEdit="1"/>
              </p:cNvSpPr>
              <p:nvPr/>
            </p:nvSpPr>
            <p:spPr>
              <a:xfrm>
                <a:off x="4572000" y="5725208"/>
                <a:ext cx="2875659" cy="62799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1F3258-998E-F9D4-0DA3-09DF8B79B0FD}"/>
                  </a:ext>
                </a:extLst>
              </p:cNvPr>
              <p:cNvSpPr txBox="1"/>
              <p:nvPr/>
            </p:nvSpPr>
            <p:spPr>
              <a:xfrm>
                <a:off x="1622483" y="5725208"/>
                <a:ext cx="2157001"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𝑢</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den>
                          </m:f>
                        </m:e>
                      </m:d>
                      <m:r>
                        <a:rPr lang="en-US" b="0" i="1" smtClean="0">
                          <a:latin typeface="Cambria Math" panose="02040503050406030204" pitchFamily="18" charset="0"/>
                        </a:rPr>
                        <m:t>𝑢</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2C1F3258-998E-F9D4-0DA3-09DF8B79B0FD}"/>
                  </a:ext>
                </a:extLst>
              </p:cNvPr>
              <p:cNvSpPr txBox="1">
                <a:spLocks noRot="1" noChangeAspect="1" noMove="1" noResize="1" noEditPoints="1" noAdjustHandles="1" noChangeArrowheads="1" noChangeShapeType="1" noTextEdit="1"/>
              </p:cNvSpPr>
              <p:nvPr/>
            </p:nvSpPr>
            <p:spPr>
              <a:xfrm>
                <a:off x="1622483" y="5725208"/>
                <a:ext cx="2157001" cy="62799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169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8D614-9DAC-BD41-8A8B-B88DE7EAB790}"/>
              </a:ext>
            </a:extLst>
          </p:cNvPr>
          <p:cNvSpPr>
            <a:spLocks noGrp="1"/>
          </p:cNvSpPr>
          <p:nvPr>
            <p:ph type="sldNum" sz="quarter" idx="12"/>
          </p:nvPr>
        </p:nvSpPr>
        <p:spPr/>
        <p:txBody>
          <a:bodyPr/>
          <a:lstStyle/>
          <a:p>
            <a:fld id="{49E430A2-D194-4C01-B316-5CD17E29EE8B}" type="slidenum">
              <a:rPr lang="en-US" smtClean="0"/>
              <a:t>20</a:t>
            </a:fld>
            <a:endParaRPr lang="en-US"/>
          </a:p>
        </p:txBody>
      </p:sp>
      <p:sp>
        <p:nvSpPr>
          <p:cNvPr id="3" name="Google Shape;338;p30">
            <a:extLst>
              <a:ext uri="{FF2B5EF4-FFF2-40B4-BE49-F238E27FC236}">
                <a16:creationId xmlns:a16="http://schemas.microsoft.com/office/drawing/2014/main" id="{7296C539-8164-1DC5-AD89-EAF250293FB7}"/>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Your tasks</a:t>
            </a:r>
          </a:p>
        </p:txBody>
      </p:sp>
      <p:sp>
        <p:nvSpPr>
          <p:cNvPr id="4" name="TextBox 3">
            <a:extLst>
              <a:ext uri="{FF2B5EF4-FFF2-40B4-BE49-F238E27FC236}">
                <a16:creationId xmlns:a16="http://schemas.microsoft.com/office/drawing/2014/main" id="{CCD604A1-E243-D4E1-62B5-EBFB7531C1CE}"/>
              </a:ext>
            </a:extLst>
          </p:cNvPr>
          <p:cNvSpPr txBox="1"/>
          <p:nvPr/>
        </p:nvSpPr>
        <p:spPr>
          <a:xfrm>
            <a:off x="252575" y="772948"/>
            <a:ext cx="8638847" cy="187743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To summarize, the linear systems we need to solve are:</a:t>
            </a:r>
          </a:p>
          <a:p>
            <a:pPr marL="800100" lvl="1" indent="-342900">
              <a:buFont typeface="Courier New" panose="02070309020205020404" pitchFamily="49" charset="0"/>
              <a:buChar char="o"/>
            </a:pPr>
            <a:r>
              <a:rPr lang="en-US" sz="2000" dirty="0">
                <a:solidFill>
                  <a:prstClr val="black"/>
                </a:solidFill>
                <a:cs typeface="Arial" panose="020B0604020202020204" pitchFamily="34" charset="0"/>
              </a:rPr>
              <a:t>Steady-state heat transfer</a:t>
            </a:r>
          </a:p>
          <a:p>
            <a:pPr marL="800100" lvl="1" indent="-342900">
              <a:buFont typeface="Courier New" panose="02070309020205020404" pitchFamily="49" charset="0"/>
              <a:buChar char="o"/>
            </a:pPr>
            <a:endParaRPr lang="en-US" sz="2000" dirty="0">
              <a:solidFill>
                <a:prstClr val="black"/>
              </a:solidFill>
              <a:cs typeface="Arial" panose="020B0604020202020204" pitchFamily="34" charset="0"/>
            </a:endParaRPr>
          </a:p>
          <a:p>
            <a:pPr marL="800100" lvl="1" indent="-342900">
              <a:buFont typeface="Courier New" panose="02070309020205020404" pitchFamily="49" charset="0"/>
              <a:buChar char="o"/>
            </a:pPr>
            <a:endParaRPr lang="en-US" sz="2000" dirty="0">
              <a:solidFill>
                <a:prstClr val="black"/>
              </a:solidFill>
              <a:cs typeface="Arial" panose="020B0604020202020204" pitchFamily="34" charset="0"/>
            </a:endParaRPr>
          </a:p>
          <a:p>
            <a:pPr marL="800100" lvl="1" indent="-342900">
              <a:buFont typeface="Courier New" panose="02070309020205020404" pitchFamily="49" charset="0"/>
              <a:buChar char="o"/>
            </a:pPr>
            <a:r>
              <a:rPr lang="en-US" sz="2000" dirty="0">
                <a:solidFill>
                  <a:prstClr val="black"/>
                </a:solidFill>
                <a:cs typeface="Arial" panose="020B0604020202020204" pitchFamily="34" charset="0"/>
              </a:rPr>
              <a:t>Transient heat transfer</a:t>
            </a: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82408A-3F99-A688-B8AC-3E10B2AA6776}"/>
                  </a:ext>
                </a:extLst>
              </p:cNvPr>
              <p:cNvSpPr txBox="1"/>
              <p:nvPr/>
            </p:nvSpPr>
            <p:spPr>
              <a:xfrm>
                <a:off x="2469853" y="1557778"/>
                <a:ext cx="42603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m:t>
                      </m:r>
                      <m:r>
                        <a:rPr lang="en-US" sz="2000" b="1" i="1" smtClean="0">
                          <a:latin typeface="Cambria Math" panose="02040503050406030204" pitchFamily="18" charset="0"/>
                        </a:rPr>
                        <m:t> </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𝒖</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1" i="1" smtClean="0">
                          <a:latin typeface="Cambria Math" panose="02040503050406030204" pitchFamily="18" charset="0"/>
                        </a:rPr>
                        <m:t>𝑨</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𝒖</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1" i="1">
                              <a:latin typeface="Cambria Math" panose="02040503050406030204" pitchFamily="18" charset="0"/>
                            </a:rPr>
                            <m:t>𝒖</m:t>
                          </m:r>
                        </m:e>
                        <m:sub>
                          <m:r>
                            <a:rPr lang="en-US" sz="2000" i="1">
                              <a:latin typeface="Cambria Math" panose="02040503050406030204" pitchFamily="18" charset="0"/>
                            </a:rPr>
                            <m:t>𝑘</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𝒖</m:t>
                          </m:r>
                        </m:e>
                        <m:sub>
                          <m:r>
                            <a:rPr lang="en-US" sz="2000" i="1">
                              <a:latin typeface="Cambria Math" panose="02040503050406030204" pitchFamily="18" charset="0"/>
                            </a:rPr>
                            <m:t>𝑘</m:t>
                          </m:r>
                        </m:sub>
                      </m:sSub>
                      <m:r>
                        <a:rPr lang="en-US" sz="2000" i="1">
                          <a:latin typeface="Cambria Math" panose="02040503050406030204" pitchFamily="18" charset="0"/>
                        </a:rPr>
                        <m:t>+</m:t>
                      </m:r>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b="1" i="1">
                              <a:latin typeface="Cambria Math" panose="02040503050406030204" pitchFamily="18" charset="0"/>
                            </a:rPr>
                            <m:t>𝒖</m:t>
                          </m:r>
                        </m:e>
                        <m:sub>
                          <m:r>
                            <a:rPr lang="en-US" sz="2000" i="1">
                              <a:latin typeface="Cambria Math" panose="02040503050406030204" pitchFamily="18" charset="0"/>
                            </a:rPr>
                            <m:t>𝑘</m:t>
                          </m:r>
                        </m:sub>
                      </m:sSub>
                    </m:oMath>
                  </m:oMathPara>
                </a14:m>
                <a:endParaRPr lang="en-US" sz="2000" dirty="0"/>
              </a:p>
            </p:txBody>
          </p:sp>
        </mc:Choice>
        <mc:Fallback xmlns="">
          <p:sp>
            <p:nvSpPr>
              <p:cNvPr id="5" name="TextBox 4">
                <a:extLst>
                  <a:ext uri="{FF2B5EF4-FFF2-40B4-BE49-F238E27FC236}">
                    <a16:creationId xmlns:a16="http://schemas.microsoft.com/office/drawing/2014/main" id="{9382408A-3F99-A688-B8AC-3E10B2AA6776}"/>
                  </a:ext>
                </a:extLst>
              </p:cNvPr>
              <p:cNvSpPr txBox="1">
                <a:spLocks noRot="1" noChangeAspect="1" noMove="1" noResize="1" noEditPoints="1" noAdjustHandles="1" noChangeArrowheads="1" noChangeShapeType="1" noTextEdit="1"/>
              </p:cNvSpPr>
              <p:nvPr/>
            </p:nvSpPr>
            <p:spPr>
              <a:xfrm>
                <a:off x="2469853" y="1557778"/>
                <a:ext cx="4260397" cy="307777"/>
              </a:xfrm>
              <a:prstGeom prst="rect">
                <a:avLst/>
              </a:prstGeom>
              <a:blipFill>
                <a:blip r:embed="rId2"/>
                <a:stretch>
                  <a:fillRect l="-858" r="-143"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95E00F-4D7B-CB74-3BB9-DBC438C9B07E}"/>
                  </a:ext>
                </a:extLst>
              </p:cNvPr>
              <p:cNvSpPr txBox="1"/>
              <p:nvPr/>
            </p:nvSpPr>
            <p:spPr>
              <a:xfrm>
                <a:off x="617809" y="2457468"/>
                <a:ext cx="7013715"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1" i="1" smtClean="0">
                              <a:latin typeface="Cambria Math" panose="02040503050406030204" pitchFamily="18" charset="0"/>
                            </a:rPr>
                          </m:ctrlPr>
                        </m:dPr>
                        <m:e>
                          <m:f>
                            <m:fPr>
                              <m:ctrlPr>
                                <a:rPr lang="en-US" i="1">
                                  <a:latin typeface="Cambria Math" panose="02040503050406030204" pitchFamily="18" charset="0"/>
                                </a:rPr>
                              </m:ctrlPr>
                            </m:fPr>
                            <m:num>
                              <m:r>
                                <a:rPr lang="en-US" b="1" i="1">
                                  <a:latin typeface="Cambria Math" panose="02040503050406030204" pitchFamily="18" charset="0"/>
                                </a:rPr>
                                <m:t>𝑰</m:t>
                              </m:r>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−0.5</m:t>
                          </m:r>
                          <m:r>
                            <a:rPr lang="en-US" b="1" i="1">
                              <a:latin typeface="Cambria Math" panose="02040503050406030204" pitchFamily="18" charset="0"/>
                            </a:rPr>
                            <m:t>𝑨</m:t>
                          </m:r>
                        </m:e>
                      </m:d>
                      <m:d>
                        <m:dPr>
                          <m:ctrlPr>
                            <a:rPr lang="en-US" b="1" i="1" smtClean="0">
                              <a:latin typeface="Cambria Math" panose="02040503050406030204" pitchFamily="18" charset="0"/>
                            </a:rPr>
                          </m:ctrlPr>
                        </m:dPr>
                        <m:e>
                          <m:r>
                            <a:rPr lang="en-US" b="0" i="1" smtClean="0">
                              <a:latin typeface="Cambria Math" panose="02040503050406030204" pitchFamily="18" charset="0"/>
                            </a:rPr>
                            <m:t>𝛿</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𝒖</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d>
                      <m:r>
                        <a:rPr lang="en-US" sz="1800" b="0" i="1" smtClean="0">
                          <a:latin typeface="Cambria Math" panose="02040503050406030204" pitchFamily="18" charset="0"/>
                        </a:rPr>
                        <m:t>=</m:t>
                      </m:r>
                      <m:r>
                        <a:rPr lang="en-US" sz="1800" b="1" i="1" smtClean="0">
                          <a:latin typeface="Cambria Math" panose="02040503050406030204" pitchFamily="18" charset="0"/>
                        </a:rPr>
                        <m:t>𝑨</m:t>
                      </m:r>
                      <m:sSup>
                        <m:sSupPr>
                          <m:ctrlPr>
                            <a:rPr lang="en-US" b="1"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sup>
                      </m:sSup>
                      <m:r>
                        <a:rPr lang="en-US" b="1"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r>
                            <a:rPr lang="en-US" i="1">
                              <a:latin typeface="Cambria Math" panose="02040503050406030204" pitchFamily="18" charset="0"/>
                            </a:rPr>
                            <m:t>+1</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sup>
                      </m:sSup>
                      <m:r>
                        <a:rPr lang="en-US" b="1" i="1">
                          <a:latin typeface="Cambria Math" panose="02040503050406030204" pitchFamily="18" charset="0"/>
                        </a:rPr>
                        <m:t>+</m:t>
                      </m:r>
                      <m:r>
                        <a:rPr lang="en-US" i="1">
                          <a:latin typeface="Cambria Math" panose="02040503050406030204" pitchFamily="18" charset="0"/>
                        </a:rPr>
                        <m:t>𝛿</m:t>
                      </m:r>
                      <m:sSup>
                        <m:sSupPr>
                          <m:ctrlPr>
                            <a:rPr lang="en-US" i="1">
                              <a:latin typeface="Cambria Math" panose="02040503050406030204" pitchFamily="18" charset="0"/>
                            </a:rPr>
                          </m:ctrlPr>
                        </m:sSupPr>
                        <m:e>
                          <m:r>
                            <a:rPr lang="en-US" b="1" i="1">
                              <a:latin typeface="Cambria Math" panose="02040503050406030204" pitchFamily="18" charset="0"/>
                            </a:rPr>
                            <m:t>𝒖</m:t>
                          </m:r>
                        </m:e>
                        <m:sup>
                          <m:r>
                            <a:rPr lang="en-US" i="1">
                              <a:latin typeface="Cambria Math" panose="02040503050406030204" pitchFamily="18" charset="0"/>
                            </a:rPr>
                            <m:t>𝑛</m:t>
                          </m:r>
                          <m:r>
                            <a:rPr lang="en-US" i="1">
                              <a:latin typeface="Cambria Math" panose="02040503050406030204" pitchFamily="18" charset="0"/>
                            </a:rPr>
                            <m:t>+1</m:t>
                          </m:r>
                        </m:sup>
                      </m:sSup>
                    </m:oMath>
                  </m:oMathPara>
                </a14:m>
                <a:endParaRPr lang="en-US" b="1" dirty="0"/>
              </a:p>
            </p:txBody>
          </p:sp>
        </mc:Choice>
        <mc:Fallback xmlns="">
          <p:sp>
            <p:nvSpPr>
              <p:cNvPr id="7" name="TextBox 6">
                <a:extLst>
                  <a:ext uri="{FF2B5EF4-FFF2-40B4-BE49-F238E27FC236}">
                    <a16:creationId xmlns:a16="http://schemas.microsoft.com/office/drawing/2014/main" id="{0E95E00F-4D7B-CB74-3BB9-DBC438C9B07E}"/>
                  </a:ext>
                </a:extLst>
              </p:cNvPr>
              <p:cNvSpPr txBox="1">
                <a:spLocks noRot="1" noChangeAspect="1" noMove="1" noResize="1" noEditPoints="1" noAdjustHandles="1" noChangeArrowheads="1" noChangeShapeType="1" noTextEdit="1"/>
              </p:cNvSpPr>
              <p:nvPr/>
            </p:nvSpPr>
            <p:spPr>
              <a:xfrm>
                <a:off x="617809" y="2457468"/>
                <a:ext cx="7013715" cy="714683"/>
              </a:xfrm>
              <a:prstGeom prst="rect">
                <a:avLst/>
              </a:prstGeom>
              <a:blipFill>
                <a:blip r:embed="rId3"/>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EBCB8A6-18E1-65BC-70FA-14829D535C53}"/>
              </a:ext>
            </a:extLst>
          </p:cNvPr>
          <p:cNvSpPr/>
          <p:nvPr/>
        </p:nvSpPr>
        <p:spPr>
          <a:xfrm>
            <a:off x="2469853" y="1557778"/>
            <a:ext cx="260095"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CA5855-92DB-A6D8-E325-9C35DAA2640C}"/>
              </a:ext>
            </a:extLst>
          </p:cNvPr>
          <p:cNvSpPr/>
          <p:nvPr/>
        </p:nvSpPr>
        <p:spPr>
          <a:xfrm>
            <a:off x="3667234" y="1557778"/>
            <a:ext cx="493949" cy="307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0125B6-D000-5B7A-B0D1-4EFE599EEE88}"/>
              </a:ext>
            </a:extLst>
          </p:cNvPr>
          <p:cNvSpPr/>
          <p:nvPr/>
        </p:nvSpPr>
        <p:spPr>
          <a:xfrm>
            <a:off x="1512476" y="2472042"/>
            <a:ext cx="1217472" cy="700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57F531D-8F48-1D07-A43C-78D1B1347185}"/>
              </a:ext>
            </a:extLst>
          </p:cNvPr>
          <p:cNvSpPr/>
          <p:nvPr/>
        </p:nvSpPr>
        <p:spPr>
          <a:xfrm>
            <a:off x="3798476" y="2650386"/>
            <a:ext cx="495228" cy="304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1B0E0B-0AC5-83AF-B9D3-34FAF82887F0}"/>
              </a:ext>
            </a:extLst>
          </p:cNvPr>
          <p:cNvSpPr txBox="1"/>
          <p:nvPr/>
        </p:nvSpPr>
        <p:spPr>
          <a:xfrm>
            <a:off x="252575" y="3217124"/>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matrices and vectors in the red boxes are to be formed in the code</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98470AF6-B9C3-25EE-A966-4B2E116F12DC}"/>
              </a:ext>
            </a:extLst>
          </p:cNvPr>
          <p:cNvSpPr txBox="1"/>
          <p:nvPr/>
        </p:nvSpPr>
        <p:spPr>
          <a:xfrm>
            <a:off x="252573" y="3772276"/>
            <a:ext cx="8638847" cy="15081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In the code, the matrices and vectors are initialized as random values. You need to change them to correct values.</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4984FAF-9F7F-852E-8343-CA1280FA47C3}"/>
                  </a:ext>
                </a:extLst>
              </p:cNvPr>
              <p:cNvSpPr txBox="1"/>
              <p:nvPr/>
            </p:nvSpPr>
            <p:spPr>
              <a:xfrm>
                <a:off x="252571" y="4575219"/>
                <a:ext cx="8638847" cy="258429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To be more specific, complete functions in Laplace.cc:</a:t>
                </a:r>
              </a:p>
              <a:p>
                <a:pPr marL="800100" lvl="1" indent="-342900">
                  <a:buFont typeface="Courier New" panose="02070309020205020404" pitchFamily="49" charset="0"/>
                  <a:buChar char="o"/>
                </a:pPr>
                <a:r>
                  <a:rPr lang="en-US" sz="2000" dirty="0" err="1">
                    <a:solidFill>
                      <a:prstClr val="black"/>
                    </a:solidFill>
                    <a:latin typeface="Arial" panose="020B0604020202020204" pitchFamily="34" charset="0"/>
                    <a:cs typeface="Arial" panose="020B0604020202020204" pitchFamily="34" charset="0"/>
                  </a:rPr>
                  <a:t>computeMatrix</a:t>
                </a:r>
                <a:r>
                  <a:rPr lang="en-US" sz="2000" dirty="0">
                    <a:solidFill>
                      <a:prstClr val="black"/>
                    </a:solidFill>
                    <a:latin typeface="Arial" panose="020B0604020202020204" pitchFamily="34" charset="0"/>
                    <a:cs typeface="Arial" panose="020B0604020202020204" pitchFamily="34" charset="0"/>
                  </a:rPr>
                  <a:t> for </a:t>
                </a:r>
                <a14:m>
                  <m:oMath xmlns:m="http://schemas.openxmlformats.org/officeDocument/2006/math">
                    <m:r>
                      <a:rPr lang="en-US" sz="2000" b="1" i="1" smtClean="0">
                        <a:solidFill>
                          <a:prstClr val="black"/>
                        </a:solidFill>
                        <a:latin typeface="Cambria Math" panose="02040503050406030204" pitchFamily="18" charset="0"/>
                        <a:cs typeface="Arial" panose="020B0604020202020204" pitchFamily="34" charset="0"/>
                      </a:rPr>
                      <m:t>𝑨</m:t>
                    </m:r>
                  </m:oMath>
                </a14:m>
                <a:r>
                  <a:rPr lang="en-US" sz="2000" b="1"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in steady-state heat transfer </a:t>
                </a:r>
              </a:p>
              <a:p>
                <a:pPr marL="800100" lvl="1" indent="-342900">
                  <a:buFont typeface="Courier New" panose="02070309020205020404" pitchFamily="49" charset="0"/>
                  <a:buChar char="o"/>
                </a:pPr>
                <a:r>
                  <a:rPr lang="en-US" sz="2000" dirty="0" err="1">
                    <a:solidFill>
                      <a:prstClr val="black"/>
                    </a:solidFill>
                    <a:latin typeface="Arial" panose="020B0604020202020204" pitchFamily="34" charset="0"/>
                    <a:cs typeface="Arial" panose="020B0604020202020204" pitchFamily="34" charset="0"/>
                  </a:rPr>
                  <a:t>computeTransientMatrix</a:t>
                </a:r>
                <a:r>
                  <a:rPr lang="en-US" sz="2000" dirty="0">
                    <a:solidFill>
                      <a:prstClr val="black"/>
                    </a:solidFill>
                    <a:latin typeface="Arial" panose="020B0604020202020204" pitchFamily="34" charset="0"/>
                    <a:cs typeface="Arial" panose="020B0604020202020204" pitchFamily="34" charset="0"/>
                  </a:rPr>
                  <a:t> for</a:t>
                </a:r>
                <a:r>
                  <a:rPr lang="en-US" sz="2000" b="1" dirty="0">
                    <a:solidFill>
                      <a:prstClr val="black"/>
                    </a:solidFill>
                    <a:latin typeface="Arial" panose="020B0604020202020204" pitchFamily="34" charset="0"/>
                    <a:cs typeface="Arial" panose="020B0604020202020204" pitchFamily="34" charset="0"/>
                  </a:rPr>
                  <a:t> </a:t>
                </a:r>
                <a14:m>
                  <m:oMath xmlns:m="http://schemas.openxmlformats.org/officeDocument/2006/math">
                    <m:d>
                      <m:dPr>
                        <m:ctrlPr>
                          <a:rPr lang="en-US" sz="2000" b="1" i="1" smtClean="0">
                            <a:latin typeface="Cambria Math" panose="02040503050406030204" pitchFamily="18" charset="0"/>
                          </a:rPr>
                        </m:ctrlPr>
                      </m:dPr>
                      <m:e>
                        <m:f>
                          <m:fPr>
                            <m:ctrlPr>
                              <a:rPr lang="en-US" sz="2000" i="1">
                                <a:latin typeface="Cambria Math" panose="02040503050406030204" pitchFamily="18" charset="0"/>
                              </a:rPr>
                            </m:ctrlPr>
                          </m:fPr>
                          <m:num>
                            <m:r>
                              <a:rPr lang="en-US" sz="2000" b="1" i="1">
                                <a:latin typeface="Cambria Math" panose="02040503050406030204" pitchFamily="18" charset="0"/>
                              </a:rPr>
                              <m:t>𝑰</m:t>
                            </m:r>
                          </m:num>
                          <m:den>
                            <m:r>
                              <m:rPr>
                                <m:sty m:val="p"/>
                              </m:rPr>
                              <a:rPr lang="en-US" sz="2000">
                                <a:latin typeface="Cambria Math" panose="02040503050406030204" pitchFamily="18" charset="0"/>
                              </a:rPr>
                              <m:t>Δ</m:t>
                            </m:r>
                            <m:r>
                              <a:rPr lang="en-US" sz="2000" i="1">
                                <a:latin typeface="Cambria Math" panose="02040503050406030204" pitchFamily="18" charset="0"/>
                              </a:rPr>
                              <m:t>𝑡</m:t>
                            </m:r>
                          </m:den>
                        </m:f>
                        <m:r>
                          <a:rPr lang="en-US" sz="2000" i="1">
                            <a:latin typeface="Cambria Math" panose="02040503050406030204" pitchFamily="18" charset="0"/>
                          </a:rPr>
                          <m:t>−0.5</m:t>
                        </m:r>
                        <m:r>
                          <a:rPr lang="en-US" sz="2000" b="1" i="1">
                            <a:latin typeface="Cambria Math" panose="02040503050406030204" pitchFamily="18" charset="0"/>
                          </a:rPr>
                          <m:t>𝑨</m:t>
                        </m:r>
                      </m:e>
                    </m:d>
                  </m:oMath>
                </a14:m>
                <a:r>
                  <a:rPr lang="en-US" sz="2000" b="1"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in transient heat transfer </a:t>
                </a:r>
              </a:p>
              <a:p>
                <a:pPr marL="800100" lvl="1" indent="-342900">
                  <a:buFont typeface="Courier New" panose="02070309020205020404" pitchFamily="49" charset="0"/>
                  <a:buChar char="o"/>
                </a:pPr>
                <a:r>
                  <a:rPr lang="en-US" sz="2000" dirty="0" err="1">
                    <a:solidFill>
                      <a:prstClr val="black"/>
                    </a:solidFill>
                    <a:latin typeface="Arial" panose="020B0604020202020204" pitchFamily="34" charset="0"/>
                    <a:cs typeface="Arial" panose="020B0604020202020204" pitchFamily="34" charset="0"/>
                  </a:rPr>
                  <a:t>computeDiffusion</a:t>
                </a:r>
                <a:r>
                  <a:rPr lang="en-US" sz="2000" dirty="0">
                    <a:solidFill>
                      <a:prstClr val="black"/>
                    </a:solidFill>
                    <a:latin typeface="Arial" panose="020B0604020202020204" pitchFamily="34" charset="0"/>
                    <a:cs typeface="Arial" panose="020B0604020202020204" pitchFamily="34" charset="0"/>
                  </a:rPr>
                  <a:t> for </a:t>
                </a:r>
                <a14:m>
                  <m:oMath xmlns:m="http://schemas.openxmlformats.org/officeDocument/2006/math">
                    <m:r>
                      <a:rPr lang="en-US" sz="2000" b="1" i="1" smtClean="0">
                        <a:latin typeface="Cambria Math" panose="02040503050406030204" pitchFamily="18" charset="0"/>
                      </a:rPr>
                      <m:t>𝑨</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𝒖</m:t>
                        </m:r>
                      </m:e>
                      <m:sub>
                        <m:r>
                          <a:rPr lang="en-US" sz="2000" b="0" i="1" smtClean="0">
                            <a:latin typeface="Cambria Math" panose="02040503050406030204" pitchFamily="18" charset="0"/>
                          </a:rPr>
                          <m:t>𝑘</m:t>
                        </m:r>
                      </m:sub>
                    </m:sSub>
                  </m:oMath>
                </a14:m>
                <a:r>
                  <a:rPr lang="en-US" sz="2000" dirty="0">
                    <a:solidFill>
                      <a:prstClr val="black"/>
                    </a:solidFill>
                    <a:latin typeface="Arial" panose="020B0604020202020204" pitchFamily="34" charset="0"/>
                    <a:cs typeface="Arial" panose="020B0604020202020204" pitchFamily="34" charset="0"/>
                  </a:rPr>
                  <a:t> as residual vector</a:t>
                </a:r>
              </a:p>
              <a:p>
                <a:pPr marL="800100" lvl="1" indent="-342900">
                  <a:buFont typeface="Courier New" panose="02070309020205020404" pitchFamily="49" charset="0"/>
                  <a:buChar char="o"/>
                </a:pPr>
                <a:r>
                  <a:rPr lang="en-US" sz="2000" dirty="0" err="1">
                    <a:solidFill>
                      <a:prstClr val="black"/>
                    </a:solidFill>
                    <a:latin typeface="Arial" panose="020B0604020202020204" pitchFamily="34" charset="0"/>
                    <a:cs typeface="Arial" panose="020B0604020202020204" pitchFamily="34" charset="0"/>
                  </a:rPr>
                  <a:t>applyBc</a:t>
                </a:r>
                <a:r>
                  <a:rPr lang="en-US" sz="2000" dirty="0">
                    <a:solidFill>
                      <a:prstClr val="black"/>
                    </a:solidFill>
                    <a:latin typeface="Arial" panose="020B0604020202020204" pitchFamily="34" charset="0"/>
                    <a:cs typeface="Arial" panose="020B0604020202020204" pitchFamily="34" charset="0"/>
                  </a:rPr>
                  <a:t> for boundary conditions </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64984FAF-9F7F-852E-8343-CA1280FA47C3}"/>
                  </a:ext>
                </a:extLst>
              </p:cNvPr>
              <p:cNvSpPr txBox="1">
                <a:spLocks noRot="1" noChangeAspect="1" noMove="1" noResize="1" noEditPoints="1" noAdjustHandles="1" noChangeArrowheads="1" noChangeShapeType="1" noTextEdit="1"/>
              </p:cNvSpPr>
              <p:nvPr/>
            </p:nvSpPr>
            <p:spPr>
              <a:xfrm>
                <a:off x="252571" y="4575219"/>
                <a:ext cx="8638847" cy="2584297"/>
              </a:xfrm>
              <a:prstGeom prst="rect">
                <a:avLst/>
              </a:prstGeom>
              <a:blipFill>
                <a:blip r:embed="rId4"/>
                <a:stretch>
                  <a:fillRect l="-635" t="-1182"/>
                </a:stretch>
              </a:blipFill>
            </p:spPr>
            <p:txBody>
              <a:bodyPr/>
              <a:lstStyle/>
              <a:p>
                <a:r>
                  <a:rPr lang="en-US">
                    <a:noFill/>
                  </a:rPr>
                  <a:t> </a:t>
                </a:r>
              </a:p>
            </p:txBody>
          </p:sp>
        </mc:Fallback>
      </mc:AlternateContent>
    </p:spTree>
    <p:extLst>
      <p:ext uri="{BB962C8B-B14F-4D97-AF65-F5344CB8AC3E}">
        <p14:creationId xmlns:p14="http://schemas.microsoft.com/office/powerpoint/2010/main" val="106755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129855-BC90-42A4-2424-D4322A9B786A}"/>
              </a:ext>
            </a:extLst>
          </p:cNvPr>
          <p:cNvSpPr>
            <a:spLocks noGrp="1"/>
          </p:cNvSpPr>
          <p:nvPr>
            <p:ph type="sldNum" sz="quarter" idx="12"/>
          </p:nvPr>
        </p:nvSpPr>
        <p:spPr>
          <a:xfrm>
            <a:off x="6713793" y="6387467"/>
            <a:ext cx="2057400" cy="365125"/>
          </a:xfrm>
        </p:spPr>
        <p:txBody>
          <a:bodyPr/>
          <a:lstStyle/>
          <a:p>
            <a:fld id="{49E430A2-D194-4C01-B316-5CD17E29EE8B}" type="slidenum">
              <a:rPr lang="en-US" smtClean="0"/>
              <a:t>21</a:t>
            </a:fld>
            <a:endParaRPr lang="en-US"/>
          </a:p>
        </p:txBody>
      </p:sp>
      <p:sp>
        <p:nvSpPr>
          <p:cNvPr id="3" name="Google Shape;338;p30">
            <a:extLst>
              <a:ext uri="{FF2B5EF4-FFF2-40B4-BE49-F238E27FC236}">
                <a16:creationId xmlns:a16="http://schemas.microsoft.com/office/drawing/2014/main" id="{EBE40537-AC06-AECD-54AF-292D66B34A58}"/>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On assigning values to matrices and vectors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4C13E1-45FC-73B6-CBA7-8A56EBF1CA12}"/>
                  </a:ext>
                </a:extLst>
              </p:cNvPr>
              <p:cNvSpPr txBox="1"/>
              <p:nvPr/>
            </p:nvSpPr>
            <p:spPr>
              <a:xfrm>
                <a:off x="2614042" y="2908548"/>
                <a:ext cx="5655523" cy="6163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m:t>
                                </m:r>
                              </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e>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m:t>
                                      </m:r>
                                    </m:e>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den>
                                      </m:f>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m:rPr>
                                                    <m:sty m:val="p"/>
                                                    <m:brk m:alnAt="7"/>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𝑥</m:t>
                                                    </m:r>
                                                  </m:e>
                                                  <m:sup>
                                                    <m:r>
                                                      <m:rPr>
                                                        <m:brk m:alnAt="7"/>
                                                      </m:rPr>
                                                      <a:rPr lang="en-US" b="0" i="1" smtClean="0">
                                                        <a:latin typeface="Cambria Math" panose="02040503050406030204" pitchFamily="18" charset="0"/>
                                                      </a:rPr>
                                                      <m:t>2</m:t>
                                                    </m:r>
                                                  </m:sup>
                                                </m:sSup>
                                              </m:den>
                                            </m:f>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m:rPr>
                                                    <m:sty m:val="p"/>
                                                    <m:brk m:alnAt="7"/>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𝑦</m:t>
                                                    </m:r>
                                                  </m:e>
                                                  <m:sup>
                                                    <m:r>
                                                      <m:rPr>
                                                        <m:brk m:alnAt="7"/>
                                                      </m:rPr>
                                                      <a:rPr lang="en-US" b="0" i="1" smtClean="0">
                                                        <a:latin typeface="Cambria Math" panose="02040503050406030204" pitchFamily="18" charset="0"/>
                                                      </a:rPr>
                                                      <m:t>2</m:t>
                                                    </m:r>
                                                  </m:sup>
                                                </m:sSup>
                                              </m:den>
                                            </m:f>
                                          </m:e>
                                          <m:e>
                                            <m:m>
                                              <m:mPr>
                                                <m:mcs>
                                                  <m:mc>
                                                    <m:mcPr>
                                                      <m:count m:val="2"/>
                                                      <m:mcJc m:val="center"/>
                                                    </m:mcPr>
                                                  </m:mc>
                                                </m:mcs>
                                                <m:ctrlPr>
                                                  <a:rPr lang="en-US"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brk m:alnAt="7"/>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𝑦</m:t>
                                                          </m:r>
                                                        </m:e>
                                                        <m:sup>
                                                          <m:r>
                                                            <m:rPr>
                                                              <m:brk m:alnAt="7"/>
                                                            </m:rPr>
                                                            <a:rPr lang="en-US" b="0" i="1" smtClean="0">
                                                              <a:latin typeface="Cambria Math" panose="02040503050406030204" pitchFamily="18" charset="0"/>
                                                            </a:rPr>
                                                            <m:t>2</m:t>
                                                          </m:r>
                                                        </m:sup>
                                                      </m:sSup>
                                                    </m:den>
                                                  </m:f>
                                                </m:e>
                                                <m:e>
                                                  <m:m>
                                                    <m:mPr>
                                                      <m:mcs>
                                                        <m:mc>
                                                          <m:mcPr>
                                                            <m:count m:val="3"/>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m:t>
                                                        </m:r>
                                                      </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e>
                                                      <m:e>
                                                        <m:r>
                                                          <a:rPr lang="en-US" b="0" i="1" smtClean="0">
                                                            <a:latin typeface="Cambria Math" panose="02040503050406030204" pitchFamily="18" charset="0"/>
                                                          </a:rPr>
                                                          <m:t>⋯</m:t>
                                                        </m:r>
                                                      </m:e>
                                                    </m:mr>
                                                  </m:m>
                                                </m:e>
                                              </m:mr>
                                            </m:m>
                                          </m:e>
                                        </m:mr>
                                      </m:m>
                                    </m:e>
                                  </m:mr>
                                </m:m>
                              </m:e>
                            </m:mr>
                          </m:m>
                        </m:e>
                      </m:d>
                    </m:oMath>
                  </m:oMathPara>
                </a14:m>
                <a:endParaRPr lang="en-US" dirty="0"/>
              </a:p>
            </p:txBody>
          </p:sp>
        </mc:Choice>
        <mc:Fallback xmlns="">
          <p:sp>
            <p:nvSpPr>
              <p:cNvPr id="5" name="TextBox 4">
                <a:extLst>
                  <a:ext uri="{FF2B5EF4-FFF2-40B4-BE49-F238E27FC236}">
                    <a16:creationId xmlns:a16="http://schemas.microsoft.com/office/drawing/2014/main" id="{894C13E1-45FC-73B6-CBA7-8A56EBF1CA12}"/>
                  </a:ext>
                </a:extLst>
              </p:cNvPr>
              <p:cNvSpPr txBox="1">
                <a:spLocks noRot="1" noChangeAspect="1" noMove="1" noResize="1" noEditPoints="1" noAdjustHandles="1" noChangeArrowheads="1" noChangeShapeType="1" noTextEdit="1"/>
              </p:cNvSpPr>
              <p:nvPr/>
            </p:nvSpPr>
            <p:spPr>
              <a:xfrm>
                <a:off x="2614042" y="2908548"/>
                <a:ext cx="5655523" cy="616387"/>
              </a:xfrm>
              <a:prstGeom prst="rect">
                <a:avLst/>
              </a:prstGeom>
              <a:blipFill>
                <a:blip r:embed="rId2"/>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7D0007-63DC-741F-315C-4DE4C6351090}"/>
                  </a:ext>
                </a:extLst>
              </p:cNvPr>
              <p:cNvSpPr txBox="1"/>
              <p:nvPr/>
            </p:nvSpPr>
            <p:spPr>
              <a:xfrm>
                <a:off x="3089538" y="3664477"/>
                <a:ext cx="72321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sub>
                      </m:sSub>
                    </m:oMath>
                  </m:oMathPara>
                </a14:m>
                <a:endParaRPr lang="en-US" dirty="0"/>
              </a:p>
            </p:txBody>
          </p:sp>
        </mc:Choice>
        <mc:Fallback xmlns="">
          <p:sp>
            <p:nvSpPr>
              <p:cNvPr id="18" name="TextBox 17">
                <a:extLst>
                  <a:ext uri="{FF2B5EF4-FFF2-40B4-BE49-F238E27FC236}">
                    <a16:creationId xmlns:a16="http://schemas.microsoft.com/office/drawing/2014/main" id="{007D0007-63DC-741F-315C-4DE4C6351090}"/>
                  </a:ext>
                </a:extLst>
              </p:cNvPr>
              <p:cNvSpPr txBox="1">
                <a:spLocks noRot="1" noChangeAspect="1" noMove="1" noResize="1" noEditPoints="1" noAdjustHandles="1" noChangeArrowheads="1" noChangeShapeType="1" noTextEdit="1"/>
              </p:cNvSpPr>
              <p:nvPr/>
            </p:nvSpPr>
            <p:spPr>
              <a:xfrm>
                <a:off x="3089538" y="3664477"/>
                <a:ext cx="723210" cy="299313"/>
              </a:xfrm>
              <a:prstGeom prst="rect">
                <a:avLst/>
              </a:prstGeom>
              <a:blipFill>
                <a:blip r:embed="rId3"/>
                <a:stretch>
                  <a:fillRect l="-7627" r="-593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8433247-2F34-9D5F-85A3-4B7EFE5B1732}"/>
                  </a:ext>
                </a:extLst>
              </p:cNvPr>
              <p:cNvSpPr txBox="1"/>
              <p:nvPr/>
            </p:nvSpPr>
            <p:spPr>
              <a:xfrm>
                <a:off x="4143086" y="3658944"/>
                <a:ext cx="72321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oMath>
                  </m:oMathPara>
                </a14:m>
                <a:endParaRPr lang="en-US" dirty="0"/>
              </a:p>
            </p:txBody>
          </p:sp>
        </mc:Choice>
        <mc:Fallback xmlns="">
          <p:sp>
            <p:nvSpPr>
              <p:cNvPr id="19" name="TextBox 18">
                <a:extLst>
                  <a:ext uri="{FF2B5EF4-FFF2-40B4-BE49-F238E27FC236}">
                    <a16:creationId xmlns:a16="http://schemas.microsoft.com/office/drawing/2014/main" id="{08433247-2F34-9D5F-85A3-4B7EFE5B1732}"/>
                  </a:ext>
                </a:extLst>
              </p:cNvPr>
              <p:cNvSpPr txBox="1">
                <a:spLocks noRot="1" noChangeAspect="1" noMove="1" noResize="1" noEditPoints="1" noAdjustHandles="1" noChangeArrowheads="1" noChangeShapeType="1" noTextEdit="1"/>
              </p:cNvSpPr>
              <p:nvPr/>
            </p:nvSpPr>
            <p:spPr>
              <a:xfrm>
                <a:off x="4143086" y="3658944"/>
                <a:ext cx="723211" cy="299313"/>
              </a:xfrm>
              <a:prstGeom prst="rect">
                <a:avLst/>
              </a:prstGeom>
              <a:blipFill>
                <a:blip r:embed="rId4"/>
                <a:stretch>
                  <a:fillRect l="-7627" r="-254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15837E7-1C74-B5A5-5DBF-C1A11D9BB372}"/>
                  </a:ext>
                </a:extLst>
              </p:cNvPr>
              <p:cNvSpPr txBox="1"/>
              <p:nvPr/>
            </p:nvSpPr>
            <p:spPr>
              <a:xfrm>
                <a:off x="5251718" y="3670743"/>
                <a:ext cx="51264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20" name="TextBox 19">
                <a:extLst>
                  <a:ext uri="{FF2B5EF4-FFF2-40B4-BE49-F238E27FC236}">
                    <a16:creationId xmlns:a16="http://schemas.microsoft.com/office/drawing/2014/main" id="{815837E7-1C74-B5A5-5DBF-C1A11D9BB372}"/>
                  </a:ext>
                </a:extLst>
              </p:cNvPr>
              <p:cNvSpPr txBox="1">
                <a:spLocks noRot="1" noChangeAspect="1" noMove="1" noResize="1" noEditPoints="1" noAdjustHandles="1" noChangeArrowheads="1" noChangeShapeType="1" noTextEdit="1"/>
              </p:cNvSpPr>
              <p:nvPr/>
            </p:nvSpPr>
            <p:spPr>
              <a:xfrm>
                <a:off x="5251718" y="3670743"/>
                <a:ext cx="512641" cy="299313"/>
              </a:xfrm>
              <a:prstGeom prst="rect">
                <a:avLst/>
              </a:prstGeom>
              <a:blipFill>
                <a:blip r:embed="rId5"/>
                <a:stretch>
                  <a:fillRect l="-10714" r="-7143"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5074F00-B404-1DE3-B885-3D0ACC83E703}"/>
                  </a:ext>
                </a:extLst>
              </p:cNvPr>
              <p:cNvSpPr txBox="1"/>
              <p:nvPr/>
            </p:nvSpPr>
            <p:spPr>
              <a:xfrm>
                <a:off x="6100865" y="3670743"/>
                <a:ext cx="72321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Sub>
                    </m:oMath>
                  </m:oMathPara>
                </a14:m>
                <a:endParaRPr lang="en-US" dirty="0"/>
              </a:p>
            </p:txBody>
          </p:sp>
        </mc:Choice>
        <mc:Fallback xmlns="">
          <p:sp>
            <p:nvSpPr>
              <p:cNvPr id="21" name="TextBox 20">
                <a:extLst>
                  <a:ext uri="{FF2B5EF4-FFF2-40B4-BE49-F238E27FC236}">
                    <a16:creationId xmlns:a16="http://schemas.microsoft.com/office/drawing/2014/main" id="{B5074F00-B404-1DE3-B885-3D0ACC83E703}"/>
                  </a:ext>
                </a:extLst>
              </p:cNvPr>
              <p:cNvSpPr txBox="1">
                <a:spLocks noRot="1" noChangeAspect="1" noMove="1" noResize="1" noEditPoints="1" noAdjustHandles="1" noChangeArrowheads="1" noChangeShapeType="1" noTextEdit="1"/>
              </p:cNvSpPr>
              <p:nvPr/>
            </p:nvSpPr>
            <p:spPr>
              <a:xfrm>
                <a:off x="6100865" y="3670743"/>
                <a:ext cx="723211" cy="299313"/>
              </a:xfrm>
              <a:prstGeom prst="rect">
                <a:avLst/>
              </a:prstGeom>
              <a:blipFill>
                <a:blip r:embed="rId6"/>
                <a:stretch>
                  <a:fillRect l="-7627" r="-254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2D1A4D6-1D2B-66F1-5F66-F7916F664324}"/>
                  </a:ext>
                </a:extLst>
              </p:cNvPr>
              <p:cNvSpPr txBox="1"/>
              <p:nvPr/>
            </p:nvSpPr>
            <p:spPr>
              <a:xfrm>
                <a:off x="7207422" y="3670743"/>
                <a:ext cx="72321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r>
                            <a:rPr lang="en-US" b="0" i="1" smtClean="0">
                              <a:latin typeface="Cambria Math" panose="02040503050406030204" pitchFamily="18" charset="0"/>
                            </a:rPr>
                            <m:t>𝑢</m:t>
                          </m:r>
                        </m:e>
                        <m:sub>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sub>
                      </m:sSub>
                    </m:oMath>
                  </m:oMathPara>
                </a14:m>
                <a:endParaRPr lang="en-US" dirty="0"/>
              </a:p>
            </p:txBody>
          </p:sp>
        </mc:Choice>
        <mc:Fallback xmlns="">
          <p:sp>
            <p:nvSpPr>
              <p:cNvPr id="22" name="TextBox 21">
                <a:extLst>
                  <a:ext uri="{FF2B5EF4-FFF2-40B4-BE49-F238E27FC236}">
                    <a16:creationId xmlns:a16="http://schemas.microsoft.com/office/drawing/2014/main" id="{E2D1A4D6-1D2B-66F1-5F66-F7916F664324}"/>
                  </a:ext>
                </a:extLst>
              </p:cNvPr>
              <p:cNvSpPr txBox="1">
                <a:spLocks noRot="1" noChangeAspect="1" noMove="1" noResize="1" noEditPoints="1" noAdjustHandles="1" noChangeArrowheads="1" noChangeShapeType="1" noTextEdit="1"/>
              </p:cNvSpPr>
              <p:nvPr/>
            </p:nvSpPr>
            <p:spPr>
              <a:xfrm>
                <a:off x="7207422" y="3670743"/>
                <a:ext cx="723211" cy="299313"/>
              </a:xfrm>
              <a:prstGeom prst="rect">
                <a:avLst/>
              </a:prstGeom>
              <a:blipFill>
                <a:blip r:embed="rId7"/>
                <a:stretch>
                  <a:fillRect l="-7563" r="-504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472C8D3-25D8-B14E-4D4E-3C0CDD86E154}"/>
                  </a:ext>
                </a:extLst>
              </p:cNvPr>
              <p:cNvSpPr txBox="1"/>
              <p:nvPr/>
            </p:nvSpPr>
            <p:spPr>
              <a:xfrm>
                <a:off x="305323" y="1579703"/>
                <a:ext cx="8638847" cy="67101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For row of matrices </a:t>
                </a:r>
                <a14:m>
                  <m:oMath xmlns:m="http://schemas.openxmlformats.org/officeDocument/2006/math">
                    <m:r>
                      <a:rPr lang="en-US" sz="2000" b="1" i="1" smtClean="0">
                        <a:solidFill>
                          <a:prstClr val="black"/>
                        </a:solidFill>
                        <a:latin typeface="Cambria Math" panose="02040503050406030204" pitchFamily="18" charset="0"/>
                        <a:cs typeface="Arial" panose="020B0604020202020204" pitchFamily="34" charset="0"/>
                      </a:rPr>
                      <m:t>𝑨</m:t>
                    </m:r>
                  </m:oMath>
                </a14:m>
                <a:r>
                  <a:rPr lang="en-US" sz="2000" dirty="0">
                    <a:solidFill>
                      <a:prstClr val="black"/>
                    </a:solidFill>
                    <a:latin typeface="Arial" panose="020B0604020202020204" pitchFamily="34" charset="0"/>
                    <a:cs typeface="Arial" panose="020B0604020202020204" pitchFamily="34" charset="0"/>
                  </a:rPr>
                  <a:t> corresponding to point </a:t>
                </a:r>
                <a14:m>
                  <m:oMath xmlns:m="http://schemas.openxmlformats.org/officeDocument/2006/math">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𝑢</m:t>
                        </m:r>
                      </m:e>
                      <m:sub>
                        <m:r>
                          <a:rPr lang="en-US" sz="2000" b="0" i="1" smtClean="0">
                            <a:solidFill>
                              <a:prstClr val="black"/>
                            </a:solidFill>
                            <a:latin typeface="Cambria Math" panose="02040503050406030204" pitchFamily="18" charset="0"/>
                            <a:cs typeface="Arial" panose="020B0604020202020204" pitchFamily="34" charset="0"/>
                          </a:rPr>
                          <m:t>𝑖</m:t>
                        </m:r>
                        <m:r>
                          <a:rPr lang="en-US" sz="2000" b="0" i="1" smtClean="0">
                            <a:solidFill>
                              <a:prstClr val="black"/>
                            </a:solidFill>
                            <a:latin typeface="Cambria Math" panose="02040503050406030204" pitchFamily="18" charset="0"/>
                            <a:cs typeface="Arial" panose="020B0604020202020204" pitchFamily="34" charset="0"/>
                          </a:rPr>
                          <m:t>,</m:t>
                        </m:r>
                        <m:r>
                          <a:rPr lang="en-US" sz="2000" b="0" i="1" smtClean="0">
                            <a:solidFill>
                              <a:prstClr val="black"/>
                            </a:solidFill>
                            <a:latin typeface="Cambria Math" panose="02040503050406030204" pitchFamily="18" charset="0"/>
                            <a:cs typeface="Arial" panose="020B0604020202020204" pitchFamily="34" charset="0"/>
                          </a:rPr>
                          <m:t>𝑗</m:t>
                        </m:r>
                      </m:sub>
                    </m:sSub>
                  </m:oMath>
                </a14:m>
                <a:r>
                  <a:rPr lang="en-US" sz="2000" dirty="0">
                    <a:solidFill>
                      <a:prstClr val="black"/>
                    </a:solidFill>
                    <a:latin typeface="Arial" panose="020B0604020202020204" pitchFamily="34" charset="0"/>
                    <a:cs typeface="Arial" panose="020B0604020202020204" pitchFamily="34" charset="0"/>
                  </a:rPr>
                  <a:t> :</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3472C8D3-25D8-B14E-4D4E-3C0CDD86E154}"/>
                  </a:ext>
                </a:extLst>
              </p:cNvPr>
              <p:cNvSpPr txBox="1">
                <a:spLocks noRot="1" noChangeAspect="1" noMove="1" noResize="1" noEditPoints="1" noAdjustHandles="1" noChangeArrowheads="1" noChangeShapeType="1" noTextEdit="1"/>
              </p:cNvSpPr>
              <p:nvPr/>
            </p:nvSpPr>
            <p:spPr>
              <a:xfrm>
                <a:off x="305323" y="1579703"/>
                <a:ext cx="8638847" cy="671018"/>
              </a:xfrm>
              <a:prstGeom prst="rect">
                <a:avLst/>
              </a:prstGeom>
              <a:blipFill>
                <a:blip r:embed="rId8"/>
                <a:stretch>
                  <a:fillRect l="-635" t="-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082CBF-80AE-0D28-574D-F62D7CACB37B}"/>
                  </a:ext>
                </a:extLst>
              </p:cNvPr>
              <p:cNvSpPr txBox="1"/>
              <p:nvPr/>
            </p:nvSpPr>
            <p:spPr>
              <a:xfrm>
                <a:off x="2900407" y="4184253"/>
                <a:ext cx="8584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,0</m:t>
                          </m:r>
                        </m:e>
                      </m:d>
                    </m:oMath>
                  </m:oMathPara>
                </a14:m>
                <a:endParaRPr lang="en-US" dirty="0"/>
              </a:p>
            </p:txBody>
          </p:sp>
        </mc:Choice>
        <mc:Fallback xmlns="">
          <p:sp>
            <p:nvSpPr>
              <p:cNvPr id="24" name="TextBox 23">
                <a:extLst>
                  <a:ext uri="{FF2B5EF4-FFF2-40B4-BE49-F238E27FC236}">
                    <a16:creationId xmlns:a16="http://schemas.microsoft.com/office/drawing/2014/main" id="{35082CBF-80AE-0D28-574D-F62D7CACB37B}"/>
                  </a:ext>
                </a:extLst>
              </p:cNvPr>
              <p:cNvSpPr txBox="1">
                <a:spLocks noRot="1" noChangeAspect="1" noMove="1" noResize="1" noEditPoints="1" noAdjustHandles="1" noChangeArrowheads="1" noChangeShapeType="1" noTextEdit="1"/>
              </p:cNvSpPr>
              <p:nvPr/>
            </p:nvSpPr>
            <p:spPr>
              <a:xfrm>
                <a:off x="2900407" y="4184253"/>
                <a:ext cx="858440" cy="276999"/>
              </a:xfrm>
              <a:prstGeom prst="rect">
                <a:avLst/>
              </a:prstGeom>
              <a:blipFill>
                <a:blip r:embed="rId9"/>
                <a:stretch>
                  <a:fillRect l="-63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78F3F17-86C4-D45F-3DD6-4A283E0A2681}"/>
                  </a:ext>
                </a:extLst>
              </p:cNvPr>
              <p:cNvSpPr txBox="1"/>
              <p:nvPr/>
            </p:nvSpPr>
            <p:spPr>
              <a:xfrm>
                <a:off x="4004677" y="4168390"/>
                <a:ext cx="859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,1)</m:t>
                      </m:r>
                    </m:oMath>
                  </m:oMathPara>
                </a14:m>
                <a:endParaRPr lang="en-US" dirty="0"/>
              </a:p>
            </p:txBody>
          </p:sp>
        </mc:Choice>
        <mc:Fallback xmlns="">
          <p:sp>
            <p:nvSpPr>
              <p:cNvPr id="25" name="TextBox 24">
                <a:extLst>
                  <a:ext uri="{FF2B5EF4-FFF2-40B4-BE49-F238E27FC236}">
                    <a16:creationId xmlns:a16="http://schemas.microsoft.com/office/drawing/2014/main" id="{D78F3F17-86C4-D45F-3DD6-4A283E0A2681}"/>
                  </a:ext>
                </a:extLst>
              </p:cNvPr>
              <p:cNvSpPr txBox="1">
                <a:spLocks noRot="1" noChangeAspect="1" noMove="1" noResize="1" noEditPoints="1" noAdjustHandles="1" noChangeArrowheads="1" noChangeShapeType="1" noTextEdit="1"/>
              </p:cNvSpPr>
              <p:nvPr/>
            </p:nvSpPr>
            <p:spPr>
              <a:xfrm>
                <a:off x="4004677" y="4168390"/>
                <a:ext cx="859210" cy="276999"/>
              </a:xfrm>
              <a:prstGeom prst="rect">
                <a:avLst/>
              </a:prstGeom>
              <a:blipFill>
                <a:blip r:embed="rId10"/>
                <a:stretch>
                  <a:fillRect l="-6383" t="-2222" r="-92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6170590-B361-95A7-9FD6-24D733B9162B}"/>
                  </a:ext>
                </a:extLst>
              </p:cNvPr>
              <p:cNvSpPr txBox="1"/>
              <p:nvPr/>
            </p:nvSpPr>
            <p:spPr>
              <a:xfrm>
                <a:off x="5039074" y="4167196"/>
                <a:ext cx="859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,2)</m:t>
                      </m:r>
                    </m:oMath>
                  </m:oMathPara>
                </a14:m>
                <a:endParaRPr lang="en-US" dirty="0"/>
              </a:p>
            </p:txBody>
          </p:sp>
        </mc:Choice>
        <mc:Fallback xmlns="">
          <p:sp>
            <p:nvSpPr>
              <p:cNvPr id="26" name="TextBox 25">
                <a:extLst>
                  <a:ext uri="{FF2B5EF4-FFF2-40B4-BE49-F238E27FC236}">
                    <a16:creationId xmlns:a16="http://schemas.microsoft.com/office/drawing/2014/main" id="{66170590-B361-95A7-9FD6-24D733B9162B}"/>
                  </a:ext>
                </a:extLst>
              </p:cNvPr>
              <p:cNvSpPr txBox="1">
                <a:spLocks noRot="1" noChangeAspect="1" noMove="1" noResize="1" noEditPoints="1" noAdjustHandles="1" noChangeArrowheads="1" noChangeShapeType="1" noTextEdit="1"/>
              </p:cNvSpPr>
              <p:nvPr/>
            </p:nvSpPr>
            <p:spPr>
              <a:xfrm>
                <a:off x="5039074" y="4167196"/>
                <a:ext cx="859210" cy="276999"/>
              </a:xfrm>
              <a:prstGeom prst="rect">
                <a:avLst/>
              </a:prstGeom>
              <a:blipFill>
                <a:blip r:embed="rId11"/>
                <a:stretch>
                  <a:fillRect l="-6383" t="-4444" r="-92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517106F-1A5B-55E0-6040-3270A7E89F6A}"/>
                  </a:ext>
                </a:extLst>
              </p:cNvPr>
              <p:cNvSpPr txBox="1"/>
              <p:nvPr/>
            </p:nvSpPr>
            <p:spPr>
              <a:xfrm>
                <a:off x="6109325" y="4167195"/>
                <a:ext cx="859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,3)</m:t>
                      </m:r>
                    </m:oMath>
                  </m:oMathPara>
                </a14:m>
                <a:endParaRPr lang="en-US" dirty="0"/>
              </a:p>
            </p:txBody>
          </p:sp>
        </mc:Choice>
        <mc:Fallback xmlns="">
          <p:sp>
            <p:nvSpPr>
              <p:cNvPr id="27" name="TextBox 26">
                <a:extLst>
                  <a:ext uri="{FF2B5EF4-FFF2-40B4-BE49-F238E27FC236}">
                    <a16:creationId xmlns:a16="http://schemas.microsoft.com/office/drawing/2014/main" id="{B517106F-1A5B-55E0-6040-3270A7E89F6A}"/>
                  </a:ext>
                </a:extLst>
              </p:cNvPr>
              <p:cNvSpPr txBox="1">
                <a:spLocks noRot="1" noChangeAspect="1" noMove="1" noResize="1" noEditPoints="1" noAdjustHandles="1" noChangeArrowheads="1" noChangeShapeType="1" noTextEdit="1"/>
              </p:cNvSpPr>
              <p:nvPr/>
            </p:nvSpPr>
            <p:spPr>
              <a:xfrm>
                <a:off x="6109325" y="4167195"/>
                <a:ext cx="859210" cy="276999"/>
              </a:xfrm>
              <a:prstGeom prst="rect">
                <a:avLst/>
              </a:prstGeom>
              <a:blipFill>
                <a:blip r:embed="rId12"/>
                <a:stretch>
                  <a:fillRect l="-5674" t="-4444" r="-92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7630E13-A769-90BA-7A98-ACD507D9BBC3}"/>
                  </a:ext>
                </a:extLst>
              </p:cNvPr>
              <p:cNvSpPr txBox="1"/>
              <p:nvPr/>
            </p:nvSpPr>
            <p:spPr>
              <a:xfrm>
                <a:off x="7136756" y="4166001"/>
                <a:ext cx="8592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i</m:t>
                      </m:r>
                      <m:r>
                        <a:rPr lang="en-US" b="0" i="0" smtClean="0">
                          <a:latin typeface="Cambria Math" panose="02040503050406030204" pitchFamily="18" charset="0"/>
                        </a:rPr>
                        <m:t>,</m:t>
                      </m:r>
                      <m:r>
                        <m:rPr>
                          <m:sty m:val="p"/>
                        </m:rPr>
                        <a:rPr lang="en-US" b="0" i="0" smtClean="0">
                          <a:latin typeface="Cambria Math" panose="02040503050406030204" pitchFamily="18" charset="0"/>
                        </a:rPr>
                        <m:t>j</m:t>
                      </m:r>
                      <m:r>
                        <a:rPr lang="en-US" b="0" i="0" smtClean="0">
                          <a:latin typeface="Cambria Math" panose="02040503050406030204" pitchFamily="18" charset="0"/>
                        </a:rPr>
                        <m:t>,4)</m:t>
                      </m:r>
                    </m:oMath>
                  </m:oMathPara>
                </a14:m>
                <a:endParaRPr lang="en-US" dirty="0"/>
              </a:p>
            </p:txBody>
          </p:sp>
        </mc:Choice>
        <mc:Fallback xmlns="">
          <p:sp>
            <p:nvSpPr>
              <p:cNvPr id="28" name="TextBox 27">
                <a:extLst>
                  <a:ext uri="{FF2B5EF4-FFF2-40B4-BE49-F238E27FC236}">
                    <a16:creationId xmlns:a16="http://schemas.microsoft.com/office/drawing/2014/main" id="{67630E13-A769-90BA-7A98-ACD507D9BBC3}"/>
                  </a:ext>
                </a:extLst>
              </p:cNvPr>
              <p:cNvSpPr txBox="1">
                <a:spLocks noRot="1" noChangeAspect="1" noMove="1" noResize="1" noEditPoints="1" noAdjustHandles="1" noChangeArrowheads="1" noChangeShapeType="1" noTextEdit="1"/>
              </p:cNvSpPr>
              <p:nvPr/>
            </p:nvSpPr>
            <p:spPr>
              <a:xfrm>
                <a:off x="7136756" y="4166001"/>
                <a:ext cx="859210" cy="276999"/>
              </a:xfrm>
              <a:prstGeom prst="rect">
                <a:avLst/>
              </a:prstGeom>
              <a:blipFill>
                <a:blip r:embed="rId13"/>
                <a:stretch>
                  <a:fillRect l="-6383" t="-2174" r="-922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0071621-2FAD-C5FB-F080-60414D2EA34A}"/>
                  </a:ext>
                </a:extLst>
              </p:cNvPr>
              <p:cNvSpPr txBox="1"/>
              <p:nvPr/>
            </p:nvSpPr>
            <p:spPr>
              <a:xfrm>
                <a:off x="505153" y="4821299"/>
                <a:ext cx="8638847" cy="16684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For Solution </a:t>
                </a:r>
                <a14:m>
                  <m:oMath xmlns:m="http://schemas.openxmlformats.org/officeDocument/2006/math">
                    <m:sSub>
                      <m:sSubPr>
                        <m:ctrlPr>
                          <a:rPr lang="en-US" sz="2000" i="1">
                            <a:solidFill>
                              <a:prstClr val="black"/>
                            </a:solidFill>
                            <a:latin typeface="Cambria Math" panose="02040503050406030204" pitchFamily="18" charset="0"/>
                            <a:cs typeface="Arial" panose="020B0604020202020204" pitchFamily="34" charset="0"/>
                          </a:rPr>
                        </m:ctrlPr>
                      </m:sSubPr>
                      <m:e>
                        <m:r>
                          <a:rPr lang="en-US" sz="2000" i="1">
                            <a:solidFill>
                              <a:prstClr val="black"/>
                            </a:solidFill>
                            <a:latin typeface="Cambria Math" panose="02040503050406030204" pitchFamily="18" charset="0"/>
                            <a:cs typeface="Arial" panose="020B0604020202020204" pitchFamily="34" charset="0"/>
                          </a:rPr>
                          <m:t>𝑢</m:t>
                        </m:r>
                      </m:e>
                      <m:sub>
                        <m:r>
                          <a:rPr lang="en-US" sz="2000" i="1">
                            <a:solidFill>
                              <a:prstClr val="black"/>
                            </a:solidFill>
                            <a:latin typeface="Cambria Math" panose="02040503050406030204" pitchFamily="18" charset="0"/>
                            <a:cs typeface="Arial" panose="020B0604020202020204" pitchFamily="34" charset="0"/>
                          </a:rPr>
                          <m:t>𝑖</m:t>
                        </m:r>
                        <m:r>
                          <a:rPr lang="en-US" sz="2000" i="1">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𝑗</m:t>
                        </m:r>
                      </m:sub>
                    </m:sSub>
                  </m:oMath>
                </a14:m>
                <a:r>
                  <a:rPr lang="en-US" sz="2000" dirty="0">
                    <a:solidFill>
                      <a:prstClr val="black"/>
                    </a:solidFill>
                    <a:latin typeface="Arial" panose="020B0604020202020204" pitchFamily="34" charset="0"/>
                    <a:cs typeface="Arial" panose="020B0604020202020204" pitchFamily="34" charset="0"/>
                  </a:rPr>
                  <a:t>, increment </a:t>
                </a:r>
                <a14:m>
                  <m:oMath xmlns:m="http://schemas.openxmlformats.org/officeDocument/2006/math">
                    <m:sSub>
                      <m:sSubPr>
                        <m:ctrlPr>
                          <a:rPr lang="en-US" sz="2000" i="1">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𝛿</m:t>
                        </m:r>
                        <m:r>
                          <a:rPr lang="en-US" sz="2000" i="1">
                            <a:solidFill>
                              <a:prstClr val="black"/>
                            </a:solidFill>
                            <a:latin typeface="Cambria Math" panose="02040503050406030204" pitchFamily="18" charset="0"/>
                            <a:cs typeface="Arial" panose="020B0604020202020204" pitchFamily="34" charset="0"/>
                          </a:rPr>
                          <m:t>𝑢</m:t>
                        </m:r>
                      </m:e>
                      <m:sub>
                        <m:r>
                          <a:rPr lang="en-US" sz="2000" i="1">
                            <a:solidFill>
                              <a:prstClr val="black"/>
                            </a:solidFill>
                            <a:latin typeface="Cambria Math" panose="02040503050406030204" pitchFamily="18" charset="0"/>
                            <a:cs typeface="Arial" panose="020B0604020202020204" pitchFamily="34" charset="0"/>
                          </a:rPr>
                          <m:t>𝑖</m:t>
                        </m:r>
                        <m:r>
                          <a:rPr lang="en-US" sz="2000" i="1">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𝑗</m:t>
                        </m:r>
                      </m:sub>
                    </m:sSub>
                  </m:oMath>
                </a14:m>
                <a:r>
                  <a:rPr lang="en-US" sz="2000" dirty="0">
                    <a:solidFill>
                      <a:prstClr val="black"/>
                    </a:solidFill>
                    <a:latin typeface="Arial" panose="020B0604020202020204" pitchFamily="34" charset="0"/>
                    <a:cs typeface="Arial" panose="020B0604020202020204" pitchFamily="34" charset="0"/>
                  </a:rPr>
                  <a:t> and </a:t>
                </a:r>
                <a14:m>
                  <m:oMath xmlns:m="http://schemas.openxmlformats.org/officeDocument/2006/math">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𝑅</m:t>
                        </m:r>
                      </m:e>
                      <m:sub>
                        <m:r>
                          <a:rPr lang="en-US" sz="2000" b="0" i="1" smtClean="0">
                            <a:solidFill>
                              <a:prstClr val="black"/>
                            </a:solidFill>
                            <a:latin typeface="Cambria Math" panose="02040503050406030204" pitchFamily="18" charset="0"/>
                            <a:cs typeface="Arial" panose="020B0604020202020204" pitchFamily="34" charset="0"/>
                          </a:rPr>
                          <m:t>𝑖</m:t>
                        </m:r>
                        <m:r>
                          <a:rPr lang="en-US" sz="2000" b="0" i="1" smtClean="0">
                            <a:solidFill>
                              <a:prstClr val="black"/>
                            </a:solidFill>
                            <a:latin typeface="Cambria Math" panose="02040503050406030204" pitchFamily="18" charset="0"/>
                            <a:cs typeface="Arial" panose="020B0604020202020204" pitchFamily="34" charset="0"/>
                          </a:rPr>
                          <m:t>,</m:t>
                        </m:r>
                        <m:r>
                          <a:rPr lang="en-US" sz="2000" b="0" i="1" smtClean="0">
                            <a:solidFill>
                              <a:prstClr val="black"/>
                            </a:solidFill>
                            <a:latin typeface="Cambria Math" panose="02040503050406030204" pitchFamily="18" charset="0"/>
                            <a:cs typeface="Arial" panose="020B0604020202020204" pitchFamily="34" charset="0"/>
                          </a:rPr>
                          <m:t>𝑗</m:t>
                        </m:r>
                      </m:sub>
                    </m:sSub>
                  </m:oMath>
                </a14:m>
                <a:r>
                  <a:rPr lang="en-US" sz="2000" dirty="0">
                    <a:solidFill>
                      <a:prstClr val="black"/>
                    </a:solidFill>
                    <a:latin typeface="Arial" panose="020B0604020202020204" pitchFamily="34" charset="0"/>
                    <a:cs typeface="Arial" panose="020B0604020202020204" pitchFamily="34" charset="0"/>
                  </a:rPr>
                  <a:t>:</a:t>
                </a:r>
              </a:p>
              <a:p>
                <a:pPr marL="800100" lvl="1" indent="-342900">
                  <a:buFont typeface="Courier New" panose="02070309020205020404" pitchFamily="49" charset="0"/>
                  <a:buChar char="o"/>
                </a:pPr>
                <a14:m>
                  <m:oMath xmlns:m="http://schemas.openxmlformats.org/officeDocument/2006/math">
                    <m:sSub>
                      <m:sSubPr>
                        <m:ctrlPr>
                          <a:rPr lang="en-US" sz="2000" i="1" smtClean="0">
                            <a:solidFill>
                              <a:prstClr val="black"/>
                            </a:solidFill>
                            <a:latin typeface="Cambria Math" panose="02040503050406030204" pitchFamily="18" charset="0"/>
                            <a:cs typeface="Arial" panose="020B0604020202020204" pitchFamily="34" charset="0"/>
                          </a:rPr>
                        </m:ctrlPr>
                      </m:sSubPr>
                      <m:e>
                        <m:r>
                          <a:rPr lang="en-US" sz="2000" i="1">
                            <a:solidFill>
                              <a:prstClr val="black"/>
                            </a:solidFill>
                            <a:latin typeface="Cambria Math" panose="02040503050406030204" pitchFamily="18" charset="0"/>
                            <a:cs typeface="Arial" panose="020B0604020202020204" pitchFamily="34" charset="0"/>
                          </a:rPr>
                          <m:t>𝑢</m:t>
                        </m:r>
                      </m:e>
                      <m:sub>
                        <m:r>
                          <a:rPr lang="en-US" sz="2000" i="1">
                            <a:solidFill>
                              <a:prstClr val="black"/>
                            </a:solidFill>
                            <a:latin typeface="Cambria Math" panose="02040503050406030204" pitchFamily="18" charset="0"/>
                            <a:cs typeface="Arial" panose="020B0604020202020204" pitchFamily="34" charset="0"/>
                          </a:rPr>
                          <m:t>𝑖</m:t>
                        </m:r>
                        <m:r>
                          <a:rPr lang="en-US" sz="2000" i="1">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can be accessed through u(</a:t>
                </a:r>
                <a:r>
                  <a:rPr lang="en-US" sz="2000" dirty="0" err="1">
                    <a:solidFill>
                      <a:prstClr val="black"/>
                    </a:solidFill>
                    <a:latin typeface="Arial" panose="020B0604020202020204" pitchFamily="34" charset="0"/>
                    <a:cs typeface="Arial" panose="020B0604020202020204" pitchFamily="34" charset="0"/>
                  </a:rPr>
                  <a:t>i,j</a:t>
                </a:r>
                <a:r>
                  <a:rPr lang="en-US" sz="2000" dirty="0">
                    <a:solidFill>
                      <a:prstClr val="black"/>
                    </a:solidFill>
                    <a:latin typeface="Arial" panose="020B0604020202020204" pitchFamily="34" charset="0"/>
                    <a:cs typeface="Arial" panose="020B0604020202020204" pitchFamily="34" charset="0"/>
                  </a:rPr>
                  <a:t>) in the function</a:t>
                </a:r>
              </a:p>
              <a:p>
                <a:pPr marL="800100" lvl="1" indent="-342900">
                  <a:buFont typeface="Courier New" panose="02070309020205020404" pitchFamily="49" charset="0"/>
                  <a:buChar char="o"/>
                </a:pP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𝛿</m:t>
                    </m:r>
                    <m:sSub>
                      <m:sSubPr>
                        <m:ctrlPr>
                          <a:rPr lang="en-US" sz="2000" i="1" smtClean="0">
                            <a:solidFill>
                              <a:prstClr val="black"/>
                            </a:solidFill>
                            <a:latin typeface="Cambria Math" panose="02040503050406030204" pitchFamily="18" charset="0"/>
                            <a:cs typeface="Arial" panose="020B0604020202020204" pitchFamily="34" charset="0"/>
                          </a:rPr>
                        </m:ctrlPr>
                      </m:sSubPr>
                      <m:e>
                        <m:r>
                          <a:rPr lang="en-US" sz="2000" i="1">
                            <a:solidFill>
                              <a:prstClr val="black"/>
                            </a:solidFill>
                            <a:latin typeface="Cambria Math" panose="02040503050406030204" pitchFamily="18" charset="0"/>
                            <a:cs typeface="Arial" panose="020B0604020202020204" pitchFamily="34" charset="0"/>
                          </a:rPr>
                          <m:t>𝑢</m:t>
                        </m:r>
                      </m:e>
                      <m:sub>
                        <m:r>
                          <a:rPr lang="en-US" sz="2000" i="1">
                            <a:solidFill>
                              <a:prstClr val="black"/>
                            </a:solidFill>
                            <a:latin typeface="Cambria Math" panose="02040503050406030204" pitchFamily="18" charset="0"/>
                            <a:cs typeface="Arial" panose="020B0604020202020204" pitchFamily="34" charset="0"/>
                          </a:rPr>
                          <m:t>𝑖</m:t>
                        </m:r>
                        <m:r>
                          <a:rPr lang="en-US" sz="2000" i="1">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can be accessed through du(</a:t>
                </a:r>
                <a:r>
                  <a:rPr lang="en-US" sz="2000" dirty="0" err="1">
                    <a:solidFill>
                      <a:prstClr val="black"/>
                    </a:solidFill>
                    <a:latin typeface="Arial" panose="020B0604020202020204" pitchFamily="34" charset="0"/>
                    <a:cs typeface="Arial" panose="020B0604020202020204" pitchFamily="34" charset="0"/>
                  </a:rPr>
                  <a:t>i,j</a:t>
                </a:r>
                <a:r>
                  <a:rPr lang="en-US" sz="2000" dirty="0">
                    <a:solidFill>
                      <a:prstClr val="black"/>
                    </a:solidFill>
                    <a:latin typeface="Arial" panose="020B0604020202020204" pitchFamily="34" charset="0"/>
                    <a:cs typeface="Arial" panose="020B0604020202020204" pitchFamily="34" charset="0"/>
                  </a:rPr>
                  <a:t>) in the function</a:t>
                </a:r>
              </a:p>
              <a:p>
                <a:pPr marL="800100" lvl="1" indent="-342900">
                  <a:buFont typeface="Courier New" panose="02070309020205020404" pitchFamily="49" charset="0"/>
                  <a:buChar char="o"/>
                </a:pPr>
                <a14:m>
                  <m:oMath xmlns:m="http://schemas.openxmlformats.org/officeDocument/2006/math">
                    <m:sSub>
                      <m:sSubPr>
                        <m:ctrlPr>
                          <a:rPr lang="en-US" sz="200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𝑅</m:t>
                        </m:r>
                      </m:e>
                      <m:sub>
                        <m:r>
                          <a:rPr lang="en-US" sz="2000" i="1">
                            <a:solidFill>
                              <a:prstClr val="black"/>
                            </a:solidFill>
                            <a:latin typeface="Cambria Math" panose="02040503050406030204" pitchFamily="18" charset="0"/>
                            <a:cs typeface="Arial" panose="020B0604020202020204" pitchFamily="34" charset="0"/>
                          </a:rPr>
                          <m:t>𝑖</m:t>
                        </m:r>
                        <m:r>
                          <a:rPr lang="en-US" sz="2000" i="1">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𝑗</m:t>
                        </m:r>
                      </m:sub>
                    </m:sSub>
                  </m:oMath>
                </a14:m>
                <a:r>
                  <a:rPr lang="en-US" sz="16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can be accessed through R(</a:t>
                </a:r>
                <a:r>
                  <a:rPr lang="en-US" sz="2000" dirty="0" err="1">
                    <a:solidFill>
                      <a:prstClr val="black"/>
                    </a:solidFill>
                    <a:latin typeface="Arial" panose="020B0604020202020204" pitchFamily="34" charset="0"/>
                    <a:cs typeface="Arial" panose="020B0604020202020204" pitchFamily="34" charset="0"/>
                  </a:rPr>
                  <a:t>i,j</a:t>
                </a:r>
                <a:r>
                  <a:rPr lang="en-US" sz="2000" dirty="0">
                    <a:solidFill>
                      <a:prstClr val="black"/>
                    </a:solidFill>
                    <a:latin typeface="Arial" panose="020B0604020202020204" pitchFamily="34" charset="0"/>
                    <a:cs typeface="Arial" panose="020B0604020202020204" pitchFamily="34" charset="0"/>
                  </a:rPr>
                  <a:t>) in the function</a:t>
                </a: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29" name="TextBox 28">
                <a:extLst>
                  <a:ext uri="{FF2B5EF4-FFF2-40B4-BE49-F238E27FC236}">
                    <a16:creationId xmlns:a16="http://schemas.microsoft.com/office/drawing/2014/main" id="{60071621-2FAD-C5FB-F080-60414D2EA34A}"/>
                  </a:ext>
                </a:extLst>
              </p:cNvPr>
              <p:cNvSpPr txBox="1">
                <a:spLocks noRot="1" noChangeAspect="1" noMove="1" noResize="1" noEditPoints="1" noAdjustHandles="1" noChangeArrowheads="1" noChangeShapeType="1" noTextEdit="1"/>
              </p:cNvSpPr>
              <p:nvPr/>
            </p:nvSpPr>
            <p:spPr>
              <a:xfrm>
                <a:off x="505153" y="4821299"/>
                <a:ext cx="8638847" cy="1668405"/>
              </a:xfrm>
              <a:prstGeom prst="rect">
                <a:avLst/>
              </a:prstGeom>
              <a:blipFill>
                <a:blip r:embed="rId14"/>
                <a:stretch>
                  <a:fillRect l="-635" t="-2190"/>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9567A044-3319-2657-56E7-346C3CECA3E4}"/>
              </a:ext>
            </a:extLst>
          </p:cNvPr>
          <p:cNvSpPr txBox="1"/>
          <p:nvPr/>
        </p:nvSpPr>
        <p:spPr>
          <a:xfrm>
            <a:off x="685785" y="3075401"/>
            <a:ext cx="1839478" cy="369332"/>
          </a:xfrm>
          <a:prstGeom prst="rect">
            <a:avLst/>
          </a:prstGeom>
          <a:noFill/>
        </p:spPr>
        <p:txBody>
          <a:bodyPr wrap="square" rtlCol="0">
            <a:spAutoFit/>
          </a:bodyPr>
          <a:lstStyle/>
          <a:p>
            <a:r>
              <a:rPr lang="en-US" dirty="0"/>
              <a:t>Coefficients:</a:t>
            </a:r>
          </a:p>
        </p:txBody>
      </p:sp>
      <p:sp>
        <p:nvSpPr>
          <p:cNvPr id="36" name="TextBox 35">
            <a:extLst>
              <a:ext uri="{FF2B5EF4-FFF2-40B4-BE49-F238E27FC236}">
                <a16:creationId xmlns:a16="http://schemas.microsoft.com/office/drawing/2014/main" id="{1521812B-5A01-04CC-8D8C-0D897E347E22}"/>
              </a:ext>
            </a:extLst>
          </p:cNvPr>
          <p:cNvSpPr txBox="1"/>
          <p:nvPr/>
        </p:nvSpPr>
        <p:spPr>
          <a:xfrm>
            <a:off x="96173" y="3648055"/>
            <a:ext cx="2622058" cy="369332"/>
          </a:xfrm>
          <a:prstGeom prst="rect">
            <a:avLst/>
          </a:prstGeom>
          <a:noFill/>
        </p:spPr>
        <p:txBody>
          <a:bodyPr wrap="square" rtlCol="0">
            <a:spAutoFit/>
          </a:bodyPr>
          <a:lstStyle/>
          <a:p>
            <a:r>
              <a:rPr lang="en-US" dirty="0"/>
              <a:t>Corresponding Variables:</a:t>
            </a:r>
          </a:p>
        </p:txBody>
      </p:sp>
      <p:sp>
        <p:nvSpPr>
          <p:cNvPr id="37" name="TextBox 36">
            <a:extLst>
              <a:ext uri="{FF2B5EF4-FFF2-40B4-BE49-F238E27FC236}">
                <a16:creationId xmlns:a16="http://schemas.microsoft.com/office/drawing/2014/main" id="{E9ABA104-B54B-CD05-8808-7C8EF6ACA29F}"/>
              </a:ext>
            </a:extLst>
          </p:cNvPr>
          <p:cNvSpPr txBox="1"/>
          <p:nvPr/>
        </p:nvSpPr>
        <p:spPr>
          <a:xfrm>
            <a:off x="0" y="4145145"/>
            <a:ext cx="2904586" cy="369332"/>
          </a:xfrm>
          <a:prstGeom prst="rect">
            <a:avLst/>
          </a:prstGeom>
          <a:noFill/>
        </p:spPr>
        <p:txBody>
          <a:bodyPr wrap="square" rtlCol="0">
            <a:spAutoFit/>
          </a:bodyPr>
          <a:lstStyle/>
          <a:p>
            <a:r>
              <a:rPr lang="en-US" dirty="0"/>
              <a:t>Coefficients can be accessed:</a:t>
            </a:r>
          </a:p>
        </p:txBody>
      </p:sp>
      <p:sp>
        <p:nvSpPr>
          <p:cNvPr id="38" name="TextBox 37">
            <a:extLst>
              <a:ext uri="{FF2B5EF4-FFF2-40B4-BE49-F238E27FC236}">
                <a16:creationId xmlns:a16="http://schemas.microsoft.com/office/drawing/2014/main" id="{D4D7C1C2-0BF7-ACCE-4267-DDAC4820FF0A}"/>
              </a:ext>
            </a:extLst>
          </p:cNvPr>
          <p:cNvSpPr txBox="1"/>
          <p:nvPr/>
        </p:nvSpPr>
        <p:spPr>
          <a:xfrm>
            <a:off x="305323" y="1003173"/>
            <a:ext cx="8638847" cy="67101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Taking steady-state heat transfer problem as an example:</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4F74F8C-C791-CD78-F06F-FBAEFB876A76}"/>
                  </a:ext>
                </a:extLst>
              </p:cNvPr>
              <p:cNvSpPr txBox="1"/>
              <p:nvPr/>
            </p:nvSpPr>
            <p:spPr>
              <a:xfrm>
                <a:off x="1618953" y="2220593"/>
                <a:ext cx="7219724" cy="6662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num>
                        <m:den>
                          <m:r>
                            <m:rPr>
                              <m:sty m:val="p"/>
                            </m:rPr>
                            <a:rPr lang="en-US" sz="1800" b="0" i="0" smtClean="0">
                              <a:latin typeface="Cambria Math" panose="02040503050406030204" pitchFamily="18" charset="0"/>
                              <a:ea typeface="Cambria Math" panose="02040503050406030204" pitchFamily="18" charset="0"/>
                            </a:rPr>
                            <m:t>Δ</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𝑥</m:t>
                              </m:r>
                            </m:e>
                            <m:sup>
                              <m:r>
                                <a:rPr lang="en-US" sz="1800" b="0" i="1" smtClean="0">
                                  <a:latin typeface="Cambria Math" panose="02040503050406030204" pitchFamily="18" charset="0"/>
                                  <a:ea typeface="Cambria Math" panose="02040503050406030204" pitchFamily="18" charset="0"/>
                                </a:rPr>
                                <m:t>2</m:t>
                              </m:r>
                            </m:sup>
                          </m:sSup>
                        </m:den>
                      </m:f>
                      <m:r>
                        <a:rPr lang="en-US" sz="1800"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1,0</m:t>
                              </m:r>
                            </m:sub>
                          </m:sSub>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1,2</m:t>
                              </m:r>
                            </m:sub>
                          </m:sSub>
                        </m:num>
                        <m:den>
                          <m:r>
                            <m:rPr>
                              <m:sty m:val="p"/>
                            </m:rPr>
                            <a:rPr lang="en-US">
                              <a:latin typeface="Cambria Math" panose="02040503050406030204" pitchFamily="18" charset="0"/>
                              <a:ea typeface="Cambria Math" panose="02040503050406030204" pitchFamily="18" charset="0"/>
                            </a:rPr>
                            <m:t>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oMath>
                  </m:oMathPara>
                </a14:m>
                <a:endParaRPr lang="en-US" dirty="0"/>
              </a:p>
            </p:txBody>
          </p:sp>
        </mc:Choice>
        <mc:Fallback xmlns="">
          <p:sp>
            <p:nvSpPr>
              <p:cNvPr id="40" name="TextBox 39">
                <a:extLst>
                  <a:ext uri="{FF2B5EF4-FFF2-40B4-BE49-F238E27FC236}">
                    <a16:creationId xmlns:a16="http://schemas.microsoft.com/office/drawing/2014/main" id="{B4F74F8C-C791-CD78-F06F-FBAEFB876A76}"/>
                  </a:ext>
                </a:extLst>
              </p:cNvPr>
              <p:cNvSpPr txBox="1">
                <a:spLocks noRot="1" noChangeAspect="1" noMove="1" noResize="1" noEditPoints="1" noAdjustHandles="1" noChangeArrowheads="1" noChangeShapeType="1" noTextEdit="1"/>
              </p:cNvSpPr>
              <p:nvPr/>
            </p:nvSpPr>
            <p:spPr>
              <a:xfrm>
                <a:off x="1618953" y="2220593"/>
                <a:ext cx="7219724" cy="666208"/>
              </a:xfrm>
              <a:prstGeom prst="rect">
                <a:avLst/>
              </a:prstGeom>
              <a:blipFill>
                <a:blip r:embed="rId15"/>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26A8246B-1E14-69EA-42D6-BB79CA93B125}"/>
              </a:ext>
            </a:extLst>
          </p:cNvPr>
          <p:cNvSpPr txBox="1"/>
          <p:nvPr/>
        </p:nvSpPr>
        <p:spPr>
          <a:xfrm>
            <a:off x="715724" y="2314205"/>
            <a:ext cx="1839478" cy="369332"/>
          </a:xfrm>
          <a:prstGeom prst="rect">
            <a:avLst/>
          </a:prstGeom>
          <a:noFill/>
        </p:spPr>
        <p:txBody>
          <a:bodyPr wrap="square" rtlCol="0">
            <a:spAutoFit/>
          </a:bodyPr>
          <a:lstStyle/>
          <a:p>
            <a:r>
              <a:rPr lang="en-US" dirty="0"/>
              <a:t>Formulation:</a:t>
            </a:r>
          </a:p>
        </p:txBody>
      </p:sp>
    </p:spTree>
    <p:extLst>
      <p:ext uri="{BB962C8B-B14F-4D97-AF65-F5344CB8AC3E}">
        <p14:creationId xmlns:p14="http://schemas.microsoft.com/office/powerpoint/2010/main" val="3705273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129855-BC90-42A4-2424-D4322A9B786A}"/>
              </a:ext>
            </a:extLst>
          </p:cNvPr>
          <p:cNvSpPr>
            <a:spLocks noGrp="1"/>
          </p:cNvSpPr>
          <p:nvPr>
            <p:ph type="sldNum" sz="quarter" idx="12"/>
          </p:nvPr>
        </p:nvSpPr>
        <p:spPr>
          <a:xfrm>
            <a:off x="6348561" y="6216017"/>
            <a:ext cx="2057400" cy="365125"/>
          </a:xfrm>
        </p:spPr>
        <p:txBody>
          <a:bodyPr/>
          <a:lstStyle/>
          <a:p>
            <a:fld id="{49E430A2-D194-4C01-B316-5CD17E29EE8B}" type="slidenum">
              <a:rPr lang="en-US" smtClean="0"/>
              <a:t>22</a:t>
            </a:fld>
            <a:endParaRPr lang="en-US"/>
          </a:p>
        </p:txBody>
      </p:sp>
      <p:sp>
        <p:nvSpPr>
          <p:cNvPr id="3" name="Google Shape;338;p30">
            <a:extLst>
              <a:ext uri="{FF2B5EF4-FFF2-40B4-BE49-F238E27FC236}">
                <a16:creationId xmlns:a16="http://schemas.microsoft.com/office/drawing/2014/main" id="{EBE40537-AC06-AECD-54AF-292D66B34A58}"/>
              </a:ext>
            </a:extLst>
          </p:cNvPr>
          <p:cNvSpPr txBox="1">
            <a:spLocks/>
          </p:cNvSpPr>
          <p:nvPr/>
        </p:nvSpPr>
        <p:spPr>
          <a:xfrm>
            <a:off x="617806" y="67673"/>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Files in the code</a:t>
            </a:r>
          </a:p>
        </p:txBody>
      </p:sp>
      <p:sp>
        <p:nvSpPr>
          <p:cNvPr id="38" name="TextBox 37">
            <a:extLst>
              <a:ext uri="{FF2B5EF4-FFF2-40B4-BE49-F238E27FC236}">
                <a16:creationId xmlns:a16="http://schemas.microsoft.com/office/drawing/2014/main" id="{D4D7C1C2-0BF7-ACCE-4267-DDAC4820FF0A}"/>
              </a:ext>
            </a:extLst>
          </p:cNvPr>
          <p:cNvSpPr txBox="1"/>
          <p:nvPr/>
        </p:nvSpPr>
        <p:spPr>
          <a:xfrm>
            <a:off x="252576" y="601498"/>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Input: Laplace.in contains 3 numbers of:</a:t>
            </a:r>
            <a:r>
              <a:rPr lang="en-US" sz="1600" dirty="0">
                <a:solidFill>
                  <a:prstClr val="black"/>
                </a:solidFill>
                <a:latin typeface="Arial" panose="020B0604020202020204" pitchFamily="34" charset="0"/>
                <a:cs typeface="Arial" panose="020B0604020202020204" pitchFamily="34" charset="0"/>
              </a:rPr>
              <a:t> </a:t>
            </a:r>
            <a:r>
              <a:rPr lang="en-US" sz="2000" dirty="0" err="1">
                <a:solidFill>
                  <a:prstClr val="black"/>
                </a:solidFill>
                <a:cs typeface="Arial" panose="020B0604020202020204" pitchFamily="34" charset="0"/>
              </a:rPr>
              <a:t>Nx</a:t>
            </a:r>
            <a:r>
              <a:rPr lang="en-US" sz="2000" dirty="0">
                <a:solidFill>
                  <a:prstClr val="black"/>
                </a:solidFill>
                <a:cs typeface="Arial" panose="020B0604020202020204" pitchFamily="34" charset="0"/>
              </a:rPr>
              <a:t>, Ny, dt</a:t>
            </a: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CCC8EF-E387-A394-3A79-496F986780EE}"/>
                  </a:ext>
                </a:extLst>
              </p:cNvPr>
              <p:cNvSpPr txBox="1"/>
              <p:nvPr/>
            </p:nvSpPr>
            <p:spPr>
              <a:xfrm>
                <a:off x="252575" y="1522655"/>
                <a:ext cx="8742834" cy="649408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Output and reference data: </a:t>
                </a:r>
              </a:p>
              <a:p>
                <a:pPr marL="800100" lvl="1" indent="-342900">
                  <a:buFont typeface="Courier New" panose="02070309020205020404" pitchFamily="49" charset="0"/>
                  <a:buChar char="o"/>
                </a:pPr>
                <a:r>
                  <a:rPr lang="en-US" sz="2000" dirty="0">
                    <a:solidFill>
                      <a:prstClr val="black"/>
                    </a:solidFill>
                    <a:cs typeface="Arial" panose="020B0604020202020204" pitchFamily="34" charset="0"/>
                  </a:rPr>
                  <a:t>SteadyA.dat, SteadyA_ref.dat.: </a:t>
                </a:r>
                <a14:m>
                  <m:oMath xmlns:m="http://schemas.openxmlformats.org/officeDocument/2006/math">
                    <m:r>
                      <a:rPr lang="en-US" sz="2000" b="1" i="1" smtClean="0">
                        <a:solidFill>
                          <a:prstClr val="black"/>
                        </a:solidFill>
                        <a:latin typeface="Cambria Math" panose="02040503050406030204" pitchFamily="18" charset="0"/>
                        <a:cs typeface="Arial" panose="020B0604020202020204" pitchFamily="34" charset="0"/>
                      </a:rPr>
                      <m:t>𝑨</m:t>
                    </m:r>
                  </m:oMath>
                </a14:m>
                <a:r>
                  <a:rPr lang="en-US" sz="2000" b="1" dirty="0">
                    <a:solidFill>
                      <a:prstClr val="black"/>
                    </a:solidFill>
                    <a:cs typeface="Arial" panose="020B0604020202020204" pitchFamily="34" charset="0"/>
                  </a:rPr>
                  <a:t> </a:t>
                </a:r>
                <a:r>
                  <a:rPr lang="en-US" sz="2000" dirty="0">
                    <a:solidFill>
                      <a:prstClr val="black"/>
                    </a:solidFill>
                    <a:cs typeface="Arial" panose="020B0604020202020204" pitchFamily="34" charset="0"/>
                  </a:rPr>
                  <a:t>matrix for the steady state problem in the format of:</a:t>
                </a:r>
              </a:p>
              <a:p>
                <a:pPr lvl="1"/>
                <a:r>
                  <a:rPr lang="en-US" sz="2000" b="1" dirty="0">
                    <a:solidFill>
                      <a:prstClr val="black"/>
                    </a:solidFill>
                    <a:cs typeface="Arial" panose="020B0604020202020204" pitchFamily="34" charset="0"/>
                  </a:rPr>
                  <a:t>	</a:t>
                </a:r>
                <a:r>
                  <a:rPr lang="en-US" sz="2000" dirty="0" err="1">
                    <a:solidFill>
                      <a:prstClr val="black"/>
                    </a:solidFill>
                    <a:cs typeface="Arial" panose="020B0604020202020204" pitchFamily="34" charset="0"/>
                  </a:rPr>
                  <a:t>i</a:t>
                </a:r>
                <a:r>
                  <a:rPr lang="en-US" sz="2000" dirty="0">
                    <a:solidFill>
                      <a:prstClr val="black"/>
                    </a:solidFill>
                    <a:cs typeface="Arial" panose="020B0604020202020204" pitchFamily="34" charset="0"/>
                  </a:rPr>
                  <a:t>, j, M(i,j,0), M(i,j,1), M(i,j,2), M(i,j,3), M(i,j,4),</a:t>
                </a:r>
              </a:p>
              <a:p>
                <a:pPr lvl="1"/>
                <a:r>
                  <a:rPr lang="en-US" sz="2000" dirty="0">
                    <a:solidFill>
                      <a:prstClr val="black"/>
                    </a:solidFill>
                    <a:cs typeface="Arial" panose="020B0604020202020204" pitchFamily="34" charset="0"/>
                  </a:rPr>
                  <a:t>	and reference values for mesh of </a:t>
                </a: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33×33</m:t>
                    </m:r>
                  </m:oMath>
                </a14:m>
                <a:endParaRPr lang="en-US" sz="2000" dirty="0">
                  <a:solidFill>
                    <a:prstClr val="black"/>
                  </a:solidFill>
                  <a:cs typeface="Arial" panose="020B0604020202020204" pitchFamily="34" charset="0"/>
                </a:endParaRPr>
              </a:p>
              <a:p>
                <a:pPr marL="800100" lvl="1" indent="-342900">
                  <a:buFont typeface="Courier New" panose="02070309020205020404" pitchFamily="49" charset="0"/>
                  <a:buChar char="o"/>
                </a:pPr>
                <a:r>
                  <a:rPr lang="en-US" sz="2000" dirty="0">
                    <a:solidFill>
                      <a:prstClr val="black"/>
                    </a:solidFill>
                    <a:cs typeface="Arial" panose="020B0604020202020204" pitchFamily="34" charset="0"/>
                  </a:rPr>
                  <a:t>SteadyR0.dat, SteadyR0_ref.dat: initial residual vector in the format of:</a:t>
                </a:r>
              </a:p>
              <a:p>
                <a:pPr lvl="1"/>
                <a:r>
                  <a:rPr lang="en-US" sz="2000" b="1" dirty="0">
                    <a:solidFill>
                      <a:prstClr val="black"/>
                    </a:solidFill>
                    <a:cs typeface="Arial" panose="020B0604020202020204" pitchFamily="34" charset="0"/>
                  </a:rPr>
                  <a:t>	</a:t>
                </a:r>
                <a:r>
                  <a:rPr lang="en-US" sz="2000" dirty="0" err="1">
                    <a:solidFill>
                      <a:prstClr val="black"/>
                    </a:solidFill>
                    <a:cs typeface="Arial" panose="020B0604020202020204" pitchFamily="34" charset="0"/>
                  </a:rPr>
                  <a:t>i</a:t>
                </a:r>
                <a:r>
                  <a:rPr lang="en-US" sz="2000" dirty="0">
                    <a:solidFill>
                      <a:prstClr val="black"/>
                    </a:solidFill>
                    <a:cs typeface="Arial" panose="020B0604020202020204" pitchFamily="34" charset="0"/>
                  </a:rPr>
                  <a:t>, j, R(</a:t>
                </a:r>
                <a:r>
                  <a:rPr lang="en-US" sz="2000" dirty="0" err="1">
                    <a:solidFill>
                      <a:prstClr val="black"/>
                    </a:solidFill>
                    <a:cs typeface="Arial" panose="020B0604020202020204" pitchFamily="34" charset="0"/>
                  </a:rPr>
                  <a:t>i,j</a:t>
                </a:r>
                <a:r>
                  <a:rPr lang="en-US" sz="2000" dirty="0">
                    <a:solidFill>
                      <a:prstClr val="black"/>
                    </a:solidFill>
                    <a:cs typeface="Arial" panose="020B0604020202020204" pitchFamily="34" charset="0"/>
                  </a:rPr>
                  <a:t>)</a:t>
                </a:r>
              </a:p>
              <a:p>
                <a:pPr lvl="1"/>
                <a:r>
                  <a:rPr lang="en-US" sz="2000" dirty="0">
                    <a:solidFill>
                      <a:prstClr val="black"/>
                    </a:solidFill>
                    <a:cs typeface="Arial" panose="020B0604020202020204" pitchFamily="34" charset="0"/>
                  </a:rPr>
                  <a:t>	and reference values for mesh of </a:t>
                </a: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33×33</m:t>
                    </m:r>
                  </m:oMath>
                </a14:m>
                <a:endParaRPr lang="en-US" sz="2000" dirty="0">
                  <a:solidFill>
                    <a:prstClr val="black"/>
                  </a:solidFill>
                  <a:cs typeface="Arial" panose="020B0604020202020204" pitchFamily="34" charset="0"/>
                </a:endParaRPr>
              </a:p>
              <a:p>
                <a:pPr marL="800100" lvl="1" indent="-342900">
                  <a:buFont typeface="Courier New" panose="02070309020205020404" pitchFamily="49" charset="0"/>
                  <a:buChar char="o"/>
                </a:pPr>
                <a:r>
                  <a:rPr lang="en-US" sz="2000" dirty="0">
                    <a:solidFill>
                      <a:prstClr val="black"/>
                    </a:solidFill>
                    <a:cs typeface="Arial" panose="020B0604020202020204" pitchFamily="34" charset="0"/>
                  </a:rPr>
                  <a:t>SteadySolError.dat, TransSolError.dat: error compare to exact solution in the format of:</a:t>
                </a:r>
              </a:p>
              <a:p>
                <a:pPr lvl="1"/>
                <a:r>
                  <a:rPr lang="en-US" sz="2000" dirty="0">
                    <a:solidFill>
                      <a:prstClr val="black"/>
                    </a:solidFill>
                    <a:cs typeface="Arial" panose="020B0604020202020204" pitchFamily="34" charset="0"/>
                  </a:rPr>
                  <a:t>	total grid number, L2norm of the error, L infinity norm of the error</a:t>
                </a:r>
              </a:p>
              <a:p>
                <a:pPr lvl="1"/>
                <a:r>
                  <a:rPr lang="en-US" sz="2000" dirty="0">
                    <a:solidFill>
                      <a:prstClr val="black"/>
                    </a:solidFill>
                    <a:cs typeface="Arial" panose="020B0604020202020204" pitchFamily="34" charset="0"/>
                  </a:rPr>
                  <a:t>	Instead of overwriting, adding a new line for the current run</a:t>
                </a:r>
              </a:p>
              <a:p>
                <a:pPr marL="800100" lvl="1" indent="-342900">
                  <a:buFont typeface="Courier New" panose="02070309020205020404" pitchFamily="49" charset="0"/>
                  <a:buChar char="o"/>
                </a:pPr>
                <a:r>
                  <a:rPr lang="en-US" sz="2000" dirty="0" err="1">
                    <a:solidFill>
                      <a:prstClr val="black"/>
                    </a:solidFill>
                    <a:cs typeface="Arial" panose="020B0604020202020204" pitchFamily="34" charset="0"/>
                  </a:rPr>
                  <a:t>Ue.vtk</a:t>
                </a:r>
                <a:r>
                  <a:rPr lang="en-US" sz="2000" dirty="0">
                    <a:solidFill>
                      <a:prstClr val="black"/>
                    </a:solidFill>
                    <a:cs typeface="Arial" panose="020B0604020202020204" pitchFamily="34" charset="0"/>
                  </a:rPr>
                  <a:t>, </a:t>
                </a:r>
                <a:r>
                  <a:rPr lang="en-US" sz="2000" dirty="0" err="1">
                    <a:solidFill>
                      <a:prstClr val="black"/>
                    </a:solidFill>
                    <a:cs typeface="Arial" panose="020B0604020202020204" pitchFamily="34" charset="0"/>
                  </a:rPr>
                  <a:t>steadyPhi.vtk</a:t>
                </a:r>
                <a:r>
                  <a:rPr lang="en-US" sz="2000" dirty="0">
                    <a:solidFill>
                      <a:prstClr val="black"/>
                    </a:solidFill>
                    <a:cs typeface="Arial" panose="020B0604020202020204" pitchFamily="34" charset="0"/>
                  </a:rPr>
                  <a:t>, </a:t>
                </a:r>
                <a:r>
                  <a:rPr lang="en-US" sz="2000" dirty="0" err="1">
                    <a:solidFill>
                      <a:prstClr val="black"/>
                    </a:solidFill>
                    <a:cs typeface="Arial" panose="020B0604020202020204" pitchFamily="34" charset="0"/>
                  </a:rPr>
                  <a:t>unsteadyPhi.vtk</a:t>
                </a:r>
                <a:r>
                  <a:rPr lang="en-US" sz="2000" dirty="0">
                    <a:solidFill>
                      <a:prstClr val="black"/>
                    </a:solidFill>
                    <a:cs typeface="Arial" panose="020B0604020202020204" pitchFamily="34" charset="0"/>
                  </a:rPr>
                  <a:t> :  exact, steady-state and final unsteady solution which can be visualized through </a:t>
                </a:r>
                <a:r>
                  <a:rPr lang="en-US" sz="2000" dirty="0" err="1">
                    <a:solidFill>
                      <a:prstClr val="black"/>
                    </a:solidFill>
                    <a:cs typeface="Arial" panose="020B0604020202020204" pitchFamily="34" charset="0"/>
                  </a:rPr>
                  <a:t>paraview</a:t>
                </a:r>
                <a:r>
                  <a:rPr lang="en-US" sz="2000" dirty="0">
                    <a:solidFill>
                      <a:prstClr val="black"/>
                    </a:solidFill>
                    <a:cs typeface="Arial" panose="020B0604020202020204" pitchFamily="34" charset="0"/>
                  </a:rPr>
                  <a:t>.</a:t>
                </a:r>
              </a:p>
              <a:p>
                <a:pPr lvl="1"/>
                <a:r>
                  <a:rPr lang="en-US" sz="2000" dirty="0">
                    <a:solidFill>
                      <a:prstClr val="black"/>
                    </a:solidFill>
                    <a:cs typeface="Arial" panose="020B0604020202020204" pitchFamily="34" charset="0"/>
                  </a:rPr>
                  <a:t>      Open .</a:t>
                </a:r>
                <a:r>
                  <a:rPr lang="en-US" sz="2000" dirty="0" err="1">
                    <a:solidFill>
                      <a:prstClr val="black"/>
                    </a:solidFill>
                    <a:cs typeface="Arial" panose="020B0604020202020204" pitchFamily="34" charset="0"/>
                  </a:rPr>
                  <a:t>vtk</a:t>
                </a:r>
                <a:r>
                  <a:rPr lang="en-US" sz="2000" dirty="0">
                    <a:solidFill>
                      <a:prstClr val="black"/>
                    </a:solidFill>
                    <a:cs typeface="Arial" panose="020B0604020202020204" pitchFamily="34" charset="0"/>
                  </a:rPr>
                  <a:t> as a text, you can find 3 columns matrix as coordinates, and</a:t>
                </a:r>
              </a:p>
              <a:p>
                <a:pPr lvl="1"/>
                <a:r>
                  <a:rPr lang="en-US" sz="2000" dirty="0">
                    <a:solidFill>
                      <a:prstClr val="black"/>
                    </a:solidFill>
                    <a:cs typeface="Arial" panose="020B0604020202020204" pitchFamily="34" charset="0"/>
                  </a:rPr>
                  <a:t>      1 column vector as solution.</a:t>
                </a:r>
              </a:p>
              <a:p>
                <a:pPr marL="800100" lvl="1" indent="-342900">
                  <a:buFont typeface="Courier New" panose="02070309020205020404" pitchFamily="49" charset="0"/>
                  <a:buChar char="o"/>
                </a:pPr>
                <a:r>
                  <a:rPr lang="en-US" sz="2000" dirty="0">
                    <a:solidFill>
                      <a:prstClr val="black"/>
                    </a:solidFill>
                    <a:cs typeface="Arial" panose="020B0604020202020204" pitchFamily="34" charset="0"/>
                  </a:rPr>
                  <a:t>Run time is typed on the terminal</a:t>
                </a:r>
              </a:p>
              <a:p>
                <a:pPr lvl="1"/>
                <a:endParaRPr lang="en-US" sz="2000" b="1" dirty="0">
                  <a:solidFill>
                    <a:prstClr val="black"/>
                  </a:solidFill>
                  <a:cs typeface="Arial" panose="020B0604020202020204" pitchFamily="34" charset="0"/>
                </a:endParaRPr>
              </a:p>
              <a:p>
                <a:pPr lvl="1"/>
                <a:endParaRPr lang="en-US" sz="2000" b="1" dirty="0">
                  <a:solidFill>
                    <a:prstClr val="black"/>
                  </a:solidFill>
                  <a:cs typeface="Arial" panose="020B0604020202020204" pitchFamily="34" charset="0"/>
                </a:endParaRPr>
              </a:p>
              <a:p>
                <a:pPr lvl="1"/>
                <a:endParaRPr lang="en-US" sz="2000" b="1" dirty="0">
                  <a:solidFill>
                    <a:prstClr val="black"/>
                  </a:solidFill>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84CCC8EF-E387-A394-3A79-496F986780EE}"/>
                  </a:ext>
                </a:extLst>
              </p:cNvPr>
              <p:cNvSpPr txBox="1">
                <a:spLocks noRot="1" noChangeAspect="1" noMove="1" noResize="1" noEditPoints="1" noAdjustHandles="1" noChangeArrowheads="1" noChangeShapeType="1" noTextEdit="1"/>
              </p:cNvSpPr>
              <p:nvPr/>
            </p:nvSpPr>
            <p:spPr>
              <a:xfrm>
                <a:off x="252575" y="1522655"/>
                <a:ext cx="8742834" cy="6494085"/>
              </a:xfrm>
              <a:prstGeom prst="rect">
                <a:avLst/>
              </a:prstGeom>
              <a:blipFill>
                <a:blip r:embed="rId3"/>
                <a:stretch>
                  <a:fillRect l="-627" t="-469" r="-111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AB52D46-3E5B-7141-02D3-B89F46D6AB81}"/>
              </a:ext>
            </a:extLst>
          </p:cNvPr>
          <p:cNvSpPr txBox="1"/>
          <p:nvPr/>
        </p:nvSpPr>
        <p:spPr>
          <a:xfrm>
            <a:off x="252575" y="1047774"/>
            <a:ext cx="863884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Source code: </a:t>
            </a:r>
            <a:r>
              <a:rPr lang="en-US" sz="2000" dirty="0" err="1">
                <a:solidFill>
                  <a:prstClr val="black"/>
                </a:solidFill>
                <a:latin typeface="Arial" panose="020B0604020202020204" pitchFamily="34" charset="0"/>
                <a:cs typeface="Arial" panose="020B0604020202020204" pitchFamily="34" charset="0"/>
              </a:rPr>
              <a:t>Base.h</a:t>
            </a:r>
            <a:r>
              <a:rPr lang="en-US" sz="2000" dirty="0">
                <a:solidFill>
                  <a:prstClr val="black"/>
                </a:solidFill>
                <a:latin typeface="Arial" panose="020B0604020202020204" pitchFamily="34" charset="0"/>
                <a:cs typeface="Arial" panose="020B0604020202020204" pitchFamily="34" charset="0"/>
              </a:rPr>
              <a:t>, Base.cc, Laplace.cc</a:t>
            </a:r>
            <a:endParaRPr lang="en-U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5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765E61-D28D-8899-D1F8-E859C989F5B3}"/>
                  </a:ext>
                </a:extLst>
              </p:cNvPr>
              <p:cNvSpPr txBox="1"/>
              <p:nvPr/>
            </p:nvSpPr>
            <p:spPr>
              <a:xfrm>
                <a:off x="0" y="898103"/>
                <a:ext cx="9144000" cy="2246769"/>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Newton-Raphson iteration is meant for non-linear root-finding problems:</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sz="2000" dirty="0"/>
                  <a:t>Start with initial guess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oMath>
                </a14:m>
                <a:endParaRPr lang="en-US" sz="2000" b="0" dirty="0"/>
              </a:p>
              <a:p>
                <a:pPr marL="800100" lvl="1" indent="-342900">
                  <a:buFont typeface="Courier New" panose="02070309020205020404" pitchFamily="49" charset="0"/>
                  <a:buChar char="o"/>
                </a:pPr>
                <a:r>
                  <a:rPr lang="en-US" sz="2000" dirty="0"/>
                  <a:t>Update the solution 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oMath>
                </a14:m>
                <a:endParaRPr lang="en-US" sz="2000" b="0" dirty="0"/>
              </a:p>
              <a:p>
                <a:pPr marL="800100" lvl="1" indent="-342900">
                  <a:buFont typeface="Courier New" panose="02070309020205020404" pitchFamily="49" charset="0"/>
                  <a:buChar char="o"/>
                </a:pPr>
                <a:r>
                  <a:rPr lang="en-US" sz="2000" b="0" dirty="0"/>
                  <a:t>Hoping that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=0</m:t>
                    </m:r>
                  </m:oMath>
                </a14:m>
                <a:endParaRPr lang="en-US" sz="2000" b="0" dirty="0"/>
              </a:p>
              <a:p>
                <a:pPr marL="800100" lvl="1" indent="-342900">
                  <a:buFont typeface="Courier New" panose="02070309020205020404" pitchFamily="49" charset="0"/>
                  <a:buChar char="o"/>
                </a:pPr>
                <a:endParaRPr lang="en-US" sz="2000" dirty="0"/>
              </a:p>
            </p:txBody>
          </p:sp>
        </mc:Choice>
        <mc:Fallback xmlns="">
          <p:sp>
            <p:nvSpPr>
              <p:cNvPr id="9" name="TextBox 8">
                <a:extLst>
                  <a:ext uri="{FF2B5EF4-FFF2-40B4-BE49-F238E27FC236}">
                    <a16:creationId xmlns:a16="http://schemas.microsoft.com/office/drawing/2014/main" id="{00765E61-D28D-8899-D1F8-E859C989F5B3}"/>
                  </a:ext>
                </a:extLst>
              </p:cNvPr>
              <p:cNvSpPr txBox="1">
                <a:spLocks noRot="1" noChangeAspect="1" noMove="1" noResize="1" noEditPoints="1" noAdjustHandles="1" noChangeArrowheads="1" noChangeShapeType="1" noTextEdit="1"/>
              </p:cNvSpPr>
              <p:nvPr/>
            </p:nvSpPr>
            <p:spPr>
              <a:xfrm>
                <a:off x="0" y="898103"/>
                <a:ext cx="9144000" cy="2246769"/>
              </a:xfrm>
              <a:prstGeom prst="rect">
                <a:avLst/>
              </a:prstGeom>
              <a:blipFill>
                <a:blip r:embed="rId2"/>
                <a:stretch>
                  <a:fillRect l="-600" t="-1084" r="-1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F90346C-EC42-47BA-649D-2FB0F04EEA19}"/>
              </a:ext>
            </a:extLst>
          </p:cNvPr>
          <p:cNvSpPr>
            <a:spLocks noGrp="1"/>
          </p:cNvSpPr>
          <p:nvPr>
            <p:ph type="sldNum" sz="quarter" idx="12"/>
          </p:nvPr>
        </p:nvSpPr>
        <p:spPr/>
        <p:txBody>
          <a:bodyPr/>
          <a:lstStyle/>
          <a:p>
            <a:fld id="{49E430A2-D194-4C01-B316-5CD17E29EE8B}" type="slidenum">
              <a:rPr lang="en-US" smtClean="0"/>
              <a:t>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911797-C9F8-DCAE-BAEA-E60C80BD7D23}"/>
                  </a:ext>
                </a:extLst>
              </p:cNvPr>
              <p:cNvSpPr txBox="1"/>
              <p:nvPr/>
            </p:nvSpPr>
            <p:spPr>
              <a:xfrm>
                <a:off x="2264874" y="1411696"/>
                <a:ext cx="7170674" cy="649409"/>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r>
                      <a:rPr lang="en-US" b="0" i="1" smtClean="0">
                        <a:latin typeface="Cambria Math" panose="02040503050406030204" pitchFamily="18" charset="0"/>
                      </a:rPr>
                      <m:t>+</m:t>
                    </m:r>
                    <m:r>
                      <a:rPr lang="en-US" b="0" i="1" smtClean="0">
                        <a:latin typeface="Cambria Math" panose="02040503050406030204" pitchFamily="18" charset="0"/>
                      </a:rPr>
                      <m:t>𝑐</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solve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m:t>
                    </m:r>
                  </m:oMath>
                </a14:m>
                <a:endParaRPr lang="en-US" dirty="0"/>
              </a:p>
              <a:p>
                <a:endParaRPr lang="en-US" dirty="0"/>
              </a:p>
            </p:txBody>
          </p:sp>
        </mc:Choice>
        <mc:Fallback xmlns="">
          <p:sp>
            <p:nvSpPr>
              <p:cNvPr id="5" name="TextBox 4">
                <a:extLst>
                  <a:ext uri="{FF2B5EF4-FFF2-40B4-BE49-F238E27FC236}">
                    <a16:creationId xmlns:a16="http://schemas.microsoft.com/office/drawing/2014/main" id="{1B911797-C9F8-DCAE-BAEA-E60C80BD7D23}"/>
                  </a:ext>
                </a:extLst>
              </p:cNvPr>
              <p:cNvSpPr txBox="1">
                <a:spLocks noRot="1" noChangeAspect="1" noMove="1" noResize="1" noEditPoints="1" noAdjustHandles="1" noChangeArrowheads="1" noChangeShapeType="1" noTextEdit="1"/>
              </p:cNvSpPr>
              <p:nvPr/>
            </p:nvSpPr>
            <p:spPr>
              <a:xfrm>
                <a:off x="2264874" y="1411696"/>
                <a:ext cx="7170674" cy="649409"/>
              </a:xfrm>
              <a:prstGeom prst="rect">
                <a:avLst/>
              </a:prstGeom>
              <a:blipFill>
                <a:blip r:embed="rId3"/>
                <a:stretch>
                  <a:fillRect l="-255" t="-4717"/>
                </a:stretch>
              </a:blipFill>
            </p:spPr>
            <p:txBody>
              <a:bodyPr/>
              <a:lstStyle/>
              <a:p>
                <a:r>
                  <a:rPr lang="en-US">
                    <a:noFill/>
                  </a:rPr>
                  <a:t> </a:t>
                </a:r>
              </a:p>
            </p:txBody>
          </p:sp>
        </mc:Fallback>
      </mc:AlternateContent>
      <p:sp>
        <p:nvSpPr>
          <p:cNvPr id="6" name="Google Shape;338;p30">
            <a:extLst>
              <a:ext uri="{FF2B5EF4-FFF2-40B4-BE49-F238E27FC236}">
                <a16:creationId xmlns:a16="http://schemas.microsoft.com/office/drawing/2014/main" id="{DDB05BA0-226A-7681-5929-885DEAFB2954}"/>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Newton-Raphson iteration (1)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74B3BD-E452-CC9A-D341-5198F2256DEE}"/>
                  </a:ext>
                </a:extLst>
              </p:cNvPr>
              <p:cNvSpPr txBox="1"/>
              <p:nvPr/>
            </p:nvSpPr>
            <p:spPr>
              <a:xfrm>
                <a:off x="0" y="2828651"/>
                <a:ext cx="9144000"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How to solve the increment </a:t>
                </a: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𝛿</m:t>
                    </m:r>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𝑥</m:t>
                        </m:r>
                      </m:e>
                      <m:sub>
                        <m:r>
                          <a:rPr lang="en-US" sz="2000" b="0" i="1" smtClean="0">
                            <a:solidFill>
                              <a:prstClr val="black"/>
                            </a:solidFill>
                            <a:latin typeface="Cambria Math" panose="02040503050406030204" pitchFamily="18" charset="0"/>
                            <a:cs typeface="Arial" panose="020B0604020202020204" pitchFamily="34" charset="0"/>
                          </a:rPr>
                          <m:t>𝑘</m:t>
                        </m:r>
                      </m:sub>
                    </m:sSub>
                  </m:oMath>
                </a14:m>
                <a:r>
                  <a:rPr lang="en-US" sz="2000" dirty="0">
                    <a:solidFill>
                      <a:prstClr val="black"/>
                    </a:solidFill>
                    <a:latin typeface="Arial" panose="020B0604020202020204" pitchFamily="34" charset="0"/>
                    <a:cs typeface="Arial" panose="020B0604020202020204" pitchFamily="34" charset="0"/>
                  </a:rPr>
                  <a:t> ?</a:t>
                </a:r>
              </a:p>
            </p:txBody>
          </p:sp>
        </mc:Choice>
        <mc:Fallback xmlns="">
          <p:sp>
            <p:nvSpPr>
              <p:cNvPr id="13" name="TextBox 12">
                <a:extLst>
                  <a:ext uri="{FF2B5EF4-FFF2-40B4-BE49-F238E27FC236}">
                    <a16:creationId xmlns:a16="http://schemas.microsoft.com/office/drawing/2014/main" id="{0B74B3BD-E452-CC9A-D341-5198F2256DEE}"/>
                  </a:ext>
                </a:extLst>
              </p:cNvPr>
              <p:cNvSpPr txBox="1">
                <a:spLocks noRot="1" noChangeAspect="1" noMove="1" noResize="1" noEditPoints="1" noAdjustHandles="1" noChangeArrowheads="1" noChangeShapeType="1" noTextEdit="1"/>
              </p:cNvSpPr>
              <p:nvPr/>
            </p:nvSpPr>
            <p:spPr>
              <a:xfrm>
                <a:off x="0" y="2828651"/>
                <a:ext cx="9144000" cy="400110"/>
              </a:xfrm>
              <a:prstGeom prst="rect">
                <a:avLst/>
              </a:prstGeom>
              <a:blipFill>
                <a:blip r:embed="rId4"/>
                <a:stretch>
                  <a:fillRect l="-600"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AA024D-5DC0-2699-6610-ADF07861C264}"/>
                  </a:ext>
                </a:extLst>
              </p:cNvPr>
              <p:cNvSpPr txBox="1"/>
              <p:nvPr/>
            </p:nvSpPr>
            <p:spPr>
              <a:xfrm>
                <a:off x="1484243" y="3591543"/>
                <a:ext cx="6824870" cy="400110"/>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r>
                                <a:rPr lang="en-US" sz="2000" i="1">
                                  <a:latin typeface="Cambria Math" panose="02040503050406030204" pitchFamily="18" charset="0"/>
                                </a:rPr>
                                <m:t>+1</m:t>
                              </m:r>
                            </m:sub>
                          </m:sSub>
                        </m:e>
                      </m:d>
                      <m:r>
                        <a:rPr lang="en-US" sz="2000" i="1">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=0</m:t>
                      </m:r>
                    </m:oMath>
                  </m:oMathPara>
                </a14:m>
                <a:endParaRPr lang="en-US" sz="2000" b="0" dirty="0"/>
              </a:p>
            </p:txBody>
          </p:sp>
        </mc:Choice>
        <mc:Fallback xmlns="">
          <p:sp>
            <p:nvSpPr>
              <p:cNvPr id="15" name="TextBox 14">
                <a:extLst>
                  <a:ext uri="{FF2B5EF4-FFF2-40B4-BE49-F238E27FC236}">
                    <a16:creationId xmlns:a16="http://schemas.microsoft.com/office/drawing/2014/main" id="{26AA024D-5DC0-2699-6610-ADF07861C264}"/>
                  </a:ext>
                </a:extLst>
              </p:cNvPr>
              <p:cNvSpPr txBox="1">
                <a:spLocks noRot="1" noChangeAspect="1" noMove="1" noResize="1" noEditPoints="1" noAdjustHandles="1" noChangeArrowheads="1" noChangeShapeType="1" noTextEdit="1"/>
              </p:cNvSpPr>
              <p:nvPr/>
            </p:nvSpPr>
            <p:spPr>
              <a:xfrm>
                <a:off x="1484243" y="3591543"/>
                <a:ext cx="6824870" cy="400110"/>
              </a:xfrm>
              <a:prstGeom prst="rect">
                <a:avLst/>
              </a:prstGeom>
              <a:blipFill>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8EA6E78-C1A3-32F9-4F5E-01CB92659ABC}"/>
                  </a:ext>
                </a:extLst>
              </p:cNvPr>
              <p:cNvSpPr txBox="1"/>
              <p:nvPr/>
            </p:nvSpPr>
            <p:spPr>
              <a:xfrm>
                <a:off x="-84557" y="4528147"/>
                <a:ext cx="7116418" cy="400110"/>
              </a:xfrm>
              <a:prstGeom prst="rect">
                <a:avLst/>
              </a:prstGeom>
              <a:noFill/>
            </p:spPr>
            <p:txBody>
              <a:bodyPr wrap="square">
                <a:spAutoFit/>
              </a:bodyPr>
              <a:lstStyle/>
              <a:p>
                <a:pPr lvl="7"/>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𝑓</m:t>
                      </m:r>
                      <m:d>
                        <m:dPr>
                          <m:ctrlPr>
                            <a:rPr lang="en-US" sz="2000" b="0" i="1" smtClean="0">
                              <a:solidFill>
                                <a:prstClr val="black"/>
                              </a:solidFill>
                              <a:latin typeface="Cambria Math" panose="02040503050406030204" pitchFamily="18" charset="0"/>
                              <a:cs typeface="Arial" panose="020B0604020202020204" pitchFamily="34" charset="0"/>
                            </a:rPr>
                          </m:ctrlPr>
                        </m:dPr>
                        <m:e>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𝑥</m:t>
                              </m:r>
                            </m:e>
                            <m:sub>
                              <m:r>
                                <a:rPr lang="en-US" sz="2000" b="0" i="1" smtClean="0">
                                  <a:solidFill>
                                    <a:prstClr val="black"/>
                                  </a:solidFill>
                                  <a:latin typeface="Cambria Math" panose="02040503050406030204" pitchFamily="18" charset="0"/>
                                  <a:cs typeface="Arial" panose="020B0604020202020204" pitchFamily="34" charset="0"/>
                                </a:rPr>
                                <m:t>𝑘</m:t>
                              </m:r>
                            </m:sub>
                          </m:sSub>
                        </m:e>
                      </m:d>
                      <m:r>
                        <a:rPr lang="en-US" sz="2000" b="0" i="1" smtClean="0">
                          <a:solidFill>
                            <a:prstClr val="black"/>
                          </a:solidFill>
                          <a:latin typeface="Cambria Math" panose="02040503050406030204" pitchFamily="18" charset="0"/>
                          <a:cs typeface="Arial" panose="020B0604020202020204" pitchFamily="34" charset="0"/>
                        </a:rPr>
                        <m:t>+</m:t>
                      </m:r>
                      <m:sSup>
                        <m:sSupPr>
                          <m:ctrlPr>
                            <a:rPr lang="en-US" sz="2000" b="0" i="1" smtClean="0">
                              <a:solidFill>
                                <a:prstClr val="black"/>
                              </a:solidFill>
                              <a:latin typeface="Cambria Math" panose="02040503050406030204" pitchFamily="18" charset="0"/>
                              <a:cs typeface="Arial" panose="020B0604020202020204" pitchFamily="34" charset="0"/>
                            </a:rPr>
                          </m:ctrlPr>
                        </m:sSupPr>
                        <m:e>
                          <m:r>
                            <a:rPr lang="en-US" sz="2000" b="0" i="1" smtClean="0">
                              <a:solidFill>
                                <a:prstClr val="black"/>
                              </a:solidFill>
                              <a:latin typeface="Cambria Math" panose="02040503050406030204" pitchFamily="18" charset="0"/>
                              <a:cs typeface="Arial" panose="020B0604020202020204" pitchFamily="34" charset="0"/>
                            </a:rPr>
                            <m:t>𝑓</m:t>
                          </m:r>
                        </m:e>
                        <m:sup>
                          <m:r>
                            <a:rPr lang="en-US" sz="2000" b="0" i="1" smtClean="0">
                              <a:solidFill>
                                <a:prstClr val="black"/>
                              </a:solidFill>
                              <a:latin typeface="Cambria Math" panose="02040503050406030204" pitchFamily="18" charset="0"/>
                              <a:cs typeface="Arial" panose="020B0604020202020204" pitchFamily="34" charset="0"/>
                            </a:rPr>
                            <m:t>′</m:t>
                          </m:r>
                        </m:sup>
                      </m:sSup>
                      <m:d>
                        <m:dPr>
                          <m:ctrlPr>
                            <a:rPr lang="en-US" sz="2000" b="0" i="1" smtClean="0">
                              <a:solidFill>
                                <a:prstClr val="black"/>
                              </a:solidFill>
                              <a:latin typeface="Cambria Math" panose="02040503050406030204" pitchFamily="18" charset="0"/>
                              <a:cs typeface="Arial" panose="020B0604020202020204" pitchFamily="34" charset="0"/>
                            </a:rPr>
                          </m:ctrlPr>
                        </m:dPr>
                        <m:e>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𝑥</m:t>
                              </m:r>
                            </m:e>
                            <m:sub>
                              <m:r>
                                <a:rPr lang="en-US" sz="2000" b="0" i="1" smtClean="0">
                                  <a:solidFill>
                                    <a:prstClr val="black"/>
                                  </a:solidFill>
                                  <a:latin typeface="Cambria Math" panose="02040503050406030204" pitchFamily="18" charset="0"/>
                                  <a:cs typeface="Arial" panose="020B0604020202020204" pitchFamily="34" charset="0"/>
                                </a:rPr>
                                <m:t>𝑘</m:t>
                              </m:r>
                            </m:sub>
                          </m:sSub>
                        </m:e>
                      </m:d>
                      <m:r>
                        <a:rPr lang="en-US" sz="2000" b="0" i="1" smtClean="0">
                          <a:solidFill>
                            <a:prstClr val="black"/>
                          </a:solidFill>
                          <a:latin typeface="Cambria Math" panose="02040503050406030204" pitchFamily="18" charset="0"/>
                          <a:cs typeface="Arial" panose="020B0604020202020204" pitchFamily="34" charset="0"/>
                        </a:rPr>
                        <m:t>𝛿</m:t>
                      </m:r>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𝑥</m:t>
                          </m:r>
                        </m:e>
                        <m:sub>
                          <m:r>
                            <a:rPr lang="en-US" sz="2000" b="0" i="1" smtClean="0">
                              <a:solidFill>
                                <a:prstClr val="black"/>
                              </a:solidFill>
                              <a:latin typeface="Cambria Math" panose="02040503050406030204" pitchFamily="18" charset="0"/>
                              <a:cs typeface="Arial" panose="020B0604020202020204" pitchFamily="34" charset="0"/>
                            </a:rPr>
                            <m:t>𝑘</m:t>
                          </m:r>
                        </m:sub>
                      </m:sSub>
                      <m:r>
                        <a:rPr lang="en-US" sz="2000" b="0" i="1" smtClean="0">
                          <a:solidFill>
                            <a:prstClr val="black"/>
                          </a:solidFill>
                          <a:latin typeface="Cambria Math" panose="02040503050406030204" pitchFamily="18" charset="0"/>
                          <a:cs typeface="Arial" panose="020B0604020202020204" pitchFamily="34" charset="0"/>
                        </a:rPr>
                        <m:t>=0</m:t>
                      </m:r>
                    </m:oMath>
                  </m:oMathPara>
                </a14:m>
                <a:endParaRPr lang="en-US" sz="2000" dirty="0">
                  <a:solidFill>
                    <a:prstClr val="black"/>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A8EA6E78-C1A3-32F9-4F5E-01CB92659ABC}"/>
                  </a:ext>
                </a:extLst>
              </p:cNvPr>
              <p:cNvSpPr txBox="1">
                <a:spLocks noRot="1" noChangeAspect="1" noMove="1" noResize="1" noEditPoints="1" noAdjustHandles="1" noChangeArrowheads="1" noChangeShapeType="1" noTextEdit="1"/>
              </p:cNvSpPr>
              <p:nvPr/>
            </p:nvSpPr>
            <p:spPr>
              <a:xfrm>
                <a:off x="-84557" y="4528147"/>
                <a:ext cx="7116418" cy="400110"/>
              </a:xfrm>
              <a:prstGeom prst="rect">
                <a:avLst/>
              </a:prstGeom>
              <a:blipFill>
                <a:blip r:embed="rId6"/>
                <a:stretch>
                  <a:fillRect b="-1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9409DC-EEA4-F105-93BF-19E7CDADAFC4}"/>
                  </a:ext>
                </a:extLst>
              </p:cNvPr>
              <p:cNvSpPr txBox="1"/>
              <p:nvPr/>
            </p:nvSpPr>
            <p:spPr>
              <a:xfrm>
                <a:off x="0" y="5419747"/>
                <a:ext cx="7632915" cy="400110"/>
              </a:xfrm>
              <a:prstGeom prst="rect">
                <a:avLst/>
              </a:prstGeom>
              <a:noFill/>
            </p:spPr>
            <p:txBody>
              <a:bodyPr wrap="square">
                <a:spAutoFit/>
              </a:bodyPr>
              <a:lstStyle/>
              <a:p>
                <a:pPr lvl="7"/>
                <a14:m>
                  <m:oMathPara xmlns:m="http://schemas.openxmlformats.org/officeDocument/2006/math">
                    <m:oMathParaPr>
                      <m:jc m:val="centerGroup"/>
                    </m:oMathParaPr>
                    <m:oMath xmlns:m="http://schemas.openxmlformats.org/officeDocument/2006/math">
                      <m:sSup>
                        <m:sSupPr>
                          <m:ctrlPr>
                            <a:rPr lang="en-US" sz="2000" b="0" i="1" smtClean="0">
                              <a:solidFill>
                                <a:prstClr val="black"/>
                              </a:solidFill>
                              <a:latin typeface="Cambria Math" panose="02040503050406030204" pitchFamily="18" charset="0"/>
                              <a:cs typeface="Arial" panose="020B0604020202020204" pitchFamily="34" charset="0"/>
                            </a:rPr>
                          </m:ctrlPr>
                        </m:sSupPr>
                        <m:e>
                          <m:r>
                            <a:rPr lang="en-US" sz="2000" b="0" i="1" smtClean="0">
                              <a:solidFill>
                                <a:prstClr val="black"/>
                              </a:solidFill>
                              <a:latin typeface="Cambria Math" panose="02040503050406030204" pitchFamily="18" charset="0"/>
                              <a:cs typeface="Arial" panose="020B0604020202020204" pitchFamily="34" charset="0"/>
                            </a:rPr>
                            <m:t>𝑓</m:t>
                          </m:r>
                        </m:e>
                        <m:sup>
                          <m:r>
                            <a:rPr lang="en-US" sz="2000" b="0" i="1" smtClean="0">
                              <a:solidFill>
                                <a:prstClr val="black"/>
                              </a:solidFill>
                              <a:latin typeface="Cambria Math" panose="02040503050406030204" pitchFamily="18" charset="0"/>
                              <a:cs typeface="Arial" panose="020B0604020202020204" pitchFamily="34" charset="0"/>
                            </a:rPr>
                            <m:t>′</m:t>
                          </m:r>
                        </m:sup>
                      </m:sSup>
                      <m:d>
                        <m:dPr>
                          <m:ctrlPr>
                            <a:rPr lang="en-US" sz="2000" b="0" i="1" smtClean="0">
                              <a:solidFill>
                                <a:prstClr val="black"/>
                              </a:solidFill>
                              <a:latin typeface="Cambria Math" panose="02040503050406030204" pitchFamily="18" charset="0"/>
                              <a:cs typeface="Arial" panose="020B0604020202020204" pitchFamily="34" charset="0"/>
                            </a:rPr>
                          </m:ctrlPr>
                        </m:dPr>
                        <m:e>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𝑥</m:t>
                              </m:r>
                            </m:e>
                            <m:sub>
                              <m:r>
                                <a:rPr lang="en-US" sz="2000" b="0" i="1" smtClean="0">
                                  <a:solidFill>
                                    <a:prstClr val="black"/>
                                  </a:solidFill>
                                  <a:latin typeface="Cambria Math" panose="02040503050406030204" pitchFamily="18" charset="0"/>
                                  <a:cs typeface="Arial" panose="020B0604020202020204" pitchFamily="34" charset="0"/>
                                </a:rPr>
                                <m:t>𝑘</m:t>
                              </m:r>
                            </m:sub>
                          </m:sSub>
                        </m:e>
                      </m:d>
                      <m:r>
                        <a:rPr lang="en-US" sz="2000" b="0" i="1" smtClean="0">
                          <a:solidFill>
                            <a:prstClr val="black"/>
                          </a:solidFill>
                          <a:latin typeface="Cambria Math" panose="02040503050406030204" pitchFamily="18" charset="0"/>
                          <a:cs typeface="Arial" panose="020B0604020202020204" pitchFamily="34" charset="0"/>
                        </a:rPr>
                        <m:t>𝛿</m:t>
                      </m:r>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𝑥</m:t>
                          </m:r>
                        </m:e>
                        <m:sub>
                          <m:r>
                            <a:rPr lang="en-US" sz="2000" b="0" i="1" smtClean="0">
                              <a:solidFill>
                                <a:prstClr val="black"/>
                              </a:solidFill>
                              <a:latin typeface="Cambria Math" panose="02040503050406030204" pitchFamily="18" charset="0"/>
                              <a:cs typeface="Arial" panose="020B0604020202020204" pitchFamily="34" charset="0"/>
                            </a:rPr>
                            <m:t>𝑘</m:t>
                          </m:r>
                        </m:sub>
                      </m:sSub>
                      <m:r>
                        <a:rPr lang="en-US" sz="2000" b="0" i="1" smtClean="0">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m:t>
                      </m:r>
                      <m:r>
                        <a:rPr lang="en-US" sz="2000" i="1">
                          <a:solidFill>
                            <a:prstClr val="black"/>
                          </a:solidFill>
                          <a:latin typeface="Cambria Math" panose="02040503050406030204" pitchFamily="18" charset="0"/>
                          <a:cs typeface="Arial" panose="020B0604020202020204" pitchFamily="34" charset="0"/>
                        </a:rPr>
                        <m:t>𝑓</m:t>
                      </m:r>
                      <m:d>
                        <m:dPr>
                          <m:ctrlPr>
                            <a:rPr lang="en-US" sz="2000" i="1">
                              <a:solidFill>
                                <a:prstClr val="black"/>
                              </a:solidFill>
                              <a:latin typeface="Cambria Math" panose="02040503050406030204" pitchFamily="18" charset="0"/>
                              <a:cs typeface="Arial" panose="020B0604020202020204" pitchFamily="34" charset="0"/>
                            </a:rPr>
                          </m:ctrlPr>
                        </m:dPr>
                        <m:e>
                          <m:sSub>
                            <m:sSubPr>
                              <m:ctrlPr>
                                <a:rPr lang="en-US" sz="2000" i="1">
                                  <a:solidFill>
                                    <a:prstClr val="black"/>
                                  </a:solidFill>
                                  <a:latin typeface="Cambria Math" panose="02040503050406030204" pitchFamily="18" charset="0"/>
                                  <a:cs typeface="Arial" panose="020B0604020202020204" pitchFamily="34" charset="0"/>
                                </a:rPr>
                              </m:ctrlPr>
                            </m:sSubPr>
                            <m:e>
                              <m:r>
                                <a:rPr lang="en-US" sz="2000" i="1">
                                  <a:solidFill>
                                    <a:prstClr val="black"/>
                                  </a:solidFill>
                                  <a:latin typeface="Cambria Math" panose="02040503050406030204" pitchFamily="18" charset="0"/>
                                  <a:cs typeface="Arial" panose="020B0604020202020204" pitchFamily="34" charset="0"/>
                                </a:rPr>
                                <m:t>𝑥</m:t>
                              </m:r>
                            </m:e>
                            <m:sub>
                              <m:r>
                                <a:rPr lang="en-US" sz="2000" i="1">
                                  <a:solidFill>
                                    <a:prstClr val="black"/>
                                  </a:solidFill>
                                  <a:latin typeface="Cambria Math" panose="02040503050406030204" pitchFamily="18" charset="0"/>
                                  <a:cs typeface="Arial" panose="020B0604020202020204" pitchFamily="34" charset="0"/>
                                </a:rPr>
                                <m:t>𝑘</m:t>
                              </m:r>
                            </m:sub>
                          </m:sSub>
                        </m:e>
                      </m:d>
                    </m:oMath>
                  </m:oMathPara>
                </a14:m>
                <a:endParaRPr lang="en-US" sz="2000" dirty="0">
                  <a:solidFill>
                    <a:prstClr val="black"/>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759409DC-EEA4-F105-93BF-19E7CDADAFC4}"/>
                  </a:ext>
                </a:extLst>
              </p:cNvPr>
              <p:cNvSpPr txBox="1">
                <a:spLocks noRot="1" noChangeAspect="1" noMove="1" noResize="1" noEditPoints="1" noAdjustHandles="1" noChangeArrowheads="1" noChangeShapeType="1" noTextEdit="1"/>
              </p:cNvSpPr>
              <p:nvPr/>
            </p:nvSpPr>
            <p:spPr>
              <a:xfrm>
                <a:off x="0" y="5419747"/>
                <a:ext cx="7632915" cy="400110"/>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8F6DDA7-BDF4-5263-A47D-27A541AD9E44}"/>
                  </a:ext>
                </a:extLst>
              </p:cNvPr>
              <p:cNvSpPr txBox="1"/>
              <p:nvPr/>
            </p:nvSpPr>
            <p:spPr>
              <a:xfrm>
                <a:off x="551548" y="3090061"/>
                <a:ext cx="4744278" cy="3276282"/>
              </a:xfrm>
              <a:prstGeom prst="rect">
                <a:avLst/>
              </a:prstGeom>
              <a:noFill/>
            </p:spPr>
            <p:txBody>
              <a:bodyPr wrap="square">
                <a:spAutoFit/>
              </a:bodyPr>
              <a:lstStyle/>
              <a:p>
                <a:pPr marL="800100" lvl="1" indent="-342900">
                  <a:lnSpc>
                    <a:spcPct val="150000"/>
                  </a:lnSpc>
                  <a:buFont typeface="Courier New" panose="02070309020205020404" pitchFamily="49" charset="0"/>
                  <a:buChar char="o"/>
                </a:pPr>
                <a:r>
                  <a:rPr lang="en-US" sz="2000" dirty="0">
                    <a:solidFill>
                      <a:prstClr val="black"/>
                    </a:solidFill>
                    <a:cs typeface="Arial" panose="020B0604020202020204" pitchFamily="34" charset="0"/>
                  </a:rPr>
                  <a:t>Write in increment form:</a:t>
                </a:r>
              </a:p>
              <a:p>
                <a:pPr lvl="1">
                  <a:lnSpc>
                    <a:spcPct val="150000"/>
                  </a:lnSpc>
                </a:pPr>
                <a:endParaRPr lang="en-US" sz="2000" dirty="0">
                  <a:solidFill>
                    <a:prstClr val="black"/>
                  </a:solidFill>
                  <a:cs typeface="Arial" panose="020B0604020202020204" pitchFamily="34" charset="0"/>
                </a:endParaRPr>
              </a:p>
              <a:p>
                <a:pPr marL="800100" lvl="1" indent="-342900">
                  <a:lnSpc>
                    <a:spcPct val="150000"/>
                  </a:lnSpc>
                  <a:buFont typeface="Courier New" panose="02070309020205020404" pitchFamily="49" charset="0"/>
                  <a:buChar char="o"/>
                </a:pPr>
                <a:r>
                  <a:rPr lang="en-US" sz="2000" dirty="0">
                    <a:solidFill>
                      <a:prstClr val="black"/>
                    </a:solidFill>
                    <a:cs typeface="Arial" panose="020B0604020202020204" pitchFamily="34" charset="0"/>
                  </a:rPr>
                  <a:t>Taylor Expansion:</a:t>
                </a:r>
              </a:p>
              <a:p>
                <a:pPr marL="800100" lvl="1" indent="-342900">
                  <a:lnSpc>
                    <a:spcPct val="150000"/>
                  </a:lnSpc>
                  <a:buFont typeface="Courier New" panose="02070309020205020404" pitchFamily="49" charset="0"/>
                  <a:buChar char="o"/>
                </a:pPr>
                <a:endParaRPr lang="en-US" sz="2000" dirty="0">
                  <a:solidFill>
                    <a:prstClr val="black"/>
                  </a:solidFill>
                  <a:cs typeface="Arial" panose="020B0604020202020204" pitchFamily="34" charset="0"/>
                </a:endParaRPr>
              </a:p>
              <a:p>
                <a:pPr marL="800100" lvl="1" indent="-342900">
                  <a:lnSpc>
                    <a:spcPct val="150000"/>
                  </a:lnSpc>
                  <a:buFont typeface="Courier New" panose="02070309020205020404" pitchFamily="49" charset="0"/>
                  <a:buChar char="o"/>
                </a:pPr>
                <a:r>
                  <a:rPr lang="en-US" sz="2000" dirty="0">
                    <a:solidFill>
                      <a:prstClr val="black"/>
                    </a:solidFill>
                    <a:cs typeface="Arial" panose="020B0604020202020204" pitchFamily="34" charset="0"/>
                  </a:rPr>
                  <a:t>Solve the increment:</a:t>
                </a:r>
              </a:p>
              <a:p>
                <a:pPr marL="800100" lvl="1" indent="-342900">
                  <a:lnSpc>
                    <a:spcPct val="150000"/>
                  </a:lnSpc>
                  <a:buFont typeface="Courier New" panose="02070309020205020404" pitchFamily="49" charset="0"/>
                  <a:buChar char="o"/>
                </a:pPr>
                <a:endParaRPr lang="en-US" sz="2000" dirty="0">
                  <a:solidFill>
                    <a:prstClr val="black"/>
                  </a:solidFill>
                  <a:cs typeface="Arial" panose="020B0604020202020204" pitchFamily="34" charset="0"/>
                </a:endParaRPr>
              </a:p>
              <a:p>
                <a:pPr marL="800100" lvl="1" indent="-342900">
                  <a:lnSpc>
                    <a:spcPct val="150000"/>
                  </a:lnSpc>
                  <a:buFont typeface="Courier New" panose="02070309020205020404" pitchFamily="49" charset="0"/>
                  <a:buChar char="o"/>
                </a:pPr>
                <a:r>
                  <a:rPr lang="en-US" sz="2000" dirty="0">
                    <a:solidFill>
                      <a:prstClr val="black"/>
                    </a:solidFill>
                    <a:cs typeface="Arial" panose="020B0604020202020204" pitchFamily="34" charset="0"/>
                  </a:rPr>
                  <a:t>Update solution:</a:t>
                </a: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𝑘</m:t>
                        </m:r>
                      </m:sub>
                    </m:sSub>
                  </m:oMath>
                </a14:m>
                <a:endParaRPr lang="en-US" sz="2000" dirty="0">
                  <a:solidFill>
                    <a:prstClr val="black"/>
                  </a:solidFill>
                  <a:cs typeface="Arial" panose="020B0604020202020204" pitchFamily="34" charset="0"/>
                </a:endParaRPr>
              </a:p>
            </p:txBody>
          </p:sp>
        </mc:Choice>
        <mc:Fallback xmlns="">
          <p:sp>
            <p:nvSpPr>
              <p:cNvPr id="21" name="TextBox 20">
                <a:extLst>
                  <a:ext uri="{FF2B5EF4-FFF2-40B4-BE49-F238E27FC236}">
                    <a16:creationId xmlns:a16="http://schemas.microsoft.com/office/drawing/2014/main" id="{A8F6DDA7-BDF4-5263-A47D-27A541AD9E44}"/>
                  </a:ext>
                </a:extLst>
              </p:cNvPr>
              <p:cNvSpPr txBox="1">
                <a:spLocks noRot="1" noChangeAspect="1" noMove="1" noResize="1" noEditPoints="1" noAdjustHandles="1" noChangeArrowheads="1" noChangeShapeType="1" noTextEdit="1"/>
              </p:cNvSpPr>
              <p:nvPr/>
            </p:nvSpPr>
            <p:spPr>
              <a:xfrm>
                <a:off x="551548" y="3090061"/>
                <a:ext cx="4744278" cy="3276282"/>
              </a:xfrm>
              <a:prstGeom prst="rect">
                <a:avLst/>
              </a:prstGeom>
              <a:blipFill>
                <a:blip r:embed="rId8"/>
                <a:stretch>
                  <a:fillRect b="-2607"/>
                </a:stretch>
              </a:blipFill>
            </p:spPr>
            <p:txBody>
              <a:bodyPr/>
              <a:lstStyle/>
              <a:p>
                <a:r>
                  <a:rPr lang="en-US">
                    <a:noFill/>
                  </a:rPr>
                  <a:t> </a:t>
                </a:r>
              </a:p>
            </p:txBody>
          </p:sp>
        </mc:Fallback>
      </mc:AlternateContent>
    </p:spTree>
    <p:extLst>
      <p:ext uri="{BB962C8B-B14F-4D97-AF65-F5344CB8AC3E}">
        <p14:creationId xmlns:p14="http://schemas.microsoft.com/office/powerpoint/2010/main" val="205744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47E1E0-E21C-9DD3-635C-EB89D75ACB8C}"/>
              </a:ext>
            </a:extLst>
          </p:cNvPr>
          <p:cNvSpPr>
            <a:spLocks noGrp="1"/>
          </p:cNvSpPr>
          <p:nvPr>
            <p:ph type="sldNum" sz="quarter" idx="12"/>
          </p:nvPr>
        </p:nvSpPr>
        <p:spPr>
          <a:xfrm>
            <a:off x="6457950" y="6147578"/>
            <a:ext cx="2057400" cy="365125"/>
          </a:xfrm>
        </p:spPr>
        <p:txBody>
          <a:bodyPr/>
          <a:lstStyle/>
          <a:p>
            <a:fld id="{49E430A2-D194-4C01-B316-5CD17E29EE8B}" type="slidenum">
              <a:rPr lang="en-US" smtClean="0"/>
              <a:t>4</a:t>
            </a:fld>
            <a:endParaRPr lang="en-US"/>
          </a:p>
        </p:txBody>
      </p:sp>
      <p:sp>
        <p:nvSpPr>
          <p:cNvPr id="3" name="Google Shape;338;p30">
            <a:extLst>
              <a:ext uri="{FF2B5EF4-FFF2-40B4-BE49-F238E27FC236}">
                <a16:creationId xmlns:a16="http://schemas.microsoft.com/office/drawing/2014/main" id="{155CBA91-61CE-8D9A-11E8-54E0FA619B83}"/>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Newton-Raphson iteration (2)</a:t>
            </a:r>
          </a:p>
        </p:txBody>
      </p:sp>
      <p:sp>
        <p:nvSpPr>
          <p:cNvPr id="7" name="TextBox 6">
            <a:extLst>
              <a:ext uri="{FF2B5EF4-FFF2-40B4-BE49-F238E27FC236}">
                <a16:creationId xmlns:a16="http://schemas.microsoft.com/office/drawing/2014/main" id="{D25D0ED9-018A-AB08-CE01-A6D7FB3547D8}"/>
              </a:ext>
            </a:extLst>
          </p:cNvPr>
          <p:cNvSpPr txBox="1"/>
          <p:nvPr/>
        </p:nvSpPr>
        <p:spPr>
          <a:xfrm>
            <a:off x="252576" y="772948"/>
            <a:ext cx="8638847" cy="8925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Newton-Raphson method solve the problem in an iterative manner:</a:t>
            </a:r>
          </a:p>
          <a:p>
            <a:pPr lvl="1"/>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058EF5-A421-83B0-41E7-8EA9EB743437}"/>
                  </a:ext>
                </a:extLst>
              </p:cNvPr>
              <p:cNvSpPr txBox="1"/>
              <p:nvPr/>
            </p:nvSpPr>
            <p:spPr>
              <a:xfrm>
                <a:off x="1011298" y="1260300"/>
                <a:ext cx="7337573" cy="1323439"/>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t>We start with an initial guess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oMath>
                </a14:m>
                <a:endParaRPr lang="en-US" sz="2000" b="0" dirty="0"/>
              </a:p>
              <a:p>
                <a:pPr marL="342900" indent="-342900">
                  <a:buFont typeface="Courier New" panose="02070309020205020404" pitchFamily="49" charset="0"/>
                  <a:buChar char="o"/>
                </a:pPr>
                <a:r>
                  <a:rPr lang="en-US" sz="2000" dirty="0"/>
                  <a:t>We update the guess with increment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oMath>
                </a14:m>
                <a:endParaRPr lang="en-US" sz="2000" dirty="0"/>
              </a:p>
              <a:p>
                <a:pPr marL="342900" indent="-342900">
                  <a:buFont typeface="Courier New" panose="02070309020205020404" pitchFamily="49" charset="0"/>
                  <a:buChar char="o"/>
                </a:pPr>
                <a:r>
                  <a:rPr lang="en-US" sz="2000" dirty="0"/>
                  <a:t>Keep updating the solution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oMath>
                </a14:m>
                <a:endParaRPr lang="en-US" sz="2000" dirty="0"/>
              </a:p>
              <a:p>
                <a:pPr marL="342900" indent="-342900">
                  <a:buFont typeface="Courier New" panose="02070309020205020404" pitchFamily="49" charset="0"/>
                  <a:buChar char="o"/>
                </a:pPr>
                <a:r>
                  <a:rPr lang="en-US" sz="2000" dirty="0"/>
                  <a:t>With the hope that </a:t>
                </a:r>
                <a14:m>
                  <m:oMath xmlns:m="http://schemas.openxmlformats.org/officeDocument/2006/math">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=0</m:t>
                    </m:r>
                  </m:oMath>
                </a14:m>
                <a:endParaRPr lang="en-US" sz="2000" dirty="0"/>
              </a:p>
            </p:txBody>
          </p:sp>
        </mc:Choice>
        <mc:Fallback xmlns="">
          <p:sp>
            <p:nvSpPr>
              <p:cNvPr id="11" name="TextBox 10">
                <a:extLst>
                  <a:ext uri="{FF2B5EF4-FFF2-40B4-BE49-F238E27FC236}">
                    <a16:creationId xmlns:a16="http://schemas.microsoft.com/office/drawing/2014/main" id="{D1058EF5-A421-83B0-41E7-8EA9EB743437}"/>
                  </a:ext>
                </a:extLst>
              </p:cNvPr>
              <p:cNvSpPr txBox="1">
                <a:spLocks noRot="1" noChangeAspect="1" noMove="1" noResize="1" noEditPoints="1" noAdjustHandles="1" noChangeArrowheads="1" noChangeShapeType="1" noTextEdit="1"/>
              </p:cNvSpPr>
              <p:nvPr/>
            </p:nvSpPr>
            <p:spPr>
              <a:xfrm>
                <a:off x="1011298" y="1260300"/>
                <a:ext cx="7337573" cy="1323439"/>
              </a:xfrm>
              <a:prstGeom prst="rect">
                <a:avLst/>
              </a:prstGeom>
              <a:blipFill>
                <a:blip r:embed="rId4"/>
                <a:stretch>
                  <a:fillRect l="-831" t="-2765" b="-78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A257CE-837E-C027-F94B-817CC943DBE4}"/>
                  </a:ext>
                </a:extLst>
              </p:cNvPr>
              <p:cNvSpPr txBox="1"/>
              <p:nvPr/>
            </p:nvSpPr>
            <p:spPr>
              <a:xfrm>
                <a:off x="252575" y="2889266"/>
                <a:ext cx="8638847" cy="8925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How to get </a:t>
                </a: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𝛿</m:t>
                    </m:r>
                    <m:sSub>
                      <m:sSubPr>
                        <m:ctrlPr>
                          <a:rPr lang="en-US" sz="2000" b="0" i="1" smtClean="0">
                            <a:solidFill>
                              <a:prstClr val="black"/>
                            </a:solidFill>
                            <a:latin typeface="Cambria Math" panose="02040503050406030204" pitchFamily="18" charset="0"/>
                            <a:cs typeface="Arial" panose="020B0604020202020204" pitchFamily="34" charset="0"/>
                          </a:rPr>
                        </m:ctrlPr>
                      </m:sSubPr>
                      <m:e>
                        <m:r>
                          <a:rPr lang="en-US" sz="2000" b="0" i="1" smtClean="0">
                            <a:solidFill>
                              <a:prstClr val="black"/>
                            </a:solidFill>
                            <a:latin typeface="Cambria Math" panose="02040503050406030204" pitchFamily="18" charset="0"/>
                            <a:cs typeface="Arial" panose="020B0604020202020204" pitchFamily="34" charset="0"/>
                          </a:rPr>
                          <m:t>𝑢</m:t>
                        </m:r>
                      </m:e>
                      <m:sub>
                        <m:r>
                          <a:rPr lang="en-US" sz="2000" b="0" i="1" smtClean="0">
                            <a:solidFill>
                              <a:prstClr val="black"/>
                            </a:solidFill>
                            <a:latin typeface="Cambria Math" panose="02040503050406030204" pitchFamily="18" charset="0"/>
                            <a:cs typeface="Arial" panose="020B0604020202020204" pitchFamily="34" charset="0"/>
                          </a:rPr>
                          <m:t>𝑘</m:t>
                        </m:r>
                      </m:sub>
                    </m:sSub>
                  </m:oMath>
                </a14:m>
                <a:r>
                  <a:rPr lang="en-US" sz="2000" dirty="0">
                    <a:solidFill>
                      <a:prstClr val="black"/>
                    </a:solidFill>
                    <a:latin typeface="Arial" panose="020B0604020202020204" pitchFamily="34" charset="0"/>
                    <a:cs typeface="Arial" panose="020B0604020202020204" pitchFamily="34" charset="0"/>
                  </a:rPr>
                  <a:t> and update the solution?</a:t>
                </a:r>
              </a:p>
              <a:p>
                <a:pPr lvl="1"/>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5AA257CE-837E-C027-F94B-817CC943DBE4}"/>
                  </a:ext>
                </a:extLst>
              </p:cNvPr>
              <p:cNvSpPr txBox="1">
                <a:spLocks noRot="1" noChangeAspect="1" noMove="1" noResize="1" noEditPoints="1" noAdjustHandles="1" noChangeArrowheads="1" noChangeShapeType="1" noTextEdit="1"/>
              </p:cNvSpPr>
              <p:nvPr/>
            </p:nvSpPr>
            <p:spPr>
              <a:xfrm>
                <a:off x="252575" y="2889266"/>
                <a:ext cx="8638847" cy="892552"/>
              </a:xfrm>
              <a:prstGeom prst="rect">
                <a:avLst/>
              </a:prstGeom>
              <a:blipFill>
                <a:blip r:embed="rId5"/>
                <a:stretch>
                  <a:fillRect l="-635" t="-34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17D4F6E-D8B6-F4DD-F83F-999792BCF791}"/>
                  </a:ext>
                </a:extLst>
              </p:cNvPr>
              <p:cNvSpPr txBox="1"/>
              <p:nvPr/>
            </p:nvSpPr>
            <p:spPr>
              <a:xfrm>
                <a:off x="1011298" y="3429000"/>
                <a:ext cx="9016521" cy="1323439"/>
              </a:xfrm>
              <a:prstGeom prst="rect">
                <a:avLst/>
              </a:prstGeom>
              <a:noFill/>
            </p:spPr>
            <p:txBody>
              <a:bodyPr wrap="square">
                <a:spAutoFit/>
              </a:bodyPr>
              <a:lstStyle/>
              <a:p>
                <a:pPr marL="285750" indent="-285750">
                  <a:buFont typeface="Courier New" panose="02070309020205020404" pitchFamily="49" charset="0"/>
                  <a:buChar char="o"/>
                </a:pPr>
                <a14:m>
                  <m:oMath xmlns:m="http://schemas.openxmlformats.org/officeDocument/2006/math">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𝑢</m:t>
                        </m:r>
                      </m:e>
                      <m:sub>
                        <m:r>
                          <a:rPr lang="en-US" sz="2000" i="1">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i="1">
                        <a:latin typeface="Cambria Math" panose="02040503050406030204" pitchFamily="18" charset="0"/>
                      </a:rPr>
                      <m:t>=0</m:t>
                    </m:r>
                  </m:oMath>
                </a14:m>
                <a:endParaRPr lang="en-US" sz="2000" dirty="0"/>
              </a:p>
              <a:p>
                <a:pPr marL="285750" indent="-285750">
                  <a:buFont typeface="Courier New" panose="02070309020205020404" pitchFamily="49" charset="0"/>
                  <a:buChar char="o"/>
                </a:pPr>
                <a:r>
                  <a:rPr lang="en-US" sz="2000" dirty="0"/>
                  <a:t>Problem is linear: </a:t>
                </a:r>
                <a14:m>
                  <m:oMath xmlns:m="http://schemas.openxmlformats.org/officeDocument/2006/math">
                    <m:r>
                      <m:rPr>
                        <m:sty m:val="p"/>
                      </m:rPr>
                      <a:rPr lang="en-US" sz="2000" b="0" i="0" smtClean="0">
                        <a:latin typeface="Cambria Math" panose="02040503050406030204" pitchFamily="18" charset="0"/>
                      </a:rPr>
                      <m:t>Δ</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e>
                    </m:d>
                    <m:r>
                      <a:rPr lang="en-US" sz="2000" b="0" i="0" smtClean="0">
                        <a:latin typeface="Cambria Math" panose="02040503050406030204" pitchFamily="18" charset="0"/>
                      </a:rPr>
                      <m:t>=0</m:t>
                    </m:r>
                  </m:oMath>
                </a14:m>
                <a:endParaRPr lang="en-US" sz="2000" dirty="0"/>
              </a:p>
              <a:p>
                <a:pPr marL="285750" indent="-285750">
                  <a:buFont typeface="Courier New" panose="02070309020205020404" pitchFamily="49" charset="0"/>
                  <a:buChar char="o"/>
                </a:pPr>
                <a14:m>
                  <m:oMath xmlns:m="http://schemas.openxmlformats.org/officeDocument/2006/math">
                    <m:r>
                      <m:rPr>
                        <m:sty m:val="p"/>
                      </m:rPr>
                      <a:rPr lang="en-US" sz="2000" b="0" i="0" smtClean="0">
                        <a:solidFill>
                          <a:srgbClr val="FF0000"/>
                        </a:solidFill>
                        <a:latin typeface="Cambria Math" panose="02040503050406030204" pitchFamily="18" charset="0"/>
                        <a:ea typeface="Cambria Math" panose="02040503050406030204" pitchFamily="18" charset="0"/>
                      </a:rPr>
                      <m:t>Δ</m:t>
                    </m:r>
                    <m:d>
                      <m:dPr>
                        <m:ctrlPr>
                          <a:rPr lang="en-US" sz="2000" b="0" i="1" smtClean="0">
                            <a:solidFill>
                              <a:srgbClr val="FF0000"/>
                            </a:solidFill>
                            <a:latin typeface="Cambria Math" panose="02040503050406030204" pitchFamily="18" charset="0"/>
                            <a:ea typeface="Cambria Math" panose="02040503050406030204" pitchFamily="18" charset="0"/>
                          </a:rPr>
                        </m:ctrlPr>
                      </m:dPr>
                      <m:e>
                        <m:r>
                          <a:rPr lang="en-US" sz="2000" b="0" i="1" smtClean="0">
                            <a:solidFill>
                              <a:srgbClr val="FF0000"/>
                            </a:solidFill>
                            <a:latin typeface="Cambria Math" panose="02040503050406030204" pitchFamily="18" charset="0"/>
                            <a:ea typeface="Cambria Math" panose="02040503050406030204" pitchFamily="18" charset="0"/>
                          </a:rPr>
                          <m:t>𝛿</m:t>
                        </m:r>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𝑢</m:t>
                            </m:r>
                          </m:e>
                          <m:sub>
                            <m:r>
                              <a:rPr lang="en-US" sz="2000" b="0" i="1" smtClean="0">
                                <a:solidFill>
                                  <a:srgbClr val="FF0000"/>
                                </a:solidFill>
                                <a:latin typeface="Cambria Math" panose="02040503050406030204" pitchFamily="18" charset="0"/>
                                <a:ea typeface="Cambria Math" panose="02040503050406030204" pitchFamily="18" charset="0"/>
                              </a:rPr>
                              <m:t>𝑘</m:t>
                            </m:r>
                          </m:sub>
                        </m:sSub>
                      </m:e>
                    </m:d>
                    <m:r>
                      <a:rPr lang="en-US" sz="2000" b="0" i="1" smtClean="0">
                        <a:solidFill>
                          <a:srgbClr val="FF0000"/>
                        </a:solidFill>
                        <a:latin typeface="Cambria Math" panose="02040503050406030204" pitchFamily="18" charset="0"/>
                        <a:ea typeface="Cambria Math" panose="02040503050406030204" pitchFamily="18" charset="0"/>
                      </a:rPr>
                      <m:t>=−</m:t>
                    </m:r>
                    <m:r>
                      <m:rPr>
                        <m:sty m:val="p"/>
                      </m:rPr>
                      <a:rPr lang="en-US" sz="2000" b="0" i="0" smtClean="0">
                        <a:solidFill>
                          <a:srgbClr val="FF0000"/>
                        </a:solidFill>
                        <a:latin typeface="Cambria Math" panose="02040503050406030204" pitchFamily="18" charset="0"/>
                        <a:ea typeface="Cambria Math" panose="02040503050406030204" pitchFamily="18" charset="0"/>
                      </a:rPr>
                      <m:t>Δ</m:t>
                    </m:r>
                    <m:sSub>
                      <m:sSubPr>
                        <m:ctrlPr>
                          <a:rPr lang="en-US" sz="2000" b="0" i="1" smtClean="0">
                            <a:solidFill>
                              <a:srgbClr val="FF0000"/>
                            </a:solidFill>
                            <a:latin typeface="Cambria Math" panose="02040503050406030204" pitchFamily="18" charset="0"/>
                            <a:ea typeface="Cambria Math" panose="02040503050406030204" pitchFamily="18" charset="0"/>
                          </a:rPr>
                        </m:ctrlPr>
                      </m:sSubPr>
                      <m:e>
                        <m:r>
                          <a:rPr lang="en-US" sz="2000" b="0" i="1" smtClean="0">
                            <a:solidFill>
                              <a:srgbClr val="FF0000"/>
                            </a:solidFill>
                            <a:latin typeface="Cambria Math" panose="02040503050406030204" pitchFamily="18" charset="0"/>
                            <a:ea typeface="Cambria Math" panose="02040503050406030204" pitchFamily="18" charset="0"/>
                          </a:rPr>
                          <m:t>𝑢</m:t>
                        </m:r>
                      </m:e>
                      <m:sub>
                        <m:r>
                          <a:rPr lang="en-US" sz="2000" b="0" i="1" smtClean="0">
                            <a:solidFill>
                              <a:srgbClr val="FF0000"/>
                            </a:solidFill>
                            <a:latin typeface="Cambria Math" panose="02040503050406030204" pitchFamily="18" charset="0"/>
                            <a:ea typeface="Cambria Math" panose="02040503050406030204" pitchFamily="18" charset="0"/>
                          </a:rPr>
                          <m:t>𝑘</m:t>
                        </m:r>
                      </m:sub>
                    </m:sSub>
                  </m:oMath>
                </a14:m>
                <a:r>
                  <a:rPr lang="en-US" sz="2000" dirty="0"/>
                  <a:t>, 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oMath>
                </a14:m>
                <a:r>
                  <a:rPr lang="en-US" sz="2000" dirty="0"/>
                  <a:t> is known and </a:t>
                </a:r>
                <a14:m>
                  <m:oMath xmlns:m="http://schemas.openxmlformats.org/officeDocument/2006/math">
                    <m:r>
                      <a:rPr lang="en-US" sz="200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oMath>
                </a14:m>
                <a:r>
                  <a:rPr lang="en-US" sz="2000" dirty="0"/>
                  <a:t> is to be solved</a:t>
                </a:r>
              </a:p>
              <a:p>
                <a:pPr marL="285750" indent="-285750">
                  <a:buFont typeface="Courier New" panose="02070309020205020404" pitchFamily="49" charset="0"/>
                  <a:buChar char="o"/>
                </a:pPr>
                <a:r>
                  <a:rPr lang="en-US" sz="2000" dirty="0"/>
                  <a:t>Update the solution by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𝑢</m:t>
                        </m:r>
                      </m:e>
                      <m:sub>
                        <m:r>
                          <a:rPr lang="en-US" sz="2000" b="0" i="1" smtClean="0">
                            <a:solidFill>
                              <a:srgbClr val="FF0000"/>
                            </a:solidFill>
                            <a:latin typeface="Cambria Math" panose="02040503050406030204" pitchFamily="18" charset="0"/>
                          </a:rPr>
                          <m:t>𝑘</m:t>
                        </m:r>
                        <m:r>
                          <a:rPr lang="en-US" sz="2000" b="0" i="1" smtClean="0">
                            <a:solidFill>
                              <a:srgbClr val="FF0000"/>
                            </a:solidFill>
                            <a:latin typeface="Cambria Math" panose="02040503050406030204" pitchFamily="18" charset="0"/>
                          </a:rPr>
                          <m:t>+1</m:t>
                        </m:r>
                      </m:sub>
                    </m:sSub>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𝑢</m:t>
                        </m:r>
                      </m:e>
                      <m:sub>
                        <m:r>
                          <a:rPr lang="en-US" sz="2000" b="0" i="1" smtClean="0">
                            <a:solidFill>
                              <a:srgbClr val="FF0000"/>
                            </a:solidFill>
                            <a:latin typeface="Cambria Math" panose="02040503050406030204" pitchFamily="18" charset="0"/>
                          </a:rPr>
                          <m:t>𝑘</m:t>
                        </m:r>
                      </m:sub>
                    </m:sSub>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𝛿</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𝑢</m:t>
                        </m:r>
                      </m:e>
                      <m:sub>
                        <m:r>
                          <a:rPr lang="en-US" sz="2000" b="0" i="1" smtClean="0">
                            <a:solidFill>
                              <a:srgbClr val="FF0000"/>
                            </a:solidFill>
                            <a:latin typeface="Cambria Math" panose="02040503050406030204" pitchFamily="18" charset="0"/>
                          </a:rPr>
                          <m:t>𝑘</m:t>
                        </m:r>
                      </m:sub>
                    </m:sSub>
                  </m:oMath>
                </a14:m>
                <a:r>
                  <a:rPr lang="en-US" sz="2000" dirty="0"/>
                  <a:t> until </a:t>
                </a:r>
                <a14:m>
                  <m:oMath xmlns:m="http://schemas.openxmlformats.org/officeDocument/2006/math">
                    <m:sSub>
                      <m:sSubPr>
                        <m:ctrlPr>
                          <a:rPr lang="en-US" sz="2000" b="0" i="1" smtClean="0">
                            <a:latin typeface="Cambria Math" panose="02040503050406030204" pitchFamily="18" charset="0"/>
                          </a:rPr>
                        </m:ctrlPr>
                      </m:sSubPr>
                      <m:e>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𝑘</m:t>
                                </m:r>
                              </m:sub>
                            </m:sSub>
                          </m:e>
                        </m:d>
                      </m:e>
                      <m:sub>
                        <m:r>
                          <a:rPr lang="en-US" sz="2000" b="0" i="1" smtClean="0">
                            <a:latin typeface="Cambria Math" panose="02040503050406030204" pitchFamily="18" charset="0"/>
                          </a:rPr>
                          <m:t>2</m:t>
                        </m:r>
                      </m:sub>
                    </m:sSub>
                    <m:r>
                      <a:rPr lang="en-US" sz="2000" b="0" i="1" smtClean="0">
                        <a:latin typeface="Cambria Math" panose="02040503050406030204" pitchFamily="18" charset="0"/>
                      </a:rPr>
                      <m:t>&lt;</m:t>
                    </m:r>
                    <m:r>
                      <a:rPr lang="en-US" sz="2000" b="0" i="1" smtClean="0">
                        <a:latin typeface="Cambria Math" panose="02040503050406030204" pitchFamily="18" charset="0"/>
                      </a:rPr>
                      <m:t>𝑡𝑜𝑙</m:t>
                    </m:r>
                  </m:oMath>
                </a14:m>
                <a:endParaRPr lang="en-US" sz="2000" dirty="0"/>
              </a:p>
            </p:txBody>
          </p:sp>
        </mc:Choice>
        <mc:Fallback xmlns="">
          <p:sp>
            <p:nvSpPr>
              <p:cNvPr id="14" name="TextBox 13">
                <a:extLst>
                  <a:ext uri="{FF2B5EF4-FFF2-40B4-BE49-F238E27FC236}">
                    <a16:creationId xmlns:a16="http://schemas.microsoft.com/office/drawing/2014/main" id="{A17D4F6E-D8B6-F4DD-F83F-999792BCF791}"/>
                  </a:ext>
                </a:extLst>
              </p:cNvPr>
              <p:cNvSpPr txBox="1">
                <a:spLocks noRot="1" noChangeAspect="1" noMove="1" noResize="1" noEditPoints="1" noAdjustHandles="1" noChangeArrowheads="1" noChangeShapeType="1" noTextEdit="1"/>
              </p:cNvSpPr>
              <p:nvPr/>
            </p:nvSpPr>
            <p:spPr>
              <a:xfrm>
                <a:off x="1011298" y="3429000"/>
                <a:ext cx="9016521" cy="1323439"/>
              </a:xfrm>
              <a:prstGeom prst="rect">
                <a:avLst/>
              </a:prstGeom>
              <a:blipFill>
                <a:blip r:embed="rId6"/>
                <a:stretch>
                  <a:fillRect l="-676" t="-461" b="-737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C38D4F83-1CDC-548B-D41C-7C428ACDF4C6}"/>
              </a:ext>
            </a:extLst>
          </p:cNvPr>
          <p:cNvSpPr txBox="1"/>
          <p:nvPr/>
        </p:nvSpPr>
        <p:spPr>
          <a:xfrm>
            <a:off x="567434" y="5026018"/>
            <a:ext cx="7958758" cy="923330"/>
          </a:xfrm>
          <a:prstGeom prst="rect">
            <a:avLst/>
          </a:prstGeom>
          <a:noFill/>
        </p:spPr>
        <p:txBody>
          <a:bodyPr wrap="square" rtlCol="0">
            <a:spAutoFit/>
          </a:bodyPr>
          <a:lstStyle/>
          <a:p>
            <a:r>
              <a:rPr lang="en-US" dirty="0"/>
              <a:t>Note: The necessity of this method will be straight forward later when we handling the non-linear convection terms. We use it for linear problem here only for learning purpose.</a:t>
            </a:r>
          </a:p>
        </p:txBody>
      </p:sp>
    </p:spTree>
    <p:extLst>
      <p:ext uri="{BB962C8B-B14F-4D97-AF65-F5344CB8AC3E}">
        <p14:creationId xmlns:p14="http://schemas.microsoft.com/office/powerpoint/2010/main" val="6587897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986391-7306-F09D-0E84-52D1D0816CE2}"/>
              </a:ext>
            </a:extLst>
          </p:cNvPr>
          <p:cNvSpPr>
            <a:spLocks noGrp="1"/>
          </p:cNvSpPr>
          <p:nvPr>
            <p:ph type="sldNum" sz="quarter" idx="12"/>
          </p:nvPr>
        </p:nvSpPr>
        <p:spPr/>
        <p:txBody>
          <a:bodyPr/>
          <a:lstStyle/>
          <a:p>
            <a:fld id="{49E430A2-D194-4C01-B316-5CD17E29EE8B}" type="slidenum">
              <a:rPr lang="en-US" smtClean="0"/>
              <a:t>5</a:t>
            </a:fld>
            <a:endParaRPr lang="en-US"/>
          </a:p>
        </p:txBody>
      </p:sp>
      <p:sp>
        <p:nvSpPr>
          <p:cNvPr id="3" name="Google Shape;338;p30">
            <a:extLst>
              <a:ext uri="{FF2B5EF4-FFF2-40B4-BE49-F238E27FC236}">
                <a16:creationId xmlns:a16="http://schemas.microsoft.com/office/drawing/2014/main" id="{266EC50D-B7E3-8EF9-D917-26366638CE7F}"/>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Matrix form with central difference method (1)</a:t>
            </a:r>
          </a:p>
        </p:txBody>
      </p:sp>
      <p:sp>
        <p:nvSpPr>
          <p:cNvPr id="4" name="TextBox 3">
            <a:extLst>
              <a:ext uri="{FF2B5EF4-FFF2-40B4-BE49-F238E27FC236}">
                <a16:creationId xmlns:a16="http://schemas.microsoft.com/office/drawing/2014/main" id="{DAB343BC-B349-06CA-FCFE-52BB48A50CC4}"/>
              </a:ext>
            </a:extLst>
          </p:cNvPr>
          <p:cNvSpPr txBox="1"/>
          <p:nvPr/>
        </p:nvSpPr>
        <p:spPr>
          <a:xfrm>
            <a:off x="252576" y="785897"/>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Now we just need to solve:</a:t>
            </a:r>
            <a:endParaRPr lang="en-US" sz="16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8545DF-0C0F-C306-1429-E871CEAF54FF}"/>
                  </a:ext>
                </a:extLst>
              </p:cNvPr>
              <p:cNvSpPr txBox="1"/>
              <p:nvPr/>
            </p:nvSpPr>
            <p:spPr>
              <a:xfrm>
                <a:off x="252575" y="1245122"/>
                <a:ext cx="863884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solidFill>
                          <a:latin typeface="Cambria Math" panose="02040503050406030204" pitchFamily="18" charset="0"/>
                          <a:ea typeface="Cambria Math" panose="02040503050406030204" pitchFamily="18" charset="0"/>
                        </a:rPr>
                        <m:t>Δ</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𝛿</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𝑢</m:t>
                              </m:r>
                            </m:e>
                            <m:sub>
                              <m:r>
                                <a:rPr lang="en-US" sz="2000" b="0" i="1" smtClean="0">
                                  <a:solidFill>
                                    <a:schemeClr val="tx1"/>
                                  </a:solidFill>
                                  <a:latin typeface="Cambria Math" panose="02040503050406030204" pitchFamily="18" charset="0"/>
                                  <a:ea typeface="Cambria Math" panose="02040503050406030204" pitchFamily="18" charset="0"/>
                                </a:rPr>
                                <m:t>𝑘</m:t>
                              </m:r>
                            </m:sub>
                          </m:sSub>
                        </m:e>
                      </m:d>
                      <m:r>
                        <a:rPr lang="en-US" sz="2000" b="0" i="1" smtClean="0">
                          <a:solidFill>
                            <a:schemeClr val="tx1"/>
                          </a:solidFill>
                          <a:latin typeface="Cambria Math" panose="02040503050406030204" pitchFamily="18" charset="0"/>
                          <a:ea typeface="Cambria Math" panose="02040503050406030204" pitchFamily="18" charset="0"/>
                        </a:rPr>
                        <m:t>=−</m:t>
                      </m:r>
                      <m:r>
                        <m:rPr>
                          <m:sty m:val="p"/>
                        </m:rPr>
                        <a:rPr lang="en-US" sz="2000" b="0" i="0" smtClean="0">
                          <a:solidFill>
                            <a:schemeClr val="tx1"/>
                          </a:solidFill>
                          <a:latin typeface="Cambria Math" panose="02040503050406030204" pitchFamily="18" charset="0"/>
                          <a:ea typeface="Cambria Math" panose="02040503050406030204" pitchFamily="18" charset="0"/>
                        </a:rPr>
                        <m:t>Δ</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𝑢</m:t>
                          </m:r>
                        </m:e>
                        <m:sub>
                          <m:r>
                            <a:rPr lang="en-US" sz="2000" b="0" i="1" smtClean="0">
                              <a:solidFill>
                                <a:schemeClr val="tx1"/>
                              </a:solidFill>
                              <a:latin typeface="Cambria Math" panose="02040503050406030204" pitchFamily="18" charset="0"/>
                              <a:ea typeface="Cambria Math" panose="02040503050406030204" pitchFamily="18" charset="0"/>
                            </a:rPr>
                            <m:t>𝑘</m:t>
                          </m:r>
                        </m:sub>
                      </m:sSub>
                    </m:oMath>
                  </m:oMathPara>
                </a14:m>
                <a:endParaRPr lang="en-US" sz="2000" dirty="0">
                  <a:solidFill>
                    <a:schemeClr val="tx1"/>
                  </a:solidFill>
                </a:endParaRPr>
              </a:p>
            </p:txBody>
          </p:sp>
        </mc:Choice>
        <mc:Fallback xmlns="">
          <p:sp>
            <p:nvSpPr>
              <p:cNvPr id="6" name="TextBox 5">
                <a:extLst>
                  <a:ext uri="{FF2B5EF4-FFF2-40B4-BE49-F238E27FC236}">
                    <a16:creationId xmlns:a16="http://schemas.microsoft.com/office/drawing/2014/main" id="{528545DF-0C0F-C306-1429-E871CEAF54FF}"/>
                  </a:ext>
                </a:extLst>
              </p:cNvPr>
              <p:cNvSpPr txBox="1">
                <a:spLocks noRot="1" noChangeAspect="1" noMove="1" noResize="1" noEditPoints="1" noAdjustHandles="1" noChangeArrowheads="1" noChangeShapeType="1" noTextEdit="1"/>
              </p:cNvSpPr>
              <p:nvPr/>
            </p:nvSpPr>
            <p:spPr>
              <a:xfrm>
                <a:off x="252575" y="1245122"/>
                <a:ext cx="8638846" cy="400110"/>
              </a:xfrm>
              <a:prstGeom prst="rect">
                <a:avLst/>
              </a:prstGeom>
              <a:blipFill>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7286140-5144-C555-6BEE-01D019E4322C}"/>
                  </a:ext>
                </a:extLst>
              </p:cNvPr>
              <p:cNvSpPr txBox="1"/>
              <p:nvPr/>
            </p:nvSpPr>
            <p:spPr>
              <a:xfrm>
                <a:off x="2285996" y="2867801"/>
                <a:ext cx="4572000" cy="7900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e>
                      </m:d>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𝑘</m:t>
                          </m:r>
                        </m:sub>
                      </m:sSub>
                    </m:oMath>
                  </m:oMathPara>
                </a14:m>
                <a:endParaRPr lang="en-US" dirty="0"/>
              </a:p>
            </p:txBody>
          </p:sp>
        </mc:Choice>
        <mc:Fallback xmlns="">
          <p:sp>
            <p:nvSpPr>
              <p:cNvPr id="8" name="TextBox 7">
                <a:extLst>
                  <a:ext uri="{FF2B5EF4-FFF2-40B4-BE49-F238E27FC236}">
                    <a16:creationId xmlns:a16="http://schemas.microsoft.com/office/drawing/2014/main" id="{77286140-5144-C555-6BEE-01D019E4322C}"/>
                  </a:ext>
                </a:extLst>
              </p:cNvPr>
              <p:cNvSpPr txBox="1">
                <a:spLocks noRot="1" noChangeAspect="1" noMove="1" noResize="1" noEditPoints="1" noAdjustHandles="1" noChangeArrowheads="1" noChangeShapeType="1" noTextEdit="1"/>
              </p:cNvSpPr>
              <p:nvPr/>
            </p:nvSpPr>
            <p:spPr>
              <a:xfrm>
                <a:off x="2285996" y="2867801"/>
                <a:ext cx="4572000" cy="7900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85859AB-CD0E-17C4-9B3F-9E1B52E354FA}"/>
                  </a:ext>
                </a:extLst>
              </p:cNvPr>
              <p:cNvSpPr txBox="1"/>
              <p:nvPr/>
            </p:nvSpPr>
            <p:spPr>
              <a:xfrm>
                <a:off x="252573" y="1645232"/>
                <a:ext cx="86388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For true solution,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Δ</m:t>
                    </m:r>
                    <m:r>
                      <a:rPr lang="en-US" sz="2000" b="0" i="1" smtClean="0">
                        <a:latin typeface="Cambria Math" panose="02040503050406030204" pitchFamily="18" charset="0"/>
                        <a:ea typeface="Cambria Math" panose="02040503050406030204" pitchFamily="18" charset="0"/>
                      </a:rPr>
                      <m:t>𝑢</m:t>
                    </m:r>
                    <m:r>
                      <a:rPr lang="en-US" sz="2000" b="0" i="1" smtClean="0">
                        <a:latin typeface="Cambria Math" panose="02040503050406030204" pitchFamily="18" charset="0"/>
                        <a:ea typeface="Cambria Math" panose="02040503050406030204" pitchFamily="18" charset="0"/>
                      </a:rPr>
                      <m:t>=0</m:t>
                    </m:r>
                  </m:oMath>
                </a14:m>
                <a:r>
                  <a:rPr lang="en-US" sz="16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Since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𝑘</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𝑢</m:t>
                    </m:r>
                  </m:oMath>
                </a14:m>
                <a:r>
                  <a:rPr lang="en-US" sz="2000" dirty="0">
                    <a:solidFill>
                      <a:prstClr val="black"/>
                    </a:solidFill>
                    <a:latin typeface="Arial" panose="020B0604020202020204" pitchFamily="34" charset="0"/>
                    <a:cs typeface="Arial" panose="020B0604020202020204" pitchFamily="34" charset="0"/>
                  </a:rPr>
                  <a:t>,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Δ</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𝑘</m:t>
                        </m:r>
                      </m:sub>
                    </m:sSub>
                  </m:oMath>
                </a14:m>
                <a:r>
                  <a:rPr lang="en-US" sz="2000" dirty="0">
                    <a:solidFill>
                      <a:prstClr val="black"/>
                    </a:solidFill>
                    <a:latin typeface="Arial" panose="020B0604020202020204" pitchFamily="34" charset="0"/>
                    <a:cs typeface="Arial" panose="020B0604020202020204" pitchFamily="34" charset="0"/>
                  </a:rPr>
                  <a:t> is a non-zero vector. We call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Δ</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𝑘</m:t>
                        </m:r>
                      </m:sub>
                    </m:sSub>
                  </m:oMath>
                </a14:m>
                <a:r>
                  <a:rPr lang="en-US" sz="2000" dirty="0">
                    <a:solidFill>
                      <a:prstClr val="black"/>
                    </a:solidFill>
                    <a:latin typeface="Arial" panose="020B0604020202020204" pitchFamily="34" charset="0"/>
                    <a:cs typeface="Arial" panose="020B0604020202020204" pitchFamily="34" charset="0"/>
                  </a:rPr>
                  <a:t> as the </a:t>
                </a:r>
                <a:r>
                  <a:rPr lang="en-US" sz="2000" i="1" u="sng" dirty="0">
                    <a:solidFill>
                      <a:prstClr val="black"/>
                    </a:solidFill>
                    <a:latin typeface="Arial" panose="020B0604020202020204" pitchFamily="34" charset="0"/>
                    <a:cs typeface="Arial" panose="020B0604020202020204" pitchFamily="34" charset="0"/>
                  </a:rPr>
                  <a:t>Residual </a:t>
                </a: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785859AB-CD0E-17C4-9B3F-9E1B52E354FA}"/>
                  </a:ext>
                </a:extLst>
              </p:cNvPr>
              <p:cNvSpPr txBox="1">
                <a:spLocks noRot="1" noChangeAspect="1" noMove="1" noResize="1" noEditPoints="1" noAdjustHandles="1" noChangeArrowheads="1" noChangeShapeType="1" noTextEdit="1"/>
              </p:cNvSpPr>
              <p:nvPr/>
            </p:nvSpPr>
            <p:spPr>
              <a:xfrm>
                <a:off x="252573" y="1645232"/>
                <a:ext cx="8638847" cy="954107"/>
              </a:xfrm>
              <a:prstGeom prst="rect">
                <a:avLst/>
              </a:prstGeom>
              <a:blipFill>
                <a:blip r:embed="rId4"/>
                <a:stretch>
                  <a:fillRect l="-635" t="-3205"/>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BC680ECE-955D-CF79-4D44-45B33AC498C6}"/>
              </a:ext>
            </a:extLst>
          </p:cNvPr>
          <p:cNvSpPr txBox="1"/>
          <p:nvPr/>
        </p:nvSpPr>
        <p:spPr>
          <a:xfrm>
            <a:off x="252572" y="3835372"/>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After discretization, the matrix form becomes:</a:t>
            </a:r>
            <a:endParaRPr lang="en-US" sz="2000" i="1" u="sng"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EBDCB-56CE-C445-7116-4614B8BDAA57}"/>
                  </a:ext>
                </a:extLst>
              </p:cNvPr>
              <p:cNvSpPr txBox="1"/>
              <p:nvPr/>
            </p:nvSpPr>
            <p:spPr>
              <a:xfrm>
                <a:off x="2285996" y="4325711"/>
                <a:ext cx="4572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𝑨</m:t>
                      </m:r>
                      <m:r>
                        <a:rPr lang="en-US" sz="2000" b="1" i="1">
                          <a:latin typeface="Cambria Math" panose="02040503050406030204" pitchFamily="18" charset="0"/>
                          <a:ea typeface="Cambria Math" panose="02040503050406030204" pitchFamily="18" charset="0"/>
                        </a:rPr>
                        <m:t>𝜹</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𝒖</m:t>
                          </m:r>
                        </m:e>
                        <m:sub>
                          <m:r>
                            <a:rPr lang="en-US" sz="2000" b="1" i="1">
                              <a:latin typeface="Cambria Math" panose="02040503050406030204" pitchFamily="18" charset="0"/>
                              <a:ea typeface="Cambria Math" panose="02040503050406030204" pitchFamily="18" charset="0"/>
                            </a:rPr>
                            <m:t>𝒌</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rPr>
                        <m:t>𝑹</m:t>
                      </m:r>
                    </m:oMath>
                  </m:oMathPara>
                </a14:m>
                <a:endParaRPr lang="en-US" b="1" dirty="0"/>
              </a:p>
            </p:txBody>
          </p:sp>
        </mc:Choice>
        <mc:Fallback xmlns="">
          <p:sp>
            <p:nvSpPr>
              <p:cNvPr id="31" name="TextBox 30">
                <a:extLst>
                  <a:ext uri="{FF2B5EF4-FFF2-40B4-BE49-F238E27FC236}">
                    <a16:creationId xmlns:a16="http://schemas.microsoft.com/office/drawing/2014/main" id="{A95EBDCB-56CE-C445-7116-4614B8BDAA57}"/>
                  </a:ext>
                </a:extLst>
              </p:cNvPr>
              <p:cNvSpPr txBox="1">
                <a:spLocks noRot="1" noChangeAspect="1" noMove="1" noResize="1" noEditPoints="1" noAdjustHandles="1" noChangeArrowheads="1" noChangeShapeType="1" noTextEdit="1"/>
              </p:cNvSpPr>
              <p:nvPr/>
            </p:nvSpPr>
            <p:spPr>
              <a:xfrm>
                <a:off x="2285996" y="4325711"/>
                <a:ext cx="4572000" cy="400110"/>
              </a:xfrm>
              <a:prstGeom prst="rect">
                <a:avLst/>
              </a:prstGeom>
              <a:blipFill>
                <a:blip r:embed="rId5"/>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1971B88-F36D-5BFF-2F7B-068C5C02B782}"/>
                  </a:ext>
                </a:extLst>
              </p:cNvPr>
              <p:cNvSpPr txBox="1"/>
              <p:nvPr/>
            </p:nvSpPr>
            <p:spPr>
              <a:xfrm>
                <a:off x="252572" y="4725821"/>
                <a:ext cx="86388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Where </a:t>
                </a:r>
                <a14:m>
                  <m:oMath xmlns:m="http://schemas.openxmlformats.org/officeDocument/2006/math">
                    <m:r>
                      <a:rPr lang="en-US" sz="2000" b="1" i="1" smtClean="0">
                        <a:latin typeface="Cambria Math" panose="02040503050406030204" pitchFamily="18" charset="0"/>
                      </a:rPr>
                      <m:t>𝑨</m:t>
                    </m:r>
                    <m:r>
                      <a:rPr lang="en-US" sz="2000" b="0" i="1" smtClean="0">
                        <a:latin typeface="Cambria Math" panose="02040503050406030204" pitchFamily="18" charset="0"/>
                      </a:rPr>
                      <m:t> </m:t>
                    </m:r>
                  </m:oMath>
                </a14:m>
                <a:r>
                  <a:rPr lang="en-US" sz="2000" dirty="0">
                    <a:solidFill>
                      <a:prstClr val="black"/>
                    </a:solidFill>
                    <a:latin typeface="Arial" panose="020B0604020202020204" pitchFamily="34" charset="0"/>
                    <a:cs typeface="Arial" panose="020B0604020202020204" pitchFamily="34" charset="0"/>
                  </a:rPr>
                  <a:t>is called the </a:t>
                </a:r>
                <a:r>
                  <a:rPr lang="en-US" sz="2000" b="1" i="1" dirty="0">
                    <a:solidFill>
                      <a:prstClr val="black"/>
                    </a:solidFill>
                    <a:latin typeface="Arial" panose="020B0604020202020204" pitchFamily="34" charset="0"/>
                    <a:cs typeface="Arial" panose="020B0604020202020204" pitchFamily="34" charset="0"/>
                  </a:rPr>
                  <a:t>Jacobian matrix</a:t>
                </a:r>
                <a:r>
                  <a:rPr lang="en-US" sz="20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2000" b="1" i="1">
                        <a:latin typeface="Cambria Math" panose="02040503050406030204" pitchFamily="18" charset="0"/>
                        <a:ea typeface="Cambria Math" panose="02040503050406030204" pitchFamily="18" charset="0"/>
                      </a:rPr>
                      <m:t>𝜹</m:t>
                    </m:r>
                    <m:sSub>
                      <m:sSubPr>
                        <m:ctrlPr>
                          <a:rPr lang="en-US" sz="2000" b="1" i="1">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𝒖</m:t>
                        </m:r>
                      </m:e>
                      <m:sub>
                        <m:r>
                          <a:rPr lang="en-US" sz="2000" b="1" i="1">
                            <a:latin typeface="Cambria Math" panose="02040503050406030204" pitchFamily="18" charset="0"/>
                            <a:ea typeface="Cambria Math" panose="02040503050406030204" pitchFamily="18" charset="0"/>
                          </a:rPr>
                          <m:t>𝒌</m:t>
                        </m:r>
                      </m:sub>
                    </m:sSub>
                  </m:oMath>
                </a14:m>
                <a:r>
                  <a:rPr lang="en-US" sz="2000" dirty="0">
                    <a:solidFill>
                      <a:prstClr val="black"/>
                    </a:solidFill>
                    <a:latin typeface="Arial" panose="020B0604020202020204" pitchFamily="34" charset="0"/>
                    <a:cs typeface="Arial" panose="020B0604020202020204" pitchFamily="34" charset="0"/>
                  </a:rPr>
                  <a:t> is the </a:t>
                </a:r>
                <a:r>
                  <a:rPr lang="en-US" sz="2000" b="1" i="1" dirty="0">
                    <a:solidFill>
                      <a:prstClr val="black"/>
                    </a:solidFill>
                    <a:latin typeface="Arial" panose="020B0604020202020204" pitchFamily="34" charset="0"/>
                    <a:cs typeface="Arial" panose="020B0604020202020204" pitchFamily="34" charset="0"/>
                  </a:rPr>
                  <a:t>unknown vector</a:t>
                </a:r>
                <a:r>
                  <a:rPr lang="en-US" sz="20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2000" b="1" i="1">
                        <a:latin typeface="Cambria Math" panose="02040503050406030204" pitchFamily="18" charset="0"/>
                      </a:rPr>
                      <m:t>𝑹</m:t>
                    </m:r>
                  </m:oMath>
                </a14:m>
                <a:r>
                  <a:rPr lang="en-US" sz="2000" dirty="0">
                    <a:solidFill>
                      <a:prstClr val="black"/>
                    </a:solidFill>
                    <a:latin typeface="Arial" panose="020B0604020202020204" pitchFamily="34" charset="0"/>
                    <a:cs typeface="Arial" panose="020B0604020202020204" pitchFamily="34" charset="0"/>
                  </a:rPr>
                  <a:t> is the </a:t>
                </a:r>
                <a:r>
                  <a:rPr lang="en-US" sz="2000" b="1" i="1" dirty="0">
                    <a:solidFill>
                      <a:prstClr val="black"/>
                    </a:solidFill>
                    <a:latin typeface="Arial" panose="020B0604020202020204" pitchFamily="34" charset="0"/>
                    <a:cs typeface="Arial" panose="020B0604020202020204" pitchFamily="34" charset="0"/>
                  </a:rPr>
                  <a:t>residual vector</a:t>
                </a:r>
                <a:r>
                  <a:rPr lang="en-US" sz="2000" dirty="0">
                    <a:solidFill>
                      <a:prstClr val="black"/>
                    </a:solidFill>
                    <a:latin typeface="Arial" panose="020B0604020202020204" pitchFamily="34" charset="0"/>
                    <a:cs typeface="Arial" panose="020B0604020202020204" pitchFamily="34" charset="0"/>
                  </a:rPr>
                  <a:t>.</a:t>
                </a: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E1971B88-F36D-5BFF-2F7B-068C5C02B782}"/>
                  </a:ext>
                </a:extLst>
              </p:cNvPr>
              <p:cNvSpPr txBox="1">
                <a:spLocks noRot="1" noChangeAspect="1" noMove="1" noResize="1" noEditPoints="1" noAdjustHandles="1" noChangeArrowheads="1" noChangeShapeType="1" noTextEdit="1"/>
              </p:cNvSpPr>
              <p:nvPr/>
            </p:nvSpPr>
            <p:spPr>
              <a:xfrm>
                <a:off x="252572" y="4725821"/>
                <a:ext cx="8638847" cy="954107"/>
              </a:xfrm>
              <a:prstGeom prst="rect">
                <a:avLst/>
              </a:prstGeom>
              <a:blipFill>
                <a:blip r:embed="rId6"/>
                <a:stretch>
                  <a:fillRect l="-635" t="-2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C22148D-EDBD-3CEF-830B-F038764DEC0D}"/>
                  </a:ext>
                </a:extLst>
              </p:cNvPr>
              <p:cNvSpPr txBox="1"/>
              <p:nvPr/>
            </p:nvSpPr>
            <p:spPr>
              <a:xfrm>
                <a:off x="252572" y="5603022"/>
                <a:ext cx="8638847" cy="64633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rgbClr val="FF0000"/>
                    </a:solidFill>
                    <a:latin typeface="Arial" panose="020B0604020202020204" pitchFamily="34" charset="0"/>
                    <a:cs typeface="Arial" panose="020B0604020202020204" pitchFamily="34" charset="0"/>
                  </a:rPr>
                  <a:t>Your task in this project is to construct </a:t>
                </a:r>
                <a14:m>
                  <m:oMath xmlns:m="http://schemas.openxmlformats.org/officeDocument/2006/math">
                    <m:r>
                      <a:rPr lang="en-US" sz="2000" b="1" i="1" smtClean="0">
                        <a:solidFill>
                          <a:srgbClr val="FF0000"/>
                        </a:solidFill>
                        <a:latin typeface="Cambria Math" panose="02040503050406030204" pitchFamily="18" charset="0"/>
                      </a:rPr>
                      <m:t>𝑨</m:t>
                    </m:r>
                  </m:oMath>
                </a14:m>
                <a:r>
                  <a:rPr lang="en-US" sz="2000" dirty="0">
                    <a:solidFill>
                      <a:srgbClr val="FF0000"/>
                    </a:solidFill>
                    <a:latin typeface="Arial" panose="020B0604020202020204" pitchFamily="34" charset="0"/>
                    <a:cs typeface="Arial" panose="020B0604020202020204" pitchFamily="34" charset="0"/>
                  </a:rPr>
                  <a:t> and </a:t>
                </a:r>
                <a14:m>
                  <m:oMath xmlns:m="http://schemas.openxmlformats.org/officeDocument/2006/math">
                    <m:r>
                      <a:rPr lang="en-US" sz="2000" b="1" i="1">
                        <a:solidFill>
                          <a:srgbClr val="FF0000"/>
                        </a:solidFill>
                        <a:latin typeface="Cambria Math" panose="02040503050406030204" pitchFamily="18" charset="0"/>
                      </a:rPr>
                      <m:t>𝑹</m:t>
                    </m:r>
                  </m:oMath>
                </a14:m>
                <a:r>
                  <a:rPr lang="en-US" sz="2000" dirty="0">
                    <a:solidFill>
                      <a:srgbClr val="FF0000"/>
                    </a:solidFill>
                    <a:latin typeface="Arial" panose="020B0604020202020204" pitchFamily="34" charset="0"/>
                    <a:cs typeface="Arial" panose="020B0604020202020204" pitchFamily="34" charset="0"/>
                  </a:rPr>
                  <a:t> to solve for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rPr>
                      <m:t>𝜹</m:t>
                    </m:r>
                    <m:sSub>
                      <m:sSubPr>
                        <m:ctrlPr>
                          <a:rPr lang="en-US" sz="2000" b="1" i="1">
                            <a:solidFill>
                              <a:srgbClr val="FF0000"/>
                            </a:solidFill>
                            <a:latin typeface="Cambria Math" panose="02040503050406030204" pitchFamily="18" charset="0"/>
                            <a:ea typeface="Cambria Math" panose="02040503050406030204" pitchFamily="18" charset="0"/>
                          </a:rPr>
                        </m:ctrlPr>
                      </m:sSubPr>
                      <m:e>
                        <m:r>
                          <a:rPr lang="en-US" sz="2000" b="1" i="1">
                            <a:solidFill>
                              <a:srgbClr val="FF0000"/>
                            </a:solidFill>
                            <a:latin typeface="Cambria Math" panose="02040503050406030204" pitchFamily="18" charset="0"/>
                            <a:ea typeface="Cambria Math" panose="02040503050406030204" pitchFamily="18" charset="0"/>
                          </a:rPr>
                          <m:t>𝒖</m:t>
                        </m:r>
                      </m:e>
                      <m:sub>
                        <m:r>
                          <a:rPr lang="en-US" sz="2000" b="1" i="1">
                            <a:solidFill>
                              <a:srgbClr val="FF0000"/>
                            </a:solidFill>
                            <a:latin typeface="Cambria Math" panose="02040503050406030204" pitchFamily="18" charset="0"/>
                            <a:ea typeface="Cambria Math" panose="02040503050406030204" pitchFamily="18" charset="0"/>
                          </a:rPr>
                          <m:t>𝒌</m:t>
                        </m:r>
                      </m:sub>
                    </m:sSub>
                  </m:oMath>
                </a14:m>
                <a:endParaRPr lang="en-US" sz="2000" dirty="0">
                  <a:solidFill>
                    <a:srgbClr val="FF0000"/>
                  </a:solidFill>
                  <a:latin typeface="Arial" panose="020B0604020202020204" pitchFamily="34" charset="0"/>
                  <a:cs typeface="Arial" panose="020B0604020202020204" pitchFamily="34" charset="0"/>
                </a:endParaRPr>
              </a:p>
              <a:p>
                <a:pPr marL="457188" lvl="1"/>
                <a:endParaRPr lang="en-US" sz="1600" dirty="0">
                  <a:solidFill>
                    <a:srgbClr val="FF0000"/>
                  </a:solidFill>
                  <a:latin typeface="Arial" panose="020B0604020202020204" pitchFamily="34" charset="0"/>
                  <a:cs typeface="Arial" panose="020B0604020202020204" pitchFamily="34" charset="0"/>
                </a:endParaRPr>
              </a:p>
            </p:txBody>
          </p:sp>
        </mc:Choice>
        <mc:Fallback xmlns="">
          <p:sp>
            <p:nvSpPr>
              <p:cNvPr id="33" name="TextBox 32">
                <a:extLst>
                  <a:ext uri="{FF2B5EF4-FFF2-40B4-BE49-F238E27FC236}">
                    <a16:creationId xmlns:a16="http://schemas.microsoft.com/office/drawing/2014/main" id="{5C22148D-EDBD-3CEF-830B-F038764DEC0D}"/>
                  </a:ext>
                </a:extLst>
              </p:cNvPr>
              <p:cNvSpPr txBox="1">
                <a:spLocks noRot="1" noChangeAspect="1" noMove="1" noResize="1" noEditPoints="1" noAdjustHandles="1" noChangeArrowheads="1" noChangeShapeType="1" noTextEdit="1"/>
              </p:cNvSpPr>
              <p:nvPr/>
            </p:nvSpPr>
            <p:spPr>
              <a:xfrm>
                <a:off x="252572" y="5603022"/>
                <a:ext cx="8638847" cy="646331"/>
              </a:xfrm>
              <a:prstGeom prst="rect">
                <a:avLst/>
              </a:prstGeom>
              <a:blipFill>
                <a:blip r:embed="rId7"/>
                <a:stretch>
                  <a:fillRect l="-635" t="-3774"/>
                </a:stretch>
              </a:blipFill>
            </p:spPr>
            <p:txBody>
              <a:bodyPr/>
              <a:lstStyle/>
              <a:p>
                <a:r>
                  <a:rPr lang="en-US">
                    <a:noFill/>
                  </a:rPr>
                  <a:t> </a:t>
                </a:r>
              </a:p>
            </p:txBody>
          </p:sp>
        </mc:Fallback>
      </mc:AlternateContent>
    </p:spTree>
    <p:extLst>
      <p:ext uri="{BB962C8B-B14F-4D97-AF65-F5344CB8AC3E}">
        <p14:creationId xmlns:p14="http://schemas.microsoft.com/office/powerpoint/2010/main" val="360416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986391-7306-F09D-0E84-52D1D0816CE2}"/>
              </a:ext>
            </a:extLst>
          </p:cNvPr>
          <p:cNvSpPr>
            <a:spLocks noGrp="1"/>
          </p:cNvSpPr>
          <p:nvPr>
            <p:ph type="sldNum" sz="quarter" idx="12"/>
          </p:nvPr>
        </p:nvSpPr>
        <p:spPr/>
        <p:txBody>
          <a:bodyPr/>
          <a:lstStyle/>
          <a:p>
            <a:fld id="{49E430A2-D194-4C01-B316-5CD17E29EE8B}" type="slidenum">
              <a:rPr lang="en-US" sz="1050" smtClean="0"/>
              <a:t>6</a:t>
            </a:fld>
            <a:endParaRPr lang="en-US" sz="1050"/>
          </a:p>
        </p:txBody>
      </p:sp>
      <p:sp>
        <p:nvSpPr>
          <p:cNvPr id="3" name="Google Shape;338;p30">
            <a:extLst>
              <a:ext uri="{FF2B5EF4-FFF2-40B4-BE49-F238E27FC236}">
                <a16:creationId xmlns:a16="http://schemas.microsoft.com/office/drawing/2014/main" id="{266EC50D-B7E3-8EF9-D917-26366638CE7F}"/>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sz="2400" kern="0" dirty="0">
                <a:solidFill>
                  <a:srgbClr val="CC0000"/>
                </a:solidFill>
              </a:rPr>
              <a:t>Central difference approximation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7286140-5144-C555-6BEE-01D019E4322C}"/>
                  </a:ext>
                </a:extLst>
              </p:cNvPr>
              <p:cNvSpPr txBox="1"/>
              <p:nvPr/>
            </p:nvSpPr>
            <p:spPr>
              <a:xfrm>
                <a:off x="1457317" y="1154500"/>
                <a:ext cx="6229355" cy="6505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a:latin typeface="Cambria Math" panose="02040503050406030204" pitchFamily="18" charset="0"/>
                          <a:ea typeface="Cambria Math" panose="02040503050406030204" pitchFamily="18" charset="0"/>
                        </a:rPr>
                        <m:t>Δ</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𝛿</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𝑘</m:t>
                              </m:r>
                            </m:sub>
                          </m:sSub>
                        </m:e>
                      </m:d>
                      <m:r>
                        <a:rPr lang="en-US" sz="1600" i="1">
                          <a:latin typeface="Cambria Math" panose="02040503050406030204" pitchFamily="18" charset="0"/>
                          <a:ea typeface="Cambria Math" panose="02040503050406030204" pitchFamily="18" charset="0"/>
                        </a:rPr>
                        <m:t>=−</m:t>
                      </m:r>
                      <m:r>
                        <m:rPr>
                          <m:sty m:val="p"/>
                        </m:rPr>
                        <a:rPr lang="en-US" sz="1600">
                          <a:latin typeface="Cambria Math" panose="02040503050406030204" pitchFamily="18" charset="0"/>
                          <a:ea typeface="Cambria Math" panose="02040503050406030204" pitchFamily="18" charset="0"/>
                        </a:rPr>
                        <m:t>Δ</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𝑢</m:t>
                          </m:r>
                        </m:e>
                        <m:sub>
                          <m:r>
                            <a:rPr lang="en-US" sz="1600" i="1">
                              <a:latin typeface="Cambria Math" panose="02040503050406030204" pitchFamily="18" charset="0"/>
                              <a:ea typeface="Cambria Math" panose="02040503050406030204" pitchFamily="18" charset="0"/>
                            </a:rPr>
                            <m:t>𝑘</m:t>
                          </m:r>
                        </m:sub>
                      </m:sSub>
                      <m:r>
                        <a:rPr lang="en-US" sz="1600" dirty="0">
                          <a:latin typeface="Cambria Math" panose="02040503050406030204" pitchFamily="18" charset="0"/>
                        </a:rPr>
                        <m:t>⇒</m:t>
                      </m:r>
                      <m:d>
                        <m:dPr>
                          <m:ctrlPr>
                            <a:rPr lang="en-US" sz="1600" i="1" smtClean="0">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i="1">
                          <a:latin typeface="Cambria Math" panose="02040503050406030204" pitchFamily="18" charset="0"/>
                          <a:ea typeface="Cambria Math" panose="02040503050406030204" pitchFamily="18" charset="0"/>
                        </a:rPr>
                        <m:t>𝛿</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2</m:t>
                                  </m:r>
                                </m:sup>
                              </m:sSup>
                            </m:den>
                          </m:f>
                        </m:e>
                      </m:d>
                      <m:r>
                        <a:rPr lang="en-US" sz="1600" b="0" i="1" smtClean="0">
                          <a:latin typeface="Cambria Math" panose="02040503050406030204" pitchFamily="18" charset="0"/>
                        </a:rPr>
                        <m:t>𝑢</m:t>
                      </m:r>
                    </m:oMath>
                  </m:oMathPara>
                </a14:m>
                <a:endParaRPr lang="en-US" sz="1400" dirty="0"/>
              </a:p>
            </p:txBody>
          </p:sp>
        </mc:Choice>
        <mc:Fallback xmlns="">
          <p:sp>
            <p:nvSpPr>
              <p:cNvPr id="8" name="TextBox 7">
                <a:extLst>
                  <a:ext uri="{FF2B5EF4-FFF2-40B4-BE49-F238E27FC236}">
                    <a16:creationId xmlns:a16="http://schemas.microsoft.com/office/drawing/2014/main" id="{77286140-5144-C555-6BEE-01D019E4322C}"/>
                  </a:ext>
                </a:extLst>
              </p:cNvPr>
              <p:cNvSpPr txBox="1">
                <a:spLocks noRot="1" noChangeAspect="1" noMove="1" noResize="1" noEditPoints="1" noAdjustHandles="1" noChangeArrowheads="1" noChangeShapeType="1" noTextEdit="1"/>
              </p:cNvSpPr>
              <p:nvPr/>
            </p:nvSpPr>
            <p:spPr>
              <a:xfrm>
                <a:off x="1457317" y="1154500"/>
                <a:ext cx="6229355" cy="65056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85859AB-CD0E-17C4-9B3F-9E1B52E354FA}"/>
                  </a:ext>
                </a:extLst>
              </p:cNvPr>
              <p:cNvSpPr txBox="1"/>
              <p:nvPr/>
            </p:nvSpPr>
            <p:spPr>
              <a:xfrm>
                <a:off x="252572" y="780454"/>
                <a:ext cx="8638847" cy="523220"/>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Remove subscript </a:t>
                </a:r>
                <a14:m>
                  <m:oMath xmlns:m="http://schemas.openxmlformats.org/officeDocument/2006/math">
                    <m:r>
                      <a:rPr lang="en-US" sz="1600" b="0" i="1" smtClean="0">
                        <a:solidFill>
                          <a:prstClr val="black"/>
                        </a:solidFill>
                        <a:latin typeface="Cambria Math" panose="02040503050406030204" pitchFamily="18" charset="0"/>
                        <a:cs typeface="Arial" panose="020B0604020202020204" pitchFamily="34" charset="0"/>
                      </a:rPr>
                      <m:t>𝑘</m:t>
                    </m:r>
                  </m:oMath>
                </a14:m>
                <a:r>
                  <a:rPr lang="en-US" sz="1600" dirty="0">
                    <a:solidFill>
                      <a:prstClr val="black"/>
                    </a:solidFill>
                    <a:latin typeface="Arial" panose="020B0604020202020204" pitchFamily="34" charset="0"/>
                    <a:cs typeface="Arial" panose="020B0604020202020204" pitchFamily="34" charset="0"/>
                  </a:rPr>
                  <a:t> considering all the vectors are at </a:t>
                </a:r>
                <a14:m>
                  <m:oMath xmlns:m="http://schemas.openxmlformats.org/officeDocument/2006/math">
                    <m:r>
                      <a:rPr lang="en-US" sz="1600" i="1">
                        <a:solidFill>
                          <a:prstClr val="black"/>
                        </a:solidFill>
                        <a:latin typeface="Cambria Math" panose="02040503050406030204" pitchFamily="18" charset="0"/>
                        <a:cs typeface="Arial" panose="020B0604020202020204" pitchFamily="34" charset="0"/>
                      </a:rPr>
                      <m:t>𝑘</m:t>
                    </m:r>
                  </m:oMath>
                </a14:m>
                <a:r>
                  <a:rPr lang="en-US" sz="1600" dirty="0">
                    <a:solidFill>
                      <a:prstClr val="black"/>
                    </a:solidFill>
                    <a:latin typeface="Arial" panose="020B0604020202020204" pitchFamily="34" charset="0"/>
                    <a:cs typeface="Arial" panose="020B0604020202020204" pitchFamily="34" charset="0"/>
                  </a:rPr>
                  <a:t> iteration:</a:t>
                </a:r>
                <a:endParaRPr lang="en-US" sz="1600" i="1" u="sng" dirty="0">
                  <a:solidFill>
                    <a:prstClr val="black"/>
                  </a:solidFill>
                  <a:latin typeface="Arial" panose="020B0604020202020204" pitchFamily="34" charset="0"/>
                  <a:cs typeface="Arial" panose="020B0604020202020204" pitchFamily="34" charset="0"/>
                </a:endParaRPr>
              </a:p>
              <a:p>
                <a:pPr marL="457188" lvl="1"/>
                <a:endParaRPr lang="en-US" sz="1200" dirty="0">
                  <a:solidFill>
                    <a:prstClr val="black"/>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785859AB-CD0E-17C4-9B3F-9E1B52E354FA}"/>
                  </a:ext>
                </a:extLst>
              </p:cNvPr>
              <p:cNvSpPr txBox="1">
                <a:spLocks noRot="1" noChangeAspect="1" noMove="1" noResize="1" noEditPoints="1" noAdjustHandles="1" noChangeArrowheads="1" noChangeShapeType="1" noTextEdit="1"/>
              </p:cNvSpPr>
              <p:nvPr/>
            </p:nvSpPr>
            <p:spPr>
              <a:xfrm>
                <a:off x="252572" y="780454"/>
                <a:ext cx="8638847" cy="523220"/>
              </a:xfrm>
              <a:prstGeom prst="rect">
                <a:avLst/>
              </a:prstGeom>
              <a:blipFill>
                <a:blip r:embed="rId3"/>
                <a:stretch>
                  <a:fillRect l="-282" t="-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2F43A7-0551-D2F9-04CD-A77B8E29FEC2}"/>
                  </a:ext>
                </a:extLst>
              </p:cNvPr>
              <p:cNvSpPr txBox="1"/>
              <p:nvPr/>
            </p:nvSpPr>
            <p:spPr>
              <a:xfrm>
                <a:off x="252572" y="1889590"/>
                <a:ext cx="5802414" cy="523220"/>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Arial" panose="020B0604020202020204" pitchFamily="34" charset="0"/>
                    <a:cs typeface="Arial" panose="020B0604020202020204" pitchFamily="34" charset="0"/>
                  </a:rPr>
                  <a:t>To approximate the Laplacian operator </a:t>
                </a:r>
                <a14:m>
                  <m:oMath xmlns:m="http://schemas.openxmlformats.org/officeDocument/2006/math">
                    <m:r>
                      <m:rPr>
                        <m:sty m:val="p"/>
                      </m:rPr>
                      <a:rPr lang="en-US" sz="1600" b="0" i="0" smtClean="0">
                        <a:solidFill>
                          <a:prstClr val="black"/>
                        </a:solidFill>
                        <a:latin typeface="Cambria Math" panose="02040503050406030204" pitchFamily="18" charset="0"/>
                        <a:cs typeface="Arial" panose="020B0604020202020204" pitchFamily="34" charset="0"/>
                      </a:rPr>
                      <m:t>Δ</m:t>
                    </m:r>
                  </m:oMath>
                </a14:m>
                <a:r>
                  <a:rPr lang="en-US" sz="1600" dirty="0">
                    <a:solidFill>
                      <a:prstClr val="black"/>
                    </a:solidFill>
                    <a:latin typeface="Arial" panose="020B0604020202020204" pitchFamily="34" charset="0"/>
                    <a:cs typeface="Arial" panose="020B0604020202020204" pitchFamily="34" charset="0"/>
                  </a:rPr>
                  <a:t>:</a:t>
                </a:r>
                <a:endParaRPr lang="en-US" sz="1600" i="1" u="sng" dirty="0">
                  <a:solidFill>
                    <a:prstClr val="black"/>
                  </a:solidFill>
                  <a:latin typeface="Arial" panose="020B0604020202020204" pitchFamily="34" charset="0"/>
                  <a:cs typeface="Arial" panose="020B0604020202020204" pitchFamily="34" charset="0"/>
                </a:endParaRPr>
              </a:p>
              <a:p>
                <a:pPr marL="457188" lvl="1"/>
                <a:endParaRPr lang="en-US" sz="1200" dirty="0">
                  <a:solidFill>
                    <a:prstClr val="black"/>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2D2F43A7-0551-D2F9-04CD-A77B8E29FEC2}"/>
                  </a:ext>
                </a:extLst>
              </p:cNvPr>
              <p:cNvSpPr txBox="1">
                <a:spLocks noRot="1" noChangeAspect="1" noMove="1" noResize="1" noEditPoints="1" noAdjustHandles="1" noChangeArrowheads="1" noChangeShapeType="1" noTextEdit="1"/>
              </p:cNvSpPr>
              <p:nvPr/>
            </p:nvSpPr>
            <p:spPr>
              <a:xfrm>
                <a:off x="252572" y="1889590"/>
                <a:ext cx="5802414" cy="523220"/>
              </a:xfrm>
              <a:prstGeom prst="rect">
                <a:avLst/>
              </a:prstGeom>
              <a:blipFill>
                <a:blip r:embed="rId4"/>
                <a:stretch>
                  <a:fillRect l="-420" t="-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FFF201-DC4B-0469-13E0-F695BA2009BF}"/>
                  </a:ext>
                </a:extLst>
              </p:cNvPr>
              <p:cNvSpPr txBox="1"/>
              <p:nvPr/>
            </p:nvSpPr>
            <p:spPr>
              <a:xfrm>
                <a:off x="470007" y="2349970"/>
                <a:ext cx="6004504" cy="3313023"/>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Consider the central difference stencil:</a:t>
                </a:r>
              </a:p>
              <a:p>
                <a:r>
                  <a:rPr lang="en-US" sz="1600" dirty="0"/>
                  <a:t>     At Node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a14:m>
                <a:endParaRPr lang="en-US" sz="1600" dirty="0"/>
              </a:p>
              <a:p>
                <a:endParaRPr lang="en-US" sz="1600" dirty="0"/>
              </a:p>
              <a:p>
                <a:endParaRPr lang="en-US" sz="1600" dirty="0"/>
              </a:p>
              <a:p>
                <a:endParaRPr lang="en-US" sz="1600" dirty="0"/>
              </a:p>
              <a:p>
                <a:endParaRPr lang="en-US" sz="1600" dirty="0"/>
              </a:p>
              <a:p>
                <a:endParaRPr lang="en-US" sz="1600" dirty="0"/>
              </a:p>
              <a:p>
                <a:pPr marL="342900" indent="-342900">
                  <a:buFont typeface="Courier New" panose="02070309020205020404" pitchFamily="49" charset="0"/>
                  <a:buChar char="o"/>
                </a:pPr>
                <a:r>
                  <a:rPr lang="en-US" sz="1600" dirty="0"/>
                  <a:t>Adding them up, the LHS of the equation can be discretized as:</a:t>
                </a:r>
              </a:p>
              <a:p>
                <a:pPr marL="342900" indent="-342900">
                  <a:buFont typeface="Courier New" panose="02070309020205020404" pitchFamily="49" charset="0"/>
                  <a:buChar char="o"/>
                </a:pPr>
                <a:endParaRPr lang="en-US" sz="1600" dirty="0"/>
              </a:p>
              <a:p>
                <a:pPr marL="342900" indent="-342900">
                  <a:buFont typeface="Courier New" panose="02070309020205020404" pitchFamily="49" charset="0"/>
                  <a:buChar char="o"/>
                </a:pPr>
                <a:endParaRPr lang="en-US" sz="1600" dirty="0"/>
              </a:p>
              <a:p>
                <a:pPr marL="342900" indent="-342900">
                  <a:buFont typeface="Courier New" panose="02070309020205020404" pitchFamily="49" charset="0"/>
                  <a:buChar char="o"/>
                </a:pPr>
                <a:endParaRPr lang="en-US" sz="1600" dirty="0"/>
              </a:p>
              <a:p>
                <a:pPr marL="342900" indent="-342900">
                  <a:buFont typeface="Courier New" panose="02070309020205020404" pitchFamily="49" charset="0"/>
                  <a:buChar char="o"/>
                </a:pPr>
                <a:endParaRPr lang="en-US" sz="1600" dirty="0"/>
              </a:p>
              <a:p>
                <a:pPr marL="342900" indent="-342900">
                  <a:buFont typeface="Courier New" panose="02070309020205020404" pitchFamily="49" charset="0"/>
                  <a:buChar char="o"/>
                </a:pPr>
                <a:r>
                  <a:rPr lang="en-US" sz="1600" dirty="0"/>
                  <a:t>Similarly, the RHS of the equation can be discretized as</a:t>
                </a:r>
              </a:p>
            </p:txBody>
          </p:sp>
        </mc:Choice>
        <mc:Fallback xmlns="">
          <p:sp>
            <p:nvSpPr>
              <p:cNvPr id="15" name="TextBox 14">
                <a:extLst>
                  <a:ext uri="{FF2B5EF4-FFF2-40B4-BE49-F238E27FC236}">
                    <a16:creationId xmlns:a16="http://schemas.microsoft.com/office/drawing/2014/main" id="{4CFFF201-DC4B-0469-13E0-F695BA2009BF}"/>
                  </a:ext>
                </a:extLst>
              </p:cNvPr>
              <p:cNvSpPr txBox="1">
                <a:spLocks noRot="1" noChangeAspect="1" noMove="1" noResize="1" noEditPoints="1" noAdjustHandles="1" noChangeArrowheads="1" noChangeShapeType="1" noTextEdit="1"/>
              </p:cNvSpPr>
              <p:nvPr/>
            </p:nvSpPr>
            <p:spPr>
              <a:xfrm>
                <a:off x="470007" y="2349970"/>
                <a:ext cx="6004504" cy="3313023"/>
              </a:xfrm>
              <a:prstGeom prst="rect">
                <a:avLst/>
              </a:prstGeom>
              <a:blipFill>
                <a:blip r:embed="rId5"/>
                <a:stretch>
                  <a:fillRect l="-406" t="-551" b="-12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DAAD773-CCEF-1006-813B-F0033E46041B}"/>
                  </a:ext>
                </a:extLst>
              </p:cNvPr>
              <p:cNvSpPr txBox="1"/>
              <p:nvPr/>
            </p:nvSpPr>
            <p:spPr>
              <a:xfrm>
                <a:off x="1404980" y="2718587"/>
                <a:ext cx="4572000" cy="6342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d>
                            <m:dPr>
                              <m:ctrlPr>
                                <a:rPr lang="en-US" sz="1400" i="1" smtClean="0">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r>
                                <a:rPr lang="en-US" sz="1400" b="0" i="1" smtClean="0">
                                  <a:latin typeface="Cambria Math" panose="02040503050406030204" pitchFamily="18" charset="0"/>
                                </a:rPr>
                                <m:t>𝛿</m:t>
                              </m:r>
                              <m:r>
                                <a:rPr lang="en-US" sz="1400" b="0" i="1" smtClean="0">
                                  <a:latin typeface="Cambria Math" panose="02040503050406030204" pitchFamily="18" charset="0"/>
                                </a:rPr>
                                <m:t>𝑢</m:t>
                              </m:r>
                            </m:e>
                          </m:d>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𝛿</m:t>
                              </m:r>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𝛿</m:t>
                              </m:r>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𝛿</m:t>
                              </m:r>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num>
                        <m:den>
                          <m:r>
                            <m:rPr>
                              <m:sty m:val="p"/>
                            </m:rPr>
                            <a:rPr lang="en-US" sz="1400" b="0" i="0" smtClean="0">
                              <a:latin typeface="Cambria Math" panose="02040503050406030204" pitchFamily="18" charset="0"/>
                              <a:ea typeface="Cambria Math" panose="02040503050406030204" pitchFamily="18" charset="0"/>
                            </a:rPr>
                            <m:t>Δ</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𝑥</m:t>
                              </m:r>
                            </m:e>
                            <m:sup>
                              <m:r>
                                <a:rPr lang="en-US" sz="1400" b="0" i="1" smtClean="0">
                                  <a:latin typeface="Cambria Math" panose="02040503050406030204" pitchFamily="18" charset="0"/>
                                  <a:ea typeface="Cambria Math" panose="02040503050406030204" pitchFamily="18" charset="0"/>
                                </a:rPr>
                                <m:t>2</m:t>
                              </m:r>
                            </m:sup>
                          </m:sSup>
                        </m:den>
                      </m:f>
                    </m:oMath>
                  </m:oMathPara>
                </a14:m>
                <a:endParaRPr lang="en-US" sz="1400" dirty="0"/>
              </a:p>
            </p:txBody>
          </p:sp>
        </mc:Choice>
        <mc:Fallback xmlns="">
          <p:sp>
            <p:nvSpPr>
              <p:cNvPr id="28" name="TextBox 27">
                <a:extLst>
                  <a:ext uri="{FF2B5EF4-FFF2-40B4-BE49-F238E27FC236}">
                    <a16:creationId xmlns:a16="http://schemas.microsoft.com/office/drawing/2014/main" id="{EDAAD773-CCEF-1006-813B-F0033E46041B}"/>
                  </a:ext>
                </a:extLst>
              </p:cNvPr>
              <p:cNvSpPr txBox="1">
                <a:spLocks noRot="1" noChangeAspect="1" noMove="1" noResize="1" noEditPoints="1" noAdjustHandles="1" noChangeArrowheads="1" noChangeShapeType="1" noTextEdit="1"/>
              </p:cNvSpPr>
              <p:nvPr/>
            </p:nvSpPr>
            <p:spPr>
              <a:xfrm>
                <a:off x="1404980" y="2718587"/>
                <a:ext cx="4572000" cy="634276"/>
              </a:xfrm>
              <a:prstGeom prst="rect">
                <a:avLst/>
              </a:prstGeom>
              <a:blipFill>
                <a:blip r:embed="rId6"/>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CCB375A-F43D-42AE-1D34-232E01B7B0B6}"/>
              </a:ext>
            </a:extLst>
          </p:cNvPr>
          <p:cNvSpPr/>
          <p:nvPr/>
        </p:nvSpPr>
        <p:spPr>
          <a:xfrm>
            <a:off x="6378586" y="2349970"/>
            <a:ext cx="1030898" cy="95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A7F2495-F24B-6D67-79F1-AA89B71766F6}"/>
              </a:ext>
            </a:extLst>
          </p:cNvPr>
          <p:cNvCxnSpPr>
            <a:cxnSpLocks/>
            <a:stCxn id="13" idx="1"/>
            <a:endCxn id="13" idx="3"/>
          </p:cNvCxnSpPr>
          <p:nvPr/>
        </p:nvCxnSpPr>
        <p:spPr>
          <a:xfrm>
            <a:off x="6378586" y="2828136"/>
            <a:ext cx="1030898"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C0F0AB6-DCEF-0FFA-812F-E4D42A61EEC8}"/>
              </a:ext>
            </a:extLst>
          </p:cNvPr>
          <p:cNvCxnSpPr>
            <a:cxnSpLocks/>
            <a:stCxn id="13" idx="0"/>
            <a:endCxn id="13" idx="2"/>
          </p:cNvCxnSpPr>
          <p:nvPr/>
        </p:nvCxnSpPr>
        <p:spPr>
          <a:xfrm>
            <a:off x="6894035" y="2349970"/>
            <a:ext cx="0" cy="956331"/>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DE4F052-7A12-FB31-FB6F-8A2279F6D468}"/>
                  </a:ext>
                </a:extLst>
              </p:cNvPr>
              <p:cNvSpPr txBox="1"/>
              <p:nvPr/>
            </p:nvSpPr>
            <p:spPr>
              <a:xfrm>
                <a:off x="6621278" y="3401737"/>
                <a:ext cx="600512"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−1</m:t>
                          </m:r>
                        </m:sub>
                      </m:sSub>
                    </m:oMath>
                  </m:oMathPara>
                </a14:m>
                <a:endParaRPr lang="en-US" sz="1600" dirty="0"/>
              </a:p>
            </p:txBody>
          </p:sp>
        </mc:Choice>
        <mc:Fallback xmlns="">
          <p:sp>
            <p:nvSpPr>
              <p:cNvPr id="29" name="TextBox 28">
                <a:extLst>
                  <a:ext uri="{FF2B5EF4-FFF2-40B4-BE49-F238E27FC236}">
                    <a16:creationId xmlns:a16="http://schemas.microsoft.com/office/drawing/2014/main" id="{3DE4F052-7A12-FB31-FB6F-8A2279F6D468}"/>
                  </a:ext>
                </a:extLst>
              </p:cNvPr>
              <p:cNvSpPr txBox="1">
                <a:spLocks noRot="1" noChangeAspect="1" noMove="1" noResize="1" noEditPoints="1" noAdjustHandles="1" noChangeArrowheads="1" noChangeShapeType="1" noTextEdit="1"/>
              </p:cNvSpPr>
              <p:nvPr/>
            </p:nvSpPr>
            <p:spPr>
              <a:xfrm>
                <a:off x="6621278" y="3401737"/>
                <a:ext cx="600512" cy="266035"/>
              </a:xfrm>
              <a:prstGeom prst="rect">
                <a:avLst/>
              </a:prstGeom>
              <a:blipFill>
                <a:blip r:embed="rId7"/>
                <a:stretch>
                  <a:fillRect l="-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B2521B0-A037-7BCD-5838-69E4374677A1}"/>
                  </a:ext>
                </a:extLst>
              </p:cNvPr>
              <p:cNvSpPr txBox="1"/>
              <p:nvPr/>
            </p:nvSpPr>
            <p:spPr>
              <a:xfrm>
                <a:off x="5776135" y="2732698"/>
                <a:ext cx="608184"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m:oMathPara>
                </a14:m>
                <a:endParaRPr lang="en-US" sz="1600" dirty="0"/>
              </a:p>
            </p:txBody>
          </p:sp>
        </mc:Choice>
        <mc:Fallback xmlns="">
          <p:sp>
            <p:nvSpPr>
              <p:cNvPr id="31" name="TextBox 30">
                <a:extLst>
                  <a:ext uri="{FF2B5EF4-FFF2-40B4-BE49-F238E27FC236}">
                    <a16:creationId xmlns:a16="http://schemas.microsoft.com/office/drawing/2014/main" id="{0B2521B0-A037-7BCD-5838-69E4374677A1}"/>
                  </a:ext>
                </a:extLst>
              </p:cNvPr>
              <p:cNvSpPr txBox="1">
                <a:spLocks noRot="1" noChangeAspect="1" noMove="1" noResize="1" noEditPoints="1" noAdjustHandles="1" noChangeArrowheads="1" noChangeShapeType="1" noTextEdit="1"/>
              </p:cNvSpPr>
              <p:nvPr/>
            </p:nvSpPr>
            <p:spPr>
              <a:xfrm>
                <a:off x="5776135" y="2732698"/>
                <a:ext cx="608184" cy="266035"/>
              </a:xfrm>
              <a:prstGeom prst="rect">
                <a:avLst/>
              </a:prstGeom>
              <a:blipFill>
                <a:blip r:embed="rId8"/>
                <a:stretch>
                  <a:fillRect l="-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308923E-EB83-78AD-CDD5-B5D48E5415AF}"/>
                  </a:ext>
                </a:extLst>
              </p:cNvPr>
              <p:cNvSpPr txBox="1"/>
              <p:nvPr/>
            </p:nvSpPr>
            <p:spPr>
              <a:xfrm>
                <a:off x="6835911" y="2865177"/>
                <a:ext cx="600512"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m:oMathPara>
                </a14:m>
                <a:endParaRPr lang="en-US" sz="1600" dirty="0"/>
              </a:p>
            </p:txBody>
          </p:sp>
        </mc:Choice>
        <mc:Fallback xmlns="">
          <p:sp>
            <p:nvSpPr>
              <p:cNvPr id="32" name="TextBox 31">
                <a:extLst>
                  <a:ext uri="{FF2B5EF4-FFF2-40B4-BE49-F238E27FC236}">
                    <a16:creationId xmlns:a16="http://schemas.microsoft.com/office/drawing/2014/main" id="{8308923E-EB83-78AD-CDD5-B5D48E5415AF}"/>
                  </a:ext>
                </a:extLst>
              </p:cNvPr>
              <p:cNvSpPr txBox="1">
                <a:spLocks noRot="1" noChangeAspect="1" noMove="1" noResize="1" noEditPoints="1" noAdjustHandles="1" noChangeArrowheads="1" noChangeShapeType="1" noTextEdit="1"/>
              </p:cNvSpPr>
              <p:nvPr/>
            </p:nvSpPr>
            <p:spPr>
              <a:xfrm>
                <a:off x="6835911" y="2865177"/>
                <a:ext cx="600512" cy="266035"/>
              </a:xfrm>
              <a:prstGeom prst="rect">
                <a:avLst/>
              </a:prstGeom>
              <a:blipFill>
                <a:blip r:embed="rId9"/>
                <a:stretch>
                  <a:fillRect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0867227-10CB-433F-2531-33A84D32EAC6}"/>
                  </a:ext>
                </a:extLst>
              </p:cNvPr>
              <p:cNvSpPr txBox="1"/>
              <p:nvPr/>
            </p:nvSpPr>
            <p:spPr>
              <a:xfrm>
                <a:off x="7436423" y="2706733"/>
                <a:ext cx="608184"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𝑗</m:t>
                          </m:r>
                        </m:sub>
                      </m:sSub>
                    </m:oMath>
                  </m:oMathPara>
                </a14:m>
                <a:endParaRPr lang="en-US" sz="1600" dirty="0"/>
              </a:p>
            </p:txBody>
          </p:sp>
        </mc:Choice>
        <mc:Fallback xmlns="">
          <p:sp>
            <p:nvSpPr>
              <p:cNvPr id="33" name="TextBox 32">
                <a:extLst>
                  <a:ext uri="{FF2B5EF4-FFF2-40B4-BE49-F238E27FC236}">
                    <a16:creationId xmlns:a16="http://schemas.microsoft.com/office/drawing/2014/main" id="{70867227-10CB-433F-2531-33A84D32EAC6}"/>
                  </a:ext>
                </a:extLst>
              </p:cNvPr>
              <p:cNvSpPr txBox="1">
                <a:spLocks noRot="1" noChangeAspect="1" noMove="1" noResize="1" noEditPoints="1" noAdjustHandles="1" noChangeArrowheads="1" noChangeShapeType="1" noTextEdit="1"/>
              </p:cNvSpPr>
              <p:nvPr/>
            </p:nvSpPr>
            <p:spPr>
              <a:xfrm>
                <a:off x="7436423" y="2706733"/>
                <a:ext cx="608184" cy="266035"/>
              </a:xfrm>
              <a:prstGeom prst="rect">
                <a:avLst/>
              </a:prstGeom>
              <a:blipFill>
                <a:blip r:embed="rId10"/>
                <a:stretch>
                  <a:fillRect l="-300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1A79C8C-12F4-4715-ECE2-1EB582019771}"/>
                  </a:ext>
                </a:extLst>
              </p:cNvPr>
              <p:cNvSpPr txBox="1"/>
              <p:nvPr/>
            </p:nvSpPr>
            <p:spPr>
              <a:xfrm>
                <a:off x="6593779" y="1997541"/>
                <a:ext cx="600512" cy="2660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+1</m:t>
                          </m:r>
                        </m:sub>
                      </m:sSub>
                    </m:oMath>
                  </m:oMathPara>
                </a14:m>
                <a:endParaRPr lang="en-US" sz="1600" dirty="0"/>
              </a:p>
            </p:txBody>
          </p:sp>
        </mc:Choice>
        <mc:Fallback xmlns="">
          <p:sp>
            <p:nvSpPr>
              <p:cNvPr id="34" name="TextBox 33">
                <a:extLst>
                  <a:ext uri="{FF2B5EF4-FFF2-40B4-BE49-F238E27FC236}">
                    <a16:creationId xmlns:a16="http://schemas.microsoft.com/office/drawing/2014/main" id="{71A79C8C-12F4-4715-ECE2-1EB582019771}"/>
                  </a:ext>
                </a:extLst>
              </p:cNvPr>
              <p:cNvSpPr txBox="1">
                <a:spLocks noRot="1" noChangeAspect="1" noMove="1" noResize="1" noEditPoints="1" noAdjustHandles="1" noChangeArrowheads="1" noChangeShapeType="1" noTextEdit="1"/>
              </p:cNvSpPr>
              <p:nvPr/>
            </p:nvSpPr>
            <p:spPr>
              <a:xfrm>
                <a:off x="6593779" y="1997541"/>
                <a:ext cx="600512" cy="266035"/>
              </a:xfrm>
              <a:prstGeom prst="rect">
                <a:avLst/>
              </a:prstGeom>
              <a:blipFill>
                <a:blip r:embed="rId11"/>
                <a:stretch>
                  <a:fillRect l="-408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46B833F-6048-A8F7-EE88-FAE9DE4AFF59}"/>
                  </a:ext>
                </a:extLst>
              </p:cNvPr>
              <p:cNvSpPr txBox="1"/>
              <p:nvPr/>
            </p:nvSpPr>
            <p:spPr>
              <a:xfrm>
                <a:off x="1404980" y="3443061"/>
                <a:ext cx="4572000" cy="6342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d>
                            <m:dPr>
                              <m:ctrlPr>
                                <a:rPr lang="en-US" sz="1400" i="1" smtClean="0">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b="0" i="1" smtClean="0">
                                          <a:latin typeface="Cambria Math" panose="02040503050406030204" pitchFamily="18" charset="0"/>
                                        </a:rPr>
                                        <m:t>𝑦</m:t>
                                      </m:r>
                                    </m:e>
                                    <m:sup>
                                      <m:r>
                                        <a:rPr lang="en-US" sz="1400" i="1">
                                          <a:latin typeface="Cambria Math" panose="02040503050406030204" pitchFamily="18" charset="0"/>
                                        </a:rPr>
                                        <m:t>2</m:t>
                                      </m:r>
                                    </m:sup>
                                  </m:sSup>
                                </m:den>
                              </m:f>
                              <m:r>
                                <a:rPr lang="en-US" sz="1400" i="1">
                                  <a:latin typeface="Cambria Math" panose="02040503050406030204" pitchFamily="18" charset="0"/>
                                </a:rPr>
                                <m:t>𝛿</m:t>
                              </m:r>
                              <m:r>
                                <a:rPr lang="en-US" sz="1400" i="1">
                                  <a:latin typeface="Cambria Math" panose="02040503050406030204" pitchFamily="18" charset="0"/>
                                </a:rPr>
                                <m:t>𝑢</m:t>
                              </m:r>
                            </m:e>
                          </m:d>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𝛿</m:t>
                              </m:r>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sub>
                          </m:sSub>
                        </m:num>
                        <m:den>
                          <m:r>
                            <m:rPr>
                              <m:sty m:val="p"/>
                            </m:rPr>
                            <a:rPr lang="en-US" sz="1400" b="0" i="0" smtClean="0">
                              <a:latin typeface="Cambria Math" panose="02040503050406030204" pitchFamily="18" charset="0"/>
                              <a:ea typeface="Cambria Math" panose="02040503050406030204" pitchFamily="18" charset="0"/>
                            </a:rPr>
                            <m:t>Δ</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𝑦</m:t>
                              </m:r>
                            </m:e>
                            <m:sup>
                              <m:r>
                                <a:rPr lang="en-US" sz="1400" b="0" i="1" smtClean="0">
                                  <a:latin typeface="Cambria Math" panose="02040503050406030204" pitchFamily="18" charset="0"/>
                                  <a:ea typeface="Cambria Math" panose="02040503050406030204" pitchFamily="18" charset="0"/>
                                </a:rPr>
                                <m:t>2</m:t>
                              </m:r>
                            </m:sup>
                          </m:sSup>
                        </m:den>
                      </m:f>
                    </m:oMath>
                  </m:oMathPara>
                </a14:m>
                <a:endParaRPr lang="en-US" sz="1400" dirty="0"/>
              </a:p>
            </p:txBody>
          </p:sp>
        </mc:Choice>
        <mc:Fallback xmlns="">
          <p:sp>
            <p:nvSpPr>
              <p:cNvPr id="35" name="TextBox 34">
                <a:extLst>
                  <a:ext uri="{FF2B5EF4-FFF2-40B4-BE49-F238E27FC236}">
                    <a16:creationId xmlns:a16="http://schemas.microsoft.com/office/drawing/2014/main" id="{346B833F-6048-A8F7-EE88-FAE9DE4AFF59}"/>
                  </a:ext>
                </a:extLst>
              </p:cNvPr>
              <p:cNvSpPr txBox="1">
                <a:spLocks noRot="1" noChangeAspect="1" noMove="1" noResize="1" noEditPoints="1" noAdjustHandles="1" noChangeArrowheads="1" noChangeShapeType="1" noTextEdit="1"/>
              </p:cNvSpPr>
              <p:nvPr/>
            </p:nvSpPr>
            <p:spPr>
              <a:xfrm>
                <a:off x="1404980" y="3443061"/>
                <a:ext cx="4572000" cy="63427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1B77534-CB84-EE22-2AB2-94CB23AAEF9D}"/>
                  </a:ext>
                </a:extLst>
              </p:cNvPr>
              <p:cNvSpPr txBox="1"/>
              <p:nvPr/>
            </p:nvSpPr>
            <p:spPr>
              <a:xfrm>
                <a:off x="-79605" y="4466570"/>
                <a:ext cx="9751676" cy="6342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d>
                            <m:dPr>
                              <m:ctrlPr>
                                <a:rPr lang="en-US" sz="1400" i="1" smtClean="0">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r>
                                        <a:rPr lang="en-US" sz="1400" i="1">
                                          <a:latin typeface="Cambria Math" panose="02040503050406030204" pitchFamily="18" charset="0"/>
                                        </a:rPr>
                                        <m:t>2</m:t>
                                      </m:r>
                                    </m:sup>
                                  </m:sSup>
                                </m:den>
                              </m:f>
                            </m:e>
                          </m:d>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𝑗</m:t>
                          </m:r>
                        </m:sub>
                      </m:sSub>
                      <m:r>
                        <a:rPr lang="en-US" sz="1400" b="0" i="1" smtClean="0">
                          <a:latin typeface="Cambria Math" panose="02040503050406030204" pitchFamily="18" charset="0"/>
                        </a:rPr>
                        <m:t>𝛿</m:t>
                      </m:r>
                      <m:r>
                        <a:rPr lang="en-US" sz="1400" b="0" i="1" smtClean="0">
                          <a:latin typeface="Cambria Math" panose="02040503050406030204" pitchFamily="18" charset="0"/>
                        </a:rPr>
                        <m:t>𝑢</m:t>
                      </m:r>
                      <m:r>
                        <a:rPr lang="en-US" sz="1400" b="0" i="1" smtClean="0">
                          <a:latin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2</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2</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oMath>
                  </m:oMathPara>
                </a14:m>
                <a:endParaRPr lang="en-US" sz="1400" dirty="0"/>
              </a:p>
            </p:txBody>
          </p:sp>
        </mc:Choice>
        <mc:Fallback xmlns="">
          <p:sp>
            <p:nvSpPr>
              <p:cNvPr id="37" name="TextBox 36">
                <a:extLst>
                  <a:ext uri="{FF2B5EF4-FFF2-40B4-BE49-F238E27FC236}">
                    <a16:creationId xmlns:a16="http://schemas.microsoft.com/office/drawing/2014/main" id="{61B77534-CB84-EE22-2AB2-94CB23AAEF9D}"/>
                  </a:ext>
                </a:extLst>
              </p:cNvPr>
              <p:cNvSpPr txBox="1">
                <a:spLocks noRot="1" noChangeAspect="1" noMove="1" noResize="1" noEditPoints="1" noAdjustHandles="1" noChangeArrowheads="1" noChangeShapeType="1" noTextEdit="1"/>
              </p:cNvSpPr>
              <p:nvPr/>
            </p:nvSpPr>
            <p:spPr>
              <a:xfrm>
                <a:off x="-79605" y="4466570"/>
                <a:ext cx="9751676" cy="6342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568DCD0-16FE-2ADA-A519-AD0B07A4E15E}"/>
                  </a:ext>
                </a:extLst>
              </p:cNvPr>
              <p:cNvSpPr txBox="1"/>
              <p:nvPr/>
            </p:nvSpPr>
            <p:spPr>
              <a:xfrm>
                <a:off x="406737" y="5593916"/>
                <a:ext cx="8108613" cy="6342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d>
                            <m:dPr>
                              <m:ctrlPr>
                                <a:rPr lang="en-US" sz="1400" i="1" smtClean="0">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r>
                                        <a:rPr lang="en-US" sz="1400" i="1">
                                          <a:latin typeface="Cambria Math" panose="02040503050406030204" pitchFamily="18" charset="0"/>
                                        </a:rPr>
                                        <m:t>2</m:t>
                                      </m:r>
                                    </m:sup>
                                  </m:sSup>
                                </m:den>
                              </m:f>
                            </m:e>
                          </m:d>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𝑗</m:t>
                          </m:r>
                        </m:sub>
                      </m:sSub>
                      <m:r>
                        <a:rPr lang="en-US" sz="1400" b="0" i="1" smtClean="0">
                          <a:latin typeface="Cambria Math" panose="02040503050406030204" pitchFamily="18" charset="0"/>
                        </a:rPr>
                        <m:t>𝑢</m:t>
                      </m:r>
                      <m:r>
                        <a:rPr lang="en-US" sz="1400" b="0" i="1" smtClean="0">
                          <a:latin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oMath>
                  </m:oMathPara>
                </a14:m>
                <a:endParaRPr lang="en-US" sz="1400" dirty="0"/>
              </a:p>
            </p:txBody>
          </p:sp>
        </mc:Choice>
        <mc:Fallback xmlns="">
          <p:sp>
            <p:nvSpPr>
              <p:cNvPr id="38" name="TextBox 37">
                <a:extLst>
                  <a:ext uri="{FF2B5EF4-FFF2-40B4-BE49-F238E27FC236}">
                    <a16:creationId xmlns:a16="http://schemas.microsoft.com/office/drawing/2014/main" id="{C568DCD0-16FE-2ADA-A519-AD0B07A4E15E}"/>
                  </a:ext>
                </a:extLst>
              </p:cNvPr>
              <p:cNvSpPr txBox="1">
                <a:spLocks noRot="1" noChangeAspect="1" noMove="1" noResize="1" noEditPoints="1" noAdjustHandles="1" noChangeArrowheads="1" noChangeShapeType="1" noTextEdit="1"/>
              </p:cNvSpPr>
              <p:nvPr/>
            </p:nvSpPr>
            <p:spPr>
              <a:xfrm>
                <a:off x="406737" y="5593916"/>
                <a:ext cx="8108613" cy="634276"/>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528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E92B78D-AC41-6147-F43B-0663C1931892}"/>
                  </a:ext>
                </a:extLst>
              </p:cNvPr>
              <p:cNvSpPr txBox="1"/>
              <p:nvPr/>
            </p:nvSpPr>
            <p:spPr>
              <a:xfrm>
                <a:off x="252576" y="601498"/>
                <a:ext cx="8638847" cy="2185214"/>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node indexes are </a:t>
                </a:r>
              </a:p>
              <a:p>
                <a:pPr marL="800100" lvl="1" indent="-342900">
                  <a:buFont typeface="Courier New" panose="02070309020205020404" pitchFamily="49" charset="0"/>
                  <a:buChar char="o"/>
                </a:pPr>
                <a:r>
                  <a:rPr lang="en-US" sz="2000" dirty="0" err="1">
                    <a:solidFill>
                      <a:prstClr val="black"/>
                    </a:solidFill>
                    <a:latin typeface="Arial" panose="020B0604020202020204" pitchFamily="34" charset="0"/>
                    <a:cs typeface="Arial" panose="020B0604020202020204" pitchFamily="34" charset="0"/>
                  </a:rPr>
                  <a:t>i</a:t>
                </a:r>
                <a:r>
                  <a:rPr lang="en-US" sz="2000" dirty="0">
                    <a:solidFill>
                      <a:prstClr val="black"/>
                    </a:solidFill>
                    <a:latin typeface="Arial" panose="020B0604020202020204" pitchFamily="34" charset="0"/>
                    <a:cs typeface="Arial" panose="020B0604020202020204" pitchFamily="34" charset="0"/>
                  </a:rPr>
                  <a:t> = 1, 2,</a:t>
                </a: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m:t>
                    </m:r>
                  </m:oMath>
                </a14:m>
                <a:r>
                  <a:rPr lang="en-US" sz="2000" dirty="0">
                    <a:solidFill>
                      <a:prstClr val="black"/>
                    </a:solidFill>
                    <a:latin typeface="Arial" panose="020B0604020202020204" pitchFamily="34" charset="0"/>
                    <a:cs typeface="Arial" panose="020B0604020202020204" pitchFamily="34" charset="0"/>
                  </a:rPr>
                  <a:t>, </a:t>
                </a:r>
                <a:r>
                  <a:rPr lang="en-US" sz="2000" dirty="0" err="1">
                    <a:solidFill>
                      <a:prstClr val="black"/>
                    </a:solidFill>
                    <a:latin typeface="Arial" panose="020B0604020202020204" pitchFamily="34" charset="0"/>
                    <a:cs typeface="Arial" panose="020B0604020202020204" pitchFamily="34" charset="0"/>
                  </a:rPr>
                  <a:t>Nx</a:t>
                </a:r>
                <a:r>
                  <a:rPr lang="en-US" sz="2000" dirty="0">
                    <a:solidFill>
                      <a:prstClr val="black"/>
                    </a:solidFill>
                    <a:latin typeface="Arial" panose="020B0604020202020204" pitchFamily="34" charset="0"/>
                    <a:cs typeface="Arial" panose="020B0604020202020204" pitchFamily="34" charset="0"/>
                  </a:rPr>
                  <a:t> in the X-direction, </a:t>
                </a:r>
              </a:p>
              <a:p>
                <a:pPr marL="800100" lvl="1" indent="-342900">
                  <a:buFont typeface="Courier New" panose="02070309020205020404" pitchFamily="49" charset="0"/>
                  <a:buChar char="o"/>
                </a:pPr>
                <a:r>
                  <a:rPr lang="en-US" sz="2000" dirty="0">
                    <a:solidFill>
                      <a:prstClr val="black"/>
                    </a:solidFill>
                    <a:latin typeface="Arial" panose="020B0604020202020204" pitchFamily="34" charset="0"/>
                    <a:cs typeface="Arial" panose="020B0604020202020204" pitchFamily="34" charset="0"/>
                  </a:rPr>
                  <a:t>j = 1, 2,</a:t>
                </a:r>
                <a14:m>
                  <m:oMath xmlns:m="http://schemas.openxmlformats.org/officeDocument/2006/math">
                    <m:r>
                      <a:rPr lang="en-US" sz="2000" b="0" i="1" smtClean="0">
                        <a:solidFill>
                          <a:prstClr val="black"/>
                        </a:solidFill>
                        <a:latin typeface="Cambria Math" panose="02040503050406030204" pitchFamily="18" charset="0"/>
                        <a:cs typeface="Arial" panose="020B0604020202020204" pitchFamily="34" charset="0"/>
                      </a:rPr>
                      <m:t>⋯</m:t>
                    </m:r>
                  </m:oMath>
                </a14:m>
                <a:r>
                  <a:rPr lang="en-US" sz="2000" dirty="0">
                    <a:solidFill>
                      <a:prstClr val="black"/>
                    </a:solidFill>
                    <a:latin typeface="Arial" panose="020B0604020202020204" pitchFamily="34" charset="0"/>
                    <a:cs typeface="Arial" panose="020B0604020202020204" pitchFamily="34" charset="0"/>
                  </a:rPr>
                  <a:t>, Ny in the Y-direction</a:t>
                </a:r>
              </a:p>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Since the index in C++ starts from 0, we have :</a:t>
                </a:r>
              </a:p>
              <a:p>
                <a:pPr marL="800100" lvl="1" indent="-342900">
                  <a:buFont typeface="Courier New" panose="02070309020205020404" pitchFamily="49" charset="0"/>
                  <a:buChar char="o"/>
                </a:pPr>
                <a:r>
                  <a:rPr lang="en-US" sz="2000" dirty="0">
                    <a:solidFill>
                      <a:prstClr val="black"/>
                    </a:solidFill>
                    <a:latin typeface="Arial" panose="020B0604020202020204" pitchFamily="34" charset="0"/>
                    <a:cs typeface="Arial" panose="020B0604020202020204" pitchFamily="34" charset="0"/>
                  </a:rPr>
                  <a:t>Index </a:t>
                </a:r>
                <a:r>
                  <a:rPr lang="en-US" sz="2000" dirty="0" err="1">
                    <a:solidFill>
                      <a:prstClr val="black"/>
                    </a:solidFill>
                    <a:latin typeface="Arial" panose="020B0604020202020204" pitchFamily="34" charset="0"/>
                    <a:cs typeface="Arial" panose="020B0604020202020204" pitchFamily="34" charset="0"/>
                  </a:rPr>
                  <a:t>i</a:t>
                </a:r>
                <a:r>
                  <a:rPr lang="en-US" sz="2000" dirty="0">
                    <a:solidFill>
                      <a:prstClr val="black"/>
                    </a:solidFill>
                    <a:latin typeface="Arial" panose="020B0604020202020204" pitchFamily="34" charset="0"/>
                    <a:cs typeface="Arial" panose="020B0604020202020204" pitchFamily="34" charset="0"/>
                  </a:rPr>
                  <a:t> from 0 to Nx-1 in the X-direction</a:t>
                </a:r>
              </a:p>
              <a:p>
                <a:pPr marL="800100" lvl="1" indent="-342900">
                  <a:buFont typeface="Courier New" panose="02070309020205020404" pitchFamily="49" charset="0"/>
                  <a:buChar char="o"/>
                </a:pPr>
                <a:r>
                  <a:rPr lang="en-US" sz="2000" dirty="0">
                    <a:solidFill>
                      <a:prstClr val="black"/>
                    </a:solidFill>
                    <a:latin typeface="Arial" panose="020B0604020202020204" pitchFamily="34" charset="0"/>
                    <a:cs typeface="Arial" panose="020B0604020202020204" pitchFamily="34" charset="0"/>
                  </a:rPr>
                  <a:t>Index j from 0 to Ny-1 in the Y-direction</a:t>
                </a:r>
                <a:endParaRPr lang="en-US" sz="2000" dirty="0">
                  <a:solidFill>
                    <a:prstClr val="black"/>
                  </a:solidFill>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7E92B78D-AC41-6147-F43B-0663C1931892}"/>
                  </a:ext>
                </a:extLst>
              </p:cNvPr>
              <p:cNvSpPr txBox="1">
                <a:spLocks noRot="1" noChangeAspect="1" noMove="1" noResize="1" noEditPoints="1" noAdjustHandles="1" noChangeArrowheads="1" noChangeShapeType="1" noTextEdit="1"/>
              </p:cNvSpPr>
              <p:nvPr/>
            </p:nvSpPr>
            <p:spPr>
              <a:xfrm>
                <a:off x="252576" y="601498"/>
                <a:ext cx="8638847" cy="2185214"/>
              </a:xfrm>
              <a:prstGeom prst="rect">
                <a:avLst/>
              </a:prstGeom>
              <a:blipFill>
                <a:blip r:embed="rId2"/>
                <a:stretch>
                  <a:fillRect l="-635" t="-139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8A20AAB3-9093-A791-F90A-E5FB93BD1B79}"/>
              </a:ext>
            </a:extLst>
          </p:cNvPr>
          <p:cNvSpPr>
            <a:spLocks noGrp="1"/>
          </p:cNvSpPr>
          <p:nvPr>
            <p:ph type="sldNum" sz="quarter" idx="12"/>
          </p:nvPr>
        </p:nvSpPr>
        <p:spPr/>
        <p:txBody>
          <a:bodyPr/>
          <a:lstStyle/>
          <a:p>
            <a:fld id="{49E430A2-D194-4C01-B316-5CD17E29EE8B}" type="slidenum">
              <a:rPr lang="en-US" smtClean="0"/>
              <a:t>7</a:t>
            </a:fld>
            <a:endParaRPr lang="en-US"/>
          </a:p>
        </p:txBody>
      </p:sp>
      <p:sp>
        <p:nvSpPr>
          <p:cNvPr id="17" name="Google Shape;338;p30">
            <a:extLst>
              <a:ext uri="{FF2B5EF4-FFF2-40B4-BE49-F238E27FC236}">
                <a16:creationId xmlns:a16="http://schemas.microsoft.com/office/drawing/2014/main" id="{B364B1CB-E135-F133-F285-4B6F1B64409A}"/>
              </a:ext>
            </a:extLst>
          </p:cNvPr>
          <p:cNvSpPr txBox="1">
            <a:spLocks/>
          </p:cNvSpPr>
          <p:nvPr/>
        </p:nvSpPr>
        <p:spPr>
          <a:xfrm>
            <a:off x="617806" y="67673"/>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Index of the mesh nodes</a:t>
            </a:r>
          </a:p>
        </p:txBody>
      </p:sp>
      <p:sp>
        <p:nvSpPr>
          <p:cNvPr id="36" name="Rectangle 35">
            <a:extLst>
              <a:ext uri="{FF2B5EF4-FFF2-40B4-BE49-F238E27FC236}">
                <a16:creationId xmlns:a16="http://schemas.microsoft.com/office/drawing/2014/main" id="{218050DD-339B-933E-806E-9B1E7DEBA732}"/>
              </a:ext>
            </a:extLst>
          </p:cNvPr>
          <p:cNvSpPr/>
          <p:nvPr/>
        </p:nvSpPr>
        <p:spPr>
          <a:xfrm>
            <a:off x="2445909" y="2794290"/>
            <a:ext cx="2823675" cy="26194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9AC7E418-080D-94BF-F643-A2736E5D1646}"/>
              </a:ext>
            </a:extLst>
          </p:cNvPr>
          <p:cNvCxnSpPr>
            <a:cxnSpLocks/>
            <a:stCxn id="36" idx="1"/>
            <a:endCxn id="36" idx="3"/>
          </p:cNvCxnSpPr>
          <p:nvPr/>
        </p:nvCxnSpPr>
        <p:spPr>
          <a:xfrm>
            <a:off x="2445909" y="4104007"/>
            <a:ext cx="2823675"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0A630F-16D0-EB77-061A-651F08F5030E}"/>
              </a:ext>
            </a:extLst>
          </p:cNvPr>
          <p:cNvCxnSpPr>
            <a:cxnSpLocks/>
            <a:stCxn id="36" idx="0"/>
            <a:endCxn id="36" idx="2"/>
          </p:cNvCxnSpPr>
          <p:nvPr/>
        </p:nvCxnSpPr>
        <p:spPr>
          <a:xfrm>
            <a:off x="3857747" y="2794290"/>
            <a:ext cx="0" cy="261943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24809AA-79BB-05C5-E885-9D6B42845361}"/>
                  </a:ext>
                </a:extLst>
              </p:cNvPr>
              <p:cNvSpPr txBox="1"/>
              <p:nvPr/>
            </p:nvSpPr>
            <p:spPr>
              <a:xfrm>
                <a:off x="2473675" y="5452216"/>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0,0</m:t>
                          </m:r>
                        </m:sub>
                      </m:sSub>
                    </m:oMath>
                  </m:oMathPara>
                </a14:m>
                <a:endParaRPr lang="en-US" sz="2400" dirty="0"/>
              </a:p>
            </p:txBody>
          </p:sp>
        </mc:Choice>
        <mc:Fallback xmlns="">
          <p:sp>
            <p:nvSpPr>
              <p:cNvPr id="39" name="TextBox 38">
                <a:extLst>
                  <a:ext uri="{FF2B5EF4-FFF2-40B4-BE49-F238E27FC236}">
                    <a16:creationId xmlns:a16="http://schemas.microsoft.com/office/drawing/2014/main" id="{824809AA-79BB-05C5-E885-9D6B42845361}"/>
                  </a:ext>
                </a:extLst>
              </p:cNvPr>
              <p:cNvSpPr txBox="1">
                <a:spLocks noRot="1" noChangeAspect="1" noMove="1" noResize="1" noEditPoints="1" noAdjustHandles="1" noChangeArrowheads="1" noChangeShapeType="1" noTextEdit="1"/>
              </p:cNvSpPr>
              <p:nvPr/>
            </p:nvSpPr>
            <p:spPr>
              <a:xfrm>
                <a:off x="2473675" y="5452216"/>
                <a:ext cx="608184" cy="385555"/>
              </a:xfrm>
              <a:prstGeom prst="rect">
                <a:avLst/>
              </a:prstGeom>
              <a:blipFill>
                <a:blip r:embed="rId3"/>
                <a:stretch>
                  <a:fillRect l="-10000" r="-3000"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634B303-E0C5-C6ED-6E39-CB8251B9CB3E}"/>
                  </a:ext>
                </a:extLst>
              </p:cNvPr>
              <p:cNvSpPr txBox="1"/>
              <p:nvPr/>
            </p:nvSpPr>
            <p:spPr>
              <a:xfrm>
                <a:off x="3972172" y="5446441"/>
                <a:ext cx="600512"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m:t>
                          </m:r>
                          <m:r>
                            <a:rPr lang="en-US" sz="2400" b="0" i="1" smtClean="0">
                              <a:latin typeface="Cambria Math" panose="02040503050406030204" pitchFamily="18" charset="0"/>
                            </a:rPr>
                            <m:t>,0</m:t>
                          </m:r>
                        </m:sub>
                      </m:sSub>
                    </m:oMath>
                  </m:oMathPara>
                </a14:m>
                <a:endParaRPr lang="en-US" sz="2400" dirty="0"/>
              </a:p>
            </p:txBody>
          </p:sp>
        </mc:Choice>
        <mc:Fallback xmlns="">
          <p:sp>
            <p:nvSpPr>
              <p:cNvPr id="40" name="TextBox 39">
                <a:extLst>
                  <a:ext uri="{FF2B5EF4-FFF2-40B4-BE49-F238E27FC236}">
                    <a16:creationId xmlns:a16="http://schemas.microsoft.com/office/drawing/2014/main" id="{8634B303-E0C5-C6ED-6E39-CB8251B9CB3E}"/>
                  </a:ext>
                </a:extLst>
              </p:cNvPr>
              <p:cNvSpPr txBox="1">
                <a:spLocks noRot="1" noChangeAspect="1" noMove="1" noResize="1" noEditPoints="1" noAdjustHandles="1" noChangeArrowheads="1" noChangeShapeType="1" noTextEdit="1"/>
              </p:cNvSpPr>
              <p:nvPr/>
            </p:nvSpPr>
            <p:spPr>
              <a:xfrm>
                <a:off x="3972172" y="5446441"/>
                <a:ext cx="600512" cy="385555"/>
              </a:xfrm>
              <a:prstGeom prst="rect">
                <a:avLst/>
              </a:prstGeom>
              <a:blipFill>
                <a:blip r:embed="rId4"/>
                <a:stretch>
                  <a:fillRect l="-7143"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693033A-03B5-5034-AD4D-3ADD37DAD134}"/>
                  </a:ext>
                </a:extLst>
              </p:cNvPr>
              <p:cNvSpPr txBox="1"/>
              <p:nvPr/>
            </p:nvSpPr>
            <p:spPr>
              <a:xfrm>
                <a:off x="5432661" y="5446441"/>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𝑁𝑥</m:t>
                          </m:r>
                          <m:r>
                            <a:rPr lang="en-US" sz="2400" b="0" i="1" smtClean="0">
                              <a:latin typeface="Cambria Math" panose="02040503050406030204" pitchFamily="18" charset="0"/>
                            </a:rPr>
                            <m:t>−1,0</m:t>
                          </m:r>
                        </m:sub>
                      </m:sSub>
                    </m:oMath>
                  </m:oMathPara>
                </a14:m>
                <a:endParaRPr lang="en-US" sz="2400" dirty="0"/>
              </a:p>
            </p:txBody>
          </p:sp>
        </mc:Choice>
        <mc:Fallback xmlns="">
          <p:sp>
            <p:nvSpPr>
              <p:cNvPr id="41" name="TextBox 40">
                <a:extLst>
                  <a:ext uri="{FF2B5EF4-FFF2-40B4-BE49-F238E27FC236}">
                    <a16:creationId xmlns:a16="http://schemas.microsoft.com/office/drawing/2014/main" id="{5693033A-03B5-5034-AD4D-3ADD37DAD134}"/>
                  </a:ext>
                </a:extLst>
              </p:cNvPr>
              <p:cNvSpPr txBox="1">
                <a:spLocks noRot="1" noChangeAspect="1" noMove="1" noResize="1" noEditPoints="1" noAdjustHandles="1" noChangeArrowheads="1" noChangeShapeType="1" noTextEdit="1"/>
              </p:cNvSpPr>
              <p:nvPr/>
            </p:nvSpPr>
            <p:spPr>
              <a:xfrm>
                <a:off x="5432661" y="5446441"/>
                <a:ext cx="608184" cy="385555"/>
              </a:xfrm>
              <a:prstGeom prst="rect">
                <a:avLst/>
              </a:prstGeom>
              <a:blipFill>
                <a:blip r:embed="rId5"/>
                <a:stretch>
                  <a:fillRect l="-17000" r="-72000"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814A1E1-200F-2C8B-BA32-57F673812C30}"/>
                  </a:ext>
                </a:extLst>
              </p:cNvPr>
              <p:cNvSpPr txBox="1"/>
              <p:nvPr/>
            </p:nvSpPr>
            <p:spPr>
              <a:xfrm>
                <a:off x="2473675" y="4071289"/>
                <a:ext cx="608184" cy="39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0,</m:t>
                          </m:r>
                          <m:r>
                            <a:rPr lang="en-US" sz="2400" b="0" i="1" smtClean="0">
                              <a:latin typeface="Cambria Math" panose="02040503050406030204" pitchFamily="18" charset="0"/>
                            </a:rPr>
                            <m:t>𝑗</m:t>
                          </m:r>
                        </m:sub>
                      </m:sSub>
                    </m:oMath>
                  </m:oMathPara>
                </a14:m>
                <a:endParaRPr lang="en-US" sz="2400" dirty="0"/>
              </a:p>
            </p:txBody>
          </p:sp>
        </mc:Choice>
        <mc:Fallback xmlns="">
          <p:sp>
            <p:nvSpPr>
              <p:cNvPr id="42" name="TextBox 41">
                <a:extLst>
                  <a:ext uri="{FF2B5EF4-FFF2-40B4-BE49-F238E27FC236}">
                    <a16:creationId xmlns:a16="http://schemas.microsoft.com/office/drawing/2014/main" id="{4814A1E1-200F-2C8B-BA32-57F673812C30}"/>
                  </a:ext>
                </a:extLst>
              </p:cNvPr>
              <p:cNvSpPr txBox="1">
                <a:spLocks noRot="1" noChangeAspect="1" noMove="1" noResize="1" noEditPoints="1" noAdjustHandles="1" noChangeArrowheads="1" noChangeShapeType="1" noTextEdit="1"/>
              </p:cNvSpPr>
              <p:nvPr/>
            </p:nvSpPr>
            <p:spPr>
              <a:xfrm>
                <a:off x="2473675" y="4071289"/>
                <a:ext cx="608184" cy="399084"/>
              </a:xfrm>
              <a:prstGeom prst="rect">
                <a:avLst/>
              </a:prstGeom>
              <a:blipFill>
                <a:blip r:embed="rId6"/>
                <a:stretch>
                  <a:fillRect l="-9000" r="-4000"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78F4AB8-CE06-DFCC-1755-BC66C00EACBF}"/>
                  </a:ext>
                </a:extLst>
              </p:cNvPr>
              <p:cNvSpPr txBox="1"/>
              <p:nvPr/>
            </p:nvSpPr>
            <p:spPr>
              <a:xfrm>
                <a:off x="3959866" y="4071289"/>
                <a:ext cx="600512" cy="39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m:oMathPara>
                </a14:m>
                <a:endParaRPr lang="en-US" sz="2400" dirty="0"/>
              </a:p>
            </p:txBody>
          </p:sp>
        </mc:Choice>
        <mc:Fallback xmlns="">
          <p:sp>
            <p:nvSpPr>
              <p:cNvPr id="43" name="TextBox 42">
                <a:extLst>
                  <a:ext uri="{FF2B5EF4-FFF2-40B4-BE49-F238E27FC236}">
                    <a16:creationId xmlns:a16="http://schemas.microsoft.com/office/drawing/2014/main" id="{378F4AB8-CE06-DFCC-1755-BC66C00EACBF}"/>
                  </a:ext>
                </a:extLst>
              </p:cNvPr>
              <p:cNvSpPr txBox="1">
                <a:spLocks noRot="1" noChangeAspect="1" noMove="1" noResize="1" noEditPoints="1" noAdjustHandles="1" noChangeArrowheads="1" noChangeShapeType="1" noTextEdit="1"/>
              </p:cNvSpPr>
              <p:nvPr/>
            </p:nvSpPr>
            <p:spPr>
              <a:xfrm>
                <a:off x="3959866" y="4071289"/>
                <a:ext cx="600512" cy="399084"/>
              </a:xfrm>
              <a:prstGeom prst="rect">
                <a:avLst/>
              </a:prstGeom>
              <a:blipFill>
                <a:blip r:embed="rId7"/>
                <a:stretch>
                  <a:fillRect l="-6122" r="-1020" b="-2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2C29E22-CB4C-00EE-B044-EAA9D73A6EBF}"/>
                  </a:ext>
                </a:extLst>
              </p:cNvPr>
              <p:cNvSpPr txBox="1"/>
              <p:nvPr/>
            </p:nvSpPr>
            <p:spPr>
              <a:xfrm>
                <a:off x="5450743" y="4072727"/>
                <a:ext cx="608184" cy="39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𝑁𝑥</m:t>
                          </m:r>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oMath>
                  </m:oMathPara>
                </a14:m>
                <a:endParaRPr lang="en-US" sz="2400" dirty="0"/>
              </a:p>
            </p:txBody>
          </p:sp>
        </mc:Choice>
        <mc:Fallback xmlns="">
          <p:sp>
            <p:nvSpPr>
              <p:cNvPr id="44" name="TextBox 43">
                <a:extLst>
                  <a:ext uri="{FF2B5EF4-FFF2-40B4-BE49-F238E27FC236}">
                    <a16:creationId xmlns:a16="http://schemas.microsoft.com/office/drawing/2014/main" id="{52C29E22-CB4C-00EE-B044-EAA9D73A6EBF}"/>
                  </a:ext>
                </a:extLst>
              </p:cNvPr>
              <p:cNvSpPr txBox="1">
                <a:spLocks noRot="1" noChangeAspect="1" noMove="1" noResize="1" noEditPoints="1" noAdjustHandles="1" noChangeArrowheads="1" noChangeShapeType="1" noTextEdit="1"/>
              </p:cNvSpPr>
              <p:nvPr/>
            </p:nvSpPr>
            <p:spPr>
              <a:xfrm>
                <a:off x="5450743" y="4072727"/>
                <a:ext cx="608184" cy="399084"/>
              </a:xfrm>
              <a:prstGeom prst="rect">
                <a:avLst/>
              </a:prstGeom>
              <a:blipFill>
                <a:blip r:embed="rId8"/>
                <a:stretch>
                  <a:fillRect l="-17000" r="-73000"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82F5352-AA96-D112-E989-9135CEB2F243}"/>
                  </a:ext>
                </a:extLst>
              </p:cNvPr>
              <p:cNvSpPr txBox="1"/>
              <p:nvPr/>
            </p:nvSpPr>
            <p:spPr>
              <a:xfrm>
                <a:off x="2460220" y="2814244"/>
                <a:ext cx="608184" cy="398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0,</m:t>
                          </m:r>
                          <m:r>
                            <a:rPr lang="en-US" sz="2400" b="0" i="1" smtClean="0">
                              <a:latin typeface="Cambria Math" panose="02040503050406030204" pitchFamily="18" charset="0"/>
                            </a:rPr>
                            <m:t>𝑁𝑦</m:t>
                          </m:r>
                          <m:r>
                            <a:rPr lang="en-US" sz="2400" b="0" i="1" smtClean="0">
                              <a:latin typeface="Cambria Math" panose="02040503050406030204" pitchFamily="18" charset="0"/>
                            </a:rPr>
                            <m:t>−1</m:t>
                          </m:r>
                        </m:sub>
                      </m:sSub>
                    </m:oMath>
                  </m:oMathPara>
                </a14:m>
                <a:endParaRPr lang="en-US" sz="2400" dirty="0"/>
              </a:p>
            </p:txBody>
          </p:sp>
        </mc:Choice>
        <mc:Fallback xmlns="">
          <p:sp>
            <p:nvSpPr>
              <p:cNvPr id="45" name="TextBox 44">
                <a:extLst>
                  <a:ext uri="{FF2B5EF4-FFF2-40B4-BE49-F238E27FC236}">
                    <a16:creationId xmlns:a16="http://schemas.microsoft.com/office/drawing/2014/main" id="{782F5352-AA96-D112-E989-9135CEB2F243}"/>
                  </a:ext>
                </a:extLst>
              </p:cNvPr>
              <p:cNvSpPr txBox="1">
                <a:spLocks noRot="1" noChangeAspect="1" noMove="1" noResize="1" noEditPoints="1" noAdjustHandles="1" noChangeArrowheads="1" noChangeShapeType="1" noTextEdit="1"/>
              </p:cNvSpPr>
              <p:nvPr/>
            </p:nvSpPr>
            <p:spPr>
              <a:xfrm>
                <a:off x="2460220" y="2814244"/>
                <a:ext cx="608184" cy="398507"/>
              </a:xfrm>
              <a:prstGeom prst="rect">
                <a:avLst/>
              </a:prstGeom>
              <a:blipFill>
                <a:blip r:embed="rId9"/>
                <a:stretch>
                  <a:fillRect l="-18182" r="-74747"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DAA4E66-B57F-09E3-AB09-DF6A5DF0F9B0}"/>
                  </a:ext>
                </a:extLst>
              </p:cNvPr>
              <p:cNvSpPr txBox="1"/>
              <p:nvPr/>
            </p:nvSpPr>
            <p:spPr>
              <a:xfrm>
                <a:off x="3944040" y="2799559"/>
                <a:ext cx="600512" cy="398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𝑁𝑦</m:t>
                          </m:r>
                          <m:r>
                            <a:rPr lang="en-US" sz="2400" b="0" i="1" smtClean="0">
                              <a:latin typeface="Cambria Math" panose="02040503050406030204" pitchFamily="18" charset="0"/>
                            </a:rPr>
                            <m:t>−1</m:t>
                          </m:r>
                        </m:sub>
                      </m:sSub>
                    </m:oMath>
                  </m:oMathPara>
                </a14:m>
                <a:endParaRPr lang="en-US" sz="2400" dirty="0"/>
              </a:p>
            </p:txBody>
          </p:sp>
        </mc:Choice>
        <mc:Fallback xmlns="">
          <p:sp>
            <p:nvSpPr>
              <p:cNvPr id="46" name="TextBox 45">
                <a:extLst>
                  <a:ext uri="{FF2B5EF4-FFF2-40B4-BE49-F238E27FC236}">
                    <a16:creationId xmlns:a16="http://schemas.microsoft.com/office/drawing/2014/main" id="{3DAA4E66-B57F-09E3-AB09-DF6A5DF0F9B0}"/>
                  </a:ext>
                </a:extLst>
              </p:cNvPr>
              <p:cNvSpPr txBox="1">
                <a:spLocks noRot="1" noChangeAspect="1" noMove="1" noResize="1" noEditPoints="1" noAdjustHandles="1" noChangeArrowheads="1" noChangeShapeType="1" noTextEdit="1"/>
              </p:cNvSpPr>
              <p:nvPr/>
            </p:nvSpPr>
            <p:spPr>
              <a:xfrm>
                <a:off x="3944040" y="2799559"/>
                <a:ext cx="600512" cy="398507"/>
              </a:xfrm>
              <a:prstGeom prst="rect">
                <a:avLst/>
              </a:prstGeom>
              <a:blipFill>
                <a:blip r:embed="rId10"/>
                <a:stretch>
                  <a:fillRect l="-18367" r="-69388" b="-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F300C3A-BEC4-8A08-DB8E-9C2452D21B2B}"/>
                  </a:ext>
                </a:extLst>
              </p:cNvPr>
              <p:cNvSpPr txBox="1"/>
              <p:nvPr/>
            </p:nvSpPr>
            <p:spPr>
              <a:xfrm>
                <a:off x="5419206" y="2791617"/>
                <a:ext cx="608184" cy="398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𝑁𝑥</m:t>
                          </m:r>
                          <m:r>
                            <a:rPr lang="en-US" sz="2400" b="0" i="1" smtClean="0">
                              <a:latin typeface="Cambria Math" panose="02040503050406030204" pitchFamily="18" charset="0"/>
                            </a:rPr>
                            <m:t>−1,</m:t>
                          </m:r>
                          <m:r>
                            <a:rPr lang="en-US" sz="2400" b="0" i="1" smtClean="0">
                              <a:latin typeface="Cambria Math" panose="02040503050406030204" pitchFamily="18" charset="0"/>
                            </a:rPr>
                            <m:t>𝑁𝑦</m:t>
                          </m:r>
                          <m:r>
                            <a:rPr lang="en-US" sz="2400" b="0" i="1" smtClean="0">
                              <a:latin typeface="Cambria Math" panose="02040503050406030204" pitchFamily="18" charset="0"/>
                            </a:rPr>
                            <m:t>−1</m:t>
                          </m:r>
                        </m:sub>
                      </m:sSub>
                    </m:oMath>
                  </m:oMathPara>
                </a14:m>
                <a:endParaRPr lang="en-US" sz="2400" dirty="0"/>
              </a:p>
            </p:txBody>
          </p:sp>
        </mc:Choice>
        <mc:Fallback xmlns="">
          <p:sp>
            <p:nvSpPr>
              <p:cNvPr id="47" name="TextBox 46">
                <a:extLst>
                  <a:ext uri="{FF2B5EF4-FFF2-40B4-BE49-F238E27FC236}">
                    <a16:creationId xmlns:a16="http://schemas.microsoft.com/office/drawing/2014/main" id="{BF300C3A-BEC4-8A08-DB8E-9C2452D21B2B}"/>
                  </a:ext>
                </a:extLst>
              </p:cNvPr>
              <p:cNvSpPr txBox="1">
                <a:spLocks noRot="1" noChangeAspect="1" noMove="1" noResize="1" noEditPoints="1" noAdjustHandles="1" noChangeArrowheads="1" noChangeShapeType="1" noTextEdit="1"/>
              </p:cNvSpPr>
              <p:nvPr/>
            </p:nvSpPr>
            <p:spPr>
              <a:xfrm>
                <a:off x="5419206" y="2791617"/>
                <a:ext cx="608184" cy="398507"/>
              </a:xfrm>
              <a:prstGeom prst="rect">
                <a:avLst/>
              </a:prstGeom>
              <a:blipFill>
                <a:blip r:embed="rId11"/>
                <a:stretch>
                  <a:fillRect l="-18000" r="-150000" b="-23077"/>
                </a:stretch>
              </a:blipFill>
            </p:spPr>
            <p:txBody>
              <a:bodyPr/>
              <a:lstStyle/>
              <a:p>
                <a:r>
                  <a:rPr lang="en-US">
                    <a:noFill/>
                  </a:rPr>
                  <a:t> </a:t>
                </a:r>
              </a:p>
            </p:txBody>
          </p:sp>
        </mc:Fallback>
      </mc:AlternateContent>
    </p:spTree>
    <p:extLst>
      <p:ext uri="{BB962C8B-B14F-4D97-AF65-F5344CB8AC3E}">
        <p14:creationId xmlns:p14="http://schemas.microsoft.com/office/powerpoint/2010/main" val="56359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986391-7306-F09D-0E84-52D1D0816CE2}"/>
              </a:ext>
            </a:extLst>
          </p:cNvPr>
          <p:cNvSpPr>
            <a:spLocks noGrp="1"/>
          </p:cNvSpPr>
          <p:nvPr>
            <p:ph type="sldNum" sz="quarter" idx="12"/>
          </p:nvPr>
        </p:nvSpPr>
        <p:spPr/>
        <p:txBody>
          <a:bodyPr/>
          <a:lstStyle/>
          <a:p>
            <a:fld id="{49E430A2-D194-4C01-B316-5CD17E29EE8B}" type="slidenum">
              <a:rPr lang="en-US" sz="1100" smtClean="0"/>
              <a:t>8</a:t>
            </a:fld>
            <a:endParaRPr lang="en-US" sz="1100"/>
          </a:p>
        </p:txBody>
      </p:sp>
      <p:sp>
        <p:nvSpPr>
          <p:cNvPr id="3" name="Google Shape;338;p30">
            <a:extLst>
              <a:ext uri="{FF2B5EF4-FFF2-40B4-BE49-F238E27FC236}">
                <a16:creationId xmlns:a16="http://schemas.microsoft.com/office/drawing/2014/main" id="{266EC50D-B7E3-8EF9-D917-26366638CE7F}"/>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sz="2400" kern="0" dirty="0">
                <a:solidFill>
                  <a:srgbClr val="CC0000"/>
                </a:solidFill>
              </a:rPr>
              <a:t>Equation for interior node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7286140-5144-C555-6BEE-01D019E4322C}"/>
                  </a:ext>
                </a:extLst>
              </p:cNvPr>
              <p:cNvSpPr txBox="1"/>
              <p:nvPr/>
            </p:nvSpPr>
            <p:spPr>
              <a:xfrm>
                <a:off x="-84937" y="1321057"/>
                <a:ext cx="8809353" cy="7203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Cambria Math" panose="02040503050406030204" pitchFamily="18" charset="0"/>
                        </a:rPr>
                        <m:t>Δ</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𝑘</m:t>
                              </m:r>
                            </m:sub>
                          </m:sSub>
                        </m:e>
                      </m:d>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Δ</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r>
                        <a:rPr lang="en-US"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den>
                          </m:f>
                        </m:e>
                      </m:d>
                      <m:r>
                        <a:rPr lang="en-US" b="0" i="1" smtClean="0">
                          <a:latin typeface="Cambria Math" panose="02040503050406030204" pitchFamily="18" charset="0"/>
                        </a:rPr>
                        <m:t>𝑢</m:t>
                      </m:r>
                    </m:oMath>
                  </m:oMathPara>
                </a14:m>
                <a:endParaRPr lang="en-US" sz="1600" dirty="0"/>
              </a:p>
            </p:txBody>
          </p:sp>
        </mc:Choice>
        <mc:Fallback xmlns="">
          <p:sp>
            <p:nvSpPr>
              <p:cNvPr id="8" name="TextBox 7">
                <a:extLst>
                  <a:ext uri="{FF2B5EF4-FFF2-40B4-BE49-F238E27FC236}">
                    <a16:creationId xmlns:a16="http://schemas.microsoft.com/office/drawing/2014/main" id="{77286140-5144-C555-6BEE-01D019E4322C}"/>
                  </a:ext>
                </a:extLst>
              </p:cNvPr>
              <p:cNvSpPr txBox="1">
                <a:spLocks noRot="1" noChangeAspect="1" noMove="1" noResize="1" noEditPoints="1" noAdjustHandles="1" noChangeArrowheads="1" noChangeShapeType="1" noTextEdit="1"/>
              </p:cNvSpPr>
              <p:nvPr/>
            </p:nvSpPr>
            <p:spPr>
              <a:xfrm>
                <a:off x="-84937" y="1321057"/>
                <a:ext cx="8809353" cy="72032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85859AB-CD0E-17C4-9B3F-9E1B52E354FA}"/>
                  </a:ext>
                </a:extLst>
              </p:cNvPr>
              <p:cNvSpPr txBox="1"/>
              <p:nvPr/>
            </p:nvSpPr>
            <p:spPr>
              <a:xfrm>
                <a:off x="87846" y="790232"/>
                <a:ext cx="8638847" cy="584775"/>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Remove subscript </a:t>
                </a:r>
                <a14:m>
                  <m:oMath xmlns:m="http://schemas.openxmlformats.org/officeDocument/2006/math">
                    <m:r>
                      <a:rPr lang="en-US" b="0" i="1" smtClean="0">
                        <a:solidFill>
                          <a:prstClr val="black"/>
                        </a:solidFill>
                        <a:latin typeface="Cambria Math" panose="02040503050406030204" pitchFamily="18" charset="0"/>
                        <a:cs typeface="Arial" panose="020B0604020202020204" pitchFamily="34" charset="0"/>
                      </a:rPr>
                      <m:t>𝑘</m:t>
                    </m:r>
                  </m:oMath>
                </a14:m>
                <a:r>
                  <a:rPr lang="en-US" dirty="0">
                    <a:solidFill>
                      <a:prstClr val="black"/>
                    </a:solidFill>
                    <a:latin typeface="Arial" panose="020B0604020202020204" pitchFamily="34" charset="0"/>
                    <a:cs typeface="Arial" panose="020B0604020202020204" pitchFamily="34" charset="0"/>
                  </a:rPr>
                  <a:t> considering all the vectors are at </a:t>
                </a:r>
                <a14:m>
                  <m:oMath xmlns:m="http://schemas.openxmlformats.org/officeDocument/2006/math">
                    <m:r>
                      <a:rPr lang="en-US" i="1">
                        <a:solidFill>
                          <a:prstClr val="black"/>
                        </a:solidFill>
                        <a:latin typeface="Cambria Math" panose="02040503050406030204" pitchFamily="18" charset="0"/>
                        <a:cs typeface="Arial" panose="020B0604020202020204" pitchFamily="34" charset="0"/>
                      </a:rPr>
                      <m:t>𝑘</m:t>
                    </m:r>
                  </m:oMath>
                </a14:m>
                <a:r>
                  <a:rPr lang="en-US" dirty="0">
                    <a:solidFill>
                      <a:prstClr val="black"/>
                    </a:solidFill>
                    <a:latin typeface="Arial" panose="020B0604020202020204" pitchFamily="34" charset="0"/>
                    <a:cs typeface="Arial" panose="020B0604020202020204" pitchFamily="34" charset="0"/>
                  </a:rPr>
                  <a:t> iteration:</a:t>
                </a:r>
                <a:endParaRPr lang="en-US" i="1" u="sng" dirty="0">
                  <a:solidFill>
                    <a:prstClr val="black"/>
                  </a:solidFill>
                  <a:latin typeface="Arial" panose="020B0604020202020204" pitchFamily="34" charset="0"/>
                  <a:cs typeface="Arial" panose="020B0604020202020204" pitchFamily="34" charset="0"/>
                </a:endParaRPr>
              </a:p>
              <a:p>
                <a:pPr marL="457188" lvl="1"/>
                <a:endParaRPr lang="en-US" sz="1400" dirty="0">
                  <a:solidFill>
                    <a:prstClr val="black"/>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785859AB-CD0E-17C4-9B3F-9E1B52E354FA}"/>
                  </a:ext>
                </a:extLst>
              </p:cNvPr>
              <p:cNvSpPr txBox="1">
                <a:spLocks noRot="1" noChangeAspect="1" noMove="1" noResize="1" noEditPoints="1" noAdjustHandles="1" noChangeArrowheads="1" noChangeShapeType="1" noTextEdit="1"/>
              </p:cNvSpPr>
              <p:nvPr/>
            </p:nvSpPr>
            <p:spPr>
              <a:xfrm>
                <a:off x="87846" y="790232"/>
                <a:ext cx="8638847" cy="584775"/>
              </a:xfrm>
              <a:prstGeom prst="rect">
                <a:avLst/>
              </a:prstGeom>
              <a:blipFill>
                <a:blip r:embed="rId3"/>
                <a:stretch>
                  <a:fillRect l="-423" t="-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2F43A7-0551-D2F9-04CD-A77B8E29FEC2}"/>
                  </a:ext>
                </a:extLst>
              </p:cNvPr>
              <p:cNvSpPr txBox="1"/>
              <p:nvPr/>
            </p:nvSpPr>
            <p:spPr>
              <a:xfrm>
                <a:off x="87846" y="2135868"/>
                <a:ext cx="8638847" cy="658514"/>
              </a:xfrm>
              <a:prstGeom prst="rect">
                <a:avLst/>
              </a:prstGeom>
              <a:noFill/>
            </p:spPr>
            <p:txBody>
              <a:bodyPr wrap="square" rtlCol="0">
                <a:spAutoFit/>
              </a:bodyPr>
              <a:lstStyle/>
              <a:p>
                <a:pPr marL="342900" indent="-342900">
                  <a:buFont typeface="Wingdings" panose="05000000000000000000" pitchFamily="2" charset="2"/>
                  <a:buChar char="Ø"/>
                </a:pPr>
                <a:r>
                  <a:rPr lang="en-US" dirty="0">
                    <a:solidFill>
                      <a:prstClr val="black"/>
                    </a:solidFill>
                    <a:latin typeface="Arial" panose="020B0604020202020204" pitchFamily="34" charset="0"/>
                    <a:cs typeface="Arial" panose="020B0604020202020204" pitchFamily="34" charset="0"/>
                  </a:rPr>
                  <a:t>Let’s consider the simplest possible mesh at the RHS:</a:t>
                </a:r>
              </a:p>
              <a:p>
                <a:r>
                  <a:rPr lang="en-US" dirty="0">
                    <a:solidFill>
                      <a:prstClr val="black"/>
                    </a:solidFill>
                    <a:latin typeface="Arial" panose="020B0604020202020204" pitchFamily="34" charset="0"/>
                    <a:cs typeface="Arial" panose="020B0604020202020204" pitchFamily="34" charset="0"/>
                  </a:rPr>
                  <a:t>     with only one interior node: </a:t>
                </a:r>
                <a14:m>
                  <m:oMath xmlns:m="http://schemas.openxmlformats.org/officeDocument/2006/math">
                    <m:sSub>
                      <m:sSubPr>
                        <m:ctrlPr>
                          <a:rPr lang="en-US" i="1">
                            <a:solidFill>
                              <a:prstClr val="black"/>
                            </a:solidFill>
                            <a:latin typeface="Cambria Math" panose="02040503050406030204" pitchFamily="18" charset="0"/>
                            <a:cs typeface="Arial" panose="020B0604020202020204" pitchFamily="34" charset="0"/>
                          </a:rPr>
                        </m:ctrlPr>
                      </m:sSubPr>
                      <m:e>
                        <m:r>
                          <a:rPr lang="en-US">
                            <a:solidFill>
                              <a:prstClr val="black"/>
                            </a:solidFill>
                            <a:latin typeface="Cambria Math" panose="02040503050406030204" pitchFamily="18" charset="0"/>
                            <a:cs typeface="Arial" panose="020B0604020202020204" pitchFamily="34" charset="0"/>
                          </a:rPr>
                          <m:t>𝑁</m:t>
                        </m:r>
                      </m:e>
                      <m:sub>
                        <m:r>
                          <a:rPr lang="en-US">
                            <a:solidFill>
                              <a:prstClr val="black"/>
                            </a:solidFill>
                            <a:latin typeface="Cambria Math" panose="02040503050406030204" pitchFamily="18" charset="0"/>
                            <a:cs typeface="Arial" panose="020B0604020202020204" pitchFamily="34" charset="0"/>
                          </a:rPr>
                          <m:t>1,1</m:t>
                        </m:r>
                      </m:sub>
                    </m:sSub>
                  </m:oMath>
                </a14:m>
                <a:r>
                  <a:rPr lang="en-US" dirty="0">
                    <a:solidFill>
                      <a:prstClr val="black"/>
                    </a:solidFill>
                    <a:latin typeface="Arial" panose="020B0604020202020204" pitchFamily="34" charset="0"/>
                    <a:cs typeface="Arial" panose="020B0604020202020204" pitchFamily="34" charset="0"/>
                  </a:rPr>
                  <a:t>, where we need to solve the PDE</a:t>
                </a:r>
              </a:p>
            </p:txBody>
          </p:sp>
        </mc:Choice>
        <mc:Fallback xmlns="">
          <p:sp>
            <p:nvSpPr>
              <p:cNvPr id="11" name="TextBox 10">
                <a:extLst>
                  <a:ext uri="{FF2B5EF4-FFF2-40B4-BE49-F238E27FC236}">
                    <a16:creationId xmlns:a16="http://schemas.microsoft.com/office/drawing/2014/main" id="{2D2F43A7-0551-D2F9-04CD-A77B8E29FEC2}"/>
                  </a:ext>
                </a:extLst>
              </p:cNvPr>
              <p:cNvSpPr txBox="1">
                <a:spLocks noRot="1" noChangeAspect="1" noMove="1" noResize="1" noEditPoints="1" noAdjustHandles="1" noChangeArrowheads="1" noChangeShapeType="1" noTextEdit="1"/>
              </p:cNvSpPr>
              <p:nvPr/>
            </p:nvSpPr>
            <p:spPr>
              <a:xfrm>
                <a:off x="87846" y="2135868"/>
                <a:ext cx="8638847" cy="658514"/>
              </a:xfrm>
              <a:prstGeom prst="rect">
                <a:avLst/>
              </a:prstGeom>
              <a:blipFill>
                <a:blip r:embed="rId4"/>
                <a:stretch>
                  <a:fillRect l="-423" t="-4630"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FFF201-DC4B-0469-13E0-F695BA2009BF}"/>
                  </a:ext>
                </a:extLst>
              </p:cNvPr>
              <p:cNvSpPr txBox="1"/>
              <p:nvPr/>
            </p:nvSpPr>
            <p:spPr>
              <a:xfrm>
                <a:off x="510479" y="2862249"/>
                <a:ext cx="6685032" cy="2597506"/>
              </a:xfrm>
              <a:prstGeom prst="rect">
                <a:avLst/>
              </a:prstGeom>
              <a:noFill/>
            </p:spPr>
            <p:txBody>
              <a:bodyPr wrap="square" rtlCol="0">
                <a:spAutoFit/>
              </a:bodyPr>
              <a:lstStyle/>
              <a:p>
                <a:pPr marL="285750" indent="-285750">
                  <a:buFont typeface="Courier New" panose="02070309020205020404" pitchFamily="49" charset="0"/>
                  <a:buChar char="o"/>
                </a:pPr>
                <a:r>
                  <a:rPr lang="en-US" dirty="0"/>
                  <a:t>With central difference method, the LHS of the PDE at Node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a14:m>
                <a:r>
                  <a:rPr lang="en-US" dirty="0"/>
                  <a:t> can be approximated as: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mc:Choice>
        <mc:Fallback xmlns="">
          <p:sp>
            <p:nvSpPr>
              <p:cNvPr id="15" name="TextBox 14">
                <a:extLst>
                  <a:ext uri="{FF2B5EF4-FFF2-40B4-BE49-F238E27FC236}">
                    <a16:creationId xmlns:a16="http://schemas.microsoft.com/office/drawing/2014/main" id="{4CFFF201-DC4B-0469-13E0-F695BA2009BF}"/>
                  </a:ext>
                </a:extLst>
              </p:cNvPr>
              <p:cNvSpPr txBox="1">
                <a:spLocks noRot="1" noChangeAspect="1" noMove="1" noResize="1" noEditPoints="1" noAdjustHandles="1" noChangeArrowheads="1" noChangeShapeType="1" noTextEdit="1"/>
              </p:cNvSpPr>
              <p:nvPr/>
            </p:nvSpPr>
            <p:spPr>
              <a:xfrm>
                <a:off x="510479" y="2862249"/>
                <a:ext cx="6685032" cy="2597506"/>
              </a:xfrm>
              <a:prstGeom prst="rect">
                <a:avLst/>
              </a:prstGeom>
              <a:blipFill>
                <a:blip r:embed="rId5"/>
                <a:stretch>
                  <a:fillRect l="-639" t="-1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DAAD773-CCEF-1006-813B-F0033E46041B}"/>
                  </a:ext>
                </a:extLst>
              </p:cNvPr>
              <p:cNvSpPr txBox="1"/>
              <p:nvPr/>
            </p:nvSpPr>
            <p:spPr>
              <a:xfrm>
                <a:off x="678935" y="3572396"/>
                <a:ext cx="7503729" cy="694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d>
                            <m:dPr>
                              <m:ctrlPr>
                                <a:rPr lang="en-US" sz="1400" i="1" smtClean="0">
                                  <a:latin typeface="Cambria Math" panose="02040503050406030204" pitchFamily="18" charset="0"/>
                                </a:rPr>
                              </m:ctrlPr>
                            </m:dPr>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r>
                                    <a:rPr lang="en-US" sz="1400" i="1">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r>
                                            <a:rPr lang="en-US" sz="1400" i="1">
                                              <a:latin typeface="Cambria Math" panose="02040503050406030204" pitchFamily="18" charset="0"/>
                                            </a:rPr>
                                            <m:t>2</m:t>
                                          </m:r>
                                        </m:sup>
                                      </m:sSup>
                                    </m:den>
                                  </m:f>
                                </m:e>
                              </m:d>
                              <m:r>
                                <a:rPr lang="en-US" sz="1400" i="1">
                                  <a:latin typeface="Cambria Math" panose="02040503050406030204" pitchFamily="18" charset="0"/>
                                  <a:ea typeface="Cambria Math" panose="02040503050406030204" pitchFamily="18" charset="0"/>
                                </a:rPr>
                                <m:t>𝛿</m:t>
                              </m:r>
                              <m:r>
                                <a:rPr lang="en-US" sz="1400" b="0" i="1" smtClean="0">
                                  <a:latin typeface="Cambria Math" panose="02040503050406030204" pitchFamily="18" charset="0"/>
                                  <a:ea typeface="Cambria Math" panose="02040503050406030204" pitchFamily="18" charset="0"/>
                                </a:rPr>
                                <m:t>𝑢</m:t>
                              </m:r>
                            </m:e>
                          </m:d>
                        </m:e>
                        <m:sub>
                          <m:r>
                            <a:rPr lang="en-US" sz="1400" b="0" i="1" smtClean="0">
                              <a:latin typeface="Cambria Math" panose="02040503050406030204" pitchFamily="18" charset="0"/>
                            </a:rPr>
                            <m:t>1,1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m:rPr>
                              <m:sty m:val="p"/>
                            </m:rPr>
                            <a:rPr lang="en-US" sz="1400" b="0" i="0" smtClean="0">
                              <a:latin typeface="Cambria Math" panose="02040503050406030204" pitchFamily="18" charset="0"/>
                              <a:ea typeface="Cambria Math" panose="02040503050406030204" pitchFamily="18" charset="0"/>
                            </a:rPr>
                            <m:t>Δ</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𝑥</m:t>
                              </m:r>
                            </m:e>
                            <m:sup>
                              <m:r>
                                <a:rPr lang="en-US" sz="1400" b="0" i="1" smtClean="0">
                                  <a:latin typeface="Cambria Math" panose="02040503050406030204" pitchFamily="18" charset="0"/>
                                  <a:ea typeface="Cambria Math" panose="02040503050406030204" pitchFamily="18" charset="0"/>
                                </a:rPr>
                                <m:t>2</m:t>
                              </m:r>
                            </m:sup>
                          </m:sSup>
                        </m:den>
                      </m:f>
                      <m:r>
                        <a:rPr lang="en-US" sz="1400" b="0" i="1" smtClean="0">
                          <a:latin typeface="Cambria Math" panose="02040503050406030204" pitchFamily="18" charset="0"/>
                          <a:ea typeface="Cambria Math" panose="02040503050406030204" pitchFamily="18" charset="0"/>
                        </a:rPr>
                        <m:t>𝛿</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0,1</m:t>
                          </m:r>
                        </m:sub>
                      </m:sSub>
                      <m:r>
                        <a:rPr lang="en-US" sz="1400" b="0" i="1" smtClean="0">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2</m:t>
                              </m:r>
                            </m:num>
                            <m:den>
                              <m:r>
                                <m:rPr>
                                  <m:sty m:val="p"/>
                                </m:rPr>
                                <a:rPr lang="en-US" sz="1400" b="0" i="0" smtClean="0">
                                  <a:latin typeface="Cambria Math" panose="02040503050406030204" pitchFamily="18" charset="0"/>
                                  <a:ea typeface="Cambria Math" panose="02040503050406030204" pitchFamily="18" charset="0"/>
                                </a:rPr>
                                <m:t>Δ</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𝑥</m:t>
                                  </m:r>
                                </m:e>
                                <m:sup>
                                  <m:r>
                                    <a:rPr lang="en-US" sz="1400" b="0" i="1" smtClean="0">
                                      <a:latin typeface="Cambria Math" panose="02040503050406030204" pitchFamily="18" charset="0"/>
                                      <a:ea typeface="Cambria Math" panose="02040503050406030204" pitchFamily="18" charset="0"/>
                                    </a:rPr>
                                    <m:t>2</m:t>
                                  </m:r>
                                </m:sup>
                              </m:sSup>
                            </m:den>
                          </m:f>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2</m:t>
                              </m:r>
                            </m:num>
                            <m:den>
                              <m:r>
                                <m:rPr>
                                  <m:sty m:val="p"/>
                                </m:rPr>
                                <a:rPr lang="en-US" sz="1400" b="0" i="0" smtClean="0">
                                  <a:latin typeface="Cambria Math" panose="02040503050406030204" pitchFamily="18" charset="0"/>
                                  <a:ea typeface="Cambria Math" panose="02040503050406030204" pitchFamily="18" charset="0"/>
                                </a:rPr>
                                <m:t>Δ</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𝑦</m:t>
                                  </m:r>
                                </m:e>
                                <m:sup>
                                  <m:r>
                                    <a:rPr lang="en-US" sz="1400" b="0" i="1" smtClean="0">
                                      <a:latin typeface="Cambria Math" panose="02040503050406030204" pitchFamily="18" charset="0"/>
                                      <a:ea typeface="Cambria Math" panose="02040503050406030204" pitchFamily="18" charset="0"/>
                                    </a:rPr>
                                    <m:t>2</m:t>
                                  </m:r>
                                </m:sup>
                              </m:sSup>
                            </m:den>
                          </m:f>
                        </m:e>
                      </m:d>
                      <m:r>
                        <a:rPr lang="en-US" sz="1400" b="0" i="1" smtClean="0">
                          <a:latin typeface="Cambria Math" panose="02040503050406030204" pitchFamily="18" charset="0"/>
                          <a:ea typeface="Cambria Math" panose="02040503050406030204" pitchFamily="18" charset="0"/>
                        </a:rPr>
                        <m:t>𝛿</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1,1</m:t>
                          </m:r>
                        </m:sub>
                      </m:sSub>
                      <m:r>
                        <a:rPr lang="en-US" sz="1400" b="0" i="1" smtClean="0">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,1</m:t>
                          </m:r>
                        </m:sub>
                      </m:sSub>
                    </m:oMath>
                  </m:oMathPara>
                </a14:m>
                <a:endParaRPr lang="en-US" sz="1400" dirty="0"/>
              </a:p>
            </p:txBody>
          </p:sp>
        </mc:Choice>
        <mc:Fallback xmlns="">
          <p:sp>
            <p:nvSpPr>
              <p:cNvPr id="28" name="TextBox 27">
                <a:extLst>
                  <a:ext uri="{FF2B5EF4-FFF2-40B4-BE49-F238E27FC236}">
                    <a16:creationId xmlns:a16="http://schemas.microsoft.com/office/drawing/2014/main" id="{EDAAD773-CCEF-1006-813B-F0033E46041B}"/>
                  </a:ext>
                </a:extLst>
              </p:cNvPr>
              <p:cNvSpPr txBox="1">
                <a:spLocks noRot="1" noChangeAspect="1" noMove="1" noResize="1" noEditPoints="1" noAdjustHandles="1" noChangeArrowheads="1" noChangeShapeType="1" noTextEdit="1"/>
              </p:cNvSpPr>
              <p:nvPr/>
            </p:nvSpPr>
            <p:spPr>
              <a:xfrm>
                <a:off x="678935" y="3572396"/>
                <a:ext cx="7503729" cy="6948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56E93B4-59F2-DF6A-70FB-8AFF4C503ADB}"/>
                  </a:ext>
                </a:extLst>
              </p:cNvPr>
              <p:cNvSpPr txBox="1"/>
              <p:nvPr/>
            </p:nvSpPr>
            <p:spPr>
              <a:xfrm>
                <a:off x="596487" y="4866713"/>
                <a:ext cx="7939721" cy="694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d>
                            <m:dPr>
                              <m:ctrlPr>
                                <a:rPr lang="en-US" sz="1400" i="1">
                                  <a:latin typeface="Cambria Math" panose="02040503050406030204" pitchFamily="18" charset="0"/>
                                </a:rPr>
                              </m:ctrlPr>
                            </m:dPr>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𝑥</m:t>
                                          </m:r>
                                        </m:e>
                                        <m:sup>
                                          <m:r>
                                            <a:rPr lang="en-US" sz="1400" i="1">
                                              <a:latin typeface="Cambria Math" panose="02040503050406030204" pitchFamily="18" charset="0"/>
                                            </a:rPr>
                                            <m:t>2</m:t>
                                          </m:r>
                                        </m:sup>
                                      </m:sSup>
                                    </m:den>
                                  </m:f>
                                  <m:r>
                                    <a:rPr lang="en-US" sz="1400" i="1">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m:t>
                                          </m:r>
                                        </m:e>
                                        <m:sup>
                                          <m:r>
                                            <a:rPr lang="en-US" sz="1400" i="1">
                                              <a:latin typeface="Cambria Math" panose="02040503050406030204" pitchFamily="18" charset="0"/>
                                            </a:rPr>
                                            <m:t>2</m:t>
                                          </m:r>
                                        </m:sup>
                                      </m:sSup>
                                    </m:num>
                                    <m:den>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𝑦</m:t>
                                          </m:r>
                                        </m:e>
                                        <m:sup>
                                          <m:r>
                                            <a:rPr lang="en-US" sz="1400" i="1">
                                              <a:latin typeface="Cambria Math" panose="02040503050406030204" pitchFamily="18" charset="0"/>
                                            </a:rPr>
                                            <m:t>2</m:t>
                                          </m:r>
                                        </m:sup>
                                      </m:sSup>
                                    </m:den>
                                  </m:f>
                                </m:e>
                              </m:d>
                              <m:r>
                                <a:rPr lang="en-US" sz="1400" i="1">
                                  <a:latin typeface="Cambria Math" panose="02040503050406030204" pitchFamily="18" charset="0"/>
                                  <a:ea typeface="Cambria Math" panose="02040503050406030204" pitchFamily="18" charset="0"/>
                                </a:rPr>
                                <m:t>𝑢</m:t>
                              </m:r>
                            </m:e>
                          </m:d>
                        </m:e>
                        <m:sub>
                          <m:r>
                            <a:rPr lang="en-US" sz="1400" i="1">
                              <a:latin typeface="Cambria Math" panose="02040503050406030204" pitchFamily="18" charset="0"/>
                            </a:rPr>
                            <m:t>1,1</m:t>
                          </m:r>
                        </m:sub>
                      </m:sSub>
                      <m:r>
                        <a:rPr lang="en-US" sz="1400" b="0" i="1" smtClean="0">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oMath>
                  </m:oMathPara>
                </a14:m>
                <a:endParaRPr lang="en-US" sz="1400" dirty="0"/>
              </a:p>
            </p:txBody>
          </p:sp>
        </mc:Choice>
        <mc:Fallback xmlns="">
          <p:sp>
            <p:nvSpPr>
              <p:cNvPr id="6" name="TextBox 5">
                <a:extLst>
                  <a:ext uri="{FF2B5EF4-FFF2-40B4-BE49-F238E27FC236}">
                    <a16:creationId xmlns:a16="http://schemas.microsoft.com/office/drawing/2014/main" id="{D56E93B4-59F2-DF6A-70FB-8AFF4C503ADB}"/>
                  </a:ext>
                </a:extLst>
              </p:cNvPr>
              <p:cNvSpPr txBox="1">
                <a:spLocks noRot="1" noChangeAspect="1" noMove="1" noResize="1" noEditPoints="1" noAdjustHandles="1" noChangeArrowheads="1" noChangeShapeType="1" noTextEdit="1"/>
              </p:cNvSpPr>
              <p:nvPr/>
            </p:nvSpPr>
            <p:spPr>
              <a:xfrm>
                <a:off x="596487" y="4866713"/>
                <a:ext cx="7939721" cy="69487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EB00FCC-3284-FC2B-3881-08F4AE3622CA}"/>
                  </a:ext>
                </a:extLst>
              </p:cNvPr>
              <p:cNvSpPr txBox="1"/>
              <p:nvPr/>
            </p:nvSpPr>
            <p:spPr>
              <a:xfrm>
                <a:off x="26700" y="5905212"/>
                <a:ext cx="8369194" cy="576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0,1</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1,0</m:t>
                          </m:r>
                        </m:sub>
                      </m:sSub>
                      <m:r>
                        <a:rPr lang="en-US" sz="1400" i="1">
                          <a:latin typeface="Cambria Math" panose="02040503050406030204" pitchFamily="18" charset="0"/>
                          <a:ea typeface="Cambria Math" panose="02040503050406030204" pitchFamily="18" charset="0"/>
                        </a:rPr>
                        <m:t>+</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2</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2</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e>
                      </m:d>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1,1</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𝑦</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1,2</m:t>
                          </m:r>
                        </m:sub>
                      </m:sSub>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m:rPr>
                              <m:sty m:val="p"/>
                            </m:rPr>
                            <a:rPr lang="en-US" sz="1400">
                              <a:latin typeface="Cambria Math" panose="02040503050406030204" pitchFamily="18" charset="0"/>
                              <a:ea typeface="Cambria Math" panose="02040503050406030204" pitchFamily="18" charset="0"/>
                            </a:rPr>
                            <m:t>Δ</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𝑥</m:t>
                              </m:r>
                            </m:e>
                            <m:sup>
                              <m:r>
                                <a:rPr lang="en-US" sz="1400" i="1">
                                  <a:latin typeface="Cambria Math" panose="02040503050406030204" pitchFamily="18" charset="0"/>
                                  <a:ea typeface="Cambria Math" panose="02040503050406030204" pitchFamily="18" charset="0"/>
                                </a:rPr>
                                <m:t>2</m:t>
                              </m:r>
                            </m:sup>
                          </m:sSup>
                        </m:den>
                      </m:f>
                      <m:r>
                        <a:rPr lang="en-US" sz="1400" i="1">
                          <a:latin typeface="Cambria Math" panose="02040503050406030204" pitchFamily="18" charset="0"/>
                          <a:ea typeface="Cambria Math" panose="02040503050406030204" pitchFamily="18" charset="0"/>
                        </a:rPr>
                        <m:t>𝛿</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𝑢</m:t>
                          </m:r>
                        </m:e>
                        <m:sub>
                          <m:r>
                            <a:rPr lang="en-US" sz="1400" i="1">
                              <a:latin typeface="Cambria Math" panose="02040503050406030204" pitchFamily="18" charset="0"/>
                              <a:ea typeface="Cambria Math" panose="02040503050406030204" pitchFamily="18" charset="0"/>
                            </a:rPr>
                            <m:t>2,1</m:t>
                          </m:r>
                        </m:sub>
                      </m:sSub>
                    </m:oMath>
                  </m:oMathPara>
                </a14:m>
                <a:endParaRPr lang="en-US" sz="1400" dirty="0"/>
              </a:p>
            </p:txBody>
          </p:sp>
        </mc:Choice>
        <mc:Fallback xmlns="">
          <p:sp>
            <p:nvSpPr>
              <p:cNvPr id="26" name="TextBox 25">
                <a:extLst>
                  <a:ext uri="{FF2B5EF4-FFF2-40B4-BE49-F238E27FC236}">
                    <a16:creationId xmlns:a16="http://schemas.microsoft.com/office/drawing/2014/main" id="{1EB00FCC-3284-FC2B-3881-08F4AE3622CA}"/>
                  </a:ext>
                </a:extLst>
              </p:cNvPr>
              <p:cNvSpPr txBox="1">
                <a:spLocks noRot="1" noChangeAspect="1" noMove="1" noResize="1" noEditPoints="1" noAdjustHandles="1" noChangeArrowheads="1" noChangeShapeType="1" noTextEdit="1"/>
              </p:cNvSpPr>
              <p:nvPr/>
            </p:nvSpPr>
            <p:spPr>
              <a:xfrm>
                <a:off x="26700" y="5905212"/>
                <a:ext cx="8369194" cy="576376"/>
              </a:xfrm>
              <a:prstGeom prst="rect">
                <a:avLst/>
              </a:prstGeom>
              <a:blipFill>
                <a:blip r:embed="rId8"/>
                <a:stretch>
                  <a:fillRect/>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0D0BDCB2-E43C-8164-97B7-7C5F044E0A0C}"/>
              </a:ext>
            </a:extLst>
          </p:cNvPr>
          <p:cNvSpPr/>
          <p:nvPr/>
        </p:nvSpPr>
        <p:spPr>
          <a:xfrm>
            <a:off x="7347847" y="1913329"/>
            <a:ext cx="1376569" cy="1276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56AB473C-C490-9068-E811-9A1EC3F86F8D}"/>
              </a:ext>
            </a:extLst>
          </p:cNvPr>
          <p:cNvCxnSpPr>
            <a:cxnSpLocks/>
            <a:stCxn id="62" idx="1"/>
            <a:endCxn id="62" idx="3"/>
          </p:cNvCxnSpPr>
          <p:nvPr/>
        </p:nvCxnSpPr>
        <p:spPr>
          <a:xfrm>
            <a:off x="7347847" y="2551829"/>
            <a:ext cx="1376569"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49B7FA3-586E-5C35-A3B7-219C6221CFA2}"/>
              </a:ext>
            </a:extLst>
          </p:cNvPr>
          <p:cNvCxnSpPr>
            <a:cxnSpLocks/>
            <a:stCxn id="62" idx="0"/>
            <a:endCxn id="62" idx="2"/>
          </p:cNvCxnSpPr>
          <p:nvPr/>
        </p:nvCxnSpPr>
        <p:spPr>
          <a:xfrm>
            <a:off x="8036132" y="1913329"/>
            <a:ext cx="0" cy="127699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0853874-9E6B-A130-AD31-A917042C72DC}"/>
                  </a:ext>
                </a:extLst>
              </p:cNvPr>
              <p:cNvSpPr txBox="1"/>
              <p:nvPr/>
            </p:nvSpPr>
            <p:spPr>
              <a:xfrm>
                <a:off x="7279054" y="3238947"/>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0,0</m:t>
                          </m:r>
                        </m:sub>
                      </m:sSub>
                    </m:oMath>
                  </m:oMathPara>
                </a14:m>
                <a:endParaRPr lang="en-US" sz="1600" dirty="0"/>
              </a:p>
            </p:txBody>
          </p:sp>
        </mc:Choice>
        <mc:Fallback xmlns="">
          <p:sp>
            <p:nvSpPr>
              <p:cNvPr id="65" name="TextBox 64">
                <a:extLst>
                  <a:ext uri="{FF2B5EF4-FFF2-40B4-BE49-F238E27FC236}">
                    <a16:creationId xmlns:a16="http://schemas.microsoft.com/office/drawing/2014/main" id="{70853874-9E6B-A130-AD31-A917042C72DC}"/>
                  </a:ext>
                </a:extLst>
              </p:cNvPr>
              <p:cNvSpPr txBox="1">
                <a:spLocks noRot="1" noChangeAspect="1" noMove="1" noResize="1" noEditPoints="1" noAdjustHandles="1" noChangeArrowheads="1" noChangeShapeType="1" noTextEdit="1"/>
              </p:cNvSpPr>
              <p:nvPr/>
            </p:nvSpPr>
            <p:spPr>
              <a:xfrm>
                <a:off x="7279054" y="3238947"/>
                <a:ext cx="608184" cy="256993"/>
              </a:xfrm>
              <a:prstGeom prst="rect">
                <a:avLst/>
              </a:prstGeom>
              <a:blipFill>
                <a:blip r:embed="rId9"/>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AB84FAF-4FAD-7F58-6F44-183DC48C756A}"/>
                  </a:ext>
                </a:extLst>
              </p:cNvPr>
              <p:cNvSpPr txBox="1"/>
              <p:nvPr/>
            </p:nvSpPr>
            <p:spPr>
              <a:xfrm>
                <a:off x="7997465" y="3228453"/>
                <a:ext cx="600512"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1,0</m:t>
                          </m:r>
                        </m:sub>
                      </m:sSub>
                    </m:oMath>
                  </m:oMathPara>
                </a14:m>
                <a:endParaRPr lang="en-US" sz="1600" dirty="0"/>
              </a:p>
            </p:txBody>
          </p:sp>
        </mc:Choice>
        <mc:Fallback xmlns="">
          <p:sp>
            <p:nvSpPr>
              <p:cNvPr id="66" name="TextBox 65">
                <a:extLst>
                  <a:ext uri="{FF2B5EF4-FFF2-40B4-BE49-F238E27FC236}">
                    <a16:creationId xmlns:a16="http://schemas.microsoft.com/office/drawing/2014/main" id="{AAB84FAF-4FAD-7F58-6F44-183DC48C756A}"/>
                  </a:ext>
                </a:extLst>
              </p:cNvPr>
              <p:cNvSpPr txBox="1">
                <a:spLocks noRot="1" noChangeAspect="1" noMove="1" noResize="1" noEditPoints="1" noAdjustHandles="1" noChangeArrowheads="1" noChangeShapeType="1" noTextEdit="1"/>
              </p:cNvSpPr>
              <p:nvPr/>
            </p:nvSpPr>
            <p:spPr>
              <a:xfrm>
                <a:off x="7997465" y="3228453"/>
                <a:ext cx="600512" cy="256993"/>
              </a:xfrm>
              <a:prstGeom prst="rect">
                <a:avLst/>
              </a:prstGeom>
              <a:blipFill>
                <a:blip r:embed="rId10"/>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F156980-0C9B-C551-E7A8-0EE6A7DB2B71}"/>
                  </a:ext>
                </a:extLst>
              </p:cNvPr>
              <p:cNvSpPr txBox="1"/>
              <p:nvPr/>
            </p:nvSpPr>
            <p:spPr>
              <a:xfrm>
                <a:off x="8647690" y="3228452"/>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2,0</m:t>
                          </m:r>
                        </m:sub>
                      </m:sSub>
                    </m:oMath>
                  </m:oMathPara>
                </a14:m>
                <a:endParaRPr lang="en-US" sz="1600" dirty="0"/>
              </a:p>
            </p:txBody>
          </p:sp>
        </mc:Choice>
        <mc:Fallback xmlns="">
          <p:sp>
            <p:nvSpPr>
              <p:cNvPr id="67" name="TextBox 66">
                <a:extLst>
                  <a:ext uri="{FF2B5EF4-FFF2-40B4-BE49-F238E27FC236}">
                    <a16:creationId xmlns:a16="http://schemas.microsoft.com/office/drawing/2014/main" id="{AF156980-0C9B-C551-E7A8-0EE6A7DB2B71}"/>
                  </a:ext>
                </a:extLst>
              </p:cNvPr>
              <p:cNvSpPr txBox="1">
                <a:spLocks noRot="1" noChangeAspect="1" noMove="1" noResize="1" noEditPoints="1" noAdjustHandles="1" noChangeArrowheads="1" noChangeShapeType="1" noTextEdit="1"/>
              </p:cNvSpPr>
              <p:nvPr/>
            </p:nvSpPr>
            <p:spPr>
              <a:xfrm>
                <a:off x="8647690" y="3228452"/>
                <a:ext cx="608184" cy="256993"/>
              </a:xfrm>
              <a:prstGeom prst="rect">
                <a:avLst/>
              </a:prstGeom>
              <a:blipFill>
                <a:blip r:embed="rId11"/>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E07B95F-69A7-D292-59BE-1D871B7C00E1}"/>
                  </a:ext>
                </a:extLst>
              </p:cNvPr>
              <p:cNvSpPr txBox="1"/>
              <p:nvPr/>
            </p:nvSpPr>
            <p:spPr>
              <a:xfrm>
                <a:off x="7292509" y="2600449"/>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0,1</m:t>
                          </m:r>
                        </m:sub>
                      </m:sSub>
                    </m:oMath>
                  </m:oMathPara>
                </a14:m>
                <a:endParaRPr lang="en-US" sz="1600" dirty="0"/>
              </a:p>
            </p:txBody>
          </p:sp>
        </mc:Choice>
        <mc:Fallback xmlns="">
          <p:sp>
            <p:nvSpPr>
              <p:cNvPr id="68" name="TextBox 67">
                <a:extLst>
                  <a:ext uri="{FF2B5EF4-FFF2-40B4-BE49-F238E27FC236}">
                    <a16:creationId xmlns:a16="http://schemas.microsoft.com/office/drawing/2014/main" id="{1E07B95F-69A7-D292-59BE-1D871B7C00E1}"/>
                  </a:ext>
                </a:extLst>
              </p:cNvPr>
              <p:cNvSpPr txBox="1">
                <a:spLocks noRot="1" noChangeAspect="1" noMove="1" noResize="1" noEditPoints="1" noAdjustHandles="1" noChangeArrowheads="1" noChangeShapeType="1" noTextEdit="1"/>
              </p:cNvSpPr>
              <p:nvPr/>
            </p:nvSpPr>
            <p:spPr>
              <a:xfrm>
                <a:off x="7292509" y="2600449"/>
                <a:ext cx="608184" cy="256993"/>
              </a:xfrm>
              <a:prstGeom prst="rect">
                <a:avLst/>
              </a:prstGeom>
              <a:blipFill>
                <a:blip r:embed="rId12"/>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A4CB327-B012-DCE9-62DE-B1781B1D3318}"/>
                  </a:ext>
                </a:extLst>
              </p:cNvPr>
              <p:cNvSpPr txBox="1"/>
              <p:nvPr/>
            </p:nvSpPr>
            <p:spPr>
              <a:xfrm>
                <a:off x="7998614" y="2595730"/>
                <a:ext cx="600512"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1,1</m:t>
                          </m:r>
                        </m:sub>
                      </m:sSub>
                    </m:oMath>
                  </m:oMathPara>
                </a14:m>
                <a:endParaRPr lang="en-US" sz="1600" dirty="0"/>
              </a:p>
            </p:txBody>
          </p:sp>
        </mc:Choice>
        <mc:Fallback xmlns="">
          <p:sp>
            <p:nvSpPr>
              <p:cNvPr id="69" name="TextBox 68">
                <a:extLst>
                  <a:ext uri="{FF2B5EF4-FFF2-40B4-BE49-F238E27FC236}">
                    <a16:creationId xmlns:a16="http://schemas.microsoft.com/office/drawing/2014/main" id="{3A4CB327-B012-DCE9-62DE-B1781B1D3318}"/>
                  </a:ext>
                </a:extLst>
              </p:cNvPr>
              <p:cNvSpPr txBox="1">
                <a:spLocks noRot="1" noChangeAspect="1" noMove="1" noResize="1" noEditPoints="1" noAdjustHandles="1" noChangeArrowheads="1" noChangeShapeType="1" noTextEdit="1"/>
              </p:cNvSpPr>
              <p:nvPr/>
            </p:nvSpPr>
            <p:spPr>
              <a:xfrm>
                <a:off x="7998614" y="2595730"/>
                <a:ext cx="600512" cy="256993"/>
              </a:xfrm>
              <a:prstGeom prst="rect">
                <a:avLst/>
              </a:prstGeom>
              <a:blipFill>
                <a:blip r:embed="rId13"/>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E283650-D305-017E-B546-5EEE732736F9}"/>
                  </a:ext>
                </a:extLst>
              </p:cNvPr>
              <p:cNvSpPr txBox="1"/>
              <p:nvPr/>
            </p:nvSpPr>
            <p:spPr>
              <a:xfrm>
                <a:off x="8679227" y="2597167"/>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2,1</m:t>
                          </m:r>
                        </m:sub>
                      </m:sSub>
                    </m:oMath>
                  </m:oMathPara>
                </a14:m>
                <a:endParaRPr lang="en-US" sz="1600" dirty="0"/>
              </a:p>
            </p:txBody>
          </p:sp>
        </mc:Choice>
        <mc:Fallback xmlns="">
          <p:sp>
            <p:nvSpPr>
              <p:cNvPr id="70" name="TextBox 69">
                <a:extLst>
                  <a:ext uri="{FF2B5EF4-FFF2-40B4-BE49-F238E27FC236}">
                    <a16:creationId xmlns:a16="http://schemas.microsoft.com/office/drawing/2014/main" id="{7E283650-D305-017E-B546-5EEE732736F9}"/>
                  </a:ext>
                </a:extLst>
              </p:cNvPr>
              <p:cNvSpPr txBox="1">
                <a:spLocks noRot="1" noChangeAspect="1" noMove="1" noResize="1" noEditPoints="1" noAdjustHandles="1" noChangeArrowheads="1" noChangeShapeType="1" noTextEdit="1"/>
              </p:cNvSpPr>
              <p:nvPr/>
            </p:nvSpPr>
            <p:spPr>
              <a:xfrm>
                <a:off x="8679227" y="2597167"/>
                <a:ext cx="608184" cy="256993"/>
              </a:xfrm>
              <a:prstGeom prst="rect">
                <a:avLst/>
              </a:prstGeom>
              <a:blipFill>
                <a:blip r:embed="rId14"/>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89C90BC-F159-917F-F613-D8A8D09A350B}"/>
                  </a:ext>
                </a:extLst>
              </p:cNvPr>
              <p:cNvSpPr txBox="1"/>
              <p:nvPr/>
            </p:nvSpPr>
            <p:spPr>
              <a:xfrm>
                <a:off x="7279054" y="1938002"/>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0,2</m:t>
                          </m:r>
                        </m:sub>
                      </m:sSub>
                    </m:oMath>
                  </m:oMathPara>
                </a14:m>
                <a:endParaRPr lang="en-US" sz="1600" dirty="0"/>
              </a:p>
            </p:txBody>
          </p:sp>
        </mc:Choice>
        <mc:Fallback xmlns="">
          <p:sp>
            <p:nvSpPr>
              <p:cNvPr id="71" name="TextBox 70">
                <a:extLst>
                  <a:ext uri="{FF2B5EF4-FFF2-40B4-BE49-F238E27FC236}">
                    <a16:creationId xmlns:a16="http://schemas.microsoft.com/office/drawing/2014/main" id="{C89C90BC-F159-917F-F613-D8A8D09A350B}"/>
                  </a:ext>
                </a:extLst>
              </p:cNvPr>
              <p:cNvSpPr txBox="1">
                <a:spLocks noRot="1" noChangeAspect="1" noMove="1" noResize="1" noEditPoints="1" noAdjustHandles="1" noChangeArrowheads="1" noChangeShapeType="1" noTextEdit="1"/>
              </p:cNvSpPr>
              <p:nvPr/>
            </p:nvSpPr>
            <p:spPr>
              <a:xfrm>
                <a:off x="7279054" y="1938002"/>
                <a:ext cx="608184" cy="256993"/>
              </a:xfrm>
              <a:prstGeom prst="rect">
                <a:avLst/>
              </a:prstGeom>
              <a:blipFill>
                <a:blip r:embed="rId15"/>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E327E17-8631-A559-3007-995E63D8F7B4}"/>
                  </a:ext>
                </a:extLst>
              </p:cNvPr>
              <p:cNvSpPr txBox="1"/>
              <p:nvPr/>
            </p:nvSpPr>
            <p:spPr>
              <a:xfrm>
                <a:off x="7982788" y="1918598"/>
                <a:ext cx="600512"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1,2</m:t>
                          </m:r>
                        </m:sub>
                      </m:sSub>
                    </m:oMath>
                  </m:oMathPara>
                </a14:m>
                <a:endParaRPr lang="en-US" sz="1600" dirty="0"/>
              </a:p>
            </p:txBody>
          </p:sp>
        </mc:Choice>
        <mc:Fallback xmlns="">
          <p:sp>
            <p:nvSpPr>
              <p:cNvPr id="72" name="TextBox 71">
                <a:extLst>
                  <a:ext uri="{FF2B5EF4-FFF2-40B4-BE49-F238E27FC236}">
                    <a16:creationId xmlns:a16="http://schemas.microsoft.com/office/drawing/2014/main" id="{8E327E17-8631-A559-3007-995E63D8F7B4}"/>
                  </a:ext>
                </a:extLst>
              </p:cNvPr>
              <p:cNvSpPr txBox="1">
                <a:spLocks noRot="1" noChangeAspect="1" noMove="1" noResize="1" noEditPoints="1" noAdjustHandles="1" noChangeArrowheads="1" noChangeShapeType="1" noTextEdit="1"/>
              </p:cNvSpPr>
              <p:nvPr/>
            </p:nvSpPr>
            <p:spPr>
              <a:xfrm>
                <a:off x="7982788" y="1918598"/>
                <a:ext cx="600512" cy="256993"/>
              </a:xfrm>
              <a:prstGeom prst="rect">
                <a:avLst/>
              </a:prstGeom>
              <a:blipFill>
                <a:blip r:embed="rId16"/>
                <a:stretch>
                  <a:fillRect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BEB059F-B2D2-D1FD-3486-00C8048B4F06}"/>
                  </a:ext>
                </a:extLst>
              </p:cNvPr>
              <p:cNvSpPr txBox="1"/>
              <p:nvPr/>
            </p:nvSpPr>
            <p:spPr>
              <a:xfrm>
                <a:off x="8647690" y="1910655"/>
                <a:ext cx="608184" cy="256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2,2</m:t>
                          </m:r>
                        </m:sub>
                      </m:sSub>
                    </m:oMath>
                  </m:oMathPara>
                </a14:m>
                <a:endParaRPr lang="en-US" sz="1600" dirty="0"/>
              </a:p>
            </p:txBody>
          </p:sp>
        </mc:Choice>
        <mc:Fallback xmlns="">
          <p:sp>
            <p:nvSpPr>
              <p:cNvPr id="73" name="TextBox 72">
                <a:extLst>
                  <a:ext uri="{FF2B5EF4-FFF2-40B4-BE49-F238E27FC236}">
                    <a16:creationId xmlns:a16="http://schemas.microsoft.com/office/drawing/2014/main" id="{4BEB059F-B2D2-D1FD-3486-00C8048B4F06}"/>
                  </a:ext>
                </a:extLst>
              </p:cNvPr>
              <p:cNvSpPr txBox="1">
                <a:spLocks noRot="1" noChangeAspect="1" noMove="1" noResize="1" noEditPoints="1" noAdjustHandles="1" noChangeArrowheads="1" noChangeShapeType="1" noTextEdit="1"/>
              </p:cNvSpPr>
              <p:nvPr/>
            </p:nvSpPr>
            <p:spPr>
              <a:xfrm>
                <a:off x="8647690" y="1910655"/>
                <a:ext cx="608184" cy="256993"/>
              </a:xfrm>
              <a:prstGeom prst="rect">
                <a:avLst/>
              </a:prstGeom>
              <a:blipFill>
                <a:blip r:embed="rId17"/>
                <a:stretch>
                  <a:fillRect b="-9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C19CBCAD-B988-384C-0002-12294D88ED06}"/>
                  </a:ext>
                </a:extLst>
              </p:cNvPr>
              <p:cNvSpPr txBox="1"/>
              <p:nvPr/>
            </p:nvSpPr>
            <p:spPr>
              <a:xfrm>
                <a:off x="482146" y="5527623"/>
                <a:ext cx="7458301" cy="381515"/>
              </a:xfrm>
              <a:prstGeom prst="rect">
                <a:avLst/>
              </a:prstGeom>
              <a:noFill/>
            </p:spPr>
            <p:txBody>
              <a:bodyPr wrap="square">
                <a:spAutoFit/>
              </a:bodyPr>
              <a:lstStyle/>
              <a:p>
                <a:pPr marL="285750" indent="-285750">
                  <a:buFont typeface="Courier New" panose="02070309020205020404" pitchFamily="49" charset="0"/>
                  <a:buChar char="o"/>
                </a:pPr>
                <a:r>
                  <a:rPr lang="en-US" dirty="0"/>
                  <a:t>Therefore, the PDE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a14:m>
                <a:r>
                  <a:rPr lang="en-US" dirty="0"/>
                  <a:t> can be discretized as:</a:t>
                </a:r>
              </a:p>
            </p:txBody>
          </p:sp>
        </mc:Choice>
        <mc:Fallback xmlns="">
          <p:sp>
            <p:nvSpPr>
              <p:cNvPr id="77" name="TextBox 76">
                <a:extLst>
                  <a:ext uri="{FF2B5EF4-FFF2-40B4-BE49-F238E27FC236}">
                    <a16:creationId xmlns:a16="http://schemas.microsoft.com/office/drawing/2014/main" id="{C19CBCAD-B988-384C-0002-12294D88ED06}"/>
                  </a:ext>
                </a:extLst>
              </p:cNvPr>
              <p:cNvSpPr txBox="1">
                <a:spLocks noRot="1" noChangeAspect="1" noMove="1" noResize="1" noEditPoints="1" noAdjustHandles="1" noChangeArrowheads="1" noChangeShapeType="1" noTextEdit="1"/>
              </p:cNvSpPr>
              <p:nvPr/>
            </p:nvSpPr>
            <p:spPr>
              <a:xfrm>
                <a:off x="482146" y="5527623"/>
                <a:ext cx="7458301" cy="381515"/>
              </a:xfrm>
              <a:prstGeom prst="rect">
                <a:avLst/>
              </a:prstGeom>
              <a:blipFill>
                <a:blip r:embed="rId18"/>
                <a:stretch>
                  <a:fillRect l="-572" t="-8065"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69895C1-D6CB-B70A-8A29-CE33A0D98DC5}"/>
                  </a:ext>
                </a:extLst>
              </p:cNvPr>
              <p:cNvSpPr txBox="1"/>
              <p:nvPr/>
            </p:nvSpPr>
            <p:spPr>
              <a:xfrm>
                <a:off x="510897" y="4315777"/>
                <a:ext cx="7839807" cy="658514"/>
              </a:xfrm>
              <a:prstGeom prst="rect">
                <a:avLst/>
              </a:prstGeom>
              <a:noFill/>
            </p:spPr>
            <p:txBody>
              <a:bodyPr wrap="square">
                <a:spAutoFit/>
              </a:bodyPr>
              <a:lstStyle/>
              <a:p>
                <a:pPr marL="285750" indent="-285750">
                  <a:buFont typeface="Courier New" panose="02070309020205020404" pitchFamily="49" charset="0"/>
                  <a:buChar char="o"/>
                </a:pPr>
                <a:r>
                  <a:rPr lang="en-US" dirty="0"/>
                  <a:t>With central difference method, the RHS of the PDE at Node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a14:m>
                <a:r>
                  <a:rPr lang="en-US" dirty="0"/>
                  <a:t> can be approximated as:</a:t>
                </a:r>
              </a:p>
            </p:txBody>
          </p:sp>
        </mc:Choice>
        <mc:Fallback xmlns="">
          <p:sp>
            <p:nvSpPr>
              <p:cNvPr id="79" name="TextBox 78">
                <a:extLst>
                  <a:ext uri="{FF2B5EF4-FFF2-40B4-BE49-F238E27FC236}">
                    <a16:creationId xmlns:a16="http://schemas.microsoft.com/office/drawing/2014/main" id="{269895C1-D6CB-B70A-8A29-CE33A0D98DC5}"/>
                  </a:ext>
                </a:extLst>
              </p:cNvPr>
              <p:cNvSpPr txBox="1">
                <a:spLocks noRot="1" noChangeAspect="1" noMove="1" noResize="1" noEditPoints="1" noAdjustHandles="1" noChangeArrowheads="1" noChangeShapeType="1" noTextEdit="1"/>
              </p:cNvSpPr>
              <p:nvPr/>
            </p:nvSpPr>
            <p:spPr>
              <a:xfrm>
                <a:off x="510897" y="4315777"/>
                <a:ext cx="7839807" cy="658514"/>
              </a:xfrm>
              <a:prstGeom prst="rect">
                <a:avLst/>
              </a:prstGeom>
              <a:blipFill>
                <a:blip r:embed="rId19"/>
                <a:stretch>
                  <a:fillRect l="-544" t="-4630" b="-13889"/>
                </a:stretch>
              </a:blipFill>
            </p:spPr>
            <p:txBody>
              <a:bodyPr/>
              <a:lstStyle/>
              <a:p>
                <a:r>
                  <a:rPr lang="en-US">
                    <a:noFill/>
                  </a:rPr>
                  <a:t> </a:t>
                </a:r>
              </a:p>
            </p:txBody>
          </p:sp>
        </mc:Fallback>
      </mc:AlternateContent>
    </p:spTree>
    <p:extLst>
      <p:ext uri="{BB962C8B-B14F-4D97-AF65-F5344CB8AC3E}">
        <p14:creationId xmlns:p14="http://schemas.microsoft.com/office/powerpoint/2010/main" val="314303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C1EB82-C593-80BD-B3A7-9760F5ED87AA}"/>
              </a:ext>
            </a:extLst>
          </p:cNvPr>
          <p:cNvSpPr>
            <a:spLocks noGrp="1"/>
          </p:cNvSpPr>
          <p:nvPr>
            <p:ph type="sldNum" sz="quarter" idx="12"/>
          </p:nvPr>
        </p:nvSpPr>
        <p:spPr/>
        <p:txBody>
          <a:bodyPr/>
          <a:lstStyle/>
          <a:p>
            <a:fld id="{49E430A2-D194-4C01-B316-5CD17E29EE8B}" type="slidenum">
              <a:rPr lang="en-US" smtClean="0"/>
              <a:t>9</a:t>
            </a:fld>
            <a:endParaRPr lang="en-US"/>
          </a:p>
        </p:txBody>
      </p:sp>
      <p:sp>
        <p:nvSpPr>
          <p:cNvPr id="3" name="Google Shape;338;p30">
            <a:extLst>
              <a:ext uri="{FF2B5EF4-FFF2-40B4-BE49-F238E27FC236}">
                <a16:creationId xmlns:a16="http://schemas.microsoft.com/office/drawing/2014/main" id="{E16ADEB6-98C5-9190-3886-0102798E071D}"/>
              </a:ext>
            </a:extLst>
          </p:cNvPr>
          <p:cNvSpPr txBox="1">
            <a:spLocks/>
          </p:cNvSpPr>
          <p:nvPr/>
        </p:nvSpPr>
        <p:spPr>
          <a:xfrm>
            <a:off x="617809" y="105408"/>
            <a:ext cx="7908383" cy="6675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defTabSz="914377">
              <a:buClr>
                <a:srgbClr val="000000"/>
              </a:buClr>
              <a:defRPr/>
            </a:pPr>
            <a:r>
              <a:rPr lang="en-US" kern="0" dirty="0">
                <a:solidFill>
                  <a:srgbClr val="CC0000"/>
                </a:solidFill>
              </a:rPr>
              <a:t>Equations for boundary nodes</a:t>
            </a:r>
          </a:p>
        </p:txBody>
      </p:sp>
      <p:sp>
        <p:nvSpPr>
          <p:cNvPr id="4" name="TextBox 3">
            <a:extLst>
              <a:ext uri="{FF2B5EF4-FFF2-40B4-BE49-F238E27FC236}">
                <a16:creationId xmlns:a16="http://schemas.microsoft.com/office/drawing/2014/main" id="{C6082932-625E-09DD-F4C7-73FD4C555ECB}"/>
              </a:ext>
            </a:extLst>
          </p:cNvPr>
          <p:cNvSpPr txBox="1"/>
          <p:nvPr/>
        </p:nvSpPr>
        <p:spPr>
          <a:xfrm>
            <a:off x="252572" y="780454"/>
            <a:ext cx="8638847" cy="187743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Only Dirichlet boundary conditions are specified in this problem, which means that the function value at boundary nodes are directly given.</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Boundary conditions needs to be enforced at every time step as:</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0ECAFB-A012-7742-91A2-DE6A119BC222}"/>
                  </a:ext>
                </a:extLst>
              </p:cNvPr>
              <p:cNvSpPr txBox="1"/>
              <p:nvPr/>
            </p:nvSpPr>
            <p:spPr>
              <a:xfrm>
                <a:off x="3529035" y="2158090"/>
                <a:ext cx="2380523" cy="3359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boundary</m:t>
                          </m:r>
                        </m:sub>
                      </m:sSub>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p:txBody>
          </p:sp>
        </mc:Choice>
        <mc:Fallback xmlns="">
          <p:sp>
            <p:nvSpPr>
              <p:cNvPr id="18" name="TextBox 17">
                <a:extLst>
                  <a:ext uri="{FF2B5EF4-FFF2-40B4-BE49-F238E27FC236}">
                    <a16:creationId xmlns:a16="http://schemas.microsoft.com/office/drawing/2014/main" id="{F40ECAFB-A012-7742-91A2-DE6A119BC222}"/>
                  </a:ext>
                </a:extLst>
              </p:cNvPr>
              <p:cNvSpPr txBox="1">
                <a:spLocks noRot="1" noChangeAspect="1" noMove="1" noResize="1" noEditPoints="1" noAdjustHandles="1" noChangeArrowheads="1" noChangeShapeType="1" noTextEdit="1"/>
              </p:cNvSpPr>
              <p:nvPr/>
            </p:nvSpPr>
            <p:spPr>
              <a:xfrm>
                <a:off x="3529035" y="2158090"/>
                <a:ext cx="2380523" cy="335989"/>
              </a:xfrm>
              <a:prstGeom prst="rect">
                <a:avLst/>
              </a:prstGeom>
              <a:blipFill>
                <a:blip r:embed="rId11"/>
                <a:stretch>
                  <a:fillRect l="-1026" r="-3590" b="-2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3429D25-8746-30C4-7038-2F1B11904A0E}"/>
                  </a:ext>
                </a:extLst>
              </p:cNvPr>
              <p:cNvSpPr txBox="1"/>
              <p:nvPr/>
            </p:nvSpPr>
            <p:spPr>
              <a:xfrm>
                <a:off x="323763" y="2693501"/>
                <a:ext cx="8638847" cy="159787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Since the values are known, we don’t need to solve the PDE or update the solution. Therefore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boundary</m:t>
                        </m:r>
                      </m:sub>
                    </m:sSub>
                    <m:r>
                      <a:rPr lang="en-US" sz="2000" b="0" i="1" smtClean="0">
                        <a:latin typeface="Cambria Math" panose="02040503050406030204" pitchFamily="18" charset="0"/>
                      </a:rPr>
                      <m:t>=0.</m:t>
                    </m:r>
                  </m:oMath>
                </a14:m>
                <a:r>
                  <a:rPr lang="en-US" sz="2000" dirty="0">
                    <a:solidFill>
                      <a:prstClr val="black"/>
                    </a:solidFill>
                    <a:latin typeface="Arial" panose="020B0604020202020204" pitchFamily="34" charset="0"/>
                    <a:cs typeface="Arial" panose="020B0604020202020204" pitchFamily="34" charset="0"/>
                  </a:rPr>
                  <a:t> Considering all the boundary nodes, we have:</a:t>
                </a:r>
              </a:p>
              <a:p>
                <a:pPr marL="342900" indent="-342900">
                  <a:buFont typeface="Wingdings" panose="05000000000000000000" pitchFamily="2" charset="2"/>
                  <a:buChar char="Ø"/>
                </a:pPr>
                <a:endParaRPr lang="en-US" sz="2000" dirty="0">
                  <a:solidFill>
                    <a:prstClr val="black"/>
                  </a:solidFill>
                  <a:latin typeface="Arial" panose="020B0604020202020204" pitchFamily="34" charset="0"/>
                  <a:cs typeface="Arial" panose="020B0604020202020204" pitchFamily="34" charset="0"/>
                </a:endParaRPr>
              </a:p>
              <a:p>
                <a:pPr marL="457188" lvl="1"/>
                <a:endParaRPr lang="en-US" sz="1600" dirty="0">
                  <a:solidFill>
                    <a:prstClr val="black"/>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03429D25-8746-30C4-7038-2F1B11904A0E}"/>
                  </a:ext>
                </a:extLst>
              </p:cNvPr>
              <p:cNvSpPr txBox="1">
                <a:spLocks noRot="1" noChangeAspect="1" noMove="1" noResize="1" noEditPoints="1" noAdjustHandles="1" noChangeArrowheads="1" noChangeShapeType="1" noTextEdit="1"/>
              </p:cNvSpPr>
              <p:nvPr/>
            </p:nvSpPr>
            <p:spPr>
              <a:xfrm>
                <a:off x="323763" y="2693501"/>
                <a:ext cx="8638847" cy="1597873"/>
              </a:xfrm>
              <a:prstGeom prst="rect">
                <a:avLst/>
              </a:prstGeom>
              <a:blipFill>
                <a:blip r:embed="rId12"/>
                <a:stretch>
                  <a:fillRect l="-635" t="-19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4E52AA-EB82-D80A-7CFB-3FDF0D994043}"/>
                  </a:ext>
                </a:extLst>
              </p:cNvPr>
              <p:cNvSpPr txBox="1"/>
              <p:nvPr/>
            </p:nvSpPr>
            <p:spPr>
              <a:xfrm>
                <a:off x="411705" y="3934882"/>
                <a:ext cx="4572000" cy="2405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0,0</m:t>
                          </m:r>
                        </m:sub>
                      </m:sSub>
                      <m:r>
                        <a:rPr lang="en-US" sz="1800" b="0" i="1" smtClean="0">
                          <a:latin typeface="Cambria Math" panose="02040503050406030204" pitchFamily="18" charset="0"/>
                        </a:rPr>
                        <m:t>=0</m:t>
                      </m:r>
                    </m:oMath>
                  </m:oMathPara>
                </a14:m>
                <a:endParaRPr lang="en-US" sz="1800" b="0"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0,</m:t>
                          </m:r>
                          <m:r>
                            <a:rPr lang="en-US" sz="1800" b="0" i="1" smtClean="0">
                              <a:latin typeface="Cambria Math" panose="02040503050406030204" pitchFamily="18" charset="0"/>
                            </a:rPr>
                            <m:t>1</m:t>
                          </m:r>
                        </m:sub>
                      </m:sSub>
                      <m:r>
                        <a:rPr lang="en-US" sz="1800" b="0" i="1"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0,</m:t>
                          </m:r>
                          <m:r>
                            <a:rPr lang="en-US" sz="1800" b="0" i="1" smtClean="0">
                              <a:latin typeface="Cambria Math" panose="02040503050406030204" pitchFamily="18" charset="0"/>
                            </a:rPr>
                            <m:t>2</m:t>
                          </m:r>
                        </m:sub>
                      </m:sSub>
                      <m:r>
                        <a:rPr lang="en-US" sz="1800" b="0" i="1" smtClean="0">
                          <a:latin typeface="Cambria Math" panose="02040503050406030204" pitchFamily="18" charset="0"/>
                        </a:rPr>
                        <m:t>=0</m:t>
                      </m:r>
                    </m:oMath>
                  </m:oMathPara>
                </a14:m>
                <a:endParaRPr lang="en-US" sz="1800" b="0"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1,0</m:t>
                          </m:r>
                        </m:sub>
                      </m:sSub>
                      <m:r>
                        <a:rPr lang="en-US" sz="1800" b="0" i="1"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1,</m:t>
                          </m:r>
                          <m:r>
                            <a:rPr lang="en-US" sz="1800" b="0" i="1" smtClean="0">
                              <a:latin typeface="Cambria Math" panose="02040503050406030204" pitchFamily="18" charset="0"/>
                            </a:rPr>
                            <m:t>2</m:t>
                          </m:r>
                        </m:sub>
                      </m:sSub>
                      <m:r>
                        <a:rPr lang="en-US" sz="1800" b="0" i="1"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2,0</m:t>
                          </m:r>
                        </m:sub>
                      </m:sSub>
                      <m:r>
                        <a:rPr lang="en-US" sz="1800" b="0" i="1"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2,</m:t>
                          </m:r>
                          <m:r>
                            <a:rPr lang="en-US" sz="1800" b="0" i="1" smtClean="0">
                              <a:latin typeface="Cambria Math" panose="02040503050406030204" pitchFamily="18" charset="0"/>
                            </a:rPr>
                            <m:t>1</m:t>
                          </m:r>
                        </m:sub>
                      </m:sSub>
                      <m:r>
                        <a:rPr lang="en-US" sz="1800" b="0" i="1"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𝛿</m:t>
                          </m:r>
                          <m:r>
                            <a:rPr lang="en-US" sz="1800" b="0" i="1" smtClean="0">
                              <a:latin typeface="Cambria Math" panose="02040503050406030204" pitchFamily="18" charset="0"/>
                            </a:rPr>
                            <m:t>𝑢</m:t>
                          </m:r>
                        </m:e>
                        <m:sub>
                          <m:r>
                            <a:rPr lang="en-US" sz="1800" b="0" i="0" smtClean="0">
                              <a:latin typeface="Cambria Math" panose="02040503050406030204" pitchFamily="18" charset="0"/>
                            </a:rPr>
                            <m:t>2,</m:t>
                          </m:r>
                          <m:r>
                            <a:rPr lang="en-US" sz="1800" b="0" i="1" smtClean="0">
                              <a:latin typeface="Cambria Math" panose="02040503050406030204" pitchFamily="18" charset="0"/>
                            </a:rPr>
                            <m:t>2</m:t>
                          </m:r>
                        </m:sub>
                      </m:sSub>
                      <m:r>
                        <a:rPr lang="en-US" sz="1800" b="0" i="1"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424E52AA-EB82-D80A-7CFB-3FDF0D994043}"/>
                  </a:ext>
                </a:extLst>
              </p:cNvPr>
              <p:cNvSpPr txBox="1">
                <a:spLocks noRot="1" noChangeAspect="1" noMove="1" noResize="1" noEditPoints="1" noAdjustHandles="1" noChangeArrowheads="1" noChangeShapeType="1" noTextEdit="1"/>
              </p:cNvSpPr>
              <p:nvPr/>
            </p:nvSpPr>
            <p:spPr>
              <a:xfrm>
                <a:off x="411705" y="3934882"/>
                <a:ext cx="4572000" cy="2405787"/>
              </a:xfrm>
              <a:prstGeom prst="rect">
                <a:avLst/>
              </a:prstGeom>
              <a:blipFill>
                <a:blip r:embed="rId1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8995CF5-BBDD-84C8-230B-E2A1A21FA915}"/>
              </a:ext>
            </a:extLst>
          </p:cNvPr>
          <p:cNvSpPr/>
          <p:nvPr/>
        </p:nvSpPr>
        <p:spPr>
          <a:xfrm>
            <a:off x="5840416" y="3860777"/>
            <a:ext cx="1905718" cy="1767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11B8121-EA8E-CEBA-8DC0-DE6FDFA8DEEC}"/>
              </a:ext>
            </a:extLst>
          </p:cNvPr>
          <p:cNvCxnSpPr>
            <a:stCxn id="22" idx="1"/>
            <a:endCxn id="22" idx="3"/>
          </p:cNvCxnSpPr>
          <p:nvPr/>
        </p:nvCxnSpPr>
        <p:spPr>
          <a:xfrm>
            <a:off x="5840416" y="4744714"/>
            <a:ext cx="1905718"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459310B-9F37-A3ED-65C9-A6D8771B51A6}"/>
              </a:ext>
            </a:extLst>
          </p:cNvPr>
          <p:cNvCxnSpPr>
            <a:stCxn id="22" idx="0"/>
            <a:endCxn id="22" idx="2"/>
          </p:cNvCxnSpPr>
          <p:nvPr/>
        </p:nvCxnSpPr>
        <p:spPr>
          <a:xfrm>
            <a:off x="6793275" y="3860777"/>
            <a:ext cx="0" cy="176787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873463C-B896-A562-32C3-FC39F98C26E2}"/>
                  </a:ext>
                </a:extLst>
              </p:cNvPr>
              <p:cNvSpPr txBox="1"/>
              <p:nvPr/>
            </p:nvSpPr>
            <p:spPr>
              <a:xfrm>
                <a:off x="5842187" y="5651453"/>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0,0</m:t>
                          </m:r>
                        </m:sub>
                      </m:sSub>
                    </m:oMath>
                  </m:oMathPara>
                </a14:m>
                <a:endParaRPr lang="en-US" sz="2400" dirty="0"/>
              </a:p>
            </p:txBody>
          </p:sp>
        </mc:Choice>
        <mc:Fallback xmlns="">
          <p:sp>
            <p:nvSpPr>
              <p:cNvPr id="27" name="TextBox 26">
                <a:extLst>
                  <a:ext uri="{FF2B5EF4-FFF2-40B4-BE49-F238E27FC236}">
                    <a16:creationId xmlns:a16="http://schemas.microsoft.com/office/drawing/2014/main" id="{1873463C-B896-A562-32C3-FC39F98C26E2}"/>
                  </a:ext>
                </a:extLst>
              </p:cNvPr>
              <p:cNvSpPr txBox="1">
                <a:spLocks noRot="1" noChangeAspect="1" noMove="1" noResize="1" noEditPoints="1" noAdjustHandles="1" noChangeArrowheads="1" noChangeShapeType="1" noTextEdit="1"/>
              </p:cNvSpPr>
              <p:nvPr/>
            </p:nvSpPr>
            <p:spPr>
              <a:xfrm>
                <a:off x="5842187" y="5651453"/>
                <a:ext cx="608184" cy="385555"/>
              </a:xfrm>
              <a:prstGeom prst="rect">
                <a:avLst/>
              </a:prstGeom>
              <a:blipFill>
                <a:blip r:embed="rId14"/>
                <a:stretch>
                  <a:fillRect l="-9000" r="-3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8ADFEC0-7BF0-249D-566D-63874015F587}"/>
                  </a:ext>
                </a:extLst>
              </p:cNvPr>
              <p:cNvSpPr txBox="1"/>
              <p:nvPr/>
            </p:nvSpPr>
            <p:spPr>
              <a:xfrm>
                <a:off x="6826490" y="5637518"/>
                <a:ext cx="600512"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1,0</m:t>
                          </m:r>
                        </m:sub>
                      </m:sSub>
                    </m:oMath>
                  </m:oMathPara>
                </a14:m>
                <a:endParaRPr lang="en-US" sz="2400" dirty="0"/>
              </a:p>
            </p:txBody>
          </p:sp>
        </mc:Choice>
        <mc:Fallback xmlns="">
          <p:sp>
            <p:nvSpPr>
              <p:cNvPr id="29" name="TextBox 28">
                <a:extLst>
                  <a:ext uri="{FF2B5EF4-FFF2-40B4-BE49-F238E27FC236}">
                    <a16:creationId xmlns:a16="http://schemas.microsoft.com/office/drawing/2014/main" id="{18ADFEC0-7BF0-249D-566D-63874015F587}"/>
                  </a:ext>
                </a:extLst>
              </p:cNvPr>
              <p:cNvSpPr txBox="1">
                <a:spLocks noRot="1" noChangeAspect="1" noMove="1" noResize="1" noEditPoints="1" noAdjustHandles="1" noChangeArrowheads="1" noChangeShapeType="1" noTextEdit="1"/>
              </p:cNvSpPr>
              <p:nvPr/>
            </p:nvSpPr>
            <p:spPr>
              <a:xfrm>
                <a:off x="6826490" y="5637518"/>
                <a:ext cx="600512" cy="385555"/>
              </a:xfrm>
              <a:prstGeom prst="rect">
                <a:avLst/>
              </a:prstGeom>
              <a:blipFill>
                <a:blip r:embed="rId15"/>
                <a:stretch>
                  <a:fillRect l="-10204" r="-408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5F7F3D3-1600-4E7D-1995-AE8B4F078F11}"/>
                  </a:ext>
                </a:extLst>
              </p:cNvPr>
              <p:cNvSpPr txBox="1"/>
              <p:nvPr/>
            </p:nvSpPr>
            <p:spPr>
              <a:xfrm>
                <a:off x="7748443" y="5663985"/>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2,0</m:t>
                          </m:r>
                        </m:sub>
                      </m:sSub>
                    </m:oMath>
                  </m:oMathPara>
                </a14:m>
                <a:endParaRPr lang="en-US" sz="2400" dirty="0"/>
              </a:p>
            </p:txBody>
          </p:sp>
        </mc:Choice>
        <mc:Fallback xmlns="">
          <p:sp>
            <p:nvSpPr>
              <p:cNvPr id="30" name="TextBox 29">
                <a:extLst>
                  <a:ext uri="{FF2B5EF4-FFF2-40B4-BE49-F238E27FC236}">
                    <a16:creationId xmlns:a16="http://schemas.microsoft.com/office/drawing/2014/main" id="{E5F7F3D3-1600-4E7D-1995-AE8B4F078F11}"/>
                  </a:ext>
                </a:extLst>
              </p:cNvPr>
              <p:cNvSpPr txBox="1">
                <a:spLocks noRot="1" noChangeAspect="1" noMove="1" noResize="1" noEditPoints="1" noAdjustHandles="1" noChangeArrowheads="1" noChangeShapeType="1" noTextEdit="1"/>
              </p:cNvSpPr>
              <p:nvPr/>
            </p:nvSpPr>
            <p:spPr>
              <a:xfrm>
                <a:off x="7748443" y="5663985"/>
                <a:ext cx="608184" cy="385555"/>
              </a:xfrm>
              <a:prstGeom prst="rect">
                <a:avLst/>
              </a:prstGeom>
              <a:blipFill>
                <a:blip r:embed="rId16"/>
                <a:stretch>
                  <a:fillRect l="-9000" r="-3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E469BA4-F4E7-115B-CEAA-9ADD93E20B56}"/>
                  </a:ext>
                </a:extLst>
              </p:cNvPr>
              <p:cNvSpPr txBox="1"/>
              <p:nvPr/>
            </p:nvSpPr>
            <p:spPr>
              <a:xfrm>
                <a:off x="5900410" y="4767517"/>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0,1</m:t>
                          </m:r>
                        </m:sub>
                      </m:sSub>
                    </m:oMath>
                  </m:oMathPara>
                </a14:m>
                <a:endParaRPr lang="en-US" sz="2400" dirty="0"/>
              </a:p>
            </p:txBody>
          </p:sp>
        </mc:Choice>
        <mc:Fallback xmlns="">
          <p:sp>
            <p:nvSpPr>
              <p:cNvPr id="31" name="TextBox 30">
                <a:extLst>
                  <a:ext uri="{FF2B5EF4-FFF2-40B4-BE49-F238E27FC236}">
                    <a16:creationId xmlns:a16="http://schemas.microsoft.com/office/drawing/2014/main" id="{4E469BA4-F4E7-115B-CEAA-9ADD93E20B56}"/>
                  </a:ext>
                </a:extLst>
              </p:cNvPr>
              <p:cNvSpPr txBox="1">
                <a:spLocks noRot="1" noChangeAspect="1" noMove="1" noResize="1" noEditPoints="1" noAdjustHandles="1" noChangeArrowheads="1" noChangeShapeType="1" noTextEdit="1"/>
              </p:cNvSpPr>
              <p:nvPr/>
            </p:nvSpPr>
            <p:spPr>
              <a:xfrm>
                <a:off x="5900410" y="4767517"/>
                <a:ext cx="608184" cy="385555"/>
              </a:xfrm>
              <a:prstGeom prst="rect">
                <a:avLst/>
              </a:prstGeom>
              <a:blipFill>
                <a:blip r:embed="rId17"/>
                <a:stretch>
                  <a:fillRect l="-10000" r="-3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297B0AF-4AF6-1676-33BD-B437AEDA2359}"/>
                  </a:ext>
                </a:extLst>
              </p:cNvPr>
              <p:cNvSpPr txBox="1"/>
              <p:nvPr/>
            </p:nvSpPr>
            <p:spPr>
              <a:xfrm>
                <a:off x="6799580" y="4752221"/>
                <a:ext cx="600512"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1,1</m:t>
                          </m:r>
                        </m:sub>
                      </m:sSub>
                    </m:oMath>
                  </m:oMathPara>
                </a14:m>
                <a:endParaRPr lang="en-US" sz="2400" dirty="0"/>
              </a:p>
            </p:txBody>
          </p:sp>
        </mc:Choice>
        <mc:Fallback xmlns="">
          <p:sp>
            <p:nvSpPr>
              <p:cNvPr id="32" name="TextBox 31">
                <a:extLst>
                  <a:ext uri="{FF2B5EF4-FFF2-40B4-BE49-F238E27FC236}">
                    <a16:creationId xmlns:a16="http://schemas.microsoft.com/office/drawing/2014/main" id="{3297B0AF-4AF6-1676-33BD-B437AEDA2359}"/>
                  </a:ext>
                </a:extLst>
              </p:cNvPr>
              <p:cNvSpPr txBox="1">
                <a:spLocks noRot="1" noChangeAspect="1" noMove="1" noResize="1" noEditPoints="1" noAdjustHandles="1" noChangeArrowheads="1" noChangeShapeType="1" noTextEdit="1"/>
              </p:cNvSpPr>
              <p:nvPr/>
            </p:nvSpPr>
            <p:spPr>
              <a:xfrm>
                <a:off x="6799580" y="4752221"/>
                <a:ext cx="600512" cy="385555"/>
              </a:xfrm>
              <a:prstGeom prst="rect">
                <a:avLst/>
              </a:prstGeom>
              <a:blipFill>
                <a:blip r:embed="rId18"/>
                <a:stretch>
                  <a:fillRect l="-9091" r="-303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4CF141-5126-5EBD-76AC-75C965A90185}"/>
                  </a:ext>
                </a:extLst>
              </p:cNvPr>
              <p:cNvSpPr txBox="1"/>
              <p:nvPr/>
            </p:nvSpPr>
            <p:spPr>
              <a:xfrm>
                <a:off x="7748443" y="4741982"/>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2,1</m:t>
                          </m:r>
                        </m:sub>
                      </m:sSub>
                    </m:oMath>
                  </m:oMathPara>
                </a14:m>
                <a:endParaRPr lang="en-US" sz="2400" dirty="0"/>
              </a:p>
            </p:txBody>
          </p:sp>
        </mc:Choice>
        <mc:Fallback xmlns="">
          <p:sp>
            <p:nvSpPr>
              <p:cNvPr id="33" name="TextBox 32">
                <a:extLst>
                  <a:ext uri="{FF2B5EF4-FFF2-40B4-BE49-F238E27FC236}">
                    <a16:creationId xmlns:a16="http://schemas.microsoft.com/office/drawing/2014/main" id="{874CF141-5126-5EBD-76AC-75C965A90185}"/>
                  </a:ext>
                </a:extLst>
              </p:cNvPr>
              <p:cNvSpPr txBox="1">
                <a:spLocks noRot="1" noChangeAspect="1" noMove="1" noResize="1" noEditPoints="1" noAdjustHandles="1" noChangeArrowheads="1" noChangeShapeType="1" noTextEdit="1"/>
              </p:cNvSpPr>
              <p:nvPr/>
            </p:nvSpPr>
            <p:spPr>
              <a:xfrm>
                <a:off x="7748443" y="4741982"/>
                <a:ext cx="608184" cy="385555"/>
              </a:xfrm>
              <a:prstGeom prst="rect">
                <a:avLst/>
              </a:prstGeom>
              <a:blipFill>
                <a:blip r:embed="rId19"/>
                <a:stretch>
                  <a:fillRect l="-9000" r="-3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5DF556A-1365-7405-A36F-5C53644466FF}"/>
                  </a:ext>
                </a:extLst>
              </p:cNvPr>
              <p:cNvSpPr txBox="1"/>
              <p:nvPr/>
            </p:nvSpPr>
            <p:spPr>
              <a:xfrm>
                <a:off x="5906677" y="3868285"/>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0,2</m:t>
                          </m:r>
                        </m:sub>
                      </m:sSub>
                    </m:oMath>
                  </m:oMathPara>
                </a14:m>
                <a:endParaRPr lang="en-US" sz="2400" dirty="0"/>
              </a:p>
            </p:txBody>
          </p:sp>
        </mc:Choice>
        <mc:Fallback xmlns="">
          <p:sp>
            <p:nvSpPr>
              <p:cNvPr id="34" name="TextBox 33">
                <a:extLst>
                  <a:ext uri="{FF2B5EF4-FFF2-40B4-BE49-F238E27FC236}">
                    <a16:creationId xmlns:a16="http://schemas.microsoft.com/office/drawing/2014/main" id="{65DF556A-1365-7405-A36F-5C53644466FF}"/>
                  </a:ext>
                </a:extLst>
              </p:cNvPr>
              <p:cNvSpPr txBox="1">
                <a:spLocks noRot="1" noChangeAspect="1" noMove="1" noResize="1" noEditPoints="1" noAdjustHandles="1" noChangeArrowheads="1" noChangeShapeType="1" noTextEdit="1"/>
              </p:cNvSpPr>
              <p:nvPr/>
            </p:nvSpPr>
            <p:spPr>
              <a:xfrm>
                <a:off x="5906677" y="3868285"/>
                <a:ext cx="608184" cy="385555"/>
              </a:xfrm>
              <a:prstGeom prst="rect">
                <a:avLst/>
              </a:prstGeom>
              <a:blipFill>
                <a:blip r:embed="rId20"/>
                <a:stretch>
                  <a:fillRect l="-10000" r="-3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6971782-C7B1-F13E-DC4D-1CCCB548E9A3}"/>
                  </a:ext>
                </a:extLst>
              </p:cNvPr>
              <p:cNvSpPr txBox="1"/>
              <p:nvPr/>
            </p:nvSpPr>
            <p:spPr>
              <a:xfrm>
                <a:off x="6826490" y="3858045"/>
                <a:ext cx="600512"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1,2</m:t>
                          </m:r>
                        </m:sub>
                      </m:sSub>
                    </m:oMath>
                  </m:oMathPara>
                </a14:m>
                <a:endParaRPr lang="en-US" sz="2400" dirty="0"/>
              </a:p>
            </p:txBody>
          </p:sp>
        </mc:Choice>
        <mc:Fallback xmlns="">
          <p:sp>
            <p:nvSpPr>
              <p:cNvPr id="35" name="TextBox 34">
                <a:extLst>
                  <a:ext uri="{FF2B5EF4-FFF2-40B4-BE49-F238E27FC236}">
                    <a16:creationId xmlns:a16="http://schemas.microsoft.com/office/drawing/2014/main" id="{66971782-C7B1-F13E-DC4D-1CCCB548E9A3}"/>
                  </a:ext>
                </a:extLst>
              </p:cNvPr>
              <p:cNvSpPr txBox="1">
                <a:spLocks noRot="1" noChangeAspect="1" noMove="1" noResize="1" noEditPoints="1" noAdjustHandles="1" noChangeArrowheads="1" noChangeShapeType="1" noTextEdit="1"/>
              </p:cNvSpPr>
              <p:nvPr/>
            </p:nvSpPr>
            <p:spPr>
              <a:xfrm>
                <a:off x="6826490" y="3858045"/>
                <a:ext cx="600512" cy="385555"/>
              </a:xfrm>
              <a:prstGeom prst="rect">
                <a:avLst/>
              </a:prstGeom>
              <a:blipFill>
                <a:blip r:embed="rId21"/>
                <a:stretch>
                  <a:fillRect l="-10204" r="-408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A273387-E0B3-D13A-A34F-3730886DF670}"/>
                  </a:ext>
                </a:extLst>
              </p:cNvPr>
              <p:cNvSpPr txBox="1"/>
              <p:nvPr/>
            </p:nvSpPr>
            <p:spPr>
              <a:xfrm>
                <a:off x="7776211" y="3858044"/>
                <a:ext cx="608184"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2,2</m:t>
                          </m:r>
                        </m:sub>
                      </m:sSub>
                    </m:oMath>
                  </m:oMathPara>
                </a14:m>
                <a:endParaRPr lang="en-US" sz="2400" dirty="0"/>
              </a:p>
            </p:txBody>
          </p:sp>
        </mc:Choice>
        <mc:Fallback xmlns="">
          <p:sp>
            <p:nvSpPr>
              <p:cNvPr id="36" name="TextBox 35">
                <a:extLst>
                  <a:ext uri="{FF2B5EF4-FFF2-40B4-BE49-F238E27FC236}">
                    <a16:creationId xmlns:a16="http://schemas.microsoft.com/office/drawing/2014/main" id="{6A273387-E0B3-D13A-A34F-3730886DF670}"/>
                  </a:ext>
                </a:extLst>
              </p:cNvPr>
              <p:cNvSpPr txBox="1">
                <a:spLocks noRot="1" noChangeAspect="1" noMove="1" noResize="1" noEditPoints="1" noAdjustHandles="1" noChangeArrowheads="1" noChangeShapeType="1" noTextEdit="1"/>
              </p:cNvSpPr>
              <p:nvPr/>
            </p:nvSpPr>
            <p:spPr>
              <a:xfrm>
                <a:off x="7776211" y="3858044"/>
                <a:ext cx="608184" cy="385555"/>
              </a:xfrm>
              <a:prstGeom prst="rect">
                <a:avLst/>
              </a:prstGeom>
              <a:blipFill>
                <a:blip r:embed="rId22"/>
                <a:stretch>
                  <a:fillRect l="-10101" r="-4040" b="-11111"/>
                </a:stretch>
              </a:blipFill>
            </p:spPr>
            <p:txBody>
              <a:bodyPr/>
              <a:lstStyle/>
              <a:p>
                <a:r>
                  <a:rPr lang="en-US">
                    <a:noFill/>
                  </a:rPr>
                  <a:t> </a:t>
                </a:r>
              </a:p>
            </p:txBody>
          </p:sp>
        </mc:Fallback>
      </mc:AlternateContent>
    </p:spTree>
    <p:extLst>
      <p:ext uri="{BB962C8B-B14F-4D97-AF65-F5344CB8AC3E}">
        <p14:creationId xmlns:p14="http://schemas.microsoft.com/office/powerpoint/2010/main" val="5045665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9747</TotalTime>
  <Words>2846</Words>
  <Application>Microsoft Office PowerPoint</Application>
  <PresentationFormat>On-screen Show (4:3)</PresentationFormat>
  <Paragraphs>392</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Courier New</vt:lpstr>
      <vt:lpstr>Wingdings</vt:lpstr>
      <vt:lpstr>1_Office Theme</vt:lpstr>
      <vt:lpstr>Steady-State and Transient Heat Transfer problems in C++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Mao Xiaoyu</dc:creator>
  <cp:lastModifiedBy>Mao Xiaoyu</cp:lastModifiedBy>
  <cp:revision>214</cp:revision>
  <dcterms:created xsi:type="dcterms:W3CDTF">2021-11-29T18:43:48Z</dcterms:created>
  <dcterms:modified xsi:type="dcterms:W3CDTF">2022-10-12T23:30:01Z</dcterms:modified>
</cp:coreProperties>
</file>