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Nunito"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7" d="100"/>
          <a:sy n="157" d="100"/>
        </p:scale>
        <p:origin x="29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813901d9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813901d9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#Analysis:</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#This dataset shows the total Sale Amount for different years in the housing market. Here's an analysis of the trends:</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#2006 to 2019: Fluctuations</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#The data from 2006 to 2019 shows significant fluctuations in the sale amounts:</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#The highest values in this period were in 2009 ($228.9M), 2010 ($231.7M), and 2014 ($221.9M), indicating a strong housing market during these years.</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#In 2012, there is a sharp decline, with the lowest value of $68.8M.</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#There's a significant drop again in 2019, with sales down to just $32.2M, marking a potential downturn or slowdown.</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#2020 and Onwards: Drastic Increase</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#2020 to 2022: Peak of COVID-19</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#There is a massive surge in sales, reaching $1.83B, more than an eightfold increase from the previous years.</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#This trend continues into 2021, with an even larger increase, reaching $2.74B.</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#By 2022, the total sales amount decreased slightly to $2.27B, but it still remains significantly higher than any year prior to 2020.</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#Key Observations:</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#Prior 2020 (Pre-COVID-19):</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#The sales amounts show a relatively stable but fluctuating pattern, likely reflecting normal market cycles, economic conditions, and housing demand.</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#2020-2022 (COVID-19):</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#The enormous increase starting in 2020 suggests a trend shift, influenced by the COVID-19 pandemic.</a:t>
            </a:r>
            <a:endParaRPr sz="1150">
              <a:solidFill>
                <a:srgbClr val="1D1C1D"/>
              </a:solidFill>
              <a:highlight>
                <a:srgbClr val="FFFFFF"/>
              </a:highlight>
            </a:endParaRPr>
          </a:p>
          <a:p>
            <a:pPr marL="0" lvl="0" indent="0" algn="l" rtl="0">
              <a:spcBef>
                <a:spcPts val="0"/>
              </a:spcBef>
              <a:spcAft>
                <a:spcPts val="0"/>
              </a:spcAft>
              <a:buClr>
                <a:schemeClr val="dk1"/>
              </a:buClr>
              <a:buSzPts val="1100"/>
              <a:buFont typeface="Arial"/>
              <a:buNone/>
            </a:pPr>
            <a:r>
              <a:rPr lang="en" sz="1150">
                <a:solidFill>
                  <a:srgbClr val="1D1C1D"/>
                </a:solidFill>
                <a:highlight>
                  <a:srgbClr val="FFFFFF"/>
                </a:highlight>
              </a:rPr>
              <a:t>#Housing markets in many regions saw massive demand spikes, high demand for space, and shifts in living preferences leading to sharp price increases.</a:t>
            </a:r>
            <a:endParaRPr sz="1150">
              <a:solidFill>
                <a:srgbClr val="1D1C1D"/>
              </a:solidFill>
              <a:highlight>
                <a:srgbClr val="FFFFFF"/>
              </a:highlight>
            </a:endParaRPr>
          </a:p>
          <a:p>
            <a:pPr marL="0" lvl="0" indent="0" algn="l" rtl="0">
              <a:spcBef>
                <a:spcPts val="0"/>
              </a:spcBef>
              <a:spcAft>
                <a:spcPts val="0"/>
              </a:spcAft>
              <a:buNone/>
            </a:pPr>
            <a:r>
              <a:rPr lang="en" sz="1150">
                <a:solidFill>
                  <a:srgbClr val="1D1C1D"/>
                </a:solidFill>
                <a:highlight>
                  <a:srgbClr val="FFFFFF"/>
                </a:highlight>
              </a:rPr>
              <a:t>#The continuing high values in 2021 and 2022 suggest that the effects were not just temporary but may have led to a sustained shift in the market.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08d017b633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08d017b63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90500" marR="190500" lvl="0" indent="0" algn="l" rtl="0">
              <a:lnSpc>
                <a:spcPct val="146668"/>
              </a:lnSpc>
              <a:spcBef>
                <a:spcPts val="0"/>
              </a:spcBef>
              <a:spcAft>
                <a:spcPts val="0"/>
              </a:spcAft>
              <a:buClr>
                <a:schemeClr val="dk1"/>
              </a:buClr>
              <a:buSzPts val="1100"/>
              <a:buFont typeface="Arial"/>
              <a:buNone/>
            </a:pPr>
            <a:r>
              <a:rPr lang="en" sz="1150">
                <a:solidFill>
                  <a:schemeClr val="dk1"/>
                </a:solidFill>
              </a:rPr>
              <a:t>#Analysis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 The clustered bar graph illustrates the total sales amounts for different residential types.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#Steady Growth Until 2019 and a Big Surge from 2020 Onwards: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#There’s an explosive increase starting in 2020. This is a dramatic change, with the total sales amount in 2020 reaching over $1.8 billion,</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#far exceeding previous years.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#2021 is especially noteworthy with a total sales amount of over $2.7 billion, the highest across all the years.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#2022 remains high at $2.26 billion, though slightly less than 2021.</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#Residential Type Breakdown</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#a) Single Family Homes: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#Single Family homes show a steady increase from 2006 ($75.8M) to 2016 ($118.1M), followed by an enormous jump in 2020 to $595.76M.</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#2021 and 2022 were remarkable years for Single Family homes with sales amounts hitting $1.5 billion and $1.22 billion, respectively.</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#This suggests a huge demand for Single Family homes during and after the COVID-19 pandemic,</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#likely driven by factors such as people moving to suburban areas or wanting more space during lockdowns.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#b) Condos: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#Condos follow a similar pattern but exhibit more volatility:</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#After some fluctuations between 2006 and 2018, the Condo market explodes in 2020, with sales reaching $1.07 billion.</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#The sales remain very high in 2021 and 2022, with $599M and $528M, respectively.</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#This surge in Condo sales could be due to affordability compared to Single Family homes and a shift towards more urban living as economies began to open up after lockdowns.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#c) Two Family Homes: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#This category shows more stable growth but has smaller absolute numbers compared to Single Family and Condos. From 2006 ($24.3M) to 2019 ($6.76M), the numbers are generally low.</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#A significant increase is seen from 2020 onwards, with $79.18M in 2020 and $329.3M in 2021. This reflects a likely investment-driven interest in multi-family homes, as they can provide rental income.</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#d) Three Family and Four Family Homes: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#Similar to Two Family homes, these categories have lower sales amounts in the early years but pick up starting in 2020.</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#For example, Three Family homes jump from $5.15M in 2019 to $79.96M in 2020.</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#Four Family homes also show a rise from $455k in 2019 to $4.89M in 2020.</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#These housing types are generally smaller contributors, but the surge in multi-family homes likely reflects investors looking for income-generating properties.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#Key Factors Driving the Trends: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#COVID-19 Impact: The pandemic likely triggered a real estate boom, with people seeking more space or moving away from cities into suburban homes.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#Low-interest rates and remote work arrangements may have fueled these changes.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#Investment in Multi-Family Homes: The jump in Two, Three, and Four Family homes starting in 2020 may indicate that investors sought out these properties</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#for their rental income potential, particularly as economic uncertainty rose.</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#Urban Housing Trends: Condos also saw massive sales growth, suggesting that urban housing didn't lose its appeal entirely, possibly due to its affordability</a:t>
            </a:r>
            <a:endParaRPr sz="1150">
              <a:solidFill>
                <a:schemeClr val="dk1"/>
              </a:solidFill>
            </a:endParaRPr>
          </a:p>
          <a:p>
            <a:pPr marL="190500" marR="190500" lvl="0" indent="0" algn="l" rtl="0">
              <a:lnSpc>
                <a:spcPct val="146668"/>
              </a:lnSpc>
              <a:spcBef>
                <a:spcPts val="900"/>
              </a:spcBef>
              <a:spcAft>
                <a:spcPts val="0"/>
              </a:spcAft>
              <a:buClr>
                <a:schemeClr val="dk1"/>
              </a:buClr>
              <a:buSzPts val="1100"/>
              <a:buFont typeface="Arial"/>
              <a:buNone/>
            </a:pPr>
            <a:r>
              <a:rPr lang="en" sz="1150">
                <a:solidFill>
                  <a:schemeClr val="dk1"/>
                </a:solidFill>
              </a:rPr>
              <a:t>#or as buyers capitalized on lower prices.</a:t>
            </a:r>
            <a:endParaRPr sz="1150">
              <a:solidFill>
                <a:schemeClr val="dk1"/>
              </a:solidFill>
            </a:endParaRPr>
          </a:p>
          <a:p>
            <a:pPr marL="0" lvl="0" indent="0" algn="l" rtl="0">
              <a:spcBef>
                <a:spcPts val="9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0813901d9f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0813901d9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were able to locate the top five cities based on the total sales amount over the last 17 years,  Bridgeport $1,445,758,040   Hartford $489,947,393   New Haven $1,052,929,361   Stamford $5,024,249,996   Waterbury $1,190,423,658</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Analysis: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Stamford is the clear leader, with significantly higher property sales, likely due to high demand and market economics.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Bridgeport, New Haven, and Waterbury show moderately strong markets, each exceeding $1 billion in sales.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Hartford lags behind with less than half a billion in sales, possibly reflecting different market dynamics.</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Stamford is the clear leader, with significantly higher property sales, likely due to high demand and market economics.</a:t>
            </a:r>
            <a:endParaRPr/>
          </a:p>
          <a:p>
            <a:pPr marL="0" lvl="0" indent="0" algn="l" rtl="0">
              <a:spcBef>
                <a:spcPts val="0"/>
              </a:spcBef>
              <a:spcAft>
                <a:spcPts val="0"/>
              </a:spcAft>
              <a:buClr>
                <a:schemeClr val="dk1"/>
              </a:buClr>
              <a:buSzPts val="1100"/>
              <a:buFont typeface="Arial"/>
              <a:buNone/>
            </a:pPr>
            <a:r>
              <a:rPr lang="en"/>
              <a:t># Bridgeport, New Haven, and Waterbury show moderately strong markets, each exceeding $1 billion in sales.</a:t>
            </a:r>
            <a:endParaRPr/>
          </a:p>
          <a:p>
            <a:pPr marL="0" lvl="0" indent="0" algn="l" rtl="0">
              <a:spcBef>
                <a:spcPts val="0"/>
              </a:spcBef>
              <a:spcAft>
                <a:spcPts val="0"/>
              </a:spcAft>
              <a:buClr>
                <a:schemeClr val="dk1"/>
              </a:buClr>
              <a:buSzPts val="1100"/>
              <a:buFont typeface="Arial"/>
              <a:buNone/>
            </a:pPr>
            <a:r>
              <a:rPr lang="en"/>
              <a:t># Hartford lags behind with less than half a billion in sales, possibly reflecting different market dynamics.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0813901d9f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0813901d9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0813901d9f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0813901d9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Stamford</a:t>
            </a:r>
            <a:endParaRPr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It not only has high volume of transactions but also potentially higher property value.</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It likely represents a more affluent area or one with significant high-value residential properties.</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r>
              <a:rPr lang="en" b="1">
                <a:solidFill>
                  <a:schemeClr val="dk1"/>
                </a:solidFill>
                <a:latin typeface="Calibri"/>
                <a:ea typeface="Calibri"/>
                <a:cs typeface="Calibri"/>
                <a:sym typeface="Calibri"/>
              </a:rPr>
              <a:t>Waterbury</a:t>
            </a:r>
            <a:endParaRPr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Despite having the highest property sales count (7231), it has a lower total sale amount of $1.19 billion compared to Stamford.</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It likely represents that it has the lowest mean property prices.</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Hartford</a:t>
            </a:r>
            <a:endParaRPr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Despite being the state capital, has the lowest sales amount ($489.95 million) and fewest property sales (4033).</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It likely indicates potentially less demand or lower housing activity compared to the other towns.</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New Haven and Bridgeport</a:t>
            </a:r>
            <a:endParaRPr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They have more transactions but at lower price points.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0813901d9f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0813901d9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75"/>
              <a:buFont typeface="Arial"/>
              <a:buNone/>
            </a:pPr>
            <a:r>
              <a:rPr lang="en" sz="1125" b="1">
                <a:solidFill>
                  <a:srgbClr val="001D35"/>
                </a:solidFill>
                <a:latin typeface="Calibri"/>
                <a:ea typeface="Calibri"/>
                <a:cs typeface="Calibri"/>
                <a:sym typeface="Calibri"/>
              </a:rPr>
              <a:t>Bridgeport:</a:t>
            </a:r>
            <a:endParaRPr sz="1125" b="1">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Difference (Sale - Assessed): $85,548</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The mean sale price is significantly higher than the assessed value, indicating that properties are selling for much more than their tax-assessed values.</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 </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b="1">
                <a:solidFill>
                  <a:srgbClr val="001D35"/>
                </a:solidFill>
                <a:latin typeface="Calibri"/>
                <a:ea typeface="Calibri"/>
                <a:cs typeface="Calibri"/>
                <a:sym typeface="Calibri"/>
              </a:rPr>
              <a:t>Hartford:</a:t>
            </a:r>
            <a:endParaRPr sz="1125" b="1">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Difference (Sale - Assessed): $127,594</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The mean sale value is almost three times the assessed value, suggesting a substantial underestimation of property values by the local government.</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 </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b="1">
                <a:solidFill>
                  <a:srgbClr val="001D35"/>
                </a:solidFill>
                <a:latin typeface="Calibri"/>
                <a:ea typeface="Calibri"/>
                <a:cs typeface="Calibri"/>
                <a:sym typeface="Calibri"/>
              </a:rPr>
              <a:t>New Haven:</a:t>
            </a:r>
            <a:endParaRPr sz="1125" b="1">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Difference (Sale - Assessed): $100,685</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New Haven's mean sale value is about 1.6 times the assessed value, indicating that properties tend to sell for much more than their assessed value.</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 </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b="1">
                <a:solidFill>
                  <a:srgbClr val="001D35"/>
                </a:solidFill>
                <a:latin typeface="Calibri"/>
                <a:ea typeface="Calibri"/>
                <a:cs typeface="Calibri"/>
                <a:sym typeface="Calibri"/>
              </a:rPr>
              <a:t>Stamford:</a:t>
            </a:r>
            <a:endParaRPr sz="1125" b="1">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Difference (Sale - Assessed): $359,105</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Stamford stands out with a mean sale value that's double the assessed value. This reflects a significant gap between assessed and market values, with Stamford properties fetching far higher prices.</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 </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b="1">
                <a:solidFill>
                  <a:srgbClr val="001D35"/>
                </a:solidFill>
                <a:latin typeface="Calibri"/>
                <a:ea typeface="Calibri"/>
                <a:cs typeface="Calibri"/>
                <a:sym typeface="Calibri"/>
              </a:rPr>
              <a:t>Waterbury:</a:t>
            </a:r>
            <a:endParaRPr sz="1125" b="1">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Difference (Sale - Assessed): $82,042</a:t>
            </a:r>
            <a:endParaRPr sz="1125">
              <a:solidFill>
                <a:srgbClr val="001D35"/>
              </a:solidFill>
              <a:latin typeface="Calibri"/>
              <a:ea typeface="Calibri"/>
              <a:cs typeface="Calibri"/>
              <a:sym typeface="Calibri"/>
            </a:endParaRPr>
          </a:p>
          <a:p>
            <a:pPr marL="0" lvl="0" indent="0" algn="l" rtl="0">
              <a:spcBef>
                <a:spcPts val="0"/>
              </a:spcBef>
              <a:spcAft>
                <a:spcPts val="0"/>
              </a:spcAft>
              <a:buClr>
                <a:schemeClr val="dk1"/>
              </a:buClr>
              <a:buSzPts val="275"/>
              <a:buFont typeface="Arial"/>
              <a:buNone/>
            </a:pPr>
            <a:r>
              <a:rPr lang="en" sz="1125">
                <a:solidFill>
                  <a:srgbClr val="001D35"/>
                </a:solidFill>
                <a:latin typeface="Calibri"/>
                <a:ea typeface="Calibri"/>
                <a:cs typeface="Calibri"/>
                <a:sym typeface="Calibri"/>
              </a:rPr>
              <a:t>Waterbury follows a similar pattern, with the mean sale value being double the assessed value.</a:t>
            </a:r>
            <a:endParaRPr sz="1025">
              <a:solidFill>
                <a:srgbClr val="233A44"/>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0813901d9f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0813901d9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chemeClr val="dk1"/>
                </a:solidFill>
              </a:rPr>
              <a:t>Stamford </a:t>
            </a:r>
            <a:r>
              <a:rPr lang="en" sz="1300">
                <a:solidFill>
                  <a:schemeClr val="dk1"/>
                </a:solidFill>
              </a:rPr>
              <a:t>stands out with the highest property values with an average sale amount over $700,000, likely due to its proximity to New York City,</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making it attractive for high-income buyers.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b="1">
                <a:solidFill>
                  <a:schemeClr val="dk1"/>
                </a:solidFill>
              </a:rPr>
              <a:t>Waterbury</a:t>
            </a:r>
            <a:r>
              <a:rPr lang="en" sz="1300">
                <a:solidFill>
                  <a:schemeClr val="dk1"/>
                </a:solidFill>
              </a:rPr>
              <a:t> and </a:t>
            </a:r>
            <a:r>
              <a:rPr lang="en" sz="1300" b="1">
                <a:solidFill>
                  <a:schemeClr val="dk1"/>
                </a:solidFill>
              </a:rPr>
              <a:t>Hartford</a:t>
            </a:r>
            <a:r>
              <a:rPr lang="en" sz="1300">
                <a:solidFill>
                  <a:schemeClr val="dk1"/>
                </a:solidFill>
              </a:rPr>
              <a:t> have the lowest property values with average sales prices around $160,000 and $190,000.</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These towns could be more affordable to home buyers looking for low-cost housing.</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b="1">
                <a:solidFill>
                  <a:schemeClr val="dk1"/>
                </a:solidFill>
              </a:rPr>
              <a:t>Bridgeport </a:t>
            </a:r>
            <a:r>
              <a:rPr lang="en" sz="1300">
                <a:solidFill>
                  <a:schemeClr val="dk1"/>
                </a:solidFill>
              </a:rPr>
              <a:t>and </a:t>
            </a:r>
            <a:r>
              <a:rPr lang="en" sz="1300" b="1">
                <a:solidFill>
                  <a:schemeClr val="dk1"/>
                </a:solidFill>
              </a:rPr>
              <a:t>New Haven </a:t>
            </a:r>
            <a:r>
              <a:rPr lang="en" sz="1300">
                <a:solidFill>
                  <a:schemeClr val="dk1"/>
                </a:solidFill>
              </a:rPr>
              <a:t>fall into the middle category with average sales amounts around $230,000 and $260,000.</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These areas may offer a balance between cost and coastal location.</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08d017b633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08d017b63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0813901d9f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0813901d9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rPr>
              <a:t>Slope (m): 21160.44</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For each year, the average house price increases by $21,160A positive slope indicates a general upward trend of property prices over the years.</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Y-intercept (b): -42237134.07</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This value indicates that, if we extend the graph backwards to point 0, the value of the property is expected to be $42,237,134</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This may not be the practical representation of a property value since it is negative.</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Predicted price for 2022: $549274.73</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 Based on the upward trend, the predicted price of a property in 2023 is expected to be around $549,274</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08d017b633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08d017b633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071330aad1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071330aad1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Location-desirability of a neighborhood proximity to amenities, schools and transportation. Economic conditions overall economic health, employment rates, income levels Interest rates- the impact on mortgage affordability Supply and Demand available properties and buyer demand Population Growth increase in pop generally leads to higher demand for housing Gov’t policies zoning, taxes Construction costs building materials and labor impacts the price of homes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75683ad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75683ad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75683addd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75683add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Zillow </a:t>
            </a:r>
            <a:endParaRPr sz="1502">
              <a:solidFill>
                <a:srgbClr val="233A44"/>
              </a:solidFill>
              <a:latin typeface="Calibri"/>
              <a:ea typeface="Calibri"/>
              <a:cs typeface="Calibri"/>
              <a:sym typeface="Calibri"/>
            </a:endParaRPr>
          </a:p>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Realtor.com</a:t>
            </a:r>
            <a:endParaRPr sz="1502">
              <a:solidFill>
                <a:srgbClr val="233A44"/>
              </a:solidFill>
              <a:latin typeface="Calibri"/>
              <a:ea typeface="Calibri"/>
              <a:cs typeface="Calibri"/>
              <a:sym typeface="Calibri"/>
            </a:endParaRPr>
          </a:p>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Redfin</a:t>
            </a:r>
            <a:endParaRPr sz="1502">
              <a:solidFill>
                <a:srgbClr val="233A44"/>
              </a:solidFill>
              <a:latin typeface="Calibri"/>
              <a:ea typeface="Calibri"/>
              <a:cs typeface="Calibri"/>
              <a:sym typeface="Calibri"/>
            </a:endParaRPr>
          </a:p>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OpenHousing</a:t>
            </a:r>
            <a:endParaRPr sz="1502">
              <a:solidFill>
                <a:srgbClr val="233A44"/>
              </a:solidFill>
              <a:latin typeface="Calibri"/>
              <a:ea typeface="Calibri"/>
              <a:cs typeface="Calibri"/>
              <a:sym typeface="Calibri"/>
            </a:endParaRPr>
          </a:p>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FHFA.gov</a:t>
            </a:r>
            <a:endParaRPr sz="1502">
              <a:solidFill>
                <a:srgbClr val="233A44"/>
              </a:solidFill>
              <a:latin typeface="Calibri"/>
              <a:ea typeface="Calibri"/>
              <a:cs typeface="Calibri"/>
              <a:sym typeface="Calibri"/>
            </a:endParaRPr>
          </a:p>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Trulia</a:t>
            </a:r>
            <a:endParaRPr sz="1502">
              <a:solidFill>
                <a:srgbClr val="233A44"/>
              </a:solidFill>
              <a:latin typeface="Calibri"/>
              <a:ea typeface="Calibri"/>
              <a:cs typeface="Calibri"/>
              <a:sym typeface="Calibri"/>
            </a:endParaRPr>
          </a:p>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US Census Bureau</a:t>
            </a:r>
            <a:endParaRPr sz="1502">
              <a:solidFill>
                <a:srgbClr val="233A44"/>
              </a:solidFill>
              <a:latin typeface="Calibri"/>
              <a:ea typeface="Calibri"/>
              <a:cs typeface="Calibri"/>
              <a:sym typeface="Calibri"/>
            </a:endParaRPr>
          </a:p>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Data.gov	</a:t>
            </a:r>
            <a:endParaRPr sz="1502">
              <a:solidFill>
                <a:srgbClr val="233A44"/>
              </a:solidFill>
              <a:latin typeface="Calibri"/>
              <a:ea typeface="Calibri"/>
              <a:cs typeface="Calibri"/>
              <a:sym typeface="Calibri"/>
            </a:endParaRPr>
          </a:p>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CoreLogic</a:t>
            </a:r>
            <a:endParaRPr sz="1502">
              <a:solidFill>
                <a:srgbClr val="233A44"/>
              </a:solidFill>
              <a:latin typeface="Calibri"/>
              <a:ea typeface="Calibri"/>
              <a:cs typeface="Calibri"/>
              <a:sym typeface="Calibri"/>
            </a:endParaRPr>
          </a:p>
          <a:p>
            <a:pPr marL="457200" lvl="0" indent="-324008" algn="l" rtl="0">
              <a:lnSpc>
                <a:spcPct val="95000"/>
              </a:lnSpc>
              <a:spcBef>
                <a:spcPts val="0"/>
              </a:spcBef>
              <a:spcAft>
                <a:spcPts val="0"/>
              </a:spcAft>
              <a:buClr>
                <a:srgbClr val="233A44"/>
              </a:buClr>
              <a:buSzPts val="1503"/>
              <a:buFont typeface="Calibri"/>
              <a:buChar char="●"/>
            </a:pPr>
            <a:r>
              <a:rPr lang="en" sz="1502">
                <a:solidFill>
                  <a:srgbClr val="233A44"/>
                </a:solidFill>
                <a:latin typeface="Calibri"/>
                <a:ea typeface="Calibri"/>
                <a:cs typeface="Calibri"/>
                <a:sym typeface="Calibri"/>
              </a:rPr>
              <a:t>RentCast</a:t>
            </a:r>
            <a:endParaRPr sz="1502">
              <a:solidFill>
                <a:srgbClr val="233A44"/>
              </a:solidFill>
              <a:latin typeface="Calibri"/>
              <a:ea typeface="Calibri"/>
              <a:cs typeface="Calibri"/>
              <a:sym typeface="Calibri"/>
            </a:endParaRPr>
          </a:p>
          <a:p>
            <a:pPr marL="0" lvl="0" indent="0" algn="ctr" rtl="0">
              <a:spcBef>
                <a:spcPts val="1200"/>
              </a:spcBef>
              <a:spcAft>
                <a:spcPts val="0"/>
              </a:spcAft>
              <a:buNone/>
            </a:pPr>
            <a:r>
              <a:rPr lang="en" sz="3000">
                <a:solidFill>
                  <a:srgbClr val="AF7B51"/>
                </a:solidFill>
                <a:latin typeface="Nunito"/>
                <a:ea typeface="Nunito"/>
                <a:cs typeface="Nunito"/>
                <a:sym typeface="Nunito"/>
              </a:rPr>
              <a:t>Finding data</a:t>
            </a:r>
            <a:endParaRPr sz="3000">
              <a:solidFill>
                <a:srgbClr val="AF7B51"/>
              </a:solidFill>
              <a:latin typeface="Nunito"/>
              <a:ea typeface="Nunito"/>
              <a:cs typeface="Nunito"/>
              <a:sym typeface="Nunito"/>
            </a:endParaRPr>
          </a:p>
          <a:p>
            <a:pPr marL="0" lvl="0" indent="0" algn="l" rtl="0">
              <a:lnSpc>
                <a:spcPct val="115000"/>
              </a:lnSpc>
              <a:spcBef>
                <a:spcPts val="0"/>
              </a:spcBef>
              <a:spcAft>
                <a:spcPts val="0"/>
              </a:spcAft>
              <a:buNone/>
            </a:pPr>
            <a:r>
              <a:rPr lang="en" sz="1300">
                <a:solidFill>
                  <a:srgbClr val="233A44"/>
                </a:solidFill>
                <a:latin typeface="Calibri"/>
                <a:ea typeface="Calibri"/>
                <a:cs typeface="Calibri"/>
                <a:sym typeface="Calibri"/>
              </a:rPr>
              <a:t>We gathered a list of websites that handle real estate sales and inventory data, and reviewed the information they provided to see which site would best serve our interest.  </a:t>
            </a:r>
            <a:endParaRPr sz="1300">
              <a:solidFill>
                <a:srgbClr val="233A44"/>
              </a:solidFill>
              <a:latin typeface="Calibri"/>
              <a:ea typeface="Calibri"/>
              <a:cs typeface="Calibri"/>
              <a:sym typeface="Calibri"/>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075683add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075683add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settled on Data.gov as this provided us with a large data set to work with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75683addd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075683addd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075683addd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075683add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75683add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75683add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075683addd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075683addd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a:t>Housing Trends </a:t>
            </a:r>
            <a:endParaRPr sz="3320"/>
          </a:p>
          <a:p>
            <a:pPr marL="0" lvl="0" indent="0" algn="ctr" rtl="0">
              <a:spcBef>
                <a:spcPts val="0"/>
              </a:spcBef>
              <a:spcAft>
                <a:spcPts val="0"/>
              </a:spcAft>
              <a:buSzPts val="990"/>
              <a:buNone/>
            </a:pPr>
            <a:r>
              <a:rPr lang="en" sz="3320"/>
              <a:t>Across five most populated towns in Connecticut </a:t>
            </a:r>
            <a:endParaRPr sz="332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2006-2022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98"/>
        <p:cNvGrpSpPr/>
        <p:nvPr/>
      </p:nvGrpSpPr>
      <p:grpSpPr>
        <a:xfrm>
          <a:off x="0" y="0"/>
          <a:ext cx="0" cy="0"/>
          <a:chOff x="0" y="0"/>
          <a:chExt cx="0" cy="0"/>
        </a:xfrm>
      </p:grpSpPr>
      <p:pic>
        <p:nvPicPr>
          <p:cNvPr id="199" name="Google Shape;199;p22"/>
          <p:cNvPicPr preferRelativeResize="0"/>
          <p:nvPr/>
        </p:nvPicPr>
        <p:blipFill>
          <a:blip r:embed="rId3">
            <a:alphaModFix/>
          </a:blip>
          <a:stretch>
            <a:fillRect/>
          </a:stretch>
        </p:blipFill>
        <p:spPr>
          <a:xfrm>
            <a:off x="44500" y="209325"/>
            <a:ext cx="8947099" cy="467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3"/>
          <p:cNvPicPr preferRelativeResize="0"/>
          <p:nvPr/>
        </p:nvPicPr>
        <p:blipFill>
          <a:blip r:embed="rId3">
            <a:alphaModFix/>
          </a:blip>
          <a:stretch>
            <a:fillRect/>
          </a:stretch>
        </p:blipFill>
        <p:spPr>
          <a:xfrm>
            <a:off x="85125" y="690675"/>
            <a:ext cx="8839200" cy="38771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p:nvPr/>
        </p:nvSpPr>
        <p:spPr>
          <a:xfrm>
            <a:off x="852025" y="1475700"/>
            <a:ext cx="6526500" cy="25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pic>
        <p:nvPicPr>
          <p:cNvPr id="210" name="Google Shape;210;p24"/>
          <p:cNvPicPr preferRelativeResize="0"/>
          <p:nvPr/>
        </p:nvPicPr>
        <p:blipFill rotWithShape="1">
          <a:blip r:embed="rId3">
            <a:alphaModFix/>
          </a:blip>
          <a:srcRect t="3128" r="1526"/>
          <a:stretch/>
        </p:blipFill>
        <p:spPr>
          <a:xfrm>
            <a:off x="520450" y="843250"/>
            <a:ext cx="7973550" cy="357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389625" y="636275"/>
            <a:ext cx="38043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Properties sold by residential type</a:t>
            </a:r>
            <a:endParaRPr sz="2700"/>
          </a:p>
        </p:txBody>
      </p:sp>
      <p:sp>
        <p:nvSpPr>
          <p:cNvPr id="216" name="Google Shape;216;p25"/>
          <p:cNvSpPr txBox="1">
            <a:spLocks noGrp="1"/>
          </p:cNvSpPr>
          <p:nvPr>
            <p:ph type="body" idx="1"/>
          </p:nvPr>
        </p:nvSpPr>
        <p:spPr>
          <a:xfrm>
            <a:off x="389625" y="2363925"/>
            <a:ext cx="3709200" cy="2119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25"/>
          <p:cNvPicPr preferRelativeResize="0"/>
          <p:nvPr/>
        </p:nvPicPr>
        <p:blipFill>
          <a:blip r:embed="rId3">
            <a:alphaModFix/>
          </a:blip>
          <a:stretch>
            <a:fillRect/>
          </a:stretch>
        </p:blipFill>
        <p:spPr>
          <a:xfrm>
            <a:off x="4273650" y="1071950"/>
            <a:ext cx="4299300" cy="3114663"/>
          </a:xfrm>
          <a:prstGeom prst="rect">
            <a:avLst/>
          </a:prstGeom>
          <a:noFill/>
          <a:ln>
            <a:noFill/>
          </a:ln>
        </p:spPr>
      </p:pic>
      <p:pic>
        <p:nvPicPr>
          <p:cNvPr id="218" name="Google Shape;218;p25"/>
          <p:cNvPicPr preferRelativeResize="0"/>
          <p:nvPr/>
        </p:nvPicPr>
        <p:blipFill>
          <a:blip r:embed="rId4">
            <a:alphaModFix/>
          </a:blip>
          <a:stretch>
            <a:fillRect/>
          </a:stretch>
        </p:blipFill>
        <p:spPr>
          <a:xfrm>
            <a:off x="396375" y="2363925"/>
            <a:ext cx="3695700" cy="217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1118200" y="284900"/>
            <a:ext cx="64242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Total Sale Amount and Property Sales Count by Town</a:t>
            </a:r>
            <a:endParaRPr sz="2000"/>
          </a:p>
        </p:txBody>
      </p:sp>
      <p:sp>
        <p:nvSpPr>
          <p:cNvPr id="224" name="Google Shape;224;p26"/>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endParaRPr/>
          </a:p>
        </p:txBody>
      </p:sp>
      <p:pic>
        <p:nvPicPr>
          <p:cNvPr id="225" name="Google Shape;225;p26"/>
          <p:cNvPicPr preferRelativeResize="0"/>
          <p:nvPr/>
        </p:nvPicPr>
        <p:blipFill>
          <a:blip r:embed="rId3">
            <a:alphaModFix/>
          </a:blip>
          <a:stretch>
            <a:fillRect/>
          </a:stretch>
        </p:blipFill>
        <p:spPr>
          <a:xfrm>
            <a:off x="819150" y="824525"/>
            <a:ext cx="7109676" cy="358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7"/>
          <p:cNvPicPr preferRelativeResize="0"/>
          <p:nvPr/>
        </p:nvPicPr>
        <p:blipFill>
          <a:blip r:embed="rId3">
            <a:alphaModFix/>
          </a:blip>
          <a:stretch>
            <a:fillRect/>
          </a:stretch>
        </p:blipFill>
        <p:spPr>
          <a:xfrm>
            <a:off x="152400" y="152400"/>
            <a:ext cx="8839200" cy="44155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8"/>
          <p:cNvPicPr preferRelativeResize="0"/>
          <p:nvPr/>
        </p:nvPicPr>
        <p:blipFill>
          <a:blip r:embed="rId3">
            <a:alphaModFix/>
          </a:blip>
          <a:stretch>
            <a:fillRect/>
          </a:stretch>
        </p:blipFill>
        <p:spPr>
          <a:xfrm>
            <a:off x="690675" y="563575"/>
            <a:ext cx="7449149" cy="4520099"/>
          </a:xfrm>
          <a:prstGeom prst="rect">
            <a:avLst/>
          </a:prstGeom>
          <a:noFill/>
          <a:ln>
            <a:noFill/>
          </a:ln>
        </p:spPr>
      </p:pic>
      <p:sp>
        <p:nvSpPr>
          <p:cNvPr id="236" name="Google Shape;236;p28"/>
          <p:cNvSpPr txBox="1"/>
          <p:nvPr/>
        </p:nvSpPr>
        <p:spPr>
          <a:xfrm>
            <a:off x="2033475" y="74750"/>
            <a:ext cx="43062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solidFill>
                  <a:schemeClr val="lt1"/>
                </a:solidFill>
                <a:latin typeface="Nunito"/>
                <a:ea typeface="Nunito"/>
                <a:cs typeface="Nunito"/>
                <a:sym typeface="Nunito"/>
              </a:rPr>
              <a:t>Geographical Scatter Plot </a:t>
            </a:r>
            <a:endParaRPr sz="2600">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29"/>
          <p:cNvPicPr preferRelativeResize="0"/>
          <p:nvPr/>
        </p:nvPicPr>
        <p:blipFill>
          <a:blip r:embed="rId3">
            <a:alphaModFix/>
          </a:blip>
          <a:stretch>
            <a:fillRect/>
          </a:stretch>
        </p:blipFill>
        <p:spPr>
          <a:xfrm>
            <a:off x="1138300" y="152400"/>
            <a:ext cx="6392412" cy="483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0"/>
          <p:cNvPicPr preferRelativeResize="0"/>
          <p:nvPr/>
        </p:nvPicPr>
        <p:blipFill>
          <a:blip r:embed="rId3">
            <a:alphaModFix/>
          </a:blip>
          <a:stretch>
            <a:fillRect/>
          </a:stretch>
        </p:blipFill>
        <p:spPr>
          <a:xfrm>
            <a:off x="152400" y="152400"/>
            <a:ext cx="8495306"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1"/>
          <p:cNvPicPr preferRelativeResize="0"/>
          <p:nvPr/>
        </p:nvPicPr>
        <p:blipFill>
          <a:blip r:embed="rId3">
            <a:alphaModFix/>
          </a:blip>
          <a:stretch>
            <a:fillRect/>
          </a:stretch>
        </p:blipFill>
        <p:spPr>
          <a:xfrm>
            <a:off x="1389888" y="213359"/>
            <a:ext cx="6210269" cy="47403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490200" y="11222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What are the most important key factors influencing property prices and sales in the market over time?</a:t>
            </a:r>
            <a:endParaRPr sz="2400"/>
          </a:p>
        </p:txBody>
      </p:sp>
      <p:sp>
        <p:nvSpPr>
          <p:cNvPr id="135" name="Google Shape;135;p14"/>
          <p:cNvSpPr txBox="1">
            <a:spLocks noGrp="1"/>
          </p:cNvSpPr>
          <p:nvPr>
            <p:ph type="body" idx="1"/>
          </p:nvPr>
        </p:nvSpPr>
        <p:spPr>
          <a:xfrm>
            <a:off x="1013550" y="2121675"/>
            <a:ext cx="7505700" cy="25659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Clr>
                <a:srgbClr val="001D35"/>
              </a:buClr>
              <a:buSzPts val="1400"/>
              <a:buFont typeface="Roboto"/>
              <a:buChar char="●"/>
            </a:pPr>
            <a:r>
              <a:rPr lang="en" sz="1450">
                <a:solidFill>
                  <a:srgbClr val="001D35"/>
                </a:solidFill>
                <a:highlight>
                  <a:srgbClr val="FFFFFF"/>
                </a:highlight>
                <a:latin typeface="Roboto"/>
                <a:ea typeface="Roboto"/>
                <a:cs typeface="Roboto"/>
                <a:sym typeface="Roboto"/>
              </a:rPr>
              <a:t>Location </a:t>
            </a:r>
            <a:endParaRPr sz="1450">
              <a:solidFill>
                <a:srgbClr val="001D35"/>
              </a:solidFill>
              <a:highlight>
                <a:srgbClr val="FFFFFF"/>
              </a:highlight>
              <a:latin typeface="Roboto"/>
              <a:ea typeface="Roboto"/>
              <a:cs typeface="Roboto"/>
              <a:sym typeface="Roboto"/>
            </a:endParaRPr>
          </a:p>
          <a:p>
            <a:pPr marL="457200" lvl="0" indent="-317500" algn="l" rtl="0">
              <a:lnSpc>
                <a:spcPct val="150000"/>
              </a:lnSpc>
              <a:spcBef>
                <a:spcPts val="0"/>
              </a:spcBef>
              <a:spcAft>
                <a:spcPts val="0"/>
              </a:spcAft>
              <a:buClr>
                <a:srgbClr val="001D35"/>
              </a:buClr>
              <a:buSzPts val="1400"/>
              <a:buFont typeface="Roboto"/>
              <a:buChar char="●"/>
            </a:pPr>
            <a:r>
              <a:rPr lang="en" sz="1450">
                <a:solidFill>
                  <a:srgbClr val="001D35"/>
                </a:solidFill>
                <a:highlight>
                  <a:srgbClr val="FFFFFF"/>
                </a:highlight>
                <a:latin typeface="Roboto"/>
                <a:ea typeface="Roboto"/>
                <a:cs typeface="Roboto"/>
                <a:sym typeface="Roboto"/>
              </a:rPr>
              <a:t>Economic Conditions</a:t>
            </a:r>
            <a:endParaRPr sz="1450">
              <a:solidFill>
                <a:srgbClr val="001D35"/>
              </a:solidFill>
              <a:highlight>
                <a:srgbClr val="FFFFFF"/>
              </a:highlight>
              <a:latin typeface="Roboto"/>
              <a:ea typeface="Roboto"/>
              <a:cs typeface="Roboto"/>
              <a:sym typeface="Roboto"/>
            </a:endParaRPr>
          </a:p>
          <a:p>
            <a:pPr marL="457200" lvl="0" indent="-320675" algn="l" rtl="0">
              <a:lnSpc>
                <a:spcPct val="150000"/>
              </a:lnSpc>
              <a:spcBef>
                <a:spcPts val="0"/>
              </a:spcBef>
              <a:spcAft>
                <a:spcPts val="0"/>
              </a:spcAft>
              <a:buClr>
                <a:srgbClr val="001D35"/>
              </a:buClr>
              <a:buSzPts val="1450"/>
              <a:buFont typeface="Roboto"/>
              <a:buChar char="●"/>
            </a:pPr>
            <a:r>
              <a:rPr lang="en" sz="1450">
                <a:solidFill>
                  <a:srgbClr val="001D35"/>
                </a:solidFill>
                <a:highlight>
                  <a:srgbClr val="FFFFFF"/>
                </a:highlight>
                <a:latin typeface="Roboto"/>
                <a:ea typeface="Roboto"/>
                <a:cs typeface="Roboto"/>
                <a:sym typeface="Roboto"/>
              </a:rPr>
              <a:t>Interest Rates </a:t>
            </a:r>
            <a:endParaRPr sz="1450">
              <a:solidFill>
                <a:srgbClr val="001D35"/>
              </a:solidFill>
              <a:highlight>
                <a:srgbClr val="FFFFFF"/>
              </a:highlight>
              <a:latin typeface="Roboto"/>
              <a:ea typeface="Roboto"/>
              <a:cs typeface="Roboto"/>
              <a:sym typeface="Roboto"/>
            </a:endParaRPr>
          </a:p>
          <a:p>
            <a:pPr marL="457200" lvl="0" indent="-320675" algn="l" rtl="0">
              <a:lnSpc>
                <a:spcPct val="150000"/>
              </a:lnSpc>
              <a:spcBef>
                <a:spcPts val="0"/>
              </a:spcBef>
              <a:spcAft>
                <a:spcPts val="0"/>
              </a:spcAft>
              <a:buClr>
                <a:srgbClr val="001D35"/>
              </a:buClr>
              <a:buSzPts val="1450"/>
              <a:buFont typeface="Roboto"/>
              <a:buChar char="●"/>
            </a:pPr>
            <a:r>
              <a:rPr lang="en" sz="1450">
                <a:solidFill>
                  <a:srgbClr val="001D35"/>
                </a:solidFill>
                <a:highlight>
                  <a:srgbClr val="FFFFFF"/>
                </a:highlight>
                <a:latin typeface="Roboto"/>
                <a:ea typeface="Roboto"/>
                <a:cs typeface="Roboto"/>
                <a:sym typeface="Roboto"/>
              </a:rPr>
              <a:t>Supply and Demand</a:t>
            </a:r>
            <a:endParaRPr sz="1450">
              <a:solidFill>
                <a:srgbClr val="001D35"/>
              </a:solidFill>
              <a:highlight>
                <a:srgbClr val="FFFFFF"/>
              </a:highlight>
              <a:latin typeface="Roboto"/>
              <a:ea typeface="Roboto"/>
              <a:cs typeface="Roboto"/>
              <a:sym typeface="Roboto"/>
            </a:endParaRPr>
          </a:p>
          <a:p>
            <a:pPr marL="457200" lvl="0" indent="-320675" algn="l" rtl="0">
              <a:lnSpc>
                <a:spcPct val="150000"/>
              </a:lnSpc>
              <a:spcBef>
                <a:spcPts val="0"/>
              </a:spcBef>
              <a:spcAft>
                <a:spcPts val="0"/>
              </a:spcAft>
              <a:buClr>
                <a:srgbClr val="001D35"/>
              </a:buClr>
              <a:buSzPts val="1450"/>
              <a:buFont typeface="Roboto"/>
              <a:buChar char="●"/>
            </a:pPr>
            <a:r>
              <a:rPr lang="en" sz="1450">
                <a:solidFill>
                  <a:srgbClr val="001D35"/>
                </a:solidFill>
                <a:highlight>
                  <a:srgbClr val="FFFFFF"/>
                </a:highlight>
                <a:latin typeface="Roboto"/>
                <a:ea typeface="Roboto"/>
                <a:cs typeface="Roboto"/>
                <a:sym typeface="Roboto"/>
              </a:rPr>
              <a:t>Population Growth</a:t>
            </a:r>
            <a:endParaRPr sz="1450">
              <a:solidFill>
                <a:srgbClr val="001D35"/>
              </a:solidFill>
              <a:highlight>
                <a:srgbClr val="FFFFFF"/>
              </a:highlight>
              <a:latin typeface="Roboto"/>
              <a:ea typeface="Roboto"/>
              <a:cs typeface="Roboto"/>
              <a:sym typeface="Roboto"/>
            </a:endParaRPr>
          </a:p>
          <a:p>
            <a:pPr marL="457200" lvl="0" indent="-320675" algn="l" rtl="0">
              <a:lnSpc>
                <a:spcPct val="150000"/>
              </a:lnSpc>
              <a:spcBef>
                <a:spcPts val="0"/>
              </a:spcBef>
              <a:spcAft>
                <a:spcPts val="0"/>
              </a:spcAft>
              <a:buClr>
                <a:srgbClr val="001D35"/>
              </a:buClr>
              <a:buSzPts val="1450"/>
              <a:buFont typeface="Roboto"/>
              <a:buChar char="●"/>
            </a:pPr>
            <a:r>
              <a:rPr lang="en" sz="1450">
                <a:solidFill>
                  <a:srgbClr val="001D35"/>
                </a:solidFill>
                <a:highlight>
                  <a:srgbClr val="FFFFFF"/>
                </a:highlight>
                <a:latin typeface="Roboto"/>
                <a:ea typeface="Roboto"/>
                <a:cs typeface="Roboto"/>
                <a:sym typeface="Roboto"/>
              </a:rPr>
              <a:t>Government Policies</a:t>
            </a:r>
            <a:endParaRPr sz="1450">
              <a:solidFill>
                <a:srgbClr val="001D35"/>
              </a:solidFill>
              <a:highlight>
                <a:srgbClr val="FFFFFF"/>
              </a:highlight>
              <a:latin typeface="Roboto"/>
              <a:ea typeface="Roboto"/>
              <a:cs typeface="Roboto"/>
              <a:sym typeface="Roboto"/>
            </a:endParaRPr>
          </a:p>
          <a:p>
            <a:pPr marL="457200" lvl="0" indent="-320675" algn="l" rtl="0">
              <a:lnSpc>
                <a:spcPct val="150000"/>
              </a:lnSpc>
              <a:spcBef>
                <a:spcPts val="0"/>
              </a:spcBef>
              <a:spcAft>
                <a:spcPts val="0"/>
              </a:spcAft>
              <a:buClr>
                <a:srgbClr val="001D35"/>
              </a:buClr>
              <a:buSzPts val="1450"/>
              <a:buFont typeface="Roboto"/>
              <a:buChar char="●"/>
            </a:pPr>
            <a:r>
              <a:rPr lang="en" sz="1450">
                <a:solidFill>
                  <a:srgbClr val="001D35"/>
                </a:solidFill>
                <a:highlight>
                  <a:srgbClr val="FFFFFF"/>
                </a:highlight>
                <a:latin typeface="Roboto"/>
                <a:ea typeface="Roboto"/>
                <a:cs typeface="Roboto"/>
                <a:sym typeface="Roboto"/>
              </a:rPr>
              <a:t>Construction Costs</a:t>
            </a:r>
            <a:endParaRPr sz="1450">
              <a:solidFill>
                <a:srgbClr val="001D35"/>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64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analysis will reveal the following:</a:t>
            </a:r>
            <a:endParaRPr/>
          </a:p>
        </p:txBody>
      </p:sp>
      <p:sp>
        <p:nvSpPr>
          <p:cNvPr id="141" name="Google Shape;141;p15"/>
          <p:cNvSpPr txBox="1">
            <a:spLocks noGrp="1"/>
          </p:cNvSpPr>
          <p:nvPr>
            <p:ph type="body" idx="1"/>
          </p:nvPr>
        </p:nvSpPr>
        <p:spPr>
          <a:xfrm>
            <a:off x="819150" y="1712025"/>
            <a:ext cx="7505700" cy="2212800"/>
          </a:xfrm>
          <a:prstGeom prst="rect">
            <a:avLst/>
          </a:prstGeom>
        </p:spPr>
        <p:txBody>
          <a:bodyPr spcFirstLastPara="1" wrap="square" lIns="91425" tIns="91425" rIns="91425" bIns="91425" anchor="t" anchorCtr="0">
            <a:normAutofit fontScale="85000" lnSpcReduction="20000"/>
          </a:bodyPr>
          <a:lstStyle/>
          <a:p>
            <a:pPr marL="457200" lvl="0" indent="-314960" algn="l" rtl="0">
              <a:lnSpc>
                <a:spcPct val="150000"/>
              </a:lnSpc>
              <a:spcBef>
                <a:spcPts val="0"/>
              </a:spcBef>
              <a:spcAft>
                <a:spcPts val="0"/>
              </a:spcAft>
              <a:buSzPct val="100000"/>
              <a:buChar char="●"/>
            </a:pPr>
            <a:r>
              <a:rPr lang="en" sz="1600"/>
              <a:t>Did COVID-19 have an impact on the housing market</a:t>
            </a:r>
            <a:endParaRPr sz="1600"/>
          </a:p>
          <a:p>
            <a:pPr marL="457200" lvl="0" indent="-314960" algn="l" rtl="0">
              <a:lnSpc>
                <a:spcPct val="150000"/>
              </a:lnSpc>
              <a:spcBef>
                <a:spcPts val="0"/>
              </a:spcBef>
              <a:spcAft>
                <a:spcPts val="0"/>
              </a:spcAft>
              <a:buSzPct val="100000"/>
              <a:buChar char="●"/>
            </a:pPr>
            <a:r>
              <a:rPr lang="en" sz="1600"/>
              <a:t>The five most populated towns in Connecticut</a:t>
            </a:r>
            <a:endParaRPr sz="1600"/>
          </a:p>
          <a:p>
            <a:pPr marL="457200" lvl="0" indent="-314960" algn="l" rtl="0">
              <a:lnSpc>
                <a:spcPct val="150000"/>
              </a:lnSpc>
              <a:spcBef>
                <a:spcPts val="0"/>
              </a:spcBef>
              <a:spcAft>
                <a:spcPts val="0"/>
              </a:spcAft>
              <a:buSzPct val="100000"/>
              <a:buChar char="●"/>
            </a:pPr>
            <a:r>
              <a:rPr lang="en" sz="1600"/>
              <a:t>The assessed property value vs sales amount</a:t>
            </a:r>
            <a:endParaRPr sz="1600"/>
          </a:p>
          <a:p>
            <a:pPr marL="457200" lvl="0" indent="-314960" algn="l" rtl="0">
              <a:lnSpc>
                <a:spcPct val="150000"/>
              </a:lnSpc>
              <a:spcBef>
                <a:spcPts val="0"/>
              </a:spcBef>
              <a:spcAft>
                <a:spcPts val="0"/>
              </a:spcAft>
              <a:buSzPct val="100000"/>
              <a:buChar char="●"/>
            </a:pPr>
            <a:r>
              <a:rPr lang="en" sz="1600"/>
              <a:t>The sales amount vs number of properties sold </a:t>
            </a:r>
            <a:endParaRPr sz="1600"/>
          </a:p>
          <a:p>
            <a:pPr marL="457200" lvl="0" indent="-314960" algn="l" rtl="0">
              <a:lnSpc>
                <a:spcPct val="150000"/>
              </a:lnSpc>
              <a:spcBef>
                <a:spcPts val="0"/>
              </a:spcBef>
              <a:spcAft>
                <a:spcPts val="0"/>
              </a:spcAft>
              <a:buSzPct val="100000"/>
              <a:buChar char="●"/>
            </a:pPr>
            <a:r>
              <a:rPr lang="en" sz="1600"/>
              <a:t>Popular sales type</a:t>
            </a:r>
            <a:endParaRPr sz="1600"/>
          </a:p>
          <a:p>
            <a:pPr marL="457200" lvl="0" indent="-314960" algn="l" rtl="0">
              <a:lnSpc>
                <a:spcPct val="150000"/>
              </a:lnSpc>
              <a:spcBef>
                <a:spcPts val="0"/>
              </a:spcBef>
              <a:spcAft>
                <a:spcPts val="0"/>
              </a:spcAft>
              <a:buSzPct val="100000"/>
              <a:buChar char="●"/>
            </a:pPr>
            <a:r>
              <a:rPr lang="en" sz="1600"/>
              <a:t>The sales ratio</a:t>
            </a:r>
            <a:endParaRPr sz="1600"/>
          </a:p>
          <a:p>
            <a:pPr marL="45720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361500" y="654450"/>
            <a:ext cx="1865828" cy="407100"/>
          </a:xfrm>
          <a:prstGeom prst="rect">
            <a:avLst/>
          </a:prstGeom>
          <a:noFill/>
          <a:ln>
            <a:noFill/>
          </a:ln>
        </p:spPr>
      </p:pic>
      <p:pic>
        <p:nvPicPr>
          <p:cNvPr id="147" name="Google Shape;147;p16"/>
          <p:cNvPicPr preferRelativeResize="0"/>
          <p:nvPr/>
        </p:nvPicPr>
        <p:blipFill>
          <a:blip r:embed="rId4">
            <a:alphaModFix/>
          </a:blip>
          <a:stretch>
            <a:fillRect/>
          </a:stretch>
        </p:blipFill>
        <p:spPr>
          <a:xfrm>
            <a:off x="167487" y="2109775"/>
            <a:ext cx="2392350" cy="326955"/>
          </a:xfrm>
          <a:prstGeom prst="rect">
            <a:avLst/>
          </a:prstGeom>
          <a:noFill/>
          <a:ln>
            <a:noFill/>
          </a:ln>
        </p:spPr>
      </p:pic>
      <p:pic>
        <p:nvPicPr>
          <p:cNvPr id="148" name="Google Shape;148;p16"/>
          <p:cNvPicPr preferRelativeResize="0"/>
          <p:nvPr/>
        </p:nvPicPr>
        <p:blipFill>
          <a:blip r:embed="rId5">
            <a:alphaModFix/>
          </a:blip>
          <a:stretch>
            <a:fillRect/>
          </a:stretch>
        </p:blipFill>
        <p:spPr>
          <a:xfrm>
            <a:off x="285002" y="3484950"/>
            <a:ext cx="1942325" cy="971150"/>
          </a:xfrm>
          <a:prstGeom prst="rect">
            <a:avLst/>
          </a:prstGeom>
          <a:noFill/>
          <a:ln>
            <a:noFill/>
          </a:ln>
        </p:spPr>
      </p:pic>
      <p:pic>
        <p:nvPicPr>
          <p:cNvPr id="149" name="Google Shape;149;p16"/>
          <p:cNvPicPr preferRelativeResize="0"/>
          <p:nvPr/>
        </p:nvPicPr>
        <p:blipFill>
          <a:blip r:embed="rId6">
            <a:alphaModFix/>
          </a:blip>
          <a:stretch>
            <a:fillRect/>
          </a:stretch>
        </p:blipFill>
        <p:spPr>
          <a:xfrm>
            <a:off x="4018388" y="1975188"/>
            <a:ext cx="1193125" cy="1193125"/>
          </a:xfrm>
          <a:prstGeom prst="rect">
            <a:avLst/>
          </a:prstGeom>
          <a:noFill/>
          <a:ln>
            <a:noFill/>
          </a:ln>
        </p:spPr>
      </p:pic>
      <p:pic>
        <p:nvPicPr>
          <p:cNvPr id="150" name="Google Shape;150;p16"/>
          <p:cNvPicPr preferRelativeResize="0"/>
          <p:nvPr/>
        </p:nvPicPr>
        <p:blipFill>
          <a:blip r:embed="rId7">
            <a:alphaModFix/>
          </a:blip>
          <a:stretch>
            <a:fillRect/>
          </a:stretch>
        </p:blipFill>
        <p:spPr>
          <a:xfrm>
            <a:off x="3135349" y="3363325"/>
            <a:ext cx="1302100" cy="1302100"/>
          </a:xfrm>
          <a:prstGeom prst="rect">
            <a:avLst/>
          </a:prstGeom>
          <a:noFill/>
          <a:ln>
            <a:noFill/>
          </a:ln>
        </p:spPr>
      </p:pic>
      <p:pic>
        <p:nvPicPr>
          <p:cNvPr id="151" name="Google Shape;151;p16"/>
          <p:cNvPicPr preferRelativeResize="0"/>
          <p:nvPr/>
        </p:nvPicPr>
        <p:blipFill>
          <a:blip r:embed="rId8">
            <a:alphaModFix/>
          </a:blip>
          <a:stretch>
            <a:fillRect/>
          </a:stretch>
        </p:blipFill>
        <p:spPr>
          <a:xfrm>
            <a:off x="3220038" y="554675"/>
            <a:ext cx="1132700" cy="1132700"/>
          </a:xfrm>
          <a:prstGeom prst="rect">
            <a:avLst/>
          </a:prstGeom>
          <a:noFill/>
          <a:ln>
            <a:noFill/>
          </a:ln>
        </p:spPr>
      </p:pic>
      <p:pic>
        <p:nvPicPr>
          <p:cNvPr id="152" name="Google Shape;152;p16"/>
          <p:cNvPicPr preferRelativeResize="0"/>
          <p:nvPr/>
        </p:nvPicPr>
        <p:blipFill>
          <a:blip r:embed="rId9">
            <a:alphaModFix/>
          </a:blip>
          <a:stretch>
            <a:fillRect/>
          </a:stretch>
        </p:blipFill>
        <p:spPr>
          <a:xfrm>
            <a:off x="5211512" y="554675"/>
            <a:ext cx="1512213" cy="1132700"/>
          </a:xfrm>
          <a:prstGeom prst="rect">
            <a:avLst/>
          </a:prstGeom>
          <a:noFill/>
          <a:ln>
            <a:noFill/>
          </a:ln>
        </p:spPr>
      </p:pic>
      <p:pic>
        <p:nvPicPr>
          <p:cNvPr id="153" name="Google Shape;153;p16"/>
          <p:cNvPicPr preferRelativeResize="0"/>
          <p:nvPr/>
        </p:nvPicPr>
        <p:blipFill>
          <a:blip r:embed="rId10">
            <a:alphaModFix/>
          </a:blip>
          <a:stretch>
            <a:fillRect/>
          </a:stretch>
        </p:blipFill>
        <p:spPr>
          <a:xfrm>
            <a:off x="5696725" y="2254656"/>
            <a:ext cx="2571750" cy="1230300"/>
          </a:xfrm>
          <a:prstGeom prst="rect">
            <a:avLst/>
          </a:prstGeom>
          <a:noFill/>
          <a:ln>
            <a:noFill/>
          </a:ln>
        </p:spPr>
      </p:pic>
      <p:pic>
        <p:nvPicPr>
          <p:cNvPr id="154" name="Google Shape;154;p16"/>
          <p:cNvPicPr preferRelativeResize="0"/>
          <p:nvPr/>
        </p:nvPicPr>
        <p:blipFill>
          <a:blip r:embed="rId11">
            <a:alphaModFix/>
          </a:blip>
          <a:stretch>
            <a:fillRect/>
          </a:stretch>
        </p:blipFill>
        <p:spPr>
          <a:xfrm>
            <a:off x="7195579" y="948000"/>
            <a:ext cx="1273396" cy="971150"/>
          </a:xfrm>
          <a:prstGeom prst="rect">
            <a:avLst/>
          </a:prstGeom>
          <a:noFill/>
          <a:ln>
            <a:noFill/>
          </a:ln>
        </p:spPr>
      </p:pic>
      <p:pic>
        <p:nvPicPr>
          <p:cNvPr id="155" name="Google Shape;155;p16"/>
          <p:cNvPicPr preferRelativeResize="0"/>
          <p:nvPr/>
        </p:nvPicPr>
        <p:blipFill>
          <a:blip r:embed="rId12">
            <a:alphaModFix/>
          </a:blip>
          <a:stretch>
            <a:fillRect/>
          </a:stretch>
        </p:blipFill>
        <p:spPr>
          <a:xfrm>
            <a:off x="6536925" y="3278550"/>
            <a:ext cx="1610775" cy="161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11">
                <a:solidFill>
                  <a:srgbClr val="040C28"/>
                </a:solidFill>
              </a:rPr>
              <a:t>                              </a:t>
            </a:r>
            <a:endParaRPr sz="2111">
              <a:solidFill>
                <a:srgbClr val="040C28"/>
              </a:solidFill>
            </a:endParaRPr>
          </a:p>
        </p:txBody>
      </p:sp>
      <p:sp>
        <p:nvSpPr>
          <p:cNvPr id="161" name="Google Shape;161;p17"/>
          <p:cNvSpPr txBox="1">
            <a:spLocks noGrp="1"/>
          </p:cNvSpPr>
          <p:nvPr>
            <p:ph type="body" idx="1"/>
          </p:nvPr>
        </p:nvSpPr>
        <p:spPr>
          <a:xfrm>
            <a:off x="819150" y="1562475"/>
            <a:ext cx="7505700" cy="30054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3207"/>
              <a:t>This data set allowed us to view specific pricing and type information needed for our analysis</a:t>
            </a:r>
            <a:endParaRPr sz="3207"/>
          </a:p>
          <a:p>
            <a:pPr marL="457200" lvl="0" indent="-294798" algn="l" rtl="0">
              <a:spcBef>
                <a:spcPts val="1200"/>
              </a:spcBef>
              <a:spcAft>
                <a:spcPts val="0"/>
              </a:spcAft>
              <a:buSzPct val="100000"/>
              <a:buChar char="●"/>
            </a:pPr>
            <a:r>
              <a:rPr lang="en" sz="3207" b="1"/>
              <a:t>Assessed Value</a:t>
            </a:r>
            <a:r>
              <a:rPr lang="en" sz="3207"/>
              <a:t> </a:t>
            </a:r>
            <a:endParaRPr sz="3207"/>
          </a:p>
          <a:p>
            <a:pPr marL="1371600" lvl="1" indent="-294798" algn="l" rtl="0">
              <a:spcBef>
                <a:spcPts val="0"/>
              </a:spcBef>
              <a:spcAft>
                <a:spcPts val="0"/>
              </a:spcAft>
              <a:buSzPct val="100000"/>
              <a:buChar char="○"/>
            </a:pPr>
            <a:r>
              <a:rPr lang="en" sz="3207"/>
              <a:t>The dollar value a public tax assessor places on a property for tax purposes</a:t>
            </a:r>
            <a:endParaRPr sz="3207"/>
          </a:p>
          <a:p>
            <a:pPr marL="457200" lvl="0" indent="-294798" algn="l" rtl="0">
              <a:spcBef>
                <a:spcPts val="0"/>
              </a:spcBef>
              <a:spcAft>
                <a:spcPts val="0"/>
              </a:spcAft>
              <a:buSzPct val="100000"/>
              <a:buChar char="●"/>
            </a:pPr>
            <a:r>
              <a:rPr lang="en" sz="3207" b="1"/>
              <a:t>Sales Amount/Market Value</a:t>
            </a:r>
            <a:endParaRPr sz="3207" b="1"/>
          </a:p>
          <a:p>
            <a:pPr marL="1371600" lvl="1" indent="-294798" algn="l" rtl="0">
              <a:spcBef>
                <a:spcPts val="0"/>
              </a:spcBef>
              <a:spcAft>
                <a:spcPts val="0"/>
              </a:spcAft>
              <a:buSzPct val="100000"/>
              <a:buChar char="○"/>
            </a:pPr>
            <a:r>
              <a:rPr lang="en" sz="3207"/>
              <a:t>The highest price a property could sell for on the open market</a:t>
            </a:r>
            <a:endParaRPr sz="3207"/>
          </a:p>
          <a:p>
            <a:pPr marL="457200" lvl="0" indent="-294798" algn="l" rtl="0">
              <a:spcBef>
                <a:spcPts val="0"/>
              </a:spcBef>
              <a:spcAft>
                <a:spcPts val="0"/>
              </a:spcAft>
              <a:buSzPct val="100000"/>
              <a:buChar char="●"/>
            </a:pPr>
            <a:r>
              <a:rPr lang="en" sz="3207" b="1"/>
              <a:t>Property Type</a:t>
            </a:r>
            <a:r>
              <a:rPr lang="en" sz="3207"/>
              <a:t> </a:t>
            </a:r>
            <a:endParaRPr sz="3207"/>
          </a:p>
          <a:p>
            <a:pPr marL="1371600" lvl="1" indent="-294798" algn="l" rtl="0">
              <a:spcBef>
                <a:spcPts val="0"/>
              </a:spcBef>
              <a:spcAft>
                <a:spcPts val="0"/>
              </a:spcAft>
              <a:buSzPct val="100000"/>
              <a:buChar char="○"/>
            </a:pPr>
            <a:r>
              <a:rPr lang="en" sz="3207"/>
              <a:t>The general category of property </a:t>
            </a:r>
            <a:endParaRPr sz="3207"/>
          </a:p>
          <a:p>
            <a:pPr marL="1828800" lvl="2" indent="-294798" algn="l" rtl="0">
              <a:spcBef>
                <a:spcPts val="0"/>
              </a:spcBef>
              <a:spcAft>
                <a:spcPts val="0"/>
              </a:spcAft>
              <a:buSzPct val="100000"/>
              <a:buChar char="■"/>
            </a:pPr>
            <a:r>
              <a:rPr lang="en" sz="3207"/>
              <a:t>Residential (living, single-family homes, condos, and townhouses)</a:t>
            </a:r>
            <a:endParaRPr sz="3207"/>
          </a:p>
          <a:p>
            <a:pPr marL="1828800" lvl="2" indent="-294798" algn="l" rtl="0">
              <a:spcBef>
                <a:spcPts val="0"/>
              </a:spcBef>
              <a:spcAft>
                <a:spcPts val="0"/>
              </a:spcAft>
              <a:buSzPct val="100000"/>
              <a:buChar char="■"/>
            </a:pPr>
            <a:r>
              <a:rPr lang="en" sz="3207"/>
              <a:t>Commercial (office buildings, hotels, restaurants)</a:t>
            </a:r>
            <a:endParaRPr sz="3207"/>
          </a:p>
          <a:p>
            <a:pPr marL="1828800" lvl="2" indent="-294798" algn="l" rtl="0">
              <a:spcBef>
                <a:spcPts val="0"/>
              </a:spcBef>
              <a:spcAft>
                <a:spcPts val="0"/>
              </a:spcAft>
              <a:buSzPct val="100000"/>
              <a:buChar char="■"/>
            </a:pPr>
            <a:r>
              <a:rPr lang="en" sz="3207"/>
              <a:t>Industrial (storage, factory, warehouses)</a:t>
            </a:r>
            <a:endParaRPr sz="3207"/>
          </a:p>
          <a:p>
            <a:pPr marL="1828800" lvl="2" indent="-294798" algn="l" rtl="0">
              <a:spcBef>
                <a:spcPts val="0"/>
              </a:spcBef>
              <a:spcAft>
                <a:spcPts val="0"/>
              </a:spcAft>
              <a:buSzPct val="100000"/>
              <a:buChar char="■"/>
            </a:pPr>
            <a:r>
              <a:rPr lang="en" sz="3207"/>
              <a:t>Land (underdeveloped, vacant, farm, ranch)</a:t>
            </a:r>
            <a:endParaRPr sz="3207"/>
          </a:p>
          <a:p>
            <a:pPr marL="457200" lvl="0" indent="-294798" algn="l" rtl="0">
              <a:spcBef>
                <a:spcPts val="0"/>
              </a:spcBef>
              <a:spcAft>
                <a:spcPts val="0"/>
              </a:spcAft>
              <a:buSzPct val="100000"/>
              <a:buChar char="●"/>
            </a:pPr>
            <a:r>
              <a:rPr lang="en" sz="3207" b="1"/>
              <a:t>Residential Type</a:t>
            </a:r>
            <a:endParaRPr sz="3207" b="1"/>
          </a:p>
          <a:p>
            <a:pPr marL="1828800" lvl="2" indent="-294798" algn="l" rtl="0">
              <a:spcBef>
                <a:spcPts val="0"/>
              </a:spcBef>
              <a:spcAft>
                <a:spcPts val="0"/>
              </a:spcAft>
              <a:buSzPct val="100000"/>
              <a:buChar char="■"/>
            </a:pPr>
            <a:r>
              <a:rPr lang="en" sz="3207"/>
              <a:t>Real Estate zoned for living purposes for individuals or households</a:t>
            </a:r>
            <a:endParaRPr sz="3207"/>
          </a:p>
          <a:p>
            <a:pPr marL="1828800" lvl="2" indent="-294798" algn="l" rtl="0">
              <a:spcBef>
                <a:spcPts val="0"/>
              </a:spcBef>
              <a:spcAft>
                <a:spcPts val="0"/>
              </a:spcAft>
              <a:buSzPct val="100000"/>
              <a:buChar char="■"/>
            </a:pPr>
            <a:r>
              <a:rPr lang="en" sz="3207"/>
              <a:t>Single Family, Condo, Two Family, Three Family, Four Family</a:t>
            </a:r>
            <a:endParaRPr sz="3207"/>
          </a:p>
          <a:p>
            <a:pPr marL="0" lvl="0" indent="0" algn="l" rtl="0">
              <a:spcBef>
                <a:spcPts val="1200"/>
              </a:spcBef>
              <a:spcAft>
                <a:spcPts val="0"/>
              </a:spcAft>
              <a:buNone/>
            </a:pPr>
            <a:endParaRPr/>
          </a:p>
          <a:p>
            <a:pPr marL="914400" lvl="0" indent="0" algn="l" rtl="0">
              <a:spcBef>
                <a:spcPts val="1200"/>
              </a:spcBef>
              <a:spcAft>
                <a:spcPts val="1200"/>
              </a:spcAft>
              <a:buNone/>
            </a:pPr>
            <a:endParaRPr/>
          </a:p>
        </p:txBody>
      </p:sp>
      <p:pic>
        <p:nvPicPr>
          <p:cNvPr id="162" name="Google Shape;162;p17"/>
          <p:cNvPicPr preferRelativeResize="0"/>
          <p:nvPr/>
        </p:nvPicPr>
        <p:blipFill>
          <a:blip r:embed="rId3">
            <a:alphaModFix/>
          </a:blip>
          <a:stretch>
            <a:fillRect/>
          </a:stretch>
        </p:blipFill>
        <p:spPr>
          <a:xfrm>
            <a:off x="2967975" y="545775"/>
            <a:ext cx="2930600" cy="91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https://catalog.data.gov/dataset/real-estate-sales</a:t>
            </a:r>
            <a:endParaRPr/>
          </a:p>
        </p:txBody>
      </p:sp>
      <p:pic>
        <p:nvPicPr>
          <p:cNvPr id="168" name="Google Shape;168;p18"/>
          <p:cNvPicPr preferRelativeResize="0"/>
          <p:nvPr/>
        </p:nvPicPr>
        <p:blipFill>
          <a:blip r:embed="rId3">
            <a:alphaModFix/>
          </a:blip>
          <a:stretch>
            <a:fillRect/>
          </a:stretch>
        </p:blipFill>
        <p:spPr>
          <a:xfrm>
            <a:off x="593825" y="227150"/>
            <a:ext cx="7913877" cy="4265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Cleaning and Exploring the data</a:t>
            </a:r>
            <a:endParaRPr/>
          </a:p>
        </p:txBody>
      </p:sp>
      <p:sp>
        <p:nvSpPr>
          <p:cNvPr id="174" name="Google Shape;174;p19"/>
          <p:cNvSpPr txBox="1">
            <a:spLocks noGrp="1"/>
          </p:cNvSpPr>
          <p:nvPr>
            <p:ph type="body" idx="1"/>
          </p:nvPr>
        </p:nvSpPr>
        <p:spPr>
          <a:xfrm>
            <a:off x="774300" y="1800200"/>
            <a:ext cx="7505700" cy="24480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500"/>
              <a:t>We were able to download our data and save it as a CSV file </a:t>
            </a:r>
            <a:endParaRPr sz="1500"/>
          </a:p>
          <a:p>
            <a:pPr marL="457200" lvl="0" indent="-323850" algn="l" rtl="0">
              <a:lnSpc>
                <a:spcPct val="150000"/>
              </a:lnSpc>
              <a:spcBef>
                <a:spcPts val="0"/>
              </a:spcBef>
              <a:spcAft>
                <a:spcPts val="0"/>
              </a:spcAft>
              <a:buSzPts val="1500"/>
              <a:buChar char="●"/>
            </a:pPr>
            <a:r>
              <a:rPr lang="en" sz="1500"/>
              <a:t>We read the file into Pandas DataFrame for our first look at our data</a:t>
            </a:r>
            <a:endParaRPr sz="1500"/>
          </a:p>
          <a:p>
            <a:pPr marL="457200" lvl="0" indent="-323850" algn="l" rtl="0">
              <a:lnSpc>
                <a:spcPct val="150000"/>
              </a:lnSpc>
              <a:spcBef>
                <a:spcPts val="0"/>
              </a:spcBef>
              <a:spcAft>
                <a:spcPts val="0"/>
              </a:spcAft>
              <a:buSzPts val="1500"/>
              <a:buChar char="●"/>
            </a:pPr>
            <a:r>
              <a:rPr lang="en" sz="1500"/>
              <a:t>We agreed to remove all null values from the data</a:t>
            </a:r>
            <a:endParaRPr sz="1500"/>
          </a:p>
          <a:p>
            <a:pPr marL="457200" lvl="0" indent="-323850" algn="l" rtl="0">
              <a:lnSpc>
                <a:spcPct val="150000"/>
              </a:lnSpc>
              <a:spcBef>
                <a:spcPts val="0"/>
              </a:spcBef>
              <a:spcAft>
                <a:spcPts val="0"/>
              </a:spcAft>
              <a:buSzPts val="1500"/>
              <a:buChar char="●"/>
            </a:pPr>
            <a:r>
              <a:rPr lang="en" sz="1500"/>
              <a:t>Filtered data for the five most populated towns in Connecticut</a:t>
            </a:r>
            <a:endParaRPr sz="1500"/>
          </a:p>
          <a:p>
            <a:pPr marL="457200" lvl="0" indent="-323850" algn="l" rtl="0">
              <a:lnSpc>
                <a:spcPct val="150000"/>
              </a:lnSpc>
              <a:spcBef>
                <a:spcPts val="0"/>
              </a:spcBef>
              <a:spcAft>
                <a:spcPts val="0"/>
              </a:spcAft>
              <a:buSzPts val="1500"/>
              <a:buChar char="●"/>
            </a:pPr>
            <a:r>
              <a:rPr lang="en" sz="1500"/>
              <a:t>Investigate relationships between variables like sales amount, assessed value, and sales ratio</a:t>
            </a:r>
            <a:endParaRPr sz="1500"/>
          </a:p>
          <a:p>
            <a:pPr marL="0" lvl="0" indent="0" algn="l" rtl="0">
              <a:spcBef>
                <a:spcPts val="1200"/>
              </a:spcBef>
              <a:spcAft>
                <a:spcPts val="1200"/>
              </a:spcAft>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8"/>
        <p:cNvGrpSpPr/>
        <p:nvPr/>
      </p:nvGrpSpPr>
      <p:grpSpPr>
        <a:xfrm>
          <a:off x="0" y="0"/>
          <a:ext cx="0" cy="0"/>
          <a:chOff x="0" y="0"/>
          <a:chExt cx="0" cy="0"/>
        </a:xfrm>
      </p:grpSpPr>
      <p:pic>
        <p:nvPicPr>
          <p:cNvPr id="179" name="Google Shape;179;p20"/>
          <p:cNvPicPr preferRelativeResize="0"/>
          <p:nvPr/>
        </p:nvPicPr>
        <p:blipFill>
          <a:blip r:embed="rId3">
            <a:alphaModFix/>
          </a:blip>
          <a:stretch>
            <a:fillRect/>
          </a:stretch>
        </p:blipFill>
        <p:spPr>
          <a:xfrm>
            <a:off x="0" y="0"/>
            <a:ext cx="2954675" cy="1395776"/>
          </a:xfrm>
          <a:prstGeom prst="rect">
            <a:avLst/>
          </a:prstGeom>
          <a:noFill/>
          <a:ln>
            <a:noFill/>
          </a:ln>
        </p:spPr>
      </p:pic>
      <p:pic>
        <p:nvPicPr>
          <p:cNvPr id="180" name="Google Shape;180;p20"/>
          <p:cNvPicPr preferRelativeResize="0"/>
          <p:nvPr/>
        </p:nvPicPr>
        <p:blipFill>
          <a:blip r:embed="rId4">
            <a:alphaModFix/>
          </a:blip>
          <a:stretch>
            <a:fillRect/>
          </a:stretch>
        </p:blipFill>
        <p:spPr>
          <a:xfrm>
            <a:off x="6414425" y="3327075"/>
            <a:ext cx="2729575" cy="1816425"/>
          </a:xfrm>
          <a:prstGeom prst="rect">
            <a:avLst/>
          </a:prstGeom>
          <a:noFill/>
          <a:ln>
            <a:noFill/>
          </a:ln>
        </p:spPr>
      </p:pic>
      <p:sp>
        <p:nvSpPr>
          <p:cNvPr id="181" name="Google Shape;181;p20"/>
          <p:cNvSpPr txBox="1"/>
          <p:nvPr/>
        </p:nvSpPr>
        <p:spPr>
          <a:xfrm>
            <a:off x="433600" y="1490350"/>
            <a:ext cx="19737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Calibri"/>
                <a:ea typeface="Calibri"/>
                <a:cs typeface="Calibri"/>
                <a:sym typeface="Calibri"/>
              </a:rPr>
              <a:t>Bridgeport</a:t>
            </a:r>
            <a:endParaRPr sz="2000">
              <a:solidFill>
                <a:schemeClr val="dk1"/>
              </a:solidFill>
              <a:latin typeface="Calibri"/>
              <a:ea typeface="Calibri"/>
              <a:cs typeface="Calibri"/>
              <a:sym typeface="Calibri"/>
            </a:endParaRPr>
          </a:p>
        </p:txBody>
      </p:sp>
      <p:sp>
        <p:nvSpPr>
          <p:cNvPr id="182" name="Google Shape;182;p20"/>
          <p:cNvSpPr txBox="1"/>
          <p:nvPr/>
        </p:nvSpPr>
        <p:spPr>
          <a:xfrm>
            <a:off x="6732150" y="2769825"/>
            <a:ext cx="2239500" cy="35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Calibri"/>
                <a:ea typeface="Calibri"/>
                <a:cs typeface="Calibri"/>
                <a:sym typeface="Calibri"/>
              </a:rPr>
              <a:t>Stamford</a:t>
            </a:r>
            <a:endParaRPr sz="2000">
              <a:solidFill>
                <a:schemeClr val="dk1"/>
              </a:solidFill>
              <a:latin typeface="Calibri"/>
              <a:ea typeface="Calibri"/>
              <a:cs typeface="Calibri"/>
              <a:sym typeface="Calibri"/>
            </a:endParaRPr>
          </a:p>
        </p:txBody>
      </p:sp>
      <p:pic>
        <p:nvPicPr>
          <p:cNvPr id="183" name="Google Shape;183;p20"/>
          <p:cNvPicPr preferRelativeResize="0"/>
          <p:nvPr/>
        </p:nvPicPr>
        <p:blipFill>
          <a:blip r:embed="rId5">
            <a:alphaModFix/>
          </a:blip>
          <a:stretch>
            <a:fillRect/>
          </a:stretch>
        </p:blipFill>
        <p:spPr>
          <a:xfrm>
            <a:off x="0" y="3444825"/>
            <a:ext cx="2785837" cy="1698675"/>
          </a:xfrm>
          <a:prstGeom prst="rect">
            <a:avLst/>
          </a:prstGeom>
          <a:noFill/>
          <a:ln>
            <a:noFill/>
          </a:ln>
        </p:spPr>
      </p:pic>
      <p:sp>
        <p:nvSpPr>
          <p:cNvPr id="184" name="Google Shape;184;p20"/>
          <p:cNvSpPr txBox="1"/>
          <p:nvPr/>
        </p:nvSpPr>
        <p:spPr>
          <a:xfrm>
            <a:off x="7475" y="2953025"/>
            <a:ext cx="26466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Calibri"/>
                <a:ea typeface="Calibri"/>
                <a:cs typeface="Calibri"/>
                <a:sym typeface="Calibri"/>
              </a:rPr>
              <a:t>New Haven</a:t>
            </a:r>
            <a:endParaRPr sz="2000">
              <a:solidFill>
                <a:schemeClr val="dk1"/>
              </a:solidFill>
              <a:latin typeface="Calibri"/>
              <a:ea typeface="Calibri"/>
              <a:cs typeface="Calibri"/>
              <a:sym typeface="Calibri"/>
            </a:endParaRPr>
          </a:p>
        </p:txBody>
      </p:sp>
      <p:pic>
        <p:nvPicPr>
          <p:cNvPr id="185" name="Google Shape;185;p20"/>
          <p:cNvPicPr preferRelativeResize="0"/>
          <p:nvPr/>
        </p:nvPicPr>
        <p:blipFill>
          <a:blip r:embed="rId3">
            <a:alphaModFix/>
          </a:blip>
          <a:stretch>
            <a:fillRect/>
          </a:stretch>
        </p:blipFill>
        <p:spPr>
          <a:xfrm>
            <a:off x="6189325" y="11750"/>
            <a:ext cx="2954675" cy="1395767"/>
          </a:xfrm>
          <a:prstGeom prst="rect">
            <a:avLst/>
          </a:prstGeom>
          <a:noFill/>
          <a:ln>
            <a:noFill/>
          </a:ln>
        </p:spPr>
      </p:pic>
      <p:sp>
        <p:nvSpPr>
          <p:cNvPr id="186" name="Google Shape;186;p20"/>
          <p:cNvSpPr txBox="1"/>
          <p:nvPr/>
        </p:nvSpPr>
        <p:spPr>
          <a:xfrm>
            <a:off x="6055575" y="1510150"/>
            <a:ext cx="3105300" cy="4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Calibri"/>
                <a:ea typeface="Calibri"/>
                <a:cs typeface="Calibri"/>
                <a:sym typeface="Calibri"/>
              </a:rPr>
              <a:t>Hartford</a:t>
            </a:r>
            <a:endParaRPr sz="2000">
              <a:solidFill>
                <a:schemeClr val="dk1"/>
              </a:solidFill>
              <a:latin typeface="Calibri"/>
              <a:ea typeface="Calibri"/>
              <a:cs typeface="Calibri"/>
              <a:sym typeface="Calibri"/>
            </a:endParaRPr>
          </a:p>
        </p:txBody>
      </p:sp>
      <p:pic>
        <p:nvPicPr>
          <p:cNvPr id="187" name="Google Shape;187;p20"/>
          <p:cNvPicPr preferRelativeResize="0"/>
          <p:nvPr/>
        </p:nvPicPr>
        <p:blipFill>
          <a:blip r:embed="rId6">
            <a:alphaModFix/>
          </a:blip>
          <a:stretch>
            <a:fillRect/>
          </a:stretch>
        </p:blipFill>
        <p:spPr>
          <a:xfrm>
            <a:off x="3056925" y="1407525"/>
            <a:ext cx="2954675" cy="1966230"/>
          </a:xfrm>
          <a:prstGeom prst="rect">
            <a:avLst/>
          </a:prstGeom>
          <a:noFill/>
          <a:ln>
            <a:noFill/>
          </a:ln>
        </p:spPr>
      </p:pic>
      <p:sp>
        <p:nvSpPr>
          <p:cNvPr id="188" name="Google Shape;188;p20"/>
          <p:cNvSpPr txBox="1"/>
          <p:nvPr/>
        </p:nvSpPr>
        <p:spPr>
          <a:xfrm>
            <a:off x="3233450" y="3373750"/>
            <a:ext cx="2601600" cy="53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Calibri"/>
                <a:ea typeface="Calibri"/>
                <a:cs typeface="Calibri"/>
                <a:sym typeface="Calibri"/>
              </a:rPr>
              <a:t>Waterbury</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analysis process</a:t>
            </a:r>
            <a:endParaRPr/>
          </a:p>
        </p:txBody>
      </p:sp>
      <p:sp>
        <p:nvSpPr>
          <p:cNvPr id="194" name="Google Shape;194;p21"/>
          <p:cNvSpPr txBox="1">
            <a:spLocks noGrp="1"/>
          </p:cNvSpPr>
          <p:nvPr>
            <p:ph type="body" idx="1"/>
          </p:nvPr>
        </p:nvSpPr>
        <p:spPr>
          <a:xfrm>
            <a:off x="819150" y="1562500"/>
            <a:ext cx="7505700" cy="2876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used the data we collected to analyze market trends considered the following:</a:t>
            </a:r>
            <a:endParaRPr/>
          </a:p>
          <a:p>
            <a:pPr marL="914400" lvl="1" indent="-298450" algn="l" rtl="0">
              <a:spcBef>
                <a:spcPts val="0"/>
              </a:spcBef>
              <a:spcAft>
                <a:spcPts val="0"/>
              </a:spcAft>
              <a:buSzPts val="1100"/>
              <a:buChar char="○"/>
            </a:pPr>
            <a:r>
              <a:rPr lang="en"/>
              <a:t>Timeframe</a:t>
            </a:r>
            <a:endParaRPr/>
          </a:p>
          <a:p>
            <a:pPr marL="1371600" lvl="2" indent="-298450" algn="l" rtl="0">
              <a:spcBef>
                <a:spcPts val="0"/>
              </a:spcBef>
              <a:spcAft>
                <a:spcPts val="0"/>
              </a:spcAft>
              <a:buSzPts val="1100"/>
              <a:buChar char="■"/>
            </a:pPr>
            <a:r>
              <a:rPr lang="en"/>
              <a:t>2006-2022</a:t>
            </a:r>
            <a:endParaRPr/>
          </a:p>
          <a:p>
            <a:pPr marL="914400" lvl="1" indent="-298450" algn="l" rtl="0">
              <a:spcBef>
                <a:spcPts val="0"/>
              </a:spcBef>
              <a:spcAft>
                <a:spcPts val="0"/>
              </a:spcAft>
              <a:buSzPts val="1100"/>
              <a:buChar char="○"/>
            </a:pPr>
            <a:r>
              <a:rPr lang="en"/>
              <a:t>Geographical Focus</a:t>
            </a:r>
            <a:endParaRPr/>
          </a:p>
          <a:p>
            <a:pPr marL="1371600" lvl="2" indent="-298450" algn="l" rtl="0">
              <a:spcBef>
                <a:spcPts val="0"/>
              </a:spcBef>
              <a:spcAft>
                <a:spcPts val="0"/>
              </a:spcAft>
              <a:buSzPts val="1100"/>
              <a:buChar char="■"/>
            </a:pPr>
            <a:r>
              <a:rPr lang="en"/>
              <a:t>Bridgeport</a:t>
            </a:r>
            <a:endParaRPr/>
          </a:p>
          <a:p>
            <a:pPr marL="1371600" lvl="2" indent="-298450" algn="l" rtl="0">
              <a:spcBef>
                <a:spcPts val="0"/>
              </a:spcBef>
              <a:spcAft>
                <a:spcPts val="0"/>
              </a:spcAft>
              <a:buSzPts val="1100"/>
              <a:buChar char="■"/>
            </a:pPr>
            <a:r>
              <a:rPr lang="en"/>
              <a:t>Hartford</a:t>
            </a:r>
            <a:endParaRPr/>
          </a:p>
          <a:p>
            <a:pPr marL="1371600" lvl="2" indent="-298450" algn="l" rtl="0">
              <a:spcBef>
                <a:spcPts val="0"/>
              </a:spcBef>
              <a:spcAft>
                <a:spcPts val="0"/>
              </a:spcAft>
              <a:buSzPts val="1100"/>
              <a:buChar char="■"/>
            </a:pPr>
            <a:r>
              <a:rPr lang="en"/>
              <a:t>New Haven</a:t>
            </a:r>
            <a:endParaRPr/>
          </a:p>
          <a:p>
            <a:pPr marL="1371600" lvl="2" indent="-298450" algn="l" rtl="0">
              <a:spcBef>
                <a:spcPts val="0"/>
              </a:spcBef>
              <a:spcAft>
                <a:spcPts val="0"/>
              </a:spcAft>
              <a:buSzPts val="1100"/>
              <a:buChar char="■"/>
            </a:pPr>
            <a:r>
              <a:rPr lang="en"/>
              <a:t>Waterbury </a:t>
            </a:r>
            <a:endParaRPr/>
          </a:p>
          <a:p>
            <a:pPr marL="1371600" lvl="2" indent="-298450" algn="l" rtl="0">
              <a:spcBef>
                <a:spcPts val="0"/>
              </a:spcBef>
              <a:spcAft>
                <a:spcPts val="0"/>
              </a:spcAft>
              <a:buSzPts val="1100"/>
              <a:buChar char="■"/>
            </a:pPr>
            <a:r>
              <a:rPr lang="en"/>
              <a:t>Stamford</a:t>
            </a:r>
            <a:endParaRPr/>
          </a:p>
          <a:p>
            <a:pPr marL="914400" lvl="1" indent="-298450" algn="l" rtl="0">
              <a:spcBef>
                <a:spcPts val="0"/>
              </a:spcBef>
              <a:spcAft>
                <a:spcPts val="0"/>
              </a:spcAft>
              <a:buSzPts val="1100"/>
              <a:buChar char="○"/>
            </a:pPr>
            <a:r>
              <a:rPr lang="en"/>
              <a:t>Home Prices </a:t>
            </a:r>
            <a:endParaRPr/>
          </a:p>
          <a:p>
            <a:pPr marL="1371600" lvl="2" indent="-298450" algn="l" rtl="0">
              <a:spcBef>
                <a:spcPts val="0"/>
              </a:spcBef>
              <a:spcAft>
                <a:spcPts val="0"/>
              </a:spcAft>
              <a:buSzPts val="1100"/>
              <a:buChar char="■"/>
            </a:pPr>
            <a:r>
              <a:rPr lang="en"/>
              <a:t>Sales Price vs. Assessed Value</a:t>
            </a:r>
            <a:endParaRPr/>
          </a:p>
          <a:p>
            <a:pPr marL="914400" lvl="1" indent="-298450" algn="l" rtl="0">
              <a:spcBef>
                <a:spcPts val="0"/>
              </a:spcBef>
              <a:spcAft>
                <a:spcPts val="0"/>
              </a:spcAft>
              <a:buSzPts val="1100"/>
              <a:buChar char="○"/>
            </a:pPr>
            <a:r>
              <a:rPr lang="en"/>
              <a:t>Sales Volume</a:t>
            </a:r>
            <a:endParaRPr/>
          </a:p>
          <a:p>
            <a:pPr marL="914400" lvl="1" indent="-298450" algn="l" rtl="0">
              <a:spcBef>
                <a:spcPts val="0"/>
              </a:spcBef>
              <a:spcAft>
                <a:spcPts val="0"/>
              </a:spcAft>
              <a:buSzPts val="1100"/>
              <a:buChar char="○"/>
            </a:pPr>
            <a:r>
              <a:rPr lang="en"/>
              <a:t>Economic Correlation </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2074</Words>
  <Application>Microsoft Office PowerPoint</Application>
  <PresentationFormat>On-screen Show (16:9)</PresentationFormat>
  <Paragraphs>192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vt:lpstr>
      <vt:lpstr>Calibri</vt:lpstr>
      <vt:lpstr>Arial</vt:lpstr>
      <vt:lpstr>Nunito</vt:lpstr>
      <vt:lpstr>Shift</vt:lpstr>
      <vt:lpstr>Housing Trends  Across five most populated towns in Connecticut </vt:lpstr>
      <vt:lpstr>What are the most important key factors influencing property prices and sales in the market over time?</vt:lpstr>
      <vt:lpstr>Our analysis will reveal the following:</vt:lpstr>
      <vt:lpstr>PowerPoint Presentation</vt:lpstr>
      <vt:lpstr>                              </vt:lpstr>
      <vt:lpstr>PowerPoint Presentation</vt:lpstr>
      <vt:lpstr>Cleaning and Exploring the data</vt:lpstr>
      <vt:lpstr>PowerPoint Presentation</vt:lpstr>
      <vt:lpstr>The analysis process</vt:lpstr>
      <vt:lpstr>PowerPoint Presentation</vt:lpstr>
      <vt:lpstr>PowerPoint Presentation</vt:lpstr>
      <vt:lpstr>PowerPoint Presentation</vt:lpstr>
      <vt:lpstr>Properties sold by residential type</vt:lpstr>
      <vt:lpstr>Total Sale Amount and Property Sales Count by Town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Trends  Across five most populated towns in Connecticut </dc:title>
  <cp:lastModifiedBy>H j, Aaqib Jabbar</cp:lastModifiedBy>
  <cp:revision>1</cp:revision>
  <dcterms:modified xsi:type="dcterms:W3CDTF">2024-10-07T01:22:46Z</dcterms:modified>
</cp:coreProperties>
</file>