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41" r:id="rId1"/>
  </p:sldMasterIdLst>
  <p:notesMasterIdLst>
    <p:notesMasterId r:id="rId7"/>
  </p:notesMasterIdLst>
  <p:sldIdLst>
    <p:sldId id="451" r:id="rId2"/>
    <p:sldId id="452" r:id="rId3"/>
    <p:sldId id="455" r:id="rId4"/>
    <p:sldId id="461" r:id="rId5"/>
    <p:sldId id="459" r:id="rId6"/>
  </p:sldIdLst>
  <p:sldSz cx="9144000" cy="6858000" type="screen4x3"/>
  <p:notesSz cx="7010400" cy="92964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54218" autoAdjust="0"/>
  </p:normalViewPr>
  <p:slideViewPr>
    <p:cSldViewPr>
      <p:cViewPr varScale="1">
        <p:scale>
          <a:sx n="66" d="100"/>
          <a:sy n="66" d="100"/>
        </p:scale>
        <p:origin x="3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2653F35-45B1-4131-AB0E-46219DB99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2AAA1-655E-4ED8-A324-B7254FB4622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7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2AAA1-655E-4ED8-A324-B7254FB4622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71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2AAA1-655E-4ED8-A324-B7254FB4622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81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6656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14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Remember that </a:t>
                </a: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singular matrices are matrices that are not full rank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Means that at least one of the columns has a linear relationship with another column</a:t>
                </a: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We also talked about how this is a problem for estimating SEM models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You can see why by looking at the ML and GLS estimators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ML requires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en-US" sz="14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𝑙𝑜𝑔|𝑆|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(point out that </a:t>
                </a:r>
                <a:r>
                  <a:rPr lang="en-US" sz="14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|𝑆|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is the symbol for </a:t>
                </a: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the determinant</a:t>
                </a:r>
                <a:r>
                  <a:rPr lang="en-US" sz="14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)</a:t>
                </a:r>
              </a:p>
              <a:p>
                <a:pPr marL="0" lvl="0" indent="0">
                  <a:buFont typeface="Arial" panose="020B0604020202020204" pitchFamily="34" charset="0"/>
                  <a:buNone/>
                </a:pP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When S is singular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, </a:t>
                </a:r>
                <a:r>
                  <a:rPr lang="en-US" sz="14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|𝑆|=0</a:t>
                </a:r>
                <a:r>
                  <a:rPr lang="en-US" sz="14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(determinant is 0)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What is the log 0?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(it is not defined)</a:t>
                </a: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GLS requires</a:t>
                </a:r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S</a:t>
                </a:r>
                <a:r>
                  <a:rPr lang="en-US" sz="1400" kern="1200" baseline="300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-1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pPr lvl="0"/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Remember, the inverse for a 2 x 2 matrix is:</a:t>
                </a:r>
              </a:p>
              <a:p>
                <a:r>
                  <a:rPr lang="en-US" sz="1400" b="1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"A</a:t>
                </a:r>
                <a:r>
                  <a:rPr lang="en-US" sz="1400" b="1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"</a:t>
                </a:r>
                <a:r>
                  <a:rPr lang="en-US" sz="14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=[■8(𝑎&amp;𝑏@𝑐&amp;𝑑)]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400" b="1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𝑨^(−𝟏)</a:t>
                </a:r>
                <a:r>
                  <a:rPr lang="en-US" sz="14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=[■8(𝑑/𝐷&amp;(−𝑏)/𝐷@(−𝑐)/𝐷&amp;𝑎/𝐷)]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Where </a:t>
                </a:r>
              </a:p>
              <a:p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D = ad – </a:t>
                </a:r>
                <a:r>
                  <a:rPr lang="en-US" sz="1400" b="1" kern="1200" dirty="0" err="1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bc</a:t>
                </a:r>
                <a:endParaRPr lang="en-US" sz="14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pPr lvl="0"/>
                <a:r>
                  <a:rPr lang="en-US" sz="14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Again, the determinant of a singular matrix is 0</a:t>
                </a:r>
              </a:p>
              <a:p>
                <a:pPr lvl="0"/>
                <a:r>
                  <a:rPr lang="en-US" sz="14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Inverse is not defined because you can’t divide by 0</a:t>
                </a:r>
              </a:p>
              <a:p>
                <a:pPr eaLnBrk="1" hangingPunct="1"/>
                <a:endParaRPr lang="en-US" altLang="en-US" dirty="0" smtClean="0"/>
              </a:p>
            </p:txBody>
          </p:sp>
        </mc:Fallback>
      </mc:AlternateContent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2AAA1-655E-4ED8-A324-B7254FB4622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0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altLang="en-US" dirty="0"/>
              </a:p>
            </p:txBody>
          </p:sp>
        </mc:Choice>
        <mc:Fallback xmlns="">
          <p:sp>
            <p:nvSpPr>
              <p:cNvPr id="66563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Remember that: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= 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𝚺 ̂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  <a:sym typeface="Wingdings"/>
                  </a:rPr>
                  <a:t>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                  </a:t>
                </a:r>
                <a:r>
                  <a:rPr lang="en-US" sz="1200" b="1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[■8(𝑽𝒂𝒓 (𝒚)&amp;𝑪𝒐𝒗 (𝒚,𝒙)@𝑪𝒐𝒗 (𝒙,𝒚)&amp;𝑽𝒂𝒓 (𝒙))]=[■8(𝝓 ̂_𝟏𝟏+𝝍 ̂_𝟏𝟏&amp;𝝓 ̂_𝟏𝟏@𝝓 ̂_𝟏𝟏&amp;𝝓 ̂_𝟏𝟏 )]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200" b="1" u="none" strike="noStrike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So,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Var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(Y1) =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𝜙 ̂_11+𝜓 ̂_11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200" b="1" u="none" strike="noStrike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 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This value squared is what </a:t>
                </a:r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Arial" charset="0"/>
                    <a:ea typeface="+mn-ea"/>
                    <a:cs typeface="+mn-cs"/>
                  </a:rPr>
                  <a:t>we use in the denominator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Arial" charset="0"/>
                  <a:ea typeface="+mn-ea"/>
                  <a:cs typeface="+mn-cs"/>
                </a:endParaRPr>
              </a:p>
              <a:p>
                <a:pPr marL="171450" indent="-17145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dirty="0" smtClean="0"/>
                  <a:t>So we are calculating the ratio of the error variance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𝜓 ̂</a:t>
                </a:r>
                <a:r>
                  <a:rPr lang="en-US" sz="1200" i="0" kern="1200" smtClean="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/>
                    <a:ea typeface="+mn-ea"/>
                    <a:cs typeface="+mn-cs"/>
                  </a:rPr>
                  <a:t>11</a:t>
                </a:r>
                <a:r>
                  <a:rPr lang="en-US" altLang="en-US" dirty="0" smtClean="0"/>
                  <a:t>) to the total variance in Y</a:t>
                </a:r>
                <a:endParaRPr lang="en-US" altLang="en-US" dirty="0" smtClean="0"/>
              </a:p>
            </p:txBody>
          </p:sp>
        </mc:Fallback>
      </mc:AlternateContent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22AAA1-655E-4ED8-A324-B7254FB4622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8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7032D-E957-4885-A798-1FF5DB4E45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1E3F9-485D-4092-83D3-167AC1AF25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5566-4472-48E9-A6FA-088CD85AF8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24086-C93E-4BC0-8363-B6773C70D1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1574-8ED4-484D-8DC0-4B1C2F19B0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9D57-B3BE-403F-B69F-DF3FCAF89C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ECD83-95BC-4E6A-ADAF-F185A00D7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761D-83C9-4AC8-A990-D458DC1A6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D94C4-A530-44E2-836E-A7373432E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3A223-D7F6-4EA3-A4B2-E836A150A8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8B42C09-8AFF-45B5-8DE3-4D51624394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2" r:id="rId1"/>
    <p:sldLayoutId id="2147484843" r:id="rId2"/>
    <p:sldLayoutId id="2147484844" r:id="rId3"/>
    <p:sldLayoutId id="2147484845" r:id="rId4"/>
    <p:sldLayoutId id="2147484846" r:id="rId5"/>
    <p:sldLayoutId id="2147484847" r:id="rId6"/>
    <p:sldLayoutId id="2147484848" r:id="rId7"/>
    <p:sldLayoutId id="2147484849" r:id="rId8"/>
    <p:sldLayoutId id="2147484850" r:id="rId9"/>
    <p:sldLayoutId id="2147484851" r:id="rId10"/>
    <p:sldLayoutId id="21474848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43786" y="1524000"/>
            <a:ext cx="8571614" cy="4800600"/>
          </a:xfrm>
        </p:spPr>
        <p:txBody>
          <a:bodyPr/>
          <a:lstStyle/>
          <a:p>
            <a:pPr marL="457200" lvl="1" indent="0" eaLnBrk="1" hangingPunct="1">
              <a:spcAft>
                <a:spcPts val="1000"/>
              </a:spcAft>
              <a:buNone/>
            </a:pPr>
            <a:endParaRPr lang="en-US" altLang="en-US" sz="2200" dirty="0"/>
          </a:p>
          <a:p>
            <a:pPr marL="457200" lvl="1" indent="0" eaLnBrk="1" hangingPunct="1">
              <a:spcAft>
                <a:spcPts val="1000"/>
              </a:spcAft>
              <a:buNone/>
            </a:pPr>
            <a:endParaRPr lang="en-US" altLang="en-US" sz="2200" dirty="0"/>
          </a:p>
          <a:p>
            <a:pPr marL="457200" lvl="1" indent="0" eaLnBrk="1" hangingPunct="1">
              <a:spcAft>
                <a:spcPts val="1000"/>
              </a:spcAft>
              <a:buNone/>
            </a:pPr>
            <a:endParaRPr lang="en-US" altLang="en-US" sz="2200" dirty="0"/>
          </a:p>
          <a:p>
            <a:pPr marL="457200" lvl="1" indent="0" eaLnBrk="1" hangingPunct="1">
              <a:spcAft>
                <a:spcPts val="1000"/>
              </a:spcAft>
              <a:buNone/>
            </a:pPr>
            <a:endParaRPr lang="en-US" sz="2200" dirty="0"/>
          </a:p>
          <a:p>
            <a:pPr marL="457200" lvl="1" indent="0" eaLnBrk="1" hangingPunct="1">
              <a:spcAft>
                <a:spcPts val="1000"/>
              </a:spcAft>
              <a:buNone/>
            </a:pPr>
            <a:r>
              <a:rPr lang="el-GR" sz="3200" kern="0" dirty="0">
                <a:solidFill>
                  <a:sysClr val="windowText" lastClr="000000"/>
                </a:solidFill>
                <a:latin typeface="Times New Roman"/>
                <a:ea typeface="Calibri"/>
              </a:rPr>
              <a:t>γ</a:t>
            </a:r>
            <a:r>
              <a:rPr lang="el-GR" sz="3200" kern="0" baseline="-25000" dirty="0">
                <a:solidFill>
                  <a:sysClr val="windowText" lastClr="000000"/>
                </a:solidFill>
                <a:latin typeface="Times New Roman"/>
                <a:ea typeface="Calibri"/>
              </a:rPr>
              <a:t>11</a:t>
            </a:r>
            <a:r>
              <a:rPr lang="en-US" sz="3200" kern="0" baseline="-25000" dirty="0">
                <a:solidFill>
                  <a:sysClr val="windowText" lastClr="000000"/>
                </a:solidFill>
                <a:latin typeface="Times New Roman"/>
                <a:ea typeface="Calibri"/>
              </a:rPr>
              <a:t> </a:t>
            </a:r>
            <a:r>
              <a:rPr lang="en-US" sz="3200" kern="0" dirty="0">
                <a:solidFill>
                  <a:sysClr val="windowText" lastClr="000000"/>
                </a:solidFill>
                <a:ea typeface="Calibri"/>
              </a:rPr>
              <a:t>is constrained to 1.00 for simplicity</a:t>
            </a:r>
          </a:p>
          <a:p>
            <a:pPr marL="0" lvl="0" indent="0" eaLnBrk="1" hangingPunct="1">
              <a:spcAft>
                <a:spcPts val="1000"/>
              </a:spcAft>
              <a:buNone/>
            </a:pPr>
            <a:endParaRPr lang="en-US" altLang="en-US" dirty="0"/>
          </a:p>
          <a:p>
            <a:pPr marL="0" lvl="0" indent="0" eaLnBrk="1" hangingPunct="1">
              <a:spcAft>
                <a:spcPts val="1000"/>
              </a:spcAft>
              <a:buNone/>
            </a:pPr>
            <a:r>
              <a:rPr lang="en-US" altLang="en-US" dirty="0"/>
              <a:t>What is the value of the chi-square?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0" y="1034309"/>
            <a:ext cx="5142205" cy="2168224"/>
            <a:chOff x="170841" y="0"/>
            <a:chExt cx="2926414" cy="1037230"/>
          </a:xfrm>
        </p:grpSpPr>
        <p:sp>
          <p:nvSpPr>
            <p:cNvPr id="6" name="Text Box 55"/>
            <p:cNvSpPr txBox="1"/>
            <p:nvPr/>
          </p:nvSpPr>
          <p:spPr>
            <a:xfrm>
              <a:off x="170841" y="559509"/>
              <a:ext cx="539086" cy="470848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</a:rPr>
                <a:t>X</a:t>
              </a:r>
              <a:r>
                <a:rPr kumimoji="0" lang="en-US" sz="2800" b="0" i="0" u="none" strike="noStrike" kern="0" cap="none" spc="0" normalizeH="0" baseline="-2500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</a:rPr>
                <a:t>1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</a:endParaRPr>
            </a:p>
          </p:txBody>
        </p:sp>
        <p:sp>
          <p:nvSpPr>
            <p:cNvPr id="7" name="Text Box 57"/>
            <p:cNvSpPr txBox="1"/>
            <p:nvPr/>
          </p:nvSpPr>
          <p:spPr>
            <a:xfrm>
              <a:off x="2026692" y="566382"/>
              <a:ext cx="539086" cy="470848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prstClr val="black"/>
              </a:solidFill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</a:rPr>
                <a:t>Y</a:t>
              </a:r>
              <a:r>
                <a:rPr kumimoji="0" 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</a:rPr>
                <a:t>1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Calibri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09927" y="491509"/>
              <a:ext cx="1316766" cy="381635"/>
              <a:chOff x="170841" y="252673"/>
              <a:chExt cx="1316766" cy="381635"/>
            </a:xfrm>
          </p:grpSpPr>
          <p:cxnSp>
            <p:nvCxnSpPr>
              <p:cNvPr id="12" name="Straight Arrow Connector 11"/>
              <p:cNvCxnSpPr>
                <a:stCxn id="6" idx="3"/>
                <a:endCxn id="7" idx="1"/>
              </p:cNvCxnSpPr>
              <p:nvPr/>
            </p:nvCxnSpPr>
            <p:spPr>
              <a:xfrm>
                <a:off x="170841" y="556097"/>
                <a:ext cx="1316766" cy="6873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13" name="Text Box 63"/>
              <p:cNvSpPr txBox="1"/>
              <p:nvPr/>
            </p:nvSpPr>
            <p:spPr>
              <a:xfrm>
                <a:off x="552748" y="252673"/>
                <a:ext cx="395605" cy="3816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</a:rPr>
                  <a:t>γ</a:t>
                </a:r>
                <a:r>
                  <a:rPr kumimoji="0" lang="en-US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</a:rPr>
                  <a:t>11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381534" y="0"/>
              <a:ext cx="715721" cy="559558"/>
              <a:chOff x="0" y="0"/>
              <a:chExt cx="715721" cy="55955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0" y="232011"/>
                <a:ext cx="416257" cy="327547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sp>
            <p:nvSpPr>
              <p:cNvPr id="11" name="Text Box 66"/>
              <p:cNvSpPr txBox="1"/>
              <p:nvPr/>
            </p:nvSpPr>
            <p:spPr>
              <a:xfrm>
                <a:off x="361666" y="0"/>
                <a:ext cx="354055" cy="27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Calibri"/>
                  </a:rPr>
                  <a:t>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794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Unweighted</a:t>
            </a:r>
            <a:r>
              <a:rPr lang="en-US" altLang="en-US" dirty="0"/>
              <a:t>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en-US" dirty="0"/>
                  <a:t>An alternative to ML estimation</a:t>
                </a:r>
              </a:p>
              <a:p>
                <a:pPr marL="0" indent="0" eaLnBrk="1" hangingPunct="1">
                  <a:spcAft>
                    <a:spcPts val="1000"/>
                  </a:spcAft>
                  <a:buNone/>
                </a:pPr>
                <a:endParaRPr lang="en-US" altLang="en-US" sz="1000" dirty="0"/>
              </a:p>
              <a:p>
                <a:pPr marL="0" indent="0" eaLnBrk="1" hangingPunct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0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en-US" sz="3000" b="1" i="1" smtClean="0">
                              <a:latin typeface="Cambria Math"/>
                            </a:rPr>
                            <m:t>𝑼𝑳𝑺</m:t>
                          </m:r>
                        </m:sub>
                      </m:sSub>
                      <m:r>
                        <a:rPr lang="en-US" altLang="en-US" sz="3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3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en-US" sz="3000" b="0" i="0" smtClean="0">
                          <a:latin typeface="Cambria Math"/>
                        </a:rPr>
                        <m:t>tr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300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altLang="en-US" sz="3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en-US" sz="3000" i="1">
                                      <a:latin typeface="Cambria Math"/>
                                      <a:ea typeface="Cambria Math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  <m:d>
                                    <m:dPr>
                                      <m:ctrlPr>
                                        <a:rPr lang="en-US" alt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30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3000" b="0" dirty="0"/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3000" dirty="0"/>
                  <a:t>Similar to OLS regression, we are trying to minimize the error terms in the model</a:t>
                </a:r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  <a:blipFill rotWithShape="0">
                <a:blip r:embed="rId4"/>
                <a:stretch>
                  <a:fillRect l="-1635" t="-1926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Generalized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en-US" dirty="0"/>
                  <a:t>Another alternative to ML estimation</a:t>
                </a:r>
              </a:p>
              <a:p>
                <a:pPr marL="0" indent="0" eaLnBrk="1" hangingPunct="1">
                  <a:spcAft>
                    <a:spcPts val="1000"/>
                  </a:spcAft>
                  <a:buNone/>
                </a:pPr>
                <a:endParaRPr lang="en-US" altLang="en-US" sz="1000" dirty="0"/>
              </a:p>
              <a:p>
                <a:pPr marL="0" indent="0" eaLnBrk="1" hangingPunct="1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0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en-US" sz="3000" b="1" i="1" smtClean="0">
                              <a:latin typeface="Cambria Math"/>
                            </a:rPr>
                            <m:t>𝑮𝑳𝑺</m:t>
                          </m:r>
                        </m:sub>
                      </m:sSub>
                      <m:r>
                        <a:rPr lang="en-US" altLang="en-US" sz="3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3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3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en-US" sz="3000" b="0" i="0" smtClean="0">
                          <a:latin typeface="Cambria Math"/>
                        </a:rPr>
                        <m:t>tr</m:t>
                      </m:r>
                      <m:sSup>
                        <m:sSupPr>
                          <m:ctrlPr>
                            <a:rPr lang="en-US" alt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000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b="1" i="1">
                                  <a:latin typeface="Cambria Math"/>
                                </a:rPr>
                                <m:t>𝐒</m:t>
                              </m:r>
                              <m:r>
                                <a:rPr lang="en-US" altLang="en-US" sz="3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l-GR" altLang="en-US" sz="3000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𝜮</m:t>
                              </m:r>
                              <m:d>
                                <m:dPr>
                                  <m:ctrlPr>
                                    <a:rPr lang="en-US" alt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3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3000" b="1" i="1"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en-US" sz="30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sz="3000" i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altLang="en-US" sz="3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en-US" sz="30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sz="3000" dirty="0"/>
              </a:p>
              <a:p>
                <a:pPr eaLnBrk="1" hangingPunct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000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en-US" sz="3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3000" dirty="0"/>
                  <a:t> is the inverse of the weight matrix</a:t>
                </a:r>
              </a:p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3000" dirty="0"/>
                  <a:t>Various choices for the weight matrix</a:t>
                </a:r>
              </a:p>
              <a:p>
                <a:pPr lvl="1" eaLnBrk="1" hangingPunct="1">
                  <a:spcAft>
                    <a:spcPts val="1000"/>
                  </a:spcAft>
                </a:pPr>
                <a:r>
                  <a:rPr lang="en-US" altLang="en-US" sz="2600" dirty="0"/>
                  <a:t>Most common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</a:rPr>
                          <m:t>−1</m:t>
                        </m:r>
                        <m:r>
                          <a:rPr lang="en-US" altLang="en-US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en-US" sz="2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600" dirty="0"/>
              </a:p>
              <a:p>
                <a:pPr eaLnBrk="1" hangingPunct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0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en-US" sz="3000" b="1" i="1" smtClean="0">
                            <a:latin typeface="Cambria Math"/>
                          </a:rPr>
                          <m:t>𝑼</m:t>
                        </m:r>
                        <m:r>
                          <a:rPr lang="en-US" altLang="en-US" sz="3000" b="1" i="1">
                            <a:latin typeface="Cambria Math"/>
                          </a:rPr>
                          <m:t>𝑳𝑺</m:t>
                        </m:r>
                      </m:sub>
                    </m:sSub>
                  </m:oMath>
                </a14:m>
                <a:r>
                  <a:rPr lang="en-US" altLang="en-US" sz="3000" dirty="0"/>
                  <a:t> is a special case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3000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en-US" sz="3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3000" dirty="0"/>
                  <a:t> = </a:t>
                </a:r>
                <a:r>
                  <a:rPr lang="en-US" alt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  <a:blipFill rotWithShape="1">
                <a:blip r:embed="rId4"/>
                <a:stretch>
                  <a:fillRect l="-1564" t="-1926" b="-1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8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Note about Singular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8915400" cy="4114800"/>
              </a:xfrm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3000" dirty="0"/>
                  <a:t>ML and GLS estimators are problematic with singular matrices</a:t>
                </a:r>
                <a:endParaRPr lang="en-US" alt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3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3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en-US" sz="3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𝑴𝑳</m:t>
                          </m:r>
                        </m:sub>
                      </m:sSub>
                      <m:r>
                        <a:rPr lang="en-US" altLang="en-US" sz="30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3000" i="1">
                          <a:solidFill>
                            <a:prstClr val="black"/>
                          </a:solidFill>
                          <a:latin typeface="Cambria Math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en-US" sz="3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𝜮</m:t>
                          </m:r>
                          <m: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d>
                      <m: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3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𝑺</m:t>
                          </m:r>
                          <m:sSup>
                            <m:sSupPr>
                              <m:ctrlPr>
                                <a:rPr lang="en-US" alt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en-US" sz="3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𝜮</m:t>
                              </m:r>
                            </m:e>
                            <m:sup>
                              <m:r>
                                <a:rPr lang="en-US" altLang="en-US" sz="3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en-US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en-US" sz="3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en-US" sz="3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3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−(</m:t>
                      </m:r>
                      <m:r>
                        <m:rPr>
                          <m:sty m:val="p"/>
                        </m:rP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altLang="en-US" sz="30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en-US" sz="3000" dirty="0">
                  <a:solidFill>
                    <a:prstClr val="black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en-US" b="1" i="1">
                              <a:latin typeface="Cambria Math"/>
                            </a:rPr>
                            <m:t>𝑮𝑳𝑺</m:t>
                          </m:r>
                        </m:sub>
                      </m:sSub>
                      <m:r>
                        <a:rPr lang="en-US" alt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en-US">
                          <a:latin typeface="Cambria Math"/>
                        </a:rPr>
                        <m:t>tr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{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1" i="1">
                                  <a:latin typeface="Cambria Math"/>
                                </a:rPr>
                                <m:t>𝐒</m:t>
                              </m:r>
                              <m:r>
                                <a:rPr lang="en-US" alt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l-GR" altLang="en-US" b="1" i="1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𝜮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latin typeface="Cambria Math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en-US" i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alt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sz="1000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where typically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−1 </m:t>
                        </m:r>
                      </m:sup>
                    </m:sSup>
                  </m:oMath>
                </a14:m>
                <a:r>
                  <a:rPr lang="en-US" altLang="en-US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Removing the offending variable would solve the problem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8915400" cy="4114800"/>
              </a:xfrm>
              <a:blipFill rotWithShape="1">
                <a:blip r:embed="rId4"/>
                <a:stretch>
                  <a:fillRect l="-1709" t="-177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</p:spPr>
            <p:txBody>
              <a:bodyPr/>
              <a:lstStyle/>
              <a:p>
                <a:pPr eaLnBrk="1" hangingPunct="1">
                  <a:spcAft>
                    <a:spcPts val="1000"/>
                  </a:spcAft>
                </a:pPr>
                <a:r>
                  <a:rPr lang="en-US" altLang="en-US" sz="3000" dirty="0"/>
                  <a:t>As in regular OLS regression, we can also calculate an R</a:t>
                </a:r>
                <a:r>
                  <a:rPr lang="en-US" altLang="en-US" sz="3000" baseline="30000" dirty="0"/>
                  <a:t>2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libri"/>
                            </a:rPr>
                          </m:ctrlPr>
                        </m:sSubSupPr>
                        <m:e>
                          <m:r>
                            <a:rPr lang="en-US" sz="2800" i="1">
                              <a:effectLst/>
                              <a:latin typeface="Cambria Math"/>
                              <a:ea typeface="Calibri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/>
                              <a:ea typeface="Calibri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/>
                              <a:ea typeface="Calibri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effectLst/>
                          <a:latin typeface="Cambria Math"/>
                          <a:ea typeface="Calibri"/>
                        </a:rPr>
                        <m:t>=1−</m:t>
                      </m:r>
                      <m:f>
                        <m:f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libri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/>
                                  <a:ea typeface="Calibri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  <a:ea typeface="Calibri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Times New Roman"/>
                  <a:ea typeface="Calibri"/>
                </a:endParaRPr>
              </a:p>
              <a:p>
                <a:pPr eaLnBrk="1" hangingPunct="1">
                  <a:spcAft>
                    <a:spcPts val="10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libri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  <a:ea typeface="Calibri"/>
                          </a:rPr>
                          <m:t>𝑦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sz="3000" dirty="0">
                    <a:ea typeface="Cambria Math" panose="02040503050406030204" pitchFamily="18" charset="0"/>
                  </a:rPr>
                  <a:t>is the predicted variance of Y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𝚺</m:t>
                        </m:r>
                        <m:r>
                          <m:rPr>
                            <m:nor/>
                          </m:rPr>
                          <a:rPr lang="en-US" altLang="en-US" sz="3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n-US" altLang="en-US" sz="30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Aft>
                    <a:spcPts val="1000"/>
                  </a:spcAft>
                </a:pPr>
                <a:endParaRPr lang="en-US" altLang="en-US" sz="30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Aft>
                    <a:spcPts val="1000"/>
                  </a:spcAft>
                </a:pPr>
                <a:endParaRPr lang="en-US" altLang="en-US" sz="30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>
                  <a:spcAft>
                    <a:spcPts val="1000"/>
                  </a:spcAft>
                </a:pPr>
                <a:endParaRPr lang="en-US" alt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786" y="1524000"/>
                <a:ext cx="8571614" cy="4114800"/>
              </a:xfrm>
              <a:blipFill rotWithShape="0">
                <a:blip r:embed="rId4"/>
                <a:stretch>
                  <a:fillRect l="-1421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F268D-334F-4CCF-AB78-17DEC8D194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2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66&quot;&gt;&lt;object type=&quot;3&quot; unique_id=&quot;10067&quot;&gt;&lt;property id=&quot;20148&quot; value=&quot;5&quot;/&gt;&lt;property id=&quot;20300&quot; value=&quot;Slide 1 - &amp;quot;Lecture 3: Design and Ethics&amp;quot;&quot;/&gt;&lt;property id=&quot;20307&quot; value=&quot;256&quot;/&gt;&lt;/object&gt;&lt;object type=&quot;3&quot; unique_id=&quot;10070&quot;&gt;&lt;property id=&quot;20148&quot; value=&quot;5&quot;/&gt;&lt;property id=&quot;20300&quot; value=&quot;Slide 6 - &amp;quot;Review&amp;quot;&quot;/&gt;&lt;property id=&quot;20307&quot; value=&quot;425&quot;/&gt;&lt;/object&gt;&lt;object type=&quot;3&quot; unique_id=&quot;10071&quot;&gt;&lt;property id=&quot;20148&quot; value=&quot;5&quot;/&gt;&lt;property id=&quot;20300&quot; value=&quot;Slide 7 - &amp;quot;Extra Credit&amp;quot;&quot;/&gt;&lt;property id=&quot;20307&quot; value=&quot;421&quot;/&gt;&lt;/object&gt;&lt;object type=&quot;3&quot; unique_id=&quot;10072&quot;&gt;&lt;property id=&quot;20148&quot; value=&quot;5&quot;/&gt;&lt;property id=&quot;20300&quot; value=&quot;Slide 8 - &amp;quot;Participant Pool&amp;quot;&quot;/&gt;&lt;property id=&quot;20307&quot; value=&quot;422&quot;/&gt;&lt;/object&gt;&lt;object type=&quot;3&quot; unique_id=&quot;10073&quot;&gt;&lt;property id=&quot;20148&quot; value=&quot;5&quot;/&gt;&lt;property id=&quot;20300&quot; value=&quot;Slide 9 - &amp;quot;Journal Article Commentary (Part 1)&amp;quot;&quot;/&gt;&lt;property id=&quot;20307&quot; value=&quot;423&quot;/&gt;&lt;/object&gt;&lt;object type=&quot;3&quot; unique_id=&quot;10074&quot;&gt;&lt;property id=&quot;20148&quot; value=&quot;5&quot;/&gt;&lt;property id=&quot;20300&quot; value=&quot;Slide 10 - &amp;quot;Journal Article Commentary (Part 2)&amp;quot;&quot;/&gt;&lt;property id=&quot;20307&quot; value=&quot;424&quot;/&gt;&lt;/object&gt;&lt;object type=&quot;3&quot; unique_id=&quot;10084&quot;&gt;&lt;property id=&quot;20148&quot; value=&quot;5&quot;/&gt;&lt;property id=&quot;20300&quot; value=&quot;Slide 13 - &amp;quot;Pragmatic Viewpoint&amp;quot;&quot;/&gt;&lt;property id=&quot;20307&quot; value=&quot;392&quot;/&gt;&lt;/object&gt;&lt;object type=&quot;3&quot; unique_id=&quot;10085&quot;&gt;&lt;property id=&quot;20148&quot; value=&quot;5&quot;/&gt;&lt;property id=&quot;20300&quot; value=&quot;Slide 14 - &amp;quot;Research Design&amp;quot;&quot;/&gt;&lt;property id=&quot;20307&quot; value=&quot;385&quot;/&gt;&lt;/object&gt;&lt;object type=&quot;3&quot; unique_id=&quot;10086&quot;&gt;&lt;property id=&quot;20148&quot; value=&quot;5&quot;/&gt;&lt;property id=&quot;20300&quot; value=&quot;Slide 15 - &amp;quot;Some Terminology&amp;quot;&quot;/&gt;&lt;property id=&quot;20307&quot; value=&quot;361&quot;/&gt;&lt;/object&gt;&lt;object type=&quot;3&quot; unique_id=&quot;10088&quot;&gt;&lt;property id=&quot;20148&quot; value=&quot;5&quot;/&gt;&lt;property id=&quot;20300&quot; value=&quot;Slide 16 - &amp;quot;Experimental Approach to Studying Causal Relations&amp;quot;&quot;/&gt;&lt;property id=&quot;20307&quot; value=&quot;360&quot;/&gt;&lt;/object&gt;&lt;object type=&quot;3&quot; unique_id=&quot;10089&quot;&gt;&lt;property id=&quot;20148&quot; value=&quot;5&quot;/&gt;&lt;property id=&quot;20300&quot; value=&quot;Slide 17 - &amp;quot;Invasions of Privacy&amp;quot;&quot;/&gt;&lt;property id=&quot;20307&quot; value=&quot;366&quot;/&gt;&lt;/object&gt;&lt;object type=&quot;3&quot; unique_id=&quot;10090&quot;&gt;&lt;property id=&quot;20148&quot; value=&quot;5&quot;/&gt;&lt;property id=&quot;20300&quot; value=&quot;Slide 18 - &amp;quot;Background&amp;quot;&quot;/&gt;&lt;property id=&quot;20307&quot; value=&quot;331&quot;/&gt;&lt;/object&gt;&lt;object type=&quot;3&quot; unique_id=&quot;10091&quot;&gt;&lt;property id=&quot;20148&quot; value=&quot;5&quot;/&gt;&lt;property id=&quot;20300&quot; value=&quot;Slide 19 - &amp;quot;The Men’s Room….&amp;quot;&quot;/&gt;&lt;property id=&quot;20307&quot; value=&quot;332&quot;/&gt;&lt;/object&gt;&lt;object type=&quot;3&quot; unique_id=&quot;10092&quot;&gt;&lt;property id=&quot;20148&quot; value=&quot;5&quot;/&gt;&lt;property id=&quot;20300&quot; value=&quot;Slide 20 - &amp;quot;Let’s Put this in Scientific Terms…&amp;quot;&quot;/&gt;&lt;property id=&quot;20307&quot; value=&quot;333&quot;/&gt;&lt;/object&gt;&lt;object type=&quot;3&quot; unique_id=&quot;10093&quot;&gt;&lt;property id=&quot;20148&quot; value=&quot;5&quot;/&gt;&lt;property id=&quot;20300&quot; value=&quot;Slide 21 - &amp;quot;Hypothesis (Middlemist, et al., p. 542)&amp;quot;&quot;/&gt;&lt;property id=&quot;20307&quot; value=&quot;334&quot;/&gt;&lt;/object&gt;&lt;object type=&quot;3&quot; unique_id=&quot;10094&quot;&gt;&lt;property id=&quot;20148&quot; value=&quot;5&quot;/&gt;&lt;property id=&quot;20300&quot; value=&quot;Slide 22 - &amp;quot;Design&amp;quot;&quot;/&gt;&lt;property id=&quot;20307&quot; value=&quot;335&quot;/&gt;&lt;/object&gt;&lt;object type=&quot;3&quot; unique_id=&quot;10095&quot;&gt;&lt;property id=&quot;20148&quot; value=&quot;5&quot;/&gt;&lt;property id=&quot;20300&quot; value=&quot;Slide 23&quot;/&gt;&lt;property id=&quot;20307&quot; value=&quot;336&quot;/&gt;&lt;/object&gt;&lt;object type=&quot;3&quot; unique_id=&quot;10096&quot;&gt;&lt;property id=&quot;20148&quot; value=&quot;5&quot;/&gt;&lt;property id=&quot;20300&quot; value=&quot;Slide 24&quot;/&gt;&lt;property id=&quot;20307&quot; value=&quot;337&quot;/&gt;&lt;/object&gt;&lt;object type=&quot;3&quot; unique_id=&quot;10097&quot;&gt;&lt;property id=&quot;20148&quot; value=&quot;5&quot;/&gt;&lt;property id=&quot;20300&quot; value=&quot;Slide 25 - &amp;quot;Results – Delay of Micturation&amp;quot;&quot;/&gt;&lt;property id=&quot;20307&quot; value=&quot;339&quot;/&gt;&lt;/object&gt;&lt;object type=&quot;3&quot; unique_id=&quot;10098&quot;&gt;&lt;property id=&quot;20148&quot; value=&quot;5&quot;/&gt;&lt;property id=&quot;20300&quot; value=&quot;Slide 26 - &amp;quot;Results – Persistence of Micturation&amp;quot;&quot;/&gt;&lt;property id=&quot;20307&quot; value=&quot;340&quot;/&gt;&lt;/object&gt;&lt;object type=&quot;3&quot; unique_id=&quot;10099&quot;&gt;&lt;property id=&quot;20148&quot; value=&quot;5&quot;/&gt;&lt;property id=&quot;20300&quot; value=&quot;Slide 27 - &amp;quot;Rephrase these Results…&amp;quot;&quot;/&gt;&lt;property id=&quot;20307&quot; value=&quot;342&quot;/&gt;&lt;/object&gt;&lt;object type=&quot;3&quot; unique_id=&quot;10100&quot;&gt;&lt;property id=&quot;20148&quot; value=&quot;5&quot;/&gt;&lt;property id=&quot;20300&quot; value=&quot;Slide 28 - &amp;quot;Conclusions (Middlemist et al., p. 545)&amp;quot;&quot;/&gt;&lt;property id=&quot;20307&quot; value=&quot;341&quot;/&gt;&lt;/object&gt;&lt;object type=&quot;3&quot; unique_id=&quot;10101&quot;&gt;&lt;property id=&quot;20148&quot; value=&quot;5&quot;/&gt;&lt;property id=&quot;20300&quot; value=&quot;Slide 29 - &amp;quot;Let’s Answer Some Key Questions&amp;quot;&quot;/&gt;&lt;property id=&quot;20307&quot; value=&quot;346&quot;/&gt;&lt;/object&gt;&lt;object type=&quot;3&quot; unique_id=&quot;10102&quot;&gt;&lt;property id=&quot;20148&quot; value=&quot;5&quot;/&gt;&lt;property id=&quot;20300&quot; value=&quot;Slide 30 - &amp;quot;OK, let’s think about ethics….&amp;quot;&quot;/&gt;&lt;property id=&quot;20307&quot; value=&quot;398&quot;/&gt;&lt;/object&gt;&lt;object type=&quot;3&quot; unique_id=&quot;10331&quot;&gt;&lt;property id=&quot;20148&quot; value=&quot;5&quot;/&gt;&lt;property id=&quot;20300&quot; value=&quot;Slide 4 - &amp;quot;LABS MEET IN 12 OLDS HALL – STARTING NEXT WEEK&amp;quot;&quot;/&gt;&lt;property id=&quot;20307&quot; value=&quot;429&quot;/&gt;&lt;/object&gt;&lt;object type=&quot;3&quot; unique_id=&quot;10332&quot;&gt;&lt;property id=&quot;20148&quot; value=&quot;5&quot;/&gt;&lt;property id=&quot;20300&quot; value=&quot;Slide 11 - &amp;quot;Science is a Process&amp;quot;&quot;/&gt;&lt;property id=&quot;20307&quot; value=&quot;426&quot;/&gt;&lt;/object&gt;&lt;object type=&quot;3&quot; unique_id=&quot;10333&quot;&gt;&lt;property id=&quot;20148&quot; value=&quot;5&quot;/&gt;&lt;property id=&quot;20300&quot; value=&quot;Slide 12&quot;/&gt;&lt;property id=&quot;20307&quot; value=&quot;427&quot;/&gt;&lt;/object&gt;&lt;object type=&quot;3&quot; unique_id=&quot;10766&quot;&gt;&lt;property id=&quot;20148&quot; value=&quot;5&quot;/&gt;&lt;property id=&quot;20300&quot; value=&quot;Slide 5 - &amp;quot;Please Bring a Flash Drive If You Have One!&amp;quot;&quot;/&gt;&lt;property id=&quot;20307&quot; value=&quot;430&quot;/&gt;&lt;/object&gt;&lt;object type=&quot;3&quot; unique_id=&quot;10767&quot;&gt;&lt;property id=&quot;20148&quot; value=&quot;5&quot;/&gt;&lt;property id=&quot;20300&quot; value=&quot;Slide 31 - &amp;quot;Gerald Koocher (1977) - Bathroom Behavior and Human Dignity&amp;#x0D;&amp;#x0A;&amp;quot;&quot;/&gt;&lt;property id=&quot;20307&quot; value=&quot;431&quot;/&gt;&lt;/object&gt;&lt;object type=&quot;3&quot; unique_id=&quot;10768&quot;&gt;&lt;property id=&quot;20148&quot; value=&quot;5&quot;/&gt;&lt;property id=&quot;20300&quot; value=&quot;Slide 32 - &amp;quot;A Reply to Koocher – Middlemist et al. (1977)&amp;quot;&quot;/&gt;&lt;property id=&quot;20307&quot; value=&quot;432&quot;/&gt;&lt;/object&gt;&lt;object type=&quot;3&quot; unique_id=&quot;10769&quot;&gt;&lt;property id=&quot;20148&quot; value=&quot;5&quot;/&gt;&lt;property id=&quot;20300&quot; value=&quot;Slide 33 - &amp;quot;Belmont Report&amp;quot;&quot;/&gt;&lt;property id=&quot;20307&quot; value=&quot;433&quot;/&gt;&lt;/object&gt;&lt;object type=&quot;3&quot; unique_id=&quot;10770&quot;&gt;&lt;property id=&quot;20148&quot; value=&quot;5&quot;/&gt;&lt;property id=&quot;20300&quot; value=&quot;Slide 34 - &amp;quot;Applications of these Principles&amp;quot;&quot;/&gt;&lt;property id=&quot;20307&quot; value=&quot;434&quot;/&gt;&lt;/object&gt;&lt;object type=&quot;3&quot; unique_id=&quot;10771&quot;&gt;&lt;property id=&quot;20148&quot; value=&quot;5&quot;/&gt;&lt;property id=&quot;20300&quot; value=&quot;Slide 35 - &amp;quot;6 Key Elements in Ethical Research&amp;quot;&quot;/&gt;&lt;property id=&quot;20307&quot; value=&quot;435&quot;/&gt;&lt;/object&gt;&lt;object type=&quot;3&quot; unique_id=&quot;11304&quot;&gt;&lt;property id=&quot;20148&quot; value=&quot;5&quot;/&gt;&lt;property id=&quot;20300&quot; value=&quot;Slide 2 - &amp;quot;Outline&amp;quot;&quot;/&gt;&lt;property id=&quot;20307&quot; value=&quot;437&quot;/&gt;&lt;/object&gt;&lt;object type=&quot;3&quot; unique_id=&quot;11305&quot;&gt;&lt;property id=&quot;20148&quot; value=&quot;5&quot;/&gt;&lt;property id=&quot;20300&quot; value=&quot;Slide 3 - &amp;quot;Writing Tip: Since Versus Because&amp;quot;&quot;/&gt;&lt;property id=&quot;20307&quot; value=&quot;438&quot;/&gt;&lt;/object&gt;&lt;object type=&quot;3&quot; unique_id=&quot;11306&quot;&gt;&lt;property id=&quot;20148&quot; value=&quot;5&quot;/&gt;&lt;property id=&quot;20300&quot; value=&quot;Slide 36 - &amp;quot;Fundamental Inferences&amp;quot;&quot;/&gt;&lt;property id=&quot;20307&quot; value=&quot;436&quot;/&gt;&lt;/object&gt;&lt;/object&gt;&lt;object type=&quot;8&quot; unique_id=&quot;101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Macintosh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Simple Example</vt:lpstr>
      <vt:lpstr>Unweighted Least Squares</vt:lpstr>
      <vt:lpstr>Generalized Least Squares</vt:lpstr>
      <vt:lpstr>A Note about Singular Matrices</vt:lpstr>
      <vt:lpstr>Coefficient of Determination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Causation</dc:title>
  <dc:creator>Rick DeShon</dc:creator>
  <cp:lastModifiedBy>Christopher Dishop</cp:lastModifiedBy>
  <cp:revision>365</cp:revision>
  <cp:lastPrinted>2015-09-11T20:30:52Z</cp:lastPrinted>
  <dcterms:created xsi:type="dcterms:W3CDTF">2003-01-07T21:03:55Z</dcterms:created>
  <dcterms:modified xsi:type="dcterms:W3CDTF">2019-08-12T00:03:42Z</dcterms:modified>
</cp:coreProperties>
</file>