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71"/>
  </p:notesMasterIdLst>
  <p:sldIdLst>
    <p:sldId id="289" r:id="rId2"/>
    <p:sldId id="285" r:id="rId3"/>
    <p:sldId id="257" r:id="rId4"/>
    <p:sldId id="286" r:id="rId5"/>
    <p:sldId id="287" r:id="rId6"/>
    <p:sldId id="288" r:id="rId7"/>
    <p:sldId id="290" r:id="rId8"/>
    <p:sldId id="256" r:id="rId9"/>
    <p:sldId id="258" r:id="rId10"/>
    <p:sldId id="293" r:id="rId11"/>
    <p:sldId id="291" r:id="rId12"/>
    <p:sldId id="303" r:id="rId13"/>
    <p:sldId id="292" r:id="rId14"/>
    <p:sldId id="295" r:id="rId15"/>
    <p:sldId id="296" r:id="rId16"/>
    <p:sldId id="297" r:id="rId17"/>
    <p:sldId id="298" r:id="rId18"/>
    <p:sldId id="299" r:id="rId19"/>
    <p:sldId id="300" r:id="rId20"/>
    <p:sldId id="306" r:id="rId21"/>
    <p:sldId id="301" r:id="rId22"/>
    <p:sldId id="307" r:id="rId23"/>
    <p:sldId id="308" r:id="rId24"/>
    <p:sldId id="309" r:id="rId25"/>
    <p:sldId id="302" r:id="rId26"/>
    <p:sldId id="304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259" r:id="rId45"/>
    <p:sldId id="260" r:id="rId46"/>
    <p:sldId id="261" r:id="rId47"/>
    <p:sldId id="262" r:id="rId48"/>
    <p:sldId id="263" r:id="rId49"/>
    <p:sldId id="264" r:id="rId50"/>
    <p:sldId id="265" r:id="rId51"/>
    <p:sldId id="266" r:id="rId52"/>
    <p:sldId id="267" r:id="rId53"/>
    <p:sldId id="268" r:id="rId54"/>
    <p:sldId id="269" r:id="rId55"/>
    <p:sldId id="270" r:id="rId56"/>
    <p:sldId id="271" r:id="rId57"/>
    <p:sldId id="272" r:id="rId58"/>
    <p:sldId id="273" r:id="rId59"/>
    <p:sldId id="274" r:id="rId60"/>
    <p:sldId id="275" r:id="rId61"/>
    <p:sldId id="276" r:id="rId62"/>
    <p:sldId id="277" r:id="rId63"/>
    <p:sldId id="278" r:id="rId64"/>
    <p:sldId id="279" r:id="rId65"/>
    <p:sldId id="280" r:id="rId66"/>
    <p:sldId id="281" r:id="rId67"/>
    <p:sldId id="282" r:id="rId68"/>
    <p:sldId id="283" r:id="rId69"/>
    <p:sldId id="284" r:id="rId7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46"/>
    <a:srgbClr val="9B45DF"/>
    <a:srgbClr val="009A00"/>
    <a:srgbClr val="0C2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068B2F-631A-4B18-B675-6F3427810A76}">
  <a:tblStyle styleId="{F4068B2F-631A-4B18-B675-6F3427810A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86"/>
    <p:restoredTop sz="74879"/>
  </p:normalViewPr>
  <p:slideViewPr>
    <p:cSldViewPr snapToGrid="0" snapToObjects="1">
      <p:cViewPr>
        <p:scale>
          <a:sx n="108" d="100"/>
          <a:sy n="108" d="100"/>
        </p:scale>
        <p:origin x="3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489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114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096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798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0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089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886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28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742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458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70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703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526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527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885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46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4325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5785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008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171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Agent. Environment.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Self Regulation.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Sklls</a:t>
            </a:r>
            <a:r>
              <a:rPr lang="en-US" dirty="0"/>
              <a:t> – learning, writing, communicating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80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2246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Self regulation. Connects person and environment. Something I study. What is the link between someone performing, the feedback he gets from the </a:t>
            </a:r>
            <a:r>
              <a:rPr lang="en-US" dirty="0" err="1"/>
              <a:t>envioronment</a:t>
            </a:r>
            <a:r>
              <a:rPr lang="en-US" dirty="0"/>
              <a:t>, and so 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638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Self regulation. Connects person and environment. Something I study. What is the link between someone performing, the feedback he gets from the </a:t>
            </a:r>
            <a:r>
              <a:rPr lang="en-US" dirty="0" err="1"/>
              <a:t>envioronment</a:t>
            </a:r>
            <a:r>
              <a:rPr lang="en-US" dirty="0"/>
              <a:t>, and so 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8374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Self regulation. Connects person and environment. Something I study. What is the link between someone performing, the feedback he gets from the </a:t>
            </a:r>
            <a:r>
              <a:rPr lang="en-US" dirty="0" err="1"/>
              <a:t>envioronment</a:t>
            </a:r>
            <a:r>
              <a:rPr lang="en-US" dirty="0"/>
              <a:t>, and so 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98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Self regulation. Connects person and environment. Something I study. What is the link between someone performing, the feedback he gets from the </a:t>
            </a:r>
            <a:r>
              <a:rPr lang="en-US" dirty="0" err="1"/>
              <a:t>envioronment</a:t>
            </a:r>
            <a:r>
              <a:rPr lang="en-US" dirty="0"/>
              <a:t>, and so 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99559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Self regulation. Connects person and environment. Something I study. What is the link between someone performing, the feedback he gets from the </a:t>
            </a:r>
            <a:r>
              <a:rPr lang="en-US" dirty="0" err="1"/>
              <a:t>envioronment</a:t>
            </a:r>
            <a:r>
              <a:rPr lang="en-US" dirty="0"/>
              <a:t>, and so 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7726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Self regulation. Connects person and environment. Something I study. What is the link between someone performing, the feedback he gets from the </a:t>
            </a:r>
            <a:r>
              <a:rPr lang="en-US" dirty="0" err="1"/>
              <a:t>envioronment</a:t>
            </a:r>
            <a:r>
              <a:rPr lang="en-US" dirty="0"/>
              <a:t>, and so 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6732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Self regulation. Connects person and environment. Something I study. What is the link between someone performing, the feedback he gets from the </a:t>
            </a:r>
            <a:r>
              <a:rPr lang="en-US" dirty="0" err="1"/>
              <a:t>envioronment</a:t>
            </a:r>
            <a:r>
              <a:rPr lang="en-US" dirty="0"/>
              <a:t>, and so 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Goals. Rewards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88525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Self regulation. Connects person and environment. Something I study. What is the link between someone performing, the feedback he gets from the </a:t>
            </a:r>
            <a:r>
              <a:rPr lang="en-US" dirty="0" err="1"/>
              <a:t>envioronment</a:t>
            </a:r>
            <a:r>
              <a:rPr lang="en-US" dirty="0"/>
              <a:t>, and so 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90968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Self regulation. Connects person and environment. Something I study. What is the link between someone performing, the feedback he gets from the </a:t>
            </a:r>
            <a:r>
              <a:rPr lang="en-US" dirty="0" err="1"/>
              <a:t>envioronment</a:t>
            </a:r>
            <a:r>
              <a:rPr lang="en-US" dirty="0"/>
              <a:t>, and so 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22832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429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1261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213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5335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2884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712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2666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85023b3ac3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85023b3ac3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4f601ca6d_43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4f601ca6d_43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63b484949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63b484949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81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sz="2800" i="1">
                <a:solidFill>
                  <a:srgbClr val="39C0BA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sz="2800" i="1">
                <a:solidFill>
                  <a:srgbClr val="39C0BA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2800" i="1">
                <a:solidFill>
                  <a:srgbClr val="39C0BA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2800" i="1">
                <a:solidFill>
                  <a:srgbClr val="39C0BA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2800" i="1">
                <a:solidFill>
                  <a:srgbClr val="39C0BA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2800" i="1">
                <a:solidFill>
                  <a:srgbClr val="39C0BA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Relationship Id="rId6" Type="http://schemas.microsoft.com/office/2007/relationships/hdphoto" Target="../media/hdphoto6.wdp"/><Relationship Id="rId5" Type="http://schemas.openxmlformats.org/officeDocument/2006/relationships/image" Target="../media/image2.png"/><Relationship Id="rId4" Type="http://schemas.microsoft.com/office/2007/relationships/hdphoto" Target="../media/hdphoto5.wdp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quicksand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34EF56-C59C-3C48-90CA-C5A4A22E7E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4072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559213" y="2266988"/>
            <a:ext cx="7433956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F3F3F3"/>
                </a:solidFill>
              </a:rPr>
              <a:t>MEANINGFUL WORK</a:t>
            </a:r>
            <a:endParaRPr sz="6000" b="1" dirty="0">
              <a:solidFill>
                <a:srgbClr val="F3F3F3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CC693-52F9-ED40-B7FE-DAC0BAEBAB86}"/>
              </a:ext>
            </a:extLst>
          </p:cNvPr>
          <p:cNvSpPr txBox="1"/>
          <p:nvPr/>
        </p:nvSpPr>
        <p:spPr>
          <a:xfrm>
            <a:off x="6227336" y="3200951"/>
            <a:ext cx="2295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Engaged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8ABF7-A785-404A-95B3-6066ED6AA1F7}"/>
              </a:ext>
            </a:extLst>
          </p:cNvPr>
          <p:cNvSpPr txBox="1"/>
          <p:nvPr/>
        </p:nvSpPr>
        <p:spPr>
          <a:xfrm>
            <a:off x="6227336" y="4050108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Satisfied</a:t>
            </a:r>
          </a:p>
        </p:txBody>
      </p:sp>
    </p:spTree>
    <p:extLst>
      <p:ext uri="{BB962C8B-B14F-4D97-AF65-F5344CB8AC3E}">
        <p14:creationId xmlns:p14="http://schemas.microsoft.com/office/powerpoint/2010/main" val="280534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952953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Meaningful Work</a:t>
            </a:r>
            <a:endParaRPr sz="72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0C6148E7-ACD5-C24C-A161-54C6EE94D687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</p:spTree>
    <p:extLst>
      <p:ext uri="{BB962C8B-B14F-4D97-AF65-F5344CB8AC3E}">
        <p14:creationId xmlns:p14="http://schemas.microsoft.com/office/powerpoint/2010/main" val="396455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952953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Meaningful Work</a:t>
            </a:r>
            <a:endParaRPr sz="72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34AFC-5A9F-1E43-A13C-2DB259DE1D65}"/>
              </a:ext>
            </a:extLst>
          </p:cNvPr>
          <p:cNvSpPr txBox="1"/>
          <p:nvPr/>
        </p:nvSpPr>
        <p:spPr>
          <a:xfrm>
            <a:off x="1867573" y="2571750"/>
            <a:ext cx="5408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Job Characteristics Model</a:t>
            </a:r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795A6E2B-7A13-394E-9C79-D89AF8D0D5CB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</p:spTree>
    <p:extLst>
      <p:ext uri="{BB962C8B-B14F-4D97-AF65-F5344CB8AC3E}">
        <p14:creationId xmlns:p14="http://schemas.microsoft.com/office/powerpoint/2010/main" val="114009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D1AB8-B68D-2E43-AF36-370DCBB32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1049091"/>
            <a:ext cx="6858000" cy="3725700"/>
          </a:xfrm>
        </p:spPr>
        <p:txBody>
          <a:bodyPr/>
          <a:lstStyle/>
          <a:p>
            <a:r>
              <a:rPr lang="en-US" sz="3600" dirty="0"/>
              <a:t>Autonomy</a:t>
            </a:r>
          </a:p>
          <a:p>
            <a:r>
              <a:rPr lang="en-US" sz="3600" dirty="0"/>
              <a:t>Identity</a:t>
            </a:r>
          </a:p>
          <a:p>
            <a:r>
              <a:rPr lang="en-US" sz="3600" dirty="0"/>
              <a:t>Significance</a:t>
            </a:r>
          </a:p>
          <a:p>
            <a:r>
              <a:rPr lang="en-US" sz="3600" dirty="0"/>
              <a:t>Feedback</a:t>
            </a:r>
          </a:p>
          <a:p>
            <a:r>
              <a:rPr lang="en-US" sz="3600" dirty="0"/>
              <a:t>Skill Variety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7200"/>
              <a:t>Meaningful Work</a:t>
            </a:r>
            <a:endParaRPr lang="en-US" sz="7200" dirty="0"/>
          </a:p>
        </p:txBody>
      </p:sp>
      <p:sp>
        <p:nvSpPr>
          <p:cNvPr id="17" name="Google Shape;76;p13">
            <a:extLst>
              <a:ext uri="{FF2B5EF4-FFF2-40B4-BE49-F238E27FC236}">
                <a16:creationId xmlns:a16="http://schemas.microsoft.com/office/drawing/2014/main" id="{7CE340DD-D694-BE44-AC42-B6A9F7FDB264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</p:spTree>
    <p:extLst>
      <p:ext uri="{BB962C8B-B14F-4D97-AF65-F5344CB8AC3E}">
        <p14:creationId xmlns:p14="http://schemas.microsoft.com/office/powerpoint/2010/main" val="977390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D1AB8-B68D-2E43-AF36-370DCBB32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1049091"/>
            <a:ext cx="6858000" cy="3725700"/>
          </a:xfrm>
        </p:spPr>
        <p:txBody>
          <a:bodyPr/>
          <a:lstStyle/>
          <a:p>
            <a:r>
              <a:rPr lang="en-US" sz="3600" dirty="0"/>
              <a:t>Autonomy</a:t>
            </a:r>
          </a:p>
          <a:p>
            <a:r>
              <a:rPr lang="en-US" sz="3600" dirty="0">
                <a:solidFill>
                  <a:srgbClr val="134746"/>
                </a:solidFill>
              </a:rPr>
              <a:t>Identity</a:t>
            </a:r>
          </a:p>
          <a:p>
            <a:r>
              <a:rPr lang="en-US" sz="3600" dirty="0">
                <a:solidFill>
                  <a:srgbClr val="134746"/>
                </a:solidFill>
              </a:rPr>
              <a:t>Significance</a:t>
            </a:r>
          </a:p>
          <a:p>
            <a:r>
              <a:rPr lang="en-US" sz="3600" dirty="0">
                <a:solidFill>
                  <a:srgbClr val="134746"/>
                </a:solidFill>
              </a:rPr>
              <a:t>Feedback</a:t>
            </a:r>
          </a:p>
          <a:p>
            <a:r>
              <a:rPr lang="en-US" sz="3600" dirty="0">
                <a:solidFill>
                  <a:srgbClr val="134746"/>
                </a:solidFill>
              </a:rPr>
              <a:t>Skill Variety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7200"/>
              <a:t>Meaningful Work</a:t>
            </a:r>
            <a:endParaRPr lang="en-US" sz="7200" dirty="0"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11F3F6A4-8338-6148-B484-AACE85D660DF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</p:spTree>
    <p:extLst>
      <p:ext uri="{BB962C8B-B14F-4D97-AF65-F5344CB8AC3E}">
        <p14:creationId xmlns:p14="http://schemas.microsoft.com/office/powerpoint/2010/main" val="919109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D1AB8-B68D-2E43-AF36-370DCBB32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1049091"/>
            <a:ext cx="6858000" cy="3725700"/>
          </a:xfrm>
        </p:spPr>
        <p:txBody>
          <a:bodyPr/>
          <a:lstStyle/>
          <a:p>
            <a:r>
              <a:rPr lang="en-US" sz="3600" dirty="0">
                <a:solidFill>
                  <a:srgbClr val="134746"/>
                </a:solidFill>
              </a:rPr>
              <a:t>Autonomy</a:t>
            </a:r>
          </a:p>
          <a:p>
            <a:r>
              <a:rPr lang="en-US" sz="3600" dirty="0">
                <a:solidFill>
                  <a:schemeClr val="bg1"/>
                </a:solidFill>
              </a:rPr>
              <a:t>Identity</a:t>
            </a:r>
          </a:p>
          <a:p>
            <a:r>
              <a:rPr lang="en-US" sz="3600" dirty="0">
                <a:solidFill>
                  <a:srgbClr val="134746"/>
                </a:solidFill>
              </a:rPr>
              <a:t>Significance</a:t>
            </a:r>
          </a:p>
          <a:p>
            <a:r>
              <a:rPr lang="en-US" sz="3600" dirty="0">
                <a:solidFill>
                  <a:srgbClr val="134746"/>
                </a:solidFill>
              </a:rPr>
              <a:t>Feedback</a:t>
            </a:r>
          </a:p>
          <a:p>
            <a:r>
              <a:rPr lang="en-US" sz="3600" dirty="0">
                <a:solidFill>
                  <a:srgbClr val="134746"/>
                </a:solidFill>
              </a:rPr>
              <a:t>Skill Variety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7200"/>
              <a:t>Meaningful Work</a:t>
            </a:r>
            <a:endParaRPr lang="en-US" sz="7200" dirty="0"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0BEE257B-9F6D-F24A-B895-AB3CA6C68945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</p:spTree>
    <p:extLst>
      <p:ext uri="{BB962C8B-B14F-4D97-AF65-F5344CB8AC3E}">
        <p14:creationId xmlns:p14="http://schemas.microsoft.com/office/powerpoint/2010/main" val="4179954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D1AB8-B68D-2E43-AF36-370DCBB32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1049091"/>
            <a:ext cx="6858000" cy="3725700"/>
          </a:xfrm>
        </p:spPr>
        <p:txBody>
          <a:bodyPr/>
          <a:lstStyle/>
          <a:p>
            <a:r>
              <a:rPr lang="en-US" sz="3600" dirty="0">
                <a:solidFill>
                  <a:srgbClr val="134746"/>
                </a:solidFill>
              </a:rPr>
              <a:t>Autonomy</a:t>
            </a:r>
          </a:p>
          <a:p>
            <a:r>
              <a:rPr lang="en-US" sz="3600" dirty="0">
                <a:solidFill>
                  <a:srgbClr val="134746"/>
                </a:solidFill>
              </a:rPr>
              <a:t>Identity</a:t>
            </a:r>
          </a:p>
          <a:p>
            <a:r>
              <a:rPr lang="en-US" sz="3600" dirty="0">
                <a:solidFill>
                  <a:schemeClr val="bg1"/>
                </a:solidFill>
              </a:rPr>
              <a:t>Significance</a:t>
            </a:r>
          </a:p>
          <a:p>
            <a:r>
              <a:rPr lang="en-US" sz="3600" dirty="0">
                <a:solidFill>
                  <a:srgbClr val="134746"/>
                </a:solidFill>
              </a:rPr>
              <a:t>Feedback</a:t>
            </a:r>
          </a:p>
          <a:p>
            <a:r>
              <a:rPr lang="en-US" sz="3600" dirty="0">
                <a:solidFill>
                  <a:srgbClr val="134746"/>
                </a:solidFill>
              </a:rPr>
              <a:t>Skill Variety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7200"/>
              <a:t>Meaningful Work</a:t>
            </a:r>
            <a:endParaRPr lang="en-US" sz="7200" dirty="0"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6EBA369F-2B8F-8E49-83CB-D7FB31599374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</p:spTree>
    <p:extLst>
      <p:ext uri="{BB962C8B-B14F-4D97-AF65-F5344CB8AC3E}">
        <p14:creationId xmlns:p14="http://schemas.microsoft.com/office/powerpoint/2010/main" val="7200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D1AB8-B68D-2E43-AF36-370DCBB32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1049091"/>
            <a:ext cx="6858000" cy="3725700"/>
          </a:xfrm>
        </p:spPr>
        <p:txBody>
          <a:bodyPr/>
          <a:lstStyle/>
          <a:p>
            <a:r>
              <a:rPr lang="en-US" sz="3600" dirty="0">
                <a:solidFill>
                  <a:srgbClr val="134746"/>
                </a:solidFill>
              </a:rPr>
              <a:t>Autonomy</a:t>
            </a:r>
          </a:p>
          <a:p>
            <a:r>
              <a:rPr lang="en-US" sz="3600" dirty="0">
                <a:solidFill>
                  <a:srgbClr val="134746"/>
                </a:solidFill>
              </a:rPr>
              <a:t>Identity</a:t>
            </a:r>
          </a:p>
          <a:p>
            <a:r>
              <a:rPr lang="en-US" sz="3600" dirty="0">
                <a:solidFill>
                  <a:srgbClr val="134746"/>
                </a:solidFill>
              </a:rPr>
              <a:t>Significance</a:t>
            </a:r>
          </a:p>
          <a:p>
            <a:r>
              <a:rPr lang="en-US" sz="3600" dirty="0">
                <a:solidFill>
                  <a:schemeClr val="bg1"/>
                </a:solidFill>
              </a:rPr>
              <a:t>Feedback</a:t>
            </a:r>
          </a:p>
          <a:p>
            <a:r>
              <a:rPr lang="en-US" sz="3600" dirty="0">
                <a:solidFill>
                  <a:srgbClr val="134746"/>
                </a:solidFill>
              </a:rPr>
              <a:t>Skill Variety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7200"/>
              <a:t>Meaningful Work</a:t>
            </a:r>
            <a:endParaRPr lang="en-US" sz="7200" dirty="0"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538F3E8F-1400-4A4F-B5E9-005000FEE6FA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</p:spTree>
    <p:extLst>
      <p:ext uri="{BB962C8B-B14F-4D97-AF65-F5344CB8AC3E}">
        <p14:creationId xmlns:p14="http://schemas.microsoft.com/office/powerpoint/2010/main" val="413908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D1AB8-B68D-2E43-AF36-370DCBB32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1049091"/>
            <a:ext cx="6858000" cy="3725700"/>
          </a:xfrm>
        </p:spPr>
        <p:txBody>
          <a:bodyPr/>
          <a:lstStyle/>
          <a:p>
            <a:r>
              <a:rPr lang="en-US" sz="3600" dirty="0">
                <a:solidFill>
                  <a:srgbClr val="134746"/>
                </a:solidFill>
              </a:rPr>
              <a:t>Autonomy</a:t>
            </a:r>
          </a:p>
          <a:p>
            <a:r>
              <a:rPr lang="en-US" sz="3600" dirty="0">
                <a:solidFill>
                  <a:srgbClr val="134746"/>
                </a:solidFill>
              </a:rPr>
              <a:t>Identity</a:t>
            </a:r>
          </a:p>
          <a:p>
            <a:r>
              <a:rPr lang="en-US" sz="3600" dirty="0">
                <a:solidFill>
                  <a:srgbClr val="134746"/>
                </a:solidFill>
              </a:rPr>
              <a:t>Significance</a:t>
            </a:r>
          </a:p>
          <a:p>
            <a:r>
              <a:rPr lang="en-US" sz="3600" dirty="0">
                <a:solidFill>
                  <a:srgbClr val="134746"/>
                </a:solidFill>
              </a:rPr>
              <a:t>Feedback</a:t>
            </a:r>
          </a:p>
          <a:p>
            <a:r>
              <a:rPr lang="en-US" sz="3600" dirty="0">
                <a:solidFill>
                  <a:schemeClr val="bg1"/>
                </a:solidFill>
              </a:rPr>
              <a:t>Skill Variety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7200"/>
              <a:t>Meaningful Work</a:t>
            </a:r>
            <a:endParaRPr lang="en-US" sz="7200" dirty="0"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3CAA8A49-C44C-8143-93AD-A6DD12039768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</p:spTree>
    <p:extLst>
      <p:ext uri="{BB962C8B-B14F-4D97-AF65-F5344CB8AC3E}">
        <p14:creationId xmlns:p14="http://schemas.microsoft.com/office/powerpoint/2010/main" val="2359573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D1AB8-B68D-2E43-AF36-370DCBB32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1049091"/>
            <a:ext cx="6858000" cy="3725700"/>
          </a:xfrm>
        </p:spPr>
        <p:txBody>
          <a:bodyPr/>
          <a:lstStyle/>
          <a:p>
            <a:r>
              <a:rPr lang="en-US" sz="3600" dirty="0">
                <a:solidFill>
                  <a:srgbClr val="134746"/>
                </a:solidFill>
              </a:rPr>
              <a:t>Autonomy</a:t>
            </a:r>
          </a:p>
          <a:p>
            <a:r>
              <a:rPr lang="en-US" sz="3600" dirty="0">
                <a:solidFill>
                  <a:srgbClr val="134746"/>
                </a:solidFill>
              </a:rPr>
              <a:t>Identity</a:t>
            </a:r>
          </a:p>
          <a:p>
            <a:r>
              <a:rPr lang="en-US" sz="3600" dirty="0">
                <a:solidFill>
                  <a:srgbClr val="134746"/>
                </a:solidFill>
              </a:rPr>
              <a:t>Significance</a:t>
            </a:r>
          </a:p>
          <a:p>
            <a:r>
              <a:rPr lang="en-US" sz="3600" dirty="0">
                <a:solidFill>
                  <a:srgbClr val="134746"/>
                </a:solidFill>
              </a:rPr>
              <a:t>Feedback</a:t>
            </a:r>
          </a:p>
          <a:p>
            <a:r>
              <a:rPr lang="en-US" sz="3600" dirty="0">
                <a:solidFill>
                  <a:schemeClr val="bg1"/>
                </a:solidFill>
              </a:rPr>
              <a:t>Skill Variety</a:t>
            </a:r>
          </a:p>
          <a:p>
            <a:r>
              <a:rPr lang="en-US" sz="3600" dirty="0">
                <a:solidFill>
                  <a:schemeClr val="bg1"/>
                </a:solidFill>
              </a:rPr>
              <a:t>Uniquely Valuable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7200"/>
              <a:t>Meaningful Work</a:t>
            </a:r>
            <a:endParaRPr lang="en-US" sz="7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FB52B0-22FB-0C41-A1EA-5CE17AE75294}"/>
              </a:ext>
            </a:extLst>
          </p:cNvPr>
          <p:cNvCxnSpPr/>
          <p:nvPr/>
        </p:nvCxnSpPr>
        <p:spPr>
          <a:xfrm>
            <a:off x="1357460" y="4015819"/>
            <a:ext cx="26300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C9CA6E45-42F9-834D-B9F4-4B7AE1F0588E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</p:spTree>
    <p:extLst>
      <p:ext uri="{BB962C8B-B14F-4D97-AF65-F5344CB8AC3E}">
        <p14:creationId xmlns:p14="http://schemas.microsoft.com/office/powerpoint/2010/main" val="5912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27961" y="1489426"/>
            <a:ext cx="2155500" cy="2164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/>
              <a:t>What we know</a:t>
            </a:r>
            <a:endParaRPr sz="6600" b="1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013859" y="2922262"/>
            <a:ext cx="7032172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… about being productive and finding meaning at work</a:t>
            </a:r>
            <a:endParaRPr sz="2400"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" name="Google Shape;116;p18">
            <a:extLst>
              <a:ext uri="{FF2B5EF4-FFF2-40B4-BE49-F238E27FC236}">
                <a16:creationId xmlns:a16="http://schemas.microsoft.com/office/drawing/2014/main" id="{3476D8B1-A707-9D44-8C8F-291903423DC0}"/>
              </a:ext>
            </a:extLst>
          </p:cNvPr>
          <p:cNvSpPr txBox="1">
            <a:spLocks/>
          </p:cNvSpPr>
          <p:nvPr/>
        </p:nvSpPr>
        <p:spPr>
          <a:xfrm>
            <a:off x="4923370" y="1085889"/>
            <a:ext cx="169080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4000" b="1" dirty="0">
                <a:solidFill>
                  <a:srgbClr val="134746"/>
                </a:solidFill>
              </a:rPr>
              <a:t>(don’t)</a:t>
            </a:r>
          </a:p>
        </p:txBody>
      </p:sp>
      <p:sp>
        <p:nvSpPr>
          <p:cNvPr id="12" name="Google Shape;116;p18">
            <a:extLst>
              <a:ext uri="{FF2B5EF4-FFF2-40B4-BE49-F238E27FC236}">
                <a16:creationId xmlns:a16="http://schemas.microsoft.com/office/drawing/2014/main" id="{2A5C1621-C64B-F24F-A23A-FF302C4EA824}"/>
              </a:ext>
            </a:extLst>
          </p:cNvPr>
          <p:cNvSpPr txBox="1">
            <a:spLocks/>
          </p:cNvSpPr>
          <p:nvPr/>
        </p:nvSpPr>
        <p:spPr>
          <a:xfrm>
            <a:off x="5529944" y="1498288"/>
            <a:ext cx="47765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4000" b="1" dirty="0">
                <a:solidFill>
                  <a:srgbClr val="134746"/>
                </a:solidFill>
              </a:rPr>
              <a:t>^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A9893-AEE8-D543-8AB1-FF6F5BD736AA}"/>
              </a:ext>
            </a:extLst>
          </p:cNvPr>
          <p:cNvSpPr txBox="1"/>
          <p:nvPr/>
        </p:nvSpPr>
        <p:spPr>
          <a:xfrm>
            <a:off x="1390651" y="4641078"/>
            <a:ext cx="1770036" cy="456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dishopch@msu.edu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C86E0521-6DA5-9D43-97B9-19E459940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989" y="1823412"/>
            <a:ext cx="1299444" cy="1496527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D607735-B954-B744-8E0F-CBFC21BA7F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7036" y="4717986"/>
            <a:ext cx="456343" cy="456343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08D024F0-1987-A642-A39F-EB307D97CA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1333" y1="38556" x2="52000" y2="38667"/>
                        <a14:foregroundMark x1="52000" y1="38667" x2="59778" y2="38111"/>
                        <a14:foregroundMark x1="18889" y1="32778" x2="18000" y2="35333"/>
                        <a14:foregroundMark x1="21667" y1="35111" x2="31556" y2="40000"/>
                        <a14:foregroundMark x1="65889" y1="41889" x2="27222" y2="52111"/>
                        <a14:foregroundMark x1="27222" y1="52111" x2="20556" y2="58667"/>
                        <a14:foregroundMark x1="20556" y1="58667" x2="23333" y2="67778"/>
                        <a14:foregroundMark x1="23333" y1="67778" x2="46444" y2="71111"/>
                        <a14:foregroundMark x1="46778" y1="70889" x2="67000" y2="70000"/>
                        <a14:foregroundMark x1="67000" y1="70000" x2="75444" y2="70000"/>
                        <a14:foregroundMark x1="80667" y1="63667" x2="80444" y2="34444"/>
                        <a14:foregroundMark x1="80444" y1="34444" x2="72222" y2="38889"/>
                        <a14:foregroundMark x1="72222" y1="38889" x2="70556" y2="41111"/>
                        <a14:foregroundMark x1="76667" y1="30444" x2="25333" y2="30889"/>
                        <a14:foregroundMark x1="25333" y1="30889" x2="25222" y2="31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8595" y="4698482"/>
            <a:ext cx="505988" cy="5059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E3D53D2-A3D6-E044-9953-B27A37604DB7}"/>
              </a:ext>
            </a:extLst>
          </p:cNvPr>
          <p:cNvSpPr txBox="1"/>
          <p:nvPr/>
        </p:nvSpPr>
        <p:spPr>
          <a:xfrm>
            <a:off x="3730103" y="4641078"/>
            <a:ext cx="841897" cy="456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Cdishop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7096BC-5A02-604B-A2E9-A47D76BFB293}"/>
              </a:ext>
            </a:extLst>
          </p:cNvPr>
          <p:cNvSpPr txBox="1"/>
          <p:nvPr/>
        </p:nvSpPr>
        <p:spPr>
          <a:xfrm>
            <a:off x="6938183" y="4641078"/>
            <a:ext cx="1946367" cy="456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Christopher R. </a:t>
            </a:r>
            <a:r>
              <a:rPr lang="en-US" dirty="0" err="1">
                <a:solidFill>
                  <a:schemeClr val="bg1"/>
                </a:solidFill>
              </a:rPr>
              <a:t>Dishop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89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D1AB8-B68D-2E43-AF36-370DCBB32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1049091"/>
            <a:ext cx="6858000" cy="3725700"/>
          </a:xfrm>
        </p:spPr>
        <p:txBody>
          <a:bodyPr/>
          <a:lstStyle/>
          <a:p>
            <a:r>
              <a:rPr lang="en-US" sz="3600" dirty="0">
                <a:solidFill>
                  <a:srgbClr val="134746"/>
                </a:solidFill>
              </a:rPr>
              <a:t>Autonomy</a:t>
            </a:r>
          </a:p>
          <a:p>
            <a:r>
              <a:rPr lang="en-US" sz="3600" dirty="0">
                <a:solidFill>
                  <a:srgbClr val="134746"/>
                </a:solidFill>
              </a:rPr>
              <a:t>Identity</a:t>
            </a:r>
          </a:p>
          <a:p>
            <a:r>
              <a:rPr lang="en-US" sz="3600" dirty="0">
                <a:solidFill>
                  <a:srgbClr val="134746"/>
                </a:solidFill>
              </a:rPr>
              <a:t>Significance</a:t>
            </a:r>
          </a:p>
          <a:p>
            <a:r>
              <a:rPr lang="en-US" sz="3600" dirty="0">
                <a:solidFill>
                  <a:srgbClr val="134746"/>
                </a:solidFill>
              </a:rPr>
              <a:t>Feedback</a:t>
            </a:r>
          </a:p>
          <a:p>
            <a:r>
              <a:rPr lang="en-US" sz="3600" dirty="0">
                <a:solidFill>
                  <a:schemeClr val="bg1"/>
                </a:solidFill>
              </a:rPr>
              <a:t>Skill Variety</a:t>
            </a:r>
          </a:p>
          <a:p>
            <a:r>
              <a:rPr lang="en-US" sz="3600" dirty="0">
                <a:solidFill>
                  <a:schemeClr val="bg1"/>
                </a:solidFill>
              </a:rPr>
              <a:t>Uniquely Valuable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7200"/>
              <a:t>Meaningful Work</a:t>
            </a:r>
            <a:endParaRPr lang="en-US" sz="7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FB52B0-22FB-0C41-A1EA-5CE17AE75294}"/>
              </a:ext>
            </a:extLst>
          </p:cNvPr>
          <p:cNvCxnSpPr/>
          <p:nvPr/>
        </p:nvCxnSpPr>
        <p:spPr>
          <a:xfrm>
            <a:off x="1357460" y="4015819"/>
            <a:ext cx="26300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C9CA6E45-42F9-834D-B9F4-4B7AE1F0588E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C28DBB0-5AFB-6346-89B3-7A566E82E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8575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97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7200" dirty="0"/>
              <a:t>Meaningful Work</a:t>
            </a:r>
          </a:p>
        </p:txBody>
      </p:sp>
      <p:sp>
        <p:nvSpPr>
          <p:cNvPr id="11" name="Google Shape;76;p13">
            <a:extLst>
              <a:ext uri="{FF2B5EF4-FFF2-40B4-BE49-F238E27FC236}">
                <a16:creationId xmlns:a16="http://schemas.microsoft.com/office/drawing/2014/main" id="{92DD159C-0A30-4C4E-B531-11E90A705D1C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E7DA80-786C-3B43-8C76-2F01109AF084}"/>
              </a:ext>
            </a:extLst>
          </p:cNvPr>
          <p:cNvSpPr txBox="1"/>
          <p:nvPr/>
        </p:nvSpPr>
        <p:spPr>
          <a:xfrm>
            <a:off x="159026" y="1271449"/>
            <a:ext cx="556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☹️</a:t>
            </a:r>
          </a:p>
        </p:txBody>
      </p:sp>
    </p:spTree>
    <p:extLst>
      <p:ext uri="{BB962C8B-B14F-4D97-AF65-F5344CB8AC3E}">
        <p14:creationId xmlns:p14="http://schemas.microsoft.com/office/powerpoint/2010/main" val="2195358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7200" dirty="0"/>
              <a:t>Meaningful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A211F0-12E5-8C4B-BD0B-BFA6F88A7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 your passion</a:t>
            </a:r>
          </a:p>
        </p:txBody>
      </p:sp>
      <p:sp>
        <p:nvSpPr>
          <p:cNvPr id="11" name="Google Shape;76;p13">
            <a:extLst>
              <a:ext uri="{FF2B5EF4-FFF2-40B4-BE49-F238E27FC236}">
                <a16:creationId xmlns:a16="http://schemas.microsoft.com/office/drawing/2014/main" id="{92DD159C-0A30-4C4E-B531-11E90A705D1C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E7DA80-786C-3B43-8C76-2F01109AF084}"/>
              </a:ext>
            </a:extLst>
          </p:cNvPr>
          <p:cNvSpPr txBox="1"/>
          <p:nvPr/>
        </p:nvSpPr>
        <p:spPr>
          <a:xfrm>
            <a:off x="159026" y="1271449"/>
            <a:ext cx="556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☹️</a:t>
            </a:r>
          </a:p>
        </p:txBody>
      </p:sp>
    </p:spTree>
    <p:extLst>
      <p:ext uri="{BB962C8B-B14F-4D97-AF65-F5344CB8AC3E}">
        <p14:creationId xmlns:p14="http://schemas.microsoft.com/office/powerpoint/2010/main" val="1095818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7200" dirty="0"/>
              <a:t>Meaningful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A211F0-12E5-8C4B-BD0B-BFA6F88A7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 your passion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DF777EB-9FC3-5741-BE91-754D70E06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87" y="1884537"/>
            <a:ext cx="3664531" cy="2837579"/>
          </a:xfrm>
          <a:prstGeom prst="rect">
            <a:avLst/>
          </a:prstGeom>
        </p:spPr>
      </p:pic>
      <p:sp>
        <p:nvSpPr>
          <p:cNvPr id="11" name="Google Shape;76;p13">
            <a:extLst>
              <a:ext uri="{FF2B5EF4-FFF2-40B4-BE49-F238E27FC236}">
                <a16:creationId xmlns:a16="http://schemas.microsoft.com/office/drawing/2014/main" id="{92DD159C-0A30-4C4E-B531-11E90A705D1C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E7DA80-786C-3B43-8C76-2F01109AF084}"/>
              </a:ext>
            </a:extLst>
          </p:cNvPr>
          <p:cNvSpPr txBox="1"/>
          <p:nvPr/>
        </p:nvSpPr>
        <p:spPr>
          <a:xfrm>
            <a:off x="159026" y="1271449"/>
            <a:ext cx="556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☹️</a:t>
            </a:r>
          </a:p>
        </p:txBody>
      </p:sp>
    </p:spTree>
    <p:extLst>
      <p:ext uri="{BB962C8B-B14F-4D97-AF65-F5344CB8AC3E}">
        <p14:creationId xmlns:p14="http://schemas.microsoft.com/office/powerpoint/2010/main" val="3748625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7200" dirty="0"/>
              <a:t>Meaningful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1A1901-4062-1447-B026-0B7A00EE0AF8}"/>
              </a:ext>
            </a:extLst>
          </p:cNvPr>
          <p:cNvSpPr txBox="1"/>
          <p:nvPr/>
        </p:nvSpPr>
        <p:spPr>
          <a:xfrm>
            <a:off x="5580607" y="1964498"/>
            <a:ext cx="3092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are all passionate about music, art, sex, and sports. There are no jobs in those industries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.” - Freakonomics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A211F0-12E5-8C4B-BD0B-BFA6F88A7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 your passion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DF777EB-9FC3-5741-BE91-754D70E06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87" y="1884537"/>
            <a:ext cx="3664531" cy="2837579"/>
          </a:xfrm>
          <a:prstGeom prst="rect">
            <a:avLst/>
          </a:prstGeom>
        </p:spPr>
      </p:pic>
      <p:sp>
        <p:nvSpPr>
          <p:cNvPr id="11" name="Google Shape;76;p13">
            <a:extLst>
              <a:ext uri="{FF2B5EF4-FFF2-40B4-BE49-F238E27FC236}">
                <a16:creationId xmlns:a16="http://schemas.microsoft.com/office/drawing/2014/main" id="{92DD159C-0A30-4C4E-B531-11E90A705D1C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E7DA80-786C-3B43-8C76-2F01109AF084}"/>
              </a:ext>
            </a:extLst>
          </p:cNvPr>
          <p:cNvSpPr txBox="1"/>
          <p:nvPr/>
        </p:nvSpPr>
        <p:spPr>
          <a:xfrm>
            <a:off x="159026" y="1271449"/>
            <a:ext cx="556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☹️</a:t>
            </a:r>
          </a:p>
        </p:txBody>
      </p:sp>
    </p:spTree>
    <p:extLst>
      <p:ext uri="{BB962C8B-B14F-4D97-AF65-F5344CB8AC3E}">
        <p14:creationId xmlns:p14="http://schemas.microsoft.com/office/powerpoint/2010/main" val="3027877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7200"/>
              <a:t>Meaningful Work</a:t>
            </a:r>
            <a:endParaRPr lang="en-US" sz="7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A211F0-12E5-8C4B-BD0B-BFA6F88A7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 your passion</a:t>
            </a:r>
          </a:p>
          <a:p>
            <a:r>
              <a:rPr lang="en-US" dirty="0"/>
              <a:t>Commute time</a:t>
            </a:r>
          </a:p>
        </p:txBody>
      </p: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34FF46D5-0ADD-DA48-AFC9-4369665169EA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AEB4C-861B-6845-814D-1E9FB203F30C}"/>
              </a:ext>
            </a:extLst>
          </p:cNvPr>
          <p:cNvSpPr txBox="1"/>
          <p:nvPr/>
        </p:nvSpPr>
        <p:spPr>
          <a:xfrm>
            <a:off x="159026" y="1776710"/>
            <a:ext cx="556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☹️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0C159-9002-BC47-A4F3-9A16727195DB}"/>
              </a:ext>
            </a:extLst>
          </p:cNvPr>
          <p:cNvSpPr txBox="1"/>
          <p:nvPr/>
        </p:nvSpPr>
        <p:spPr>
          <a:xfrm>
            <a:off x="159026" y="1271449"/>
            <a:ext cx="556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☹️</a:t>
            </a:r>
          </a:p>
        </p:txBody>
      </p:sp>
    </p:spTree>
    <p:extLst>
      <p:ext uri="{BB962C8B-B14F-4D97-AF65-F5344CB8AC3E}">
        <p14:creationId xmlns:p14="http://schemas.microsoft.com/office/powerpoint/2010/main" val="3908452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7200"/>
              <a:t>Meaningful Work</a:t>
            </a:r>
            <a:endParaRPr lang="en-US" sz="7200" dirty="0"/>
          </a:p>
        </p:txBody>
      </p: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34FF46D5-0ADD-DA48-AFC9-4369665169EA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don’t know</a:t>
            </a:r>
          </a:p>
        </p:txBody>
      </p:sp>
    </p:spTree>
    <p:extLst>
      <p:ext uri="{BB962C8B-B14F-4D97-AF65-F5344CB8AC3E}">
        <p14:creationId xmlns:p14="http://schemas.microsoft.com/office/powerpoint/2010/main" val="853635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7200"/>
              <a:t>Meaningful Work</a:t>
            </a:r>
            <a:endParaRPr lang="en-US" sz="7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A211F0-12E5-8C4B-BD0B-BFA6F88A7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Limits</a:t>
            </a:r>
          </a:p>
          <a:p>
            <a:r>
              <a:rPr lang="en-US" dirty="0"/>
              <a:t>Technology &amp; Social Media</a:t>
            </a:r>
          </a:p>
        </p:txBody>
      </p: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34FF46D5-0ADD-DA48-AFC9-4369665169EA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don’t know</a:t>
            </a:r>
          </a:p>
        </p:txBody>
      </p:sp>
    </p:spTree>
    <p:extLst>
      <p:ext uri="{BB962C8B-B14F-4D97-AF65-F5344CB8AC3E}">
        <p14:creationId xmlns:p14="http://schemas.microsoft.com/office/powerpoint/2010/main" val="1954913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" name="Google Shape;86;p14">
            <a:extLst>
              <a:ext uri="{FF2B5EF4-FFF2-40B4-BE49-F238E27FC236}">
                <a16:creationId xmlns:a16="http://schemas.microsoft.com/office/drawing/2014/main" id="{A5531987-2A27-4649-98DC-B0E500E3A4DA}"/>
              </a:ext>
            </a:extLst>
          </p:cNvPr>
          <p:cNvSpPr txBox="1">
            <a:spLocks/>
          </p:cNvSpPr>
          <p:nvPr/>
        </p:nvSpPr>
        <p:spPr>
          <a:xfrm>
            <a:off x="1559213" y="1710804"/>
            <a:ext cx="743395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5400" b="1">
                <a:solidFill>
                  <a:srgbClr val="F3F3F3"/>
                </a:solidFill>
              </a:rPr>
              <a:t>Individual Performance &amp; Career Success</a:t>
            </a:r>
            <a:endParaRPr lang="en-US" sz="5400" b="1"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114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559213" y="1710804"/>
            <a:ext cx="7433956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F3F3F3"/>
                </a:solidFill>
              </a:rPr>
              <a:t>Individual Performance &amp; Career Success</a:t>
            </a:r>
            <a:endParaRPr sz="5400" b="1" dirty="0">
              <a:solidFill>
                <a:srgbClr val="F3F3F3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251E5-6AA4-F54A-A6FA-020E4FE6D2F4}"/>
              </a:ext>
            </a:extLst>
          </p:cNvPr>
          <p:cNvSpPr txBox="1"/>
          <p:nvPr/>
        </p:nvSpPr>
        <p:spPr>
          <a:xfrm>
            <a:off x="6227336" y="3200951"/>
            <a:ext cx="2284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Effective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D48CF1-7B54-304C-B7FC-72EE6F7E6B1A}"/>
              </a:ext>
            </a:extLst>
          </p:cNvPr>
          <p:cNvSpPr txBox="1"/>
          <p:nvPr/>
        </p:nvSpPr>
        <p:spPr>
          <a:xfrm>
            <a:off x="6227336" y="4050108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Ladder</a:t>
            </a:r>
          </a:p>
        </p:txBody>
      </p:sp>
    </p:spTree>
    <p:extLst>
      <p:ext uri="{BB962C8B-B14F-4D97-AF65-F5344CB8AC3E}">
        <p14:creationId xmlns:p14="http://schemas.microsoft.com/office/powerpoint/2010/main" val="324584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952953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Agenda</a:t>
            </a:r>
            <a:endParaRPr sz="72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E3AA0C-2FE1-6E46-BDFA-4BFEE226313B}"/>
              </a:ext>
            </a:extLst>
          </p:cNvPr>
          <p:cNvSpPr/>
          <p:nvPr/>
        </p:nvSpPr>
        <p:spPr>
          <a:xfrm>
            <a:off x="935998" y="1545645"/>
            <a:ext cx="2710225" cy="1273798"/>
          </a:xfrm>
          <a:prstGeom prst="round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4F12FDE-986D-1A42-B386-CAC6F19AE399}"/>
              </a:ext>
            </a:extLst>
          </p:cNvPr>
          <p:cNvSpPr/>
          <p:nvPr/>
        </p:nvSpPr>
        <p:spPr>
          <a:xfrm>
            <a:off x="6403949" y="2862156"/>
            <a:ext cx="2710225" cy="1273798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Diversity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F0ABA6F-C967-B94A-A63D-0ECB42AB5358}"/>
              </a:ext>
            </a:extLst>
          </p:cNvPr>
          <p:cNvSpPr/>
          <p:nvPr/>
        </p:nvSpPr>
        <p:spPr>
          <a:xfrm>
            <a:off x="3677219" y="1545288"/>
            <a:ext cx="2710225" cy="1273798"/>
          </a:xfrm>
          <a:prstGeom prst="roundRect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D1869C4-F599-BC4D-B50A-F4412730640E}"/>
              </a:ext>
            </a:extLst>
          </p:cNvPr>
          <p:cNvSpPr/>
          <p:nvPr/>
        </p:nvSpPr>
        <p:spPr>
          <a:xfrm>
            <a:off x="6418440" y="1547221"/>
            <a:ext cx="2710225" cy="1273798"/>
          </a:xfrm>
          <a:prstGeom prst="roundRect">
            <a:avLst/>
          </a:prstGeom>
          <a:noFill/>
          <a:ln>
            <a:solidFill>
              <a:srgbClr val="009A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9A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F8A1CB8-D086-4347-AA3A-4DEFB8479F03}"/>
              </a:ext>
            </a:extLst>
          </p:cNvPr>
          <p:cNvSpPr/>
          <p:nvPr/>
        </p:nvSpPr>
        <p:spPr>
          <a:xfrm>
            <a:off x="3677219" y="2862156"/>
            <a:ext cx="2710225" cy="1273798"/>
          </a:xfrm>
          <a:prstGeom prst="roundRect">
            <a:avLst/>
          </a:prstGeom>
          <a:noFill/>
          <a:ln>
            <a:solidFill>
              <a:srgbClr val="9B45D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9B45D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4253F9B-7139-8842-B82E-542A1D31343F}"/>
              </a:ext>
            </a:extLst>
          </p:cNvPr>
          <p:cNvSpPr/>
          <p:nvPr/>
        </p:nvSpPr>
        <p:spPr>
          <a:xfrm>
            <a:off x="950489" y="2862156"/>
            <a:ext cx="2710225" cy="1273798"/>
          </a:xfrm>
          <a:prstGeom prst="round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Meaningful</a:t>
            </a:r>
          </a:p>
          <a:p>
            <a:pPr algn="ctr"/>
            <a:r>
              <a:rPr lang="en-US" sz="28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6600" dirty="0"/>
              <a:t>Individual Success</a:t>
            </a:r>
          </a:p>
        </p:txBody>
      </p:sp>
      <p:sp>
        <p:nvSpPr>
          <p:cNvPr id="17" name="Google Shape;76;p13">
            <a:extLst>
              <a:ext uri="{FF2B5EF4-FFF2-40B4-BE49-F238E27FC236}">
                <a16:creationId xmlns:a16="http://schemas.microsoft.com/office/drawing/2014/main" id="{7CE340DD-D694-BE44-AC42-B6A9F7FDB264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</p:spTree>
    <p:extLst>
      <p:ext uri="{BB962C8B-B14F-4D97-AF65-F5344CB8AC3E}">
        <p14:creationId xmlns:p14="http://schemas.microsoft.com/office/powerpoint/2010/main" val="393430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6600" dirty="0"/>
              <a:t>Individual Success</a:t>
            </a:r>
          </a:p>
        </p:txBody>
      </p:sp>
      <p:sp>
        <p:nvSpPr>
          <p:cNvPr id="17" name="Google Shape;76;p13">
            <a:extLst>
              <a:ext uri="{FF2B5EF4-FFF2-40B4-BE49-F238E27FC236}">
                <a16:creationId xmlns:a16="http://schemas.microsoft.com/office/drawing/2014/main" id="{7CE340DD-D694-BE44-AC42-B6A9F7FDB264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8E894-B9E9-E947-A954-FC641AF534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16" b="94495" l="9091" r="88961">
                        <a14:foregroundMark x1="30519" y1="37615" x2="30519" y2="37615"/>
                        <a14:foregroundMark x1="50000" y1="37615" x2="50000" y2="37615"/>
                        <a14:foregroundMark x1="69481" y1="38226" x2="69481" y2="38226"/>
                        <a14:foregroundMark x1="59091" y1="79511" x2="59091" y2="79511"/>
                        <a14:foregroundMark x1="36364" y1="79511" x2="36364" y2="79511"/>
                        <a14:foregroundMark x1="16234" y1="94801" x2="16234" y2="94801"/>
                        <a14:foregroundMark x1="59091" y1="6116" x2="59091" y2="6116"/>
                      </a14:backgroundRemoval>
                    </a14:imgEffect>
                    <a14:imgEffect>
                      <a14:artisticLightScree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5720" y="2403699"/>
            <a:ext cx="772560" cy="163541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C078E2D-EF03-6F46-9732-F16BACF36DA5}"/>
              </a:ext>
            </a:extLst>
          </p:cNvPr>
          <p:cNvSpPr/>
          <p:nvPr/>
        </p:nvSpPr>
        <p:spPr>
          <a:xfrm>
            <a:off x="1864519" y="1614488"/>
            <a:ext cx="5414963" cy="32138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75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6600" dirty="0"/>
              <a:t>Individual Success</a:t>
            </a:r>
          </a:p>
        </p:txBody>
      </p:sp>
      <p:sp>
        <p:nvSpPr>
          <p:cNvPr id="17" name="Google Shape;76;p13">
            <a:extLst>
              <a:ext uri="{FF2B5EF4-FFF2-40B4-BE49-F238E27FC236}">
                <a16:creationId xmlns:a16="http://schemas.microsoft.com/office/drawing/2014/main" id="{7CE340DD-D694-BE44-AC42-B6A9F7FDB264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8E894-B9E9-E947-A954-FC641AF534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16" b="94495" l="9091" r="88961">
                        <a14:foregroundMark x1="30519" y1="37615" x2="30519" y2="37615"/>
                        <a14:foregroundMark x1="50000" y1="37615" x2="50000" y2="37615"/>
                        <a14:foregroundMark x1="69481" y1="38226" x2="69481" y2="38226"/>
                        <a14:foregroundMark x1="59091" y1="79511" x2="59091" y2="79511"/>
                        <a14:foregroundMark x1="36364" y1="79511" x2="36364" y2="79511"/>
                        <a14:foregroundMark x1="16234" y1="94801" x2="16234" y2="94801"/>
                        <a14:foregroundMark x1="59091" y1="6116" x2="59091" y2="6116"/>
                      </a14:backgroundRemoval>
                    </a14:imgEffect>
                    <a14:imgEffect>
                      <a14:artisticLightScree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5720" y="2403699"/>
            <a:ext cx="772560" cy="163541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C078E2D-EF03-6F46-9732-F16BACF36DA5}"/>
              </a:ext>
            </a:extLst>
          </p:cNvPr>
          <p:cNvSpPr/>
          <p:nvPr/>
        </p:nvSpPr>
        <p:spPr>
          <a:xfrm>
            <a:off x="1864519" y="1614488"/>
            <a:ext cx="5414963" cy="32138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DA5AC3-2AAA-1B45-96C9-A5ECCE3F0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518" y="2087164"/>
            <a:ext cx="4724711" cy="799151"/>
          </a:xfrm>
        </p:spPr>
        <p:txBody>
          <a:bodyPr/>
          <a:lstStyle/>
          <a:p>
            <a:pPr marL="38100" indent="0">
              <a:buNone/>
            </a:pPr>
            <a:r>
              <a:rPr lang="en-US" sz="2400" dirty="0">
                <a:solidFill>
                  <a:schemeClr val="accent4">
                    <a:lumMod val="90000"/>
                  </a:schemeClr>
                </a:solidFill>
              </a:rPr>
              <a:t>Cognitive Ability</a:t>
            </a:r>
          </a:p>
          <a:p>
            <a:pPr marL="381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52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6600" dirty="0"/>
              <a:t>Individual Success</a:t>
            </a:r>
          </a:p>
        </p:txBody>
      </p:sp>
      <p:sp>
        <p:nvSpPr>
          <p:cNvPr id="17" name="Google Shape;76;p13">
            <a:extLst>
              <a:ext uri="{FF2B5EF4-FFF2-40B4-BE49-F238E27FC236}">
                <a16:creationId xmlns:a16="http://schemas.microsoft.com/office/drawing/2014/main" id="{7CE340DD-D694-BE44-AC42-B6A9F7FDB264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8E894-B9E9-E947-A954-FC641AF534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16" b="94495" l="9091" r="88961">
                        <a14:foregroundMark x1="30519" y1="37615" x2="30519" y2="37615"/>
                        <a14:foregroundMark x1="50000" y1="37615" x2="50000" y2="37615"/>
                        <a14:foregroundMark x1="69481" y1="38226" x2="69481" y2="38226"/>
                        <a14:foregroundMark x1="59091" y1="79511" x2="59091" y2="79511"/>
                        <a14:foregroundMark x1="36364" y1="79511" x2="36364" y2="79511"/>
                        <a14:foregroundMark x1="16234" y1="94801" x2="16234" y2="94801"/>
                        <a14:foregroundMark x1="59091" y1="6116" x2="59091" y2="6116"/>
                      </a14:backgroundRemoval>
                    </a14:imgEffect>
                    <a14:imgEffect>
                      <a14:artisticLightScree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5720" y="2403699"/>
            <a:ext cx="772560" cy="163541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C078E2D-EF03-6F46-9732-F16BACF36DA5}"/>
              </a:ext>
            </a:extLst>
          </p:cNvPr>
          <p:cNvSpPr/>
          <p:nvPr/>
        </p:nvSpPr>
        <p:spPr>
          <a:xfrm>
            <a:off x="1864519" y="1614488"/>
            <a:ext cx="5414963" cy="32138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DA5AC3-2AAA-1B45-96C9-A5ECCE3F0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518" y="2087164"/>
            <a:ext cx="4724711" cy="799151"/>
          </a:xfrm>
        </p:spPr>
        <p:txBody>
          <a:bodyPr/>
          <a:lstStyle/>
          <a:p>
            <a:pPr marL="38100" indent="0">
              <a:buNone/>
            </a:pPr>
            <a:r>
              <a:rPr lang="en-US" sz="2400" dirty="0">
                <a:solidFill>
                  <a:schemeClr val="accent4">
                    <a:lumMod val="90000"/>
                  </a:schemeClr>
                </a:solidFill>
              </a:rPr>
              <a:t>Cognitive Ability</a:t>
            </a:r>
          </a:p>
          <a:p>
            <a:pPr marL="38100" indent="0">
              <a:buNone/>
            </a:pPr>
            <a:r>
              <a:rPr lang="en-US" sz="2400" dirty="0">
                <a:solidFill>
                  <a:schemeClr val="accent4">
                    <a:lumMod val="90000"/>
                  </a:schemeClr>
                </a:solidFill>
              </a:rPr>
              <a:t>Assertive</a:t>
            </a:r>
          </a:p>
          <a:p>
            <a:pPr marL="38100" indent="0">
              <a:buNone/>
            </a:pPr>
            <a:r>
              <a:rPr lang="en-US" sz="2400" dirty="0">
                <a:solidFill>
                  <a:schemeClr val="accent4">
                    <a:lumMod val="90000"/>
                  </a:schemeClr>
                </a:solidFill>
              </a:rPr>
              <a:t>Optimism</a:t>
            </a:r>
          </a:p>
          <a:p>
            <a:pPr marL="38100" indent="0">
              <a:buNone/>
            </a:pPr>
            <a:r>
              <a:rPr lang="en-US" sz="2400" dirty="0">
                <a:solidFill>
                  <a:schemeClr val="accent4">
                    <a:lumMod val="90000"/>
                  </a:schemeClr>
                </a:solidFill>
              </a:rPr>
              <a:t>Conscientiousness</a:t>
            </a:r>
          </a:p>
          <a:p>
            <a:pPr marL="381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57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6600" dirty="0"/>
              <a:t>Individual Success</a:t>
            </a:r>
          </a:p>
        </p:txBody>
      </p:sp>
      <p:sp>
        <p:nvSpPr>
          <p:cNvPr id="17" name="Google Shape;76;p13">
            <a:extLst>
              <a:ext uri="{FF2B5EF4-FFF2-40B4-BE49-F238E27FC236}">
                <a16:creationId xmlns:a16="http://schemas.microsoft.com/office/drawing/2014/main" id="{7CE340DD-D694-BE44-AC42-B6A9F7FDB264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8E894-B9E9-E947-A954-FC641AF534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16" b="94495" l="9091" r="88961">
                        <a14:foregroundMark x1="30519" y1="37615" x2="30519" y2="37615"/>
                        <a14:foregroundMark x1="50000" y1="37615" x2="50000" y2="37615"/>
                        <a14:foregroundMark x1="69481" y1="38226" x2="69481" y2="38226"/>
                        <a14:foregroundMark x1="59091" y1="79511" x2="59091" y2="79511"/>
                        <a14:foregroundMark x1="36364" y1="79511" x2="36364" y2="79511"/>
                        <a14:foregroundMark x1="16234" y1="94801" x2="16234" y2="94801"/>
                        <a14:foregroundMark x1="59091" y1="6116" x2="59091" y2="6116"/>
                      </a14:backgroundRemoval>
                    </a14:imgEffect>
                    <a14:imgEffect>
                      <a14:artisticLightScree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5720" y="2403699"/>
            <a:ext cx="772560" cy="163541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C078E2D-EF03-6F46-9732-F16BACF36DA5}"/>
              </a:ext>
            </a:extLst>
          </p:cNvPr>
          <p:cNvSpPr/>
          <p:nvPr/>
        </p:nvSpPr>
        <p:spPr>
          <a:xfrm>
            <a:off x="1864519" y="1614488"/>
            <a:ext cx="5414963" cy="32138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DA5AC3-2AAA-1B45-96C9-A5ECCE3F0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518" y="2087164"/>
            <a:ext cx="4724711" cy="799151"/>
          </a:xfrm>
        </p:spPr>
        <p:txBody>
          <a:bodyPr/>
          <a:lstStyle/>
          <a:p>
            <a:pPr marL="38100" indent="0">
              <a:buNone/>
            </a:pPr>
            <a:r>
              <a:rPr lang="en-US" sz="2400" dirty="0">
                <a:solidFill>
                  <a:schemeClr val="accent4">
                    <a:lumMod val="90000"/>
                  </a:schemeClr>
                </a:solidFill>
              </a:rPr>
              <a:t>Cognitive Ability</a:t>
            </a:r>
          </a:p>
          <a:p>
            <a:pPr marL="38100" indent="0">
              <a:buNone/>
            </a:pPr>
            <a:r>
              <a:rPr lang="en-US" sz="2400" dirty="0">
                <a:solidFill>
                  <a:schemeClr val="accent4">
                    <a:lumMod val="90000"/>
                  </a:schemeClr>
                </a:solidFill>
              </a:rPr>
              <a:t>Assertive</a:t>
            </a:r>
          </a:p>
          <a:p>
            <a:pPr marL="38100" indent="0">
              <a:buNone/>
            </a:pPr>
            <a:r>
              <a:rPr lang="en-US" sz="2400" dirty="0">
                <a:solidFill>
                  <a:schemeClr val="accent4">
                    <a:lumMod val="90000"/>
                  </a:schemeClr>
                </a:solidFill>
              </a:rPr>
              <a:t>Optimism</a:t>
            </a:r>
          </a:p>
          <a:p>
            <a:pPr marL="38100" indent="0">
              <a:buNone/>
            </a:pPr>
            <a:r>
              <a:rPr lang="en-US" sz="2400" dirty="0">
                <a:solidFill>
                  <a:schemeClr val="accent4">
                    <a:lumMod val="90000"/>
                  </a:schemeClr>
                </a:solidFill>
              </a:rPr>
              <a:t>Conscientiousness</a:t>
            </a:r>
          </a:p>
          <a:p>
            <a:pPr marL="38100" indent="0">
              <a:buNone/>
            </a:pPr>
            <a:r>
              <a:rPr lang="en-US" sz="2400" dirty="0">
                <a:solidFill>
                  <a:schemeClr val="accent4">
                    <a:lumMod val="90000"/>
                  </a:schemeClr>
                </a:solidFill>
              </a:rPr>
              <a:t>Learning, Writing, Communicating</a:t>
            </a:r>
          </a:p>
          <a:p>
            <a:pPr marL="381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6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6600" dirty="0"/>
              <a:t>Individual Success</a:t>
            </a:r>
          </a:p>
        </p:txBody>
      </p:sp>
      <p:sp>
        <p:nvSpPr>
          <p:cNvPr id="17" name="Google Shape;76;p13">
            <a:extLst>
              <a:ext uri="{FF2B5EF4-FFF2-40B4-BE49-F238E27FC236}">
                <a16:creationId xmlns:a16="http://schemas.microsoft.com/office/drawing/2014/main" id="{7CE340DD-D694-BE44-AC42-B6A9F7FDB264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8E894-B9E9-E947-A954-FC641AF534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16" b="94495" l="9091" r="88961">
                        <a14:foregroundMark x1="30519" y1="37615" x2="30519" y2="37615"/>
                        <a14:foregroundMark x1="50000" y1="37615" x2="50000" y2="37615"/>
                        <a14:foregroundMark x1="69481" y1="38226" x2="69481" y2="38226"/>
                        <a14:foregroundMark x1="59091" y1="79511" x2="59091" y2="79511"/>
                        <a14:foregroundMark x1="36364" y1="79511" x2="36364" y2="79511"/>
                        <a14:foregroundMark x1="16234" y1="94801" x2="16234" y2="94801"/>
                        <a14:foregroundMark x1="59091" y1="6116" x2="59091" y2="6116"/>
                      </a14:backgroundRemoval>
                    </a14:imgEffect>
                    <a14:imgEffect>
                      <a14:artisticLightScree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5720" y="2403699"/>
            <a:ext cx="772560" cy="163541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C078E2D-EF03-6F46-9732-F16BACF36DA5}"/>
              </a:ext>
            </a:extLst>
          </p:cNvPr>
          <p:cNvSpPr/>
          <p:nvPr/>
        </p:nvSpPr>
        <p:spPr>
          <a:xfrm>
            <a:off x="1864519" y="1614488"/>
            <a:ext cx="5414963" cy="32138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DA5AC3-2AAA-1B45-96C9-A5ECCE3F0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518" y="2087164"/>
            <a:ext cx="4724711" cy="799151"/>
          </a:xfrm>
        </p:spPr>
        <p:txBody>
          <a:bodyPr/>
          <a:lstStyle/>
          <a:p>
            <a:pPr marL="38100" indent="0">
              <a:buNone/>
            </a:pPr>
            <a:r>
              <a:rPr lang="en-US" sz="2400" dirty="0">
                <a:solidFill>
                  <a:schemeClr val="accent4">
                    <a:lumMod val="90000"/>
                  </a:schemeClr>
                </a:solidFill>
              </a:rPr>
              <a:t>Cognitive Ability</a:t>
            </a:r>
          </a:p>
          <a:p>
            <a:pPr marL="38100" indent="0">
              <a:buNone/>
            </a:pPr>
            <a:r>
              <a:rPr lang="en-US" sz="2400" dirty="0">
                <a:solidFill>
                  <a:schemeClr val="accent4">
                    <a:lumMod val="90000"/>
                  </a:schemeClr>
                </a:solidFill>
              </a:rPr>
              <a:t>Assertive</a:t>
            </a:r>
          </a:p>
          <a:p>
            <a:pPr marL="38100" indent="0">
              <a:buNone/>
            </a:pPr>
            <a:r>
              <a:rPr lang="en-US" sz="2400" dirty="0">
                <a:solidFill>
                  <a:schemeClr val="accent4">
                    <a:lumMod val="90000"/>
                  </a:schemeClr>
                </a:solidFill>
              </a:rPr>
              <a:t>Optimism</a:t>
            </a:r>
          </a:p>
          <a:p>
            <a:pPr marL="38100" indent="0">
              <a:buNone/>
            </a:pPr>
            <a:r>
              <a:rPr lang="en-US" sz="2400" dirty="0">
                <a:solidFill>
                  <a:schemeClr val="accent4">
                    <a:lumMod val="90000"/>
                  </a:schemeClr>
                </a:solidFill>
              </a:rPr>
              <a:t>Conscientiousness</a:t>
            </a:r>
          </a:p>
          <a:p>
            <a:pPr marL="38100" indent="0">
              <a:buNone/>
            </a:pPr>
            <a:r>
              <a:rPr lang="en-US" sz="2400" dirty="0">
                <a:solidFill>
                  <a:schemeClr val="accent4">
                    <a:lumMod val="90000"/>
                  </a:schemeClr>
                </a:solidFill>
              </a:rPr>
              <a:t>Learning, Writing, Communicating</a:t>
            </a:r>
          </a:p>
          <a:p>
            <a:pPr marL="38100" indent="0">
              <a:buNone/>
            </a:pP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7123768-720B-D94C-B98E-78A9FCC5C548}"/>
              </a:ext>
            </a:extLst>
          </p:cNvPr>
          <p:cNvSpPr txBox="1">
            <a:spLocks/>
          </p:cNvSpPr>
          <p:nvPr/>
        </p:nvSpPr>
        <p:spPr>
          <a:xfrm>
            <a:off x="4958280" y="2554167"/>
            <a:ext cx="3978002" cy="148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810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Parents</a:t>
            </a:r>
          </a:p>
          <a:p>
            <a:pPr marL="3810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Social Support</a:t>
            </a:r>
          </a:p>
        </p:txBody>
      </p:sp>
    </p:spTree>
    <p:extLst>
      <p:ext uri="{BB962C8B-B14F-4D97-AF65-F5344CB8AC3E}">
        <p14:creationId xmlns:p14="http://schemas.microsoft.com/office/powerpoint/2010/main" val="1389812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6600" dirty="0"/>
              <a:t>Individual Success</a:t>
            </a:r>
          </a:p>
        </p:txBody>
      </p:sp>
      <p:sp>
        <p:nvSpPr>
          <p:cNvPr id="17" name="Google Shape;76;p13">
            <a:extLst>
              <a:ext uri="{FF2B5EF4-FFF2-40B4-BE49-F238E27FC236}">
                <a16:creationId xmlns:a16="http://schemas.microsoft.com/office/drawing/2014/main" id="{7CE340DD-D694-BE44-AC42-B6A9F7FDB264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8E894-B9E9-E947-A954-FC641AF534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16" b="94495" l="9091" r="88961">
                        <a14:foregroundMark x1="30519" y1="37615" x2="30519" y2="37615"/>
                        <a14:foregroundMark x1="50000" y1="37615" x2="50000" y2="37615"/>
                        <a14:foregroundMark x1="69481" y1="38226" x2="69481" y2="38226"/>
                        <a14:foregroundMark x1="59091" y1="79511" x2="59091" y2="79511"/>
                        <a14:foregroundMark x1="36364" y1="79511" x2="36364" y2="79511"/>
                        <a14:foregroundMark x1="16234" y1="94801" x2="16234" y2="94801"/>
                        <a14:foregroundMark x1="59091" y1="6116" x2="59091" y2="6116"/>
                      </a14:backgroundRemoval>
                    </a14:imgEffect>
                    <a14:imgEffect>
                      <a14:artisticLightScree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5720" y="2403699"/>
            <a:ext cx="772560" cy="163541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C078E2D-EF03-6F46-9732-F16BACF36DA5}"/>
              </a:ext>
            </a:extLst>
          </p:cNvPr>
          <p:cNvSpPr/>
          <p:nvPr/>
        </p:nvSpPr>
        <p:spPr>
          <a:xfrm>
            <a:off x="1864519" y="1614488"/>
            <a:ext cx="5414963" cy="32138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DA5AC3-2AAA-1B45-96C9-A5ECCE3F0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518" y="2087164"/>
            <a:ext cx="4724711" cy="799151"/>
          </a:xfrm>
        </p:spPr>
        <p:txBody>
          <a:bodyPr/>
          <a:lstStyle/>
          <a:p>
            <a:pPr marL="38100" indent="0">
              <a:buNone/>
            </a:pPr>
            <a:r>
              <a:rPr lang="en-US" sz="2400" dirty="0">
                <a:solidFill>
                  <a:schemeClr val="accent4">
                    <a:lumMod val="90000"/>
                  </a:schemeClr>
                </a:solidFill>
              </a:rPr>
              <a:t>Cognitive Ability</a:t>
            </a:r>
          </a:p>
          <a:p>
            <a:pPr marL="38100" indent="0">
              <a:buNone/>
            </a:pPr>
            <a:r>
              <a:rPr lang="en-US" sz="2400" dirty="0">
                <a:solidFill>
                  <a:schemeClr val="accent4">
                    <a:lumMod val="90000"/>
                  </a:schemeClr>
                </a:solidFill>
              </a:rPr>
              <a:t>Assertive</a:t>
            </a:r>
          </a:p>
          <a:p>
            <a:pPr marL="38100" indent="0">
              <a:buNone/>
            </a:pPr>
            <a:r>
              <a:rPr lang="en-US" sz="2400" dirty="0">
                <a:solidFill>
                  <a:schemeClr val="accent4">
                    <a:lumMod val="90000"/>
                  </a:schemeClr>
                </a:solidFill>
              </a:rPr>
              <a:t>Optimism</a:t>
            </a:r>
          </a:p>
          <a:p>
            <a:pPr marL="38100" indent="0">
              <a:buNone/>
            </a:pPr>
            <a:r>
              <a:rPr lang="en-US" sz="2400" dirty="0">
                <a:solidFill>
                  <a:schemeClr val="accent4">
                    <a:lumMod val="90000"/>
                  </a:schemeClr>
                </a:solidFill>
              </a:rPr>
              <a:t>Conscientiousness</a:t>
            </a:r>
          </a:p>
          <a:p>
            <a:pPr marL="38100" indent="0">
              <a:buNone/>
            </a:pPr>
            <a:r>
              <a:rPr lang="en-US" sz="2400" dirty="0">
                <a:solidFill>
                  <a:schemeClr val="accent4">
                    <a:lumMod val="90000"/>
                  </a:schemeClr>
                </a:solidFill>
              </a:rPr>
              <a:t>Learning, Writing, Communicating</a:t>
            </a:r>
          </a:p>
          <a:p>
            <a:pPr marL="38100" indent="0">
              <a:buNone/>
            </a:pP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7123768-720B-D94C-B98E-78A9FCC5C548}"/>
              </a:ext>
            </a:extLst>
          </p:cNvPr>
          <p:cNvSpPr txBox="1">
            <a:spLocks/>
          </p:cNvSpPr>
          <p:nvPr/>
        </p:nvSpPr>
        <p:spPr>
          <a:xfrm>
            <a:off x="4958280" y="2554167"/>
            <a:ext cx="3978002" cy="148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810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Parents</a:t>
            </a:r>
          </a:p>
          <a:p>
            <a:pPr marL="3810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Social Support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14C0008-FA08-734B-B46B-1415D707BB25}"/>
              </a:ext>
            </a:extLst>
          </p:cNvPr>
          <p:cNvSpPr txBox="1">
            <a:spLocks/>
          </p:cNvSpPr>
          <p:nvPr/>
        </p:nvSpPr>
        <p:spPr>
          <a:xfrm>
            <a:off x="2325410" y="1535277"/>
            <a:ext cx="4493180" cy="678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8100" indent="0">
              <a:buNone/>
            </a:pPr>
            <a:r>
              <a:rPr lang="en-US" dirty="0"/>
              <a:t>Human Capital Investments</a:t>
            </a:r>
          </a:p>
        </p:txBody>
      </p:sp>
    </p:spTree>
    <p:extLst>
      <p:ext uri="{BB962C8B-B14F-4D97-AF65-F5344CB8AC3E}">
        <p14:creationId xmlns:p14="http://schemas.microsoft.com/office/powerpoint/2010/main" val="1993721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6600" dirty="0"/>
              <a:t>Individual Success</a:t>
            </a:r>
          </a:p>
        </p:txBody>
      </p:sp>
      <p:sp>
        <p:nvSpPr>
          <p:cNvPr id="17" name="Google Shape;76;p13">
            <a:extLst>
              <a:ext uri="{FF2B5EF4-FFF2-40B4-BE49-F238E27FC236}">
                <a16:creationId xmlns:a16="http://schemas.microsoft.com/office/drawing/2014/main" id="{7CE340DD-D694-BE44-AC42-B6A9F7FDB264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8E894-B9E9-E947-A954-FC641AF534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16" b="94495" l="9091" r="88961">
                        <a14:foregroundMark x1="30519" y1="37615" x2="30519" y2="37615"/>
                        <a14:foregroundMark x1="50000" y1="37615" x2="50000" y2="37615"/>
                        <a14:foregroundMark x1="69481" y1="38226" x2="69481" y2="38226"/>
                        <a14:foregroundMark x1="59091" y1="79511" x2="59091" y2="79511"/>
                        <a14:foregroundMark x1="36364" y1="79511" x2="36364" y2="79511"/>
                        <a14:foregroundMark x1="16234" y1="94801" x2="16234" y2="94801"/>
                        <a14:foregroundMark x1="59091" y1="6116" x2="59091" y2="6116"/>
                      </a14:backgroundRemoval>
                    </a14:imgEffect>
                    <a14:imgEffect>
                      <a14:artisticLightScree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5720" y="2403699"/>
            <a:ext cx="772560" cy="163541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C078E2D-EF03-6F46-9732-F16BACF36DA5}"/>
              </a:ext>
            </a:extLst>
          </p:cNvPr>
          <p:cNvSpPr/>
          <p:nvPr/>
        </p:nvSpPr>
        <p:spPr>
          <a:xfrm>
            <a:off x="1864519" y="1614488"/>
            <a:ext cx="5414963" cy="32138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4AC64-1711-E248-A678-C6BA2582ABBD}"/>
              </a:ext>
            </a:extLst>
          </p:cNvPr>
          <p:cNvSpPr/>
          <p:nvPr/>
        </p:nvSpPr>
        <p:spPr>
          <a:xfrm>
            <a:off x="4185721" y="3057526"/>
            <a:ext cx="772560" cy="32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32A821-0942-914C-85C2-9670D05C5031}"/>
              </a:ext>
            </a:extLst>
          </p:cNvPr>
          <p:cNvSpPr/>
          <p:nvPr/>
        </p:nvSpPr>
        <p:spPr>
          <a:xfrm>
            <a:off x="3962141" y="1449180"/>
            <a:ext cx="1219717" cy="32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443EC0B-72D4-9046-8E34-823743248960}"/>
              </a:ext>
            </a:extLst>
          </p:cNvPr>
          <p:cNvCxnSpPr>
            <a:stCxn id="6" idx="3"/>
            <a:endCxn id="13" idx="3"/>
          </p:cNvCxnSpPr>
          <p:nvPr/>
        </p:nvCxnSpPr>
        <p:spPr>
          <a:xfrm flipV="1">
            <a:off x="4958281" y="1610921"/>
            <a:ext cx="223577" cy="1608346"/>
          </a:xfrm>
          <a:prstGeom prst="bentConnector3">
            <a:avLst>
              <a:gd name="adj1" fmla="val 3191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88FCE7A-A3FB-F24E-8D3D-E115DA0F717F}"/>
              </a:ext>
            </a:extLst>
          </p:cNvPr>
          <p:cNvCxnSpPr>
            <a:stCxn id="13" idx="1"/>
            <a:endCxn id="6" idx="1"/>
          </p:cNvCxnSpPr>
          <p:nvPr/>
        </p:nvCxnSpPr>
        <p:spPr>
          <a:xfrm rot="10800000" flipH="1" flipV="1">
            <a:off x="3962141" y="1610921"/>
            <a:ext cx="223580" cy="1608346"/>
          </a:xfrm>
          <a:prstGeom prst="bentConnector3">
            <a:avLst>
              <a:gd name="adj1" fmla="val -250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87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6600" dirty="0"/>
              <a:t>Individual Success</a:t>
            </a:r>
          </a:p>
        </p:txBody>
      </p:sp>
      <p:sp>
        <p:nvSpPr>
          <p:cNvPr id="17" name="Google Shape;76;p13">
            <a:extLst>
              <a:ext uri="{FF2B5EF4-FFF2-40B4-BE49-F238E27FC236}">
                <a16:creationId xmlns:a16="http://schemas.microsoft.com/office/drawing/2014/main" id="{7CE340DD-D694-BE44-AC42-B6A9F7FDB264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know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6CA35E2-B3E4-7E4C-ACDC-59E1D0008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557" y="1856531"/>
            <a:ext cx="7988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16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6600" dirty="0"/>
              <a:t>Individual Success</a:t>
            </a:r>
          </a:p>
        </p:txBody>
      </p:sp>
      <p:sp>
        <p:nvSpPr>
          <p:cNvPr id="17" name="Google Shape;76;p13">
            <a:extLst>
              <a:ext uri="{FF2B5EF4-FFF2-40B4-BE49-F238E27FC236}">
                <a16:creationId xmlns:a16="http://schemas.microsoft.com/office/drawing/2014/main" id="{7CE340DD-D694-BE44-AC42-B6A9F7FDB264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don’t know</a:t>
            </a:r>
          </a:p>
        </p:txBody>
      </p:sp>
    </p:spTree>
    <p:extLst>
      <p:ext uri="{BB962C8B-B14F-4D97-AF65-F5344CB8AC3E}">
        <p14:creationId xmlns:p14="http://schemas.microsoft.com/office/powerpoint/2010/main" val="18105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952953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Agenda</a:t>
            </a:r>
            <a:endParaRPr sz="72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E3AA0C-2FE1-6E46-BDFA-4BFEE226313B}"/>
              </a:ext>
            </a:extLst>
          </p:cNvPr>
          <p:cNvSpPr/>
          <p:nvPr/>
        </p:nvSpPr>
        <p:spPr>
          <a:xfrm>
            <a:off x="935998" y="1545645"/>
            <a:ext cx="2710225" cy="1273798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4F12FDE-986D-1A42-B386-CAC6F19AE399}"/>
              </a:ext>
            </a:extLst>
          </p:cNvPr>
          <p:cNvSpPr/>
          <p:nvPr/>
        </p:nvSpPr>
        <p:spPr>
          <a:xfrm>
            <a:off x="6403949" y="2862156"/>
            <a:ext cx="2710225" cy="1273798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Diversity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F0ABA6F-C967-B94A-A63D-0ECB42AB5358}"/>
              </a:ext>
            </a:extLst>
          </p:cNvPr>
          <p:cNvSpPr/>
          <p:nvPr/>
        </p:nvSpPr>
        <p:spPr>
          <a:xfrm>
            <a:off x="3677219" y="1545288"/>
            <a:ext cx="2710225" cy="1273798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D1869C4-F599-BC4D-B50A-F4412730640E}"/>
              </a:ext>
            </a:extLst>
          </p:cNvPr>
          <p:cNvSpPr/>
          <p:nvPr/>
        </p:nvSpPr>
        <p:spPr>
          <a:xfrm>
            <a:off x="6418440" y="1547221"/>
            <a:ext cx="2710225" cy="1273798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F8A1CB8-D086-4347-AA3A-4DEFB8479F03}"/>
              </a:ext>
            </a:extLst>
          </p:cNvPr>
          <p:cNvSpPr/>
          <p:nvPr/>
        </p:nvSpPr>
        <p:spPr>
          <a:xfrm>
            <a:off x="3677219" y="2862156"/>
            <a:ext cx="2710225" cy="1273798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4253F9B-7139-8842-B82E-542A1D31343F}"/>
              </a:ext>
            </a:extLst>
          </p:cNvPr>
          <p:cNvSpPr/>
          <p:nvPr/>
        </p:nvSpPr>
        <p:spPr>
          <a:xfrm>
            <a:off x="950489" y="2862156"/>
            <a:ext cx="2710225" cy="1273798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Meaningful</a:t>
            </a:r>
          </a:p>
          <a:p>
            <a:pPr algn="ctr"/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</a:t>
            </a:r>
          </a:p>
        </p:txBody>
      </p:sp>
      <p:sp>
        <p:nvSpPr>
          <p:cNvPr id="10" name="Google Shape;76;p13">
            <a:extLst>
              <a:ext uri="{FF2B5EF4-FFF2-40B4-BE49-F238E27FC236}">
                <a16:creationId xmlns:a16="http://schemas.microsoft.com/office/drawing/2014/main" id="{F7A157B3-96BC-E14B-B88A-B9630A5A810F}"/>
              </a:ext>
            </a:extLst>
          </p:cNvPr>
          <p:cNvSpPr txBox="1">
            <a:spLocks/>
          </p:cNvSpPr>
          <p:nvPr/>
        </p:nvSpPr>
        <p:spPr>
          <a:xfrm>
            <a:off x="4779002" y="135787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5400" dirty="0"/>
              <a:t>What we know</a:t>
            </a:r>
          </a:p>
        </p:txBody>
      </p:sp>
    </p:spTree>
    <p:extLst>
      <p:ext uri="{BB962C8B-B14F-4D97-AF65-F5344CB8AC3E}">
        <p14:creationId xmlns:p14="http://schemas.microsoft.com/office/powerpoint/2010/main" val="2378143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6600" dirty="0"/>
              <a:t>Individual Success</a:t>
            </a:r>
          </a:p>
        </p:txBody>
      </p:sp>
      <p:sp>
        <p:nvSpPr>
          <p:cNvPr id="17" name="Google Shape;76;p13">
            <a:extLst>
              <a:ext uri="{FF2B5EF4-FFF2-40B4-BE49-F238E27FC236}">
                <a16:creationId xmlns:a16="http://schemas.microsoft.com/office/drawing/2014/main" id="{7CE340DD-D694-BE44-AC42-B6A9F7FDB264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don’t know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18CEF21-1556-B543-B989-958F1C1AF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1146174"/>
            <a:ext cx="6858000" cy="3725700"/>
          </a:xfrm>
        </p:spPr>
        <p:txBody>
          <a:bodyPr/>
          <a:lstStyle/>
          <a:p>
            <a:r>
              <a:rPr lang="en-US" dirty="0"/>
              <a:t>Translating</a:t>
            </a:r>
          </a:p>
        </p:txBody>
      </p:sp>
    </p:spTree>
    <p:extLst>
      <p:ext uri="{BB962C8B-B14F-4D97-AF65-F5344CB8AC3E}">
        <p14:creationId xmlns:p14="http://schemas.microsoft.com/office/powerpoint/2010/main" val="3328574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16" name="Google Shape;76;p13">
            <a:extLst>
              <a:ext uri="{FF2B5EF4-FFF2-40B4-BE49-F238E27FC236}">
                <a16:creationId xmlns:a16="http://schemas.microsoft.com/office/drawing/2014/main" id="{EA2EB08F-AB99-1D4D-B2FE-7EEAAD38F209}"/>
              </a:ext>
            </a:extLst>
          </p:cNvPr>
          <p:cNvSpPr txBox="1">
            <a:spLocks/>
          </p:cNvSpPr>
          <p:nvPr/>
        </p:nvSpPr>
        <p:spPr>
          <a:xfrm>
            <a:off x="1165475" y="95295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6600" dirty="0"/>
              <a:t>Individual Success</a:t>
            </a:r>
          </a:p>
        </p:txBody>
      </p:sp>
      <p:sp>
        <p:nvSpPr>
          <p:cNvPr id="17" name="Google Shape;76;p13">
            <a:extLst>
              <a:ext uri="{FF2B5EF4-FFF2-40B4-BE49-F238E27FC236}">
                <a16:creationId xmlns:a16="http://schemas.microsoft.com/office/drawing/2014/main" id="{7CE340DD-D694-BE44-AC42-B6A9F7FDB264}"/>
              </a:ext>
            </a:extLst>
          </p:cNvPr>
          <p:cNvSpPr txBox="1">
            <a:spLocks/>
          </p:cNvSpPr>
          <p:nvPr/>
        </p:nvSpPr>
        <p:spPr>
          <a:xfrm>
            <a:off x="5658678" y="1164229"/>
            <a:ext cx="3299792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we don’t know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C23D6CE-CB1D-2649-B5E0-8CD53A794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1146174"/>
            <a:ext cx="6858000" cy="3725700"/>
          </a:xfrm>
        </p:spPr>
        <p:txBody>
          <a:bodyPr/>
          <a:lstStyle/>
          <a:p>
            <a:r>
              <a:rPr lang="en-US" dirty="0"/>
              <a:t>Translating (Scientist Practitioner Gap)</a:t>
            </a:r>
          </a:p>
          <a:p>
            <a:r>
              <a:rPr lang="en-US" dirty="0"/>
              <a:t>Protean &amp; Boundaryless</a:t>
            </a:r>
          </a:p>
        </p:txBody>
      </p:sp>
    </p:spTree>
    <p:extLst>
      <p:ext uri="{BB962C8B-B14F-4D97-AF65-F5344CB8AC3E}">
        <p14:creationId xmlns:p14="http://schemas.microsoft.com/office/powerpoint/2010/main" val="720991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559213" y="2266988"/>
            <a:ext cx="7433956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F3F3F3"/>
                </a:solidFill>
              </a:rPr>
              <a:t>Team Performance</a:t>
            </a:r>
            <a:endParaRPr sz="6000" b="1" dirty="0">
              <a:solidFill>
                <a:srgbClr val="F3F3F3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7742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559213" y="2266988"/>
            <a:ext cx="7433956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F3F3F3"/>
                </a:solidFill>
              </a:rPr>
              <a:t>Team Performance</a:t>
            </a:r>
            <a:endParaRPr sz="6000" b="1" dirty="0">
              <a:solidFill>
                <a:srgbClr val="F3F3F3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CC693-52F9-ED40-B7FE-DAC0BAEBAB86}"/>
              </a:ext>
            </a:extLst>
          </p:cNvPr>
          <p:cNvSpPr txBox="1"/>
          <p:nvPr/>
        </p:nvSpPr>
        <p:spPr>
          <a:xfrm>
            <a:off x="6227336" y="3200951"/>
            <a:ext cx="2284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Effective</a:t>
            </a:r>
          </a:p>
        </p:txBody>
      </p:sp>
    </p:spTree>
    <p:extLst>
      <p:ext uri="{BB962C8B-B14F-4D97-AF65-F5344CB8AC3E}">
        <p14:creationId xmlns:p14="http://schemas.microsoft.com/office/powerpoint/2010/main" val="2629064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Here you have:</a:t>
            </a: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A list of items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And some text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But remember not to overload your slides with content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Your audience will listen to you or read the content, but won’t do both. </a:t>
            </a:r>
            <a:endParaRPr sz="24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/>
              <a:t>What we know</a:t>
            </a:r>
            <a:endParaRPr sz="6600" b="1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013859" y="2922262"/>
            <a:ext cx="7032172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… about being productive and finding meaning at work</a:t>
            </a:r>
            <a:endParaRPr sz="2400"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11" name="Google Shape;116;p18">
            <a:extLst>
              <a:ext uri="{FF2B5EF4-FFF2-40B4-BE49-F238E27FC236}">
                <a16:creationId xmlns:a16="http://schemas.microsoft.com/office/drawing/2014/main" id="{3476D8B1-A707-9D44-8C8F-291903423DC0}"/>
              </a:ext>
            </a:extLst>
          </p:cNvPr>
          <p:cNvSpPr txBox="1">
            <a:spLocks/>
          </p:cNvSpPr>
          <p:nvPr/>
        </p:nvSpPr>
        <p:spPr>
          <a:xfrm>
            <a:off x="4923370" y="1085889"/>
            <a:ext cx="169080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4000" b="1" dirty="0">
                <a:solidFill>
                  <a:srgbClr val="134746"/>
                </a:solidFill>
              </a:rPr>
              <a:t>(don’t)</a:t>
            </a:r>
          </a:p>
        </p:txBody>
      </p:sp>
      <p:sp>
        <p:nvSpPr>
          <p:cNvPr id="12" name="Google Shape;116;p18">
            <a:extLst>
              <a:ext uri="{FF2B5EF4-FFF2-40B4-BE49-F238E27FC236}">
                <a16:creationId xmlns:a16="http://schemas.microsoft.com/office/drawing/2014/main" id="{2A5C1621-C64B-F24F-A23A-FF302C4EA824}"/>
              </a:ext>
            </a:extLst>
          </p:cNvPr>
          <p:cNvSpPr txBox="1">
            <a:spLocks/>
          </p:cNvSpPr>
          <p:nvPr/>
        </p:nvSpPr>
        <p:spPr>
          <a:xfrm>
            <a:off x="5529944" y="1498288"/>
            <a:ext cx="47765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4000" b="1" dirty="0">
                <a:solidFill>
                  <a:srgbClr val="134746"/>
                </a:solidFill>
              </a:rPr>
              <a:t>^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A9893-AEE8-D543-8AB1-FF6F5BD736AA}"/>
              </a:ext>
            </a:extLst>
          </p:cNvPr>
          <p:cNvSpPr txBox="1"/>
          <p:nvPr/>
        </p:nvSpPr>
        <p:spPr>
          <a:xfrm>
            <a:off x="1390651" y="4641078"/>
            <a:ext cx="1770036" cy="456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dishopch@msu.edu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C86E0521-6DA5-9D43-97B9-19E459940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1059" y="1830994"/>
            <a:ext cx="1299444" cy="1496527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D607735-B954-B744-8E0F-CBFC21BA7F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7036" y="4717986"/>
            <a:ext cx="456343" cy="456343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08D024F0-1987-A642-A39F-EB307D97CA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1333" y1="38556" x2="52000" y2="38667"/>
                        <a14:foregroundMark x1="52000" y1="38667" x2="59778" y2="38111"/>
                        <a14:foregroundMark x1="18889" y1="32778" x2="18000" y2="35333"/>
                        <a14:foregroundMark x1="21667" y1="35111" x2="31556" y2="40000"/>
                        <a14:foregroundMark x1="65889" y1="41889" x2="27222" y2="52111"/>
                        <a14:foregroundMark x1="27222" y1="52111" x2="20556" y2="58667"/>
                        <a14:foregroundMark x1="20556" y1="58667" x2="23333" y2="67778"/>
                        <a14:foregroundMark x1="23333" y1="67778" x2="46444" y2="71111"/>
                        <a14:foregroundMark x1="46778" y1="70889" x2="67000" y2="70000"/>
                        <a14:foregroundMark x1="67000" y1="70000" x2="75444" y2="70000"/>
                        <a14:foregroundMark x1="80667" y1="63667" x2="80444" y2="34444"/>
                        <a14:foregroundMark x1="80444" y1="34444" x2="72222" y2="38889"/>
                        <a14:foregroundMark x1="72222" y1="38889" x2="70556" y2="41111"/>
                        <a14:foregroundMark x1="76667" y1="30444" x2="25333" y2="30889"/>
                        <a14:foregroundMark x1="25333" y1="30889" x2="25222" y2="31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8595" y="4698482"/>
            <a:ext cx="505988" cy="5059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E3D53D2-A3D6-E044-9953-B27A37604DB7}"/>
              </a:ext>
            </a:extLst>
          </p:cNvPr>
          <p:cNvSpPr txBox="1"/>
          <p:nvPr/>
        </p:nvSpPr>
        <p:spPr>
          <a:xfrm>
            <a:off x="3730103" y="4641078"/>
            <a:ext cx="841897" cy="456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Cdishop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7096BC-5A02-604B-A2E9-A47D76BFB293}"/>
              </a:ext>
            </a:extLst>
          </p:cNvPr>
          <p:cNvSpPr txBox="1"/>
          <p:nvPr/>
        </p:nvSpPr>
        <p:spPr>
          <a:xfrm>
            <a:off x="6938183" y="4641078"/>
            <a:ext cx="1946367" cy="456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Christopher R. </a:t>
            </a:r>
            <a:r>
              <a:rPr lang="en-US" dirty="0" err="1">
                <a:solidFill>
                  <a:schemeClr val="bg1"/>
                </a:solidFill>
              </a:rPr>
              <a:t>Dishop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952953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Agenda</a:t>
            </a:r>
            <a:endParaRPr sz="72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E3AA0C-2FE1-6E46-BDFA-4BFEE226313B}"/>
              </a:ext>
            </a:extLst>
          </p:cNvPr>
          <p:cNvSpPr/>
          <p:nvPr/>
        </p:nvSpPr>
        <p:spPr>
          <a:xfrm>
            <a:off x="935998" y="1545645"/>
            <a:ext cx="2710225" cy="1273798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4F12FDE-986D-1A42-B386-CAC6F19AE399}"/>
              </a:ext>
            </a:extLst>
          </p:cNvPr>
          <p:cNvSpPr/>
          <p:nvPr/>
        </p:nvSpPr>
        <p:spPr>
          <a:xfrm>
            <a:off x="6403949" y="2862156"/>
            <a:ext cx="2710225" cy="1273798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Diversity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F0ABA6F-C967-B94A-A63D-0ECB42AB5358}"/>
              </a:ext>
            </a:extLst>
          </p:cNvPr>
          <p:cNvSpPr/>
          <p:nvPr/>
        </p:nvSpPr>
        <p:spPr>
          <a:xfrm>
            <a:off x="3677219" y="1545288"/>
            <a:ext cx="2710225" cy="1273798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D1869C4-F599-BC4D-B50A-F4412730640E}"/>
              </a:ext>
            </a:extLst>
          </p:cNvPr>
          <p:cNvSpPr/>
          <p:nvPr/>
        </p:nvSpPr>
        <p:spPr>
          <a:xfrm>
            <a:off x="6418440" y="1547221"/>
            <a:ext cx="2710225" cy="1273798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F8A1CB8-D086-4347-AA3A-4DEFB8479F03}"/>
              </a:ext>
            </a:extLst>
          </p:cNvPr>
          <p:cNvSpPr/>
          <p:nvPr/>
        </p:nvSpPr>
        <p:spPr>
          <a:xfrm>
            <a:off x="3677219" y="2862156"/>
            <a:ext cx="2710225" cy="1273798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4253F9B-7139-8842-B82E-542A1D31343F}"/>
              </a:ext>
            </a:extLst>
          </p:cNvPr>
          <p:cNvSpPr/>
          <p:nvPr/>
        </p:nvSpPr>
        <p:spPr>
          <a:xfrm>
            <a:off x="950489" y="2862156"/>
            <a:ext cx="2710225" cy="1273798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Meaningful</a:t>
            </a:r>
          </a:p>
          <a:p>
            <a:pPr algn="ctr"/>
            <a:r>
              <a:rPr lang="en-US" sz="28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</a:t>
            </a:r>
          </a:p>
        </p:txBody>
      </p:sp>
      <p:sp>
        <p:nvSpPr>
          <p:cNvPr id="10" name="Google Shape;76;p13">
            <a:extLst>
              <a:ext uri="{FF2B5EF4-FFF2-40B4-BE49-F238E27FC236}">
                <a16:creationId xmlns:a16="http://schemas.microsoft.com/office/drawing/2014/main" id="{F7A157B3-96BC-E14B-B88A-B9630A5A810F}"/>
              </a:ext>
            </a:extLst>
          </p:cNvPr>
          <p:cNvSpPr txBox="1">
            <a:spLocks/>
          </p:cNvSpPr>
          <p:nvPr/>
        </p:nvSpPr>
        <p:spPr>
          <a:xfrm>
            <a:off x="4779002" y="135787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5400" dirty="0"/>
              <a:t>What we know</a:t>
            </a:r>
          </a:p>
        </p:txBody>
      </p:sp>
      <p:sp>
        <p:nvSpPr>
          <p:cNvPr id="11" name="Google Shape;76;p13">
            <a:extLst>
              <a:ext uri="{FF2B5EF4-FFF2-40B4-BE49-F238E27FC236}">
                <a16:creationId xmlns:a16="http://schemas.microsoft.com/office/drawing/2014/main" id="{F9C49106-531D-114A-A160-8D5785CDF06A}"/>
              </a:ext>
            </a:extLst>
          </p:cNvPr>
          <p:cNvSpPr txBox="1">
            <a:spLocks/>
          </p:cNvSpPr>
          <p:nvPr/>
        </p:nvSpPr>
        <p:spPr>
          <a:xfrm>
            <a:off x="3118965" y="4607301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5400" dirty="0"/>
              <a:t>What we don’t know</a:t>
            </a:r>
          </a:p>
        </p:txBody>
      </p:sp>
    </p:spTree>
    <p:extLst>
      <p:ext uri="{BB962C8B-B14F-4D97-AF65-F5344CB8AC3E}">
        <p14:creationId xmlns:p14="http://schemas.microsoft.com/office/powerpoint/2010/main" val="3864353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8637" y="1051800"/>
            <a:ext cx="3842700" cy="3842400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380725" y="2072400"/>
            <a:ext cx="5064000" cy="18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4294967295"/>
          </p:nvPr>
        </p:nvSpPr>
        <p:spPr>
          <a:xfrm>
            <a:off x="1171500" y="2170913"/>
            <a:ext cx="26532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WANT BIG IMPACT?</a:t>
            </a:r>
            <a:endParaRPr sz="18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3F3F3"/>
                </a:solidFill>
              </a:rPr>
              <a:t>Use big image.</a:t>
            </a:r>
            <a:endParaRPr sz="1800" b="1">
              <a:solidFill>
                <a:srgbClr val="F3F3F3"/>
              </a:solidFill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E3037"/>
                </a:solidFill>
              </a:rPr>
              <a:t>51</a:t>
            </a:fld>
            <a:endParaRPr>
              <a:solidFill>
                <a:srgbClr val="2E3037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  <a:endParaRPr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rgbClr val="39C0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  <a:endParaRPr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9438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{F4068B2F-631A-4B18-B675-6F3427810A76}</a:tableStyleId>
              </a:tblPr>
              <a:tblGrid>
                <a:gridCol w="181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  <a:endParaRPr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100"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sz="1100"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100"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  <a:endParaRPr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sz="1100"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100"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100"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  <a:endParaRPr sz="110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100"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sz="1100"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sz="1100"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1260501" y="1069249"/>
            <a:ext cx="7425928" cy="353754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w="9525" cap="flat" cmpd="sng">
            <a:solidFill>
              <a:srgbClr val="636A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2733475" y="1709513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39C0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sz="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78" name="Google Shape;178;p25"/>
          <p:cNvGrpSpPr/>
          <p:nvPr/>
        </p:nvGrpSpPr>
        <p:grpSpPr>
          <a:xfrm>
            <a:off x="1850905" y="2045502"/>
            <a:ext cx="95669" cy="255600"/>
            <a:chOff x="1532100" y="3453325"/>
            <a:chExt cx="121500" cy="340800"/>
          </a:xfrm>
        </p:grpSpPr>
        <p:sp>
          <p:nvSpPr>
            <p:cNvPr id="179" name="Google Shape;179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0" name="Google Shape;180;p25"/>
            <p:cNvCxnSpPr>
              <a:stCxn id="179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1" name="Google Shape;181;p25"/>
          <p:cNvGrpSpPr/>
          <p:nvPr/>
        </p:nvGrpSpPr>
        <p:grpSpPr>
          <a:xfrm>
            <a:off x="3339815" y="3552398"/>
            <a:ext cx="95669" cy="255600"/>
            <a:chOff x="1532100" y="3453325"/>
            <a:chExt cx="121500" cy="340800"/>
          </a:xfrm>
        </p:grpSpPr>
        <p:sp>
          <p:nvSpPr>
            <p:cNvPr id="182" name="Google Shape;182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3" name="Google Shape;183;p25"/>
            <p:cNvCxnSpPr>
              <a:stCxn id="182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4" name="Google Shape;184;p25"/>
          <p:cNvGrpSpPr/>
          <p:nvPr/>
        </p:nvGrpSpPr>
        <p:grpSpPr>
          <a:xfrm>
            <a:off x="4990709" y="3766586"/>
            <a:ext cx="95669" cy="255600"/>
            <a:chOff x="1532100" y="3453325"/>
            <a:chExt cx="121500" cy="340800"/>
          </a:xfrm>
        </p:grpSpPr>
        <p:sp>
          <p:nvSpPr>
            <p:cNvPr id="185" name="Google Shape;185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" name="Google Shape;186;p25"/>
            <p:cNvCxnSpPr>
              <a:stCxn id="185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7" name="Google Shape;187;p25"/>
          <p:cNvGrpSpPr/>
          <p:nvPr/>
        </p:nvGrpSpPr>
        <p:grpSpPr>
          <a:xfrm>
            <a:off x="4331042" y="1863000"/>
            <a:ext cx="95669" cy="255600"/>
            <a:chOff x="1532100" y="3453325"/>
            <a:chExt cx="121500" cy="340800"/>
          </a:xfrm>
        </p:grpSpPr>
        <p:sp>
          <p:nvSpPr>
            <p:cNvPr id="188" name="Google Shape;188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9" name="Google Shape;189;p25"/>
            <p:cNvCxnSpPr>
              <a:stCxn id="188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0" name="Google Shape;190;p25"/>
          <p:cNvGrpSpPr/>
          <p:nvPr/>
        </p:nvGrpSpPr>
        <p:grpSpPr>
          <a:xfrm>
            <a:off x="6935377" y="2301109"/>
            <a:ext cx="95669" cy="255600"/>
            <a:chOff x="1532100" y="3453325"/>
            <a:chExt cx="121500" cy="340800"/>
          </a:xfrm>
        </p:grpSpPr>
        <p:sp>
          <p:nvSpPr>
            <p:cNvPr id="191" name="Google Shape;191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2" name="Google Shape;192;p25"/>
            <p:cNvCxnSpPr>
              <a:stCxn id="191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3" name="Google Shape;193;p25"/>
          <p:cNvGrpSpPr/>
          <p:nvPr/>
        </p:nvGrpSpPr>
        <p:grpSpPr>
          <a:xfrm>
            <a:off x="7576534" y="3808000"/>
            <a:ext cx="95669" cy="255600"/>
            <a:chOff x="1532100" y="3453325"/>
            <a:chExt cx="121500" cy="340800"/>
          </a:xfrm>
        </p:grpSpPr>
        <p:sp>
          <p:nvSpPr>
            <p:cNvPr id="194" name="Google Shape;194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5"/>
            <p:cNvCxnSpPr>
              <a:stCxn id="194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96" name="Google Shape;196;p25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ctrTitle" idx="4294967295"/>
          </p:nvPr>
        </p:nvSpPr>
        <p:spPr>
          <a:xfrm>
            <a:off x="1377875" y="1991813"/>
            <a:ext cx="477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2E3037"/>
                </a:solidFill>
              </a:rPr>
              <a:t>89,526,124</a:t>
            </a:r>
            <a:endParaRPr sz="6000" b="1">
              <a:solidFill>
                <a:srgbClr val="2E3037"/>
              </a:solidFill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4294967295"/>
          </p:nvPr>
        </p:nvSpPr>
        <p:spPr>
          <a:xfrm>
            <a:off x="1377900" y="2840063"/>
            <a:ext cx="4776600" cy="9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Whoa! That’s a big number, aren’t you proud?</a:t>
            </a:r>
            <a:endParaRPr sz="2400"/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705150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89,526,124$</a:t>
            </a:r>
            <a:endParaRPr sz="4800" b="1"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1316060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10" name="Google Shape;210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3334053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100%</a:t>
            </a:r>
            <a:endParaRPr sz="4800" b="1"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3944963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2" name="Google Shape;212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2019601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185,244 users</a:t>
            </a:r>
            <a:endParaRPr sz="4800" b="1"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2630511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844675" y="10516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844675" y="36805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222" name="Google Shape;222;p28"/>
          <p:cNvCxnSpPr/>
          <p:nvPr/>
        </p:nvCxnSpPr>
        <p:spPr>
          <a:xfrm rot="10800000">
            <a:off x="1529307" y="3621639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23" name="Google Shape;223;p28"/>
          <p:cNvCxnSpPr/>
          <p:nvPr/>
        </p:nvCxnSpPr>
        <p:spPr>
          <a:xfrm rot="10800000">
            <a:off x="1529307" y="1082345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4" name="Google Shape;224;p28"/>
          <p:cNvSpPr txBox="1"/>
          <p:nvPr/>
        </p:nvSpPr>
        <p:spPr>
          <a:xfrm>
            <a:off x="2215650" y="2709713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215651" y="3979369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2215650" y="1440056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7" name="Google Shape;227;p28"/>
          <p:cNvCxnSpPr/>
          <p:nvPr/>
        </p:nvCxnSpPr>
        <p:spPr>
          <a:xfrm rot="10800000">
            <a:off x="1529307" y="2351992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116547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2"/>
          </p:nvPr>
        </p:nvSpPr>
        <p:spPr>
          <a:xfrm>
            <a:off x="3692250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3"/>
          </p:nvPr>
        </p:nvSpPr>
        <p:spPr>
          <a:xfrm>
            <a:off x="621902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116547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2"/>
          </p:nvPr>
        </p:nvSpPr>
        <p:spPr>
          <a:xfrm>
            <a:off x="3692250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3"/>
          </p:nvPr>
        </p:nvSpPr>
        <p:spPr>
          <a:xfrm>
            <a:off x="621902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40" name="Google Shape;240;p29"/>
          <p:cNvGrpSpPr/>
          <p:nvPr/>
        </p:nvGrpSpPr>
        <p:grpSpPr>
          <a:xfrm>
            <a:off x="1286340" y="974626"/>
            <a:ext cx="312754" cy="287131"/>
            <a:chOff x="1236875" y="1623900"/>
            <a:chExt cx="465200" cy="455475"/>
          </a:xfrm>
        </p:grpSpPr>
        <p:sp>
          <p:nvSpPr>
            <p:cNvPr id="241" name="Google Shape;241;p2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9"/>
          <p:cNvGrpSpPr/>
          <p:nvPr/>
        </p:nvGrpSpPr>
        <p:grpSpPr>
          <a:xfrm>
            <a:off x="3809392" y="977500"/>
            <a:ext cx="293123" cy="274839"/>
            <a:chOff x="1923675" y="1633650"/>
            <a:chExt cx="436000" cy="435975"/>
          </a:xfrm>
        </p:grpSpPr>
        <p:sp>
          <p:nvSpPr>
            <p:cNvPr id="249" name="Google Shape;249;p2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9"/>
          <p:cNvSpPr/>
          <p:nvPr/>
        </p:nvSpPr>
        <p:spPr>
          <a:xfrm>
            <a:off x="1285550" y="2710460"/>
            <a:ext cx="269374" cy="25258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29"/>
          <p:cNvGrpSpPr/>
          <p:nvPr/>
        </p:nvGrpSpPr>
        <p:grpSpPr>
          <a:xfrm>
            <a:off x="3798515" y="2677513"/>
            <a:ext cx="239893" cy="318588"/>
            <a:chOff x="3979850" y="1598950"/>
            <a:chExt cx="356825" cy="505375"/>
          </a:xfrm>
        </p:grpSpPr>
        <p:sp>
          <p:nvSpPr>
            <p:cNvPr id="257" name="Google Shape;257;p2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29"/>
          <p:cNvGrpSpPr/>
          <p:nvPr/>
        </p:nvGrpSpPr>
        <p:grpSpPr>
          <a:xfrm>
            <a:off x="6312831" y="2745832"/>
            <a:ext cx="316031" cy="181949"/>
            <a:chOff x="4595425" y="1707325"/>
            <a:chExt cx="470075" cy="288625"/>
          </a:xfrm>
        </p:grpSpPr>
        <p:sp>
          <p:nvSpPr>
            <p:cNvPr id="260" name="Google Shape;260;p2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29"/>
          <p:cNvGrpSpPr/>
          <p:nvPr/>
        </p:nvGrpSpPr>
        <p:grpSpPr>
          <a:xfrm>
            <a:off x="6343673" y="979622"/>
            <a:ext cx="295560" cy="277140"/>
            <a:chOff x="2594050" y="1631825"/>
            <a:chExt cx="439625" cy="439625"/>
          </a:xfrm>
        </p:grpSpPr>
        <p:sp>
          <p:nvSpPr>
            <p:cNvPr id="266" name="Google Shape;266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</a:t>
            </a:r>
            <a:r>
              <a:rPr lang="en" u="sng">
                <a:solidFill>
                  <a:srgbClr val="F3F3F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Sheets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76" name="Google Shape;2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143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0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952953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Agenda</a:t>
            </a:r>
            <a:endParaRPr sz="72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" name="Google Shape;76;p13">
            <a:extLst>
              <a:ext uri="{FF2B5EF4-FFF2-40B4-BE49-F238E27FC236}">
                <a16:creationId xmlns:a16="http://schemas.microsoft.com/office/drawing/2014/main" id="{94AF7D92-C881-D244-AE89-A721C69FF610}"/>
              </a:ext>
            </a:extLst>
          </p:cNvPr>
          <p:cNvSpPr txBox="1">
            <a:spLocks/>
          </p:cNvSpPr>
          <p:nvPr/>
        </p:nvSpPr>
        <p:spPr>
          <a:xfrm>
            <a:off x="1165475" y="2571750"/>
            <a:ext cx="9697495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MSU | Grad School | Career Path</a:t>
            </a:r>
          </a:p>
        </p:txBody>
      </p:sp>
    </p:spTree>
    <p:extLst>
      <p:ext uri="{BB962C8B-B14F-4D97-AF65-F5344CB8AC3E}">
        <p14:creationId xmlns:p14="http://schemas.microsoft.com/office/powerpoint/2010/main" val="4605956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>
            <a:spLocks noGrp="1"/>
          </p:cNvSpPr>
          <p:nvPr>
            <p:ph type="body" idx="4294967295"/>
          </p:nvPr>
        </p:nvSpPr>
        <p:spPr>
          <a:xfrm>
            <a:off x="1319400" y="2278688"/>
            <a:ext cx="32313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MOBILE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83" name="Google Shape;283;p3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564547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85" name="Google Shape;285;p31"/>
          <p:cNvGrpSpPr/>
          <p:nvPr/>
        </p:nvGrpSpPr>
        <p:grpSpPr>
          <a:xfrm>
            <a:off x="5586350" y="373572"/>
            <a:ext cx="2119546" cy="4396359"/>
            <a:chOff x="2547150" y="238125"/>
            <a:chExt cx="2525675" cy="5238750"/>
          </a:xfrm>
        </p:grpSpPr>
        <p:sp>
          <p:nvSpPr>
            <p:cNvPr id="286" name="Google Shape;286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636A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636A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636A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>
            <a:spLocks noGrp="1"/>
          </p:cNvSpPr>
          <p:nvPr>
            <p:ph type="body" idx="4294967295"/>
          </p:nvPr>
        </p:nvSpPr>
        <p:spPr>
          <a:xfrm>
            <a:off x="1319400" y="2278688"/>
            <a:ext cx="32313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TABLET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95" name="Google Shape;295;p32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97" name="Google Shape;297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98" name="Google Shape;298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636A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636A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636A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/>
          <p:nvPr/>
        </p:nvSpPr>
        <p:spPr>
          <a:xfrm>
            <a:off x="4160443" y="965894"/>
            <a:ext cx="4176000" cy="27027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4294967295"/>
          </p:nvPr>
        </p:nvSpPr>
        <p:spPr>
          <a:xfrm>
            <a:off x="1319400" y="2278700"/>
            <a:ext cx="23256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DESKTOP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8" name="Google Shape;308;p33"/>
          <p:cNvSpPr/>
          <p:nvPr/>
        </p:nvSpPr>
        <p:spPr>
          <a:xfrm>
            <a:off x="3973449" y="774894"/>
            <a:ext cx="4549726" cy="359617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  <a:endParaRPr sz="2200" b="1">
              <a:solidFill>
                <a:srgbClr val="2E3037"/>
              </a:solidFill>
            </a:endParaRPr>
          </a:p>
        </p:txBody>
      </p:sp>
      <p:sp>
        <p:nvSpPr>
          <p:cNvPr id="315" name="Google Shape;315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body" idx="4294967295"/>
          </p:nvPr>
        </p:nvSpPr>
        <p:spPr>
          <a:xfrm>
            <a:off x="1336100" y="2771569"/>
            <a:ext cx="73377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317" name="Google Shape;317;p34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body" idx="1"/>
          </p:nvPr>
        </p:nvSpPr>
        <p:spPr>
          <a:xfrm>
            <a:off x="1165498" y="1130515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24" name="Google Shape;324;p35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body" idx="1"/>
          </p:nvPr>
        </p:nvSpPr>
        <p:spPr>
          <a:xfrm>
            <a:off x="1165500" y="1224625"/>
            <a:ext cx="6858000" cy="29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This presentations uses the following typographies and colors: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◦"/>
            </a:pPr>
            <a:r>
              <a:rPr lang="en" sz="1400">
                <a:solidFill>
                  <a:srgbClr val="FFFFFF"/>
                </a:solidFill>
              </a:rPr>
              <a:t>Titles &amp; body copy: </a:t>
            </a:r>
            <a:r>
              <a:rPr lang="en" sz="1400" b="1">
                <a:solidFill>
                  <a:srgbClr val="FFFFFF"/>
                </a:solidFill>
              </a:rPr>
              <a:t>Quicksand</a:t>
            </a:r>
            <a:endParaRPr sz="1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this page: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39C0B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https://www.fontsquirrel.com/fonts/quicksand</a:t>
            </a:r>
            <a:endParaRPr sz="1400">
              <a:solidFill>
                <a:srgbClr val="39C0B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◦"/>
            </a:pPr>
            <a:r>
              <a:rPr lang="en" sz="1400">
                <a:solidFill>
                  <a:srgbClr val="FFFFFF"/>
                </a:solidFill>
              </a:rPr>
              <a:t>Dark gray </a:t>
            </a:r>
            <a:r>
              <a:rPr lang="en" sz="1400" b="1">
                <a:solidFill>
                  <a:srgbClr val="2E3037"/>
                </a:solidFill>
                <a:highlight>
                  <a:srgbClr val="FFFFFF"/>
                </a:highlight>
              </a:rPr>
              <a:t>#2e3037</a:t>
            </a:r>
            <a:endParaRPr sz="1400" b="1">
              <a:solidFill>
                <a:srgbClr val="2E3037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◦"/>
            </a:pPr>
            <a:r>
              <a:rPr lang="en" sz="1400">
                <a:solidFill>
                  <a:srgbClr val="FFFFFF"/>
                </a:solidFill>
              </a:rPr>
              <a:t>Aqua </a:t>
            </a:r>
            <a:r>
              <a:rPr lang="en" sz="1400" b="1">
                <a:solidFill>
                  <a:srgbClr val="39C0BA"/>
                </a:solidFill>
              </a:rPr>
              <a:t>#39c0ba</a:t>
            </a:r>
            <a:endParaRPr sz="1400" b="1">
              <a:solidFill>
                <a:srgbClr val="39C0B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◦"/>
            </a:pPr>
            <a:r>
              <a:rPr lang="en" sz="1400">
                <a:solidFill>
                  <a:srgbClr val="FFFFFF"/>
                </a:solidFill>
              </a:rPr>
              <a:t>Salmon </a:t>
            </a:r>
            <a:r>
              <a:rPr lang="en" sz="1400" b="1">
                <a:solidFill>
                  <a:srgbClr val="F35B69"/>
                </a:solidFill>
              </a:rPr>
              <a:t>#f35b69</a:t>
            </a:r>
            <a:endParaRPr sz="1400" b="1">
              <a:solidFill>
                <a:srgbClr val="F35B6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◦"/>
            </a:pPr>
            <a:r>
              <a:rPr lang="en" sz="1400">
                <a:solidFill>
                  <a:srgbClr val="FFFFFF"/>
                </a:solidFill>
              </a:rPr>
              <a:t>Blue </a:t>
            </a:r>
            <a:r>
              <a:rPr lang="en" sz="1400" b="1">
                <a:solidFill>
                  <a:srgbClr val="6D9EEB"/>
                </a:solidFill>
              </a:rPr>
              <a:t>#6d9eeb</a:t>
            </a:r>
            <a:endParaRPr sz="1400" b="1">
              <a:solidFill>
                <a:srgbClr val="6D9EE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165475" y="4095450"/>
            <a:ext cx="7674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sp>
        <p:nvSpPr>
          <p:cNvPr id="338" name="Google Shape;338;p37"/>
          <p:cNvSpPr txBox="1"/>
          <p:nvPr/>
        </p:nvSpPr>
        <p:spPr>
          <a:xfrm>
            <a:off x="7104950" y="467225"/>
            <a:ext cx="17127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39" name="Google Shape;339;p37"/>
          <p:cNvGrpSpPr/>
          <p:nvPr/>
        </p:nvGrpSpPr>
        <p:grpSpPr>
          <a:xfrm>
            <a:off x="1399372" y="404794"/>
            <a:ext cx="342903" cy="447293"/>
            <a:chOff x="590250" y="244200"/>
            <a:chExt cx="407975" cy="532175"/>
          </a:xfrm>
        </p:grpSpPr>
        <p:sp>
          <p:nvSpPr>
            <p:cNvPr id="340" name="Google Shape;340;p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37"/>
          <p:cNvGrpSpPr/>
          <p:nvPr/>
        </p:nvGrpSpPr>
        <p:grpSpPr>
          <a:xfrm>
            <a:off x="1942864" y="470816"/>
            <a:ext cx="372594" cy="310144"/>
            <a:chOff x="1247825" y="322750"/>
            <a:chExt cx="443300" cy="369000"/>
          </a:xfrm>
        </p:grpSpPr>
        <p:sp>
          <p:nvSpPr>
            <p:cNvPr id="355" name="Google Shape;355;p3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37"/>
          <p:cNvGrpSpPr/>
          <p:nvPr/>
        </p:nvGrpSpPr>
        <p:grpSpPr>
          <a:xfrm>
            <a:off x="2516042" y="469282"/>
            <a:ext cx="356204" cy="313212"/>
            <a:chOff x="1929775" y="320925"/>
            <a:chExt cx="423800" cy="372650"/>
          </a:xfrm>
        </p:grpSpPr>
        <p:sp>
          <p:nvSpPr>
            <p:cNvPr id="361" name="Google Shape;361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37"/>
          <p:cNvSpPr/>
          <p:nvPr/>
        </p:nvSpPr>
        <p:spPr>
          <a:xfrm>
            <a:off x="3113345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3698313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37"/>
          <p:cNvGrpSpPr/>
          <p:nvPr/>
        </p:nvGrpSpPr>
        <p:grpSpPr>
          <a:xfrm>
            <a:off x="4785687" y="433960"/>
            <a:ext cx="336767" cy="383835"/>
            <a:chOff x="4630125" y="278900"/>
            <a:chExt cx="400675" cy="456675"/>
          </a:xfrm>
        </p:grpSpPr>
        <p:sp>
          <p:nvSpPr>
            <p:cNvPr id="369" name="Google Shape;369;p3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37"/>
          <p:cNvSpPr/>
          <p:nvPr/>
        </p:nvSpPr>
        <p:spPr>
          <a:xfrm>
            <a:off x="5326276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37"/>
          <p:cNvGrpSpPr/>
          <p:nvPr/>
        </p:nvGrpSpPr>
        <p:grpSpPr>
          <a:xfrm>
            <a:off x="1395299" y="980516"/>
            <a:ext cx="342882" cy="418128"/>
            <a:chOff x="596350" y="929175"/>
            <a:chExt cx="407950" cy="497475"/>
          </a:xfrm>
        </p:grpSpPr>
        <p:sp>
          <p:nvSpPr>
            <p:cNvPr id="375" name="Google Shape;375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7"/>
          <p:cNvGrpSpPr/>
          <p:nvPr/>
        </p:nvGrpSpPr>
        <p:grpSpPr>
          <a:xfrm>
            <a:off x="2519615" y="1041431"/>
            <a:ext cx="349060" cy="298882"/>
            <a:chOff x="1934025" y="1001650"/>
            <a:chExt cx="415300" cy="355600"/>
          </a:xfrm>
        </p:grpSpPr>
        <p:sp>
          <p:nvSpPr>
            <p:cNvPr id="383" name="Google Shape;383;p3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37"/>
          <p:cNvSpPr/>
          <p:nvPr/>
        </p:nvSpPr>
        <p:spPr>
          <a:xfrm>
            <a:off x="3083674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3649184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4219296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4795564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391;p37"/>
          <p:cNvGrpSpPr/>
          <p:nvPr/>
        </p:nvGrpSpPr>
        <p:grpSpPr>
          <a:xfrm>
            <a:off x="5344010" y="1018906"/>
            <a:ext cx="350068" cy="350573"/>
            <a:chOff x="5294400" y="974850"/>
            <a:chExt cx="416500" cy="417100"/>
          </a:xfrm>
        </p:grpSpPr>
        <p:sp>
          <p:nvSpPr>
            <p:cNvPr id="392" name="Google Shape;392;p3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37"/>
          <p:cNvGrpSpPr/>
          <p:nvPr/>
        </p:nvGrpSpPr>
        <p:grpSpPr>
          <a:xfrm>
            <a:off x="5867032" y="979507"/>
            <a:ext cx="433992" cy="422729"/>
            <a:chOff x="5916675" y="927975"/>
            <a:chExt cx="516350" cy="502950"/>
          </a:xfrm>
        </p:grpSpPr>
        <p:sp>
          <p:nvSpPr>
            <p:cNvPr id="395" name="Google Shape;395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37"/>
          <p:cNvGrpSpPr/>
          <p:nvPr/>
        </p:nvGrpSpPr>
        <p:grpSpPr>
          <a:xfrm>
            <a:off x="1368676" y="1628920"/>
            <a:ext cx="391001" cy="264085"/>
            <a:chOff x="564675" y="1700625"/>
            <a:chExt cx="465200" cy="314200"/>
          </a:xfrm>
        </p:grpSpPr>
        <p:sp>
          <p:nvSpPr>
            <p:cNvPr id="398" name="Google Shape;398;p3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37"/>
          <p:cNvGrpSpPr/>
          <p:nvPr/>
        </p:nvGrpSpPr>
        <p:grpSpPr>
          <a:xfrm>
            <a:off x="1933660" y="1564432"/>
            <a:ext cx="391001" cy="382827"/>
            <a:chOff x="1236875" y="1623900"/>
            <a:chExt cx="465200" cy="455475"/>
          </a:xfrm>
        </p:grpSpPr>
        <p:sp>
          <p:nvSpPr>
            <p:cNvPr id="402" name="Google Shape;402;p3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37"/>
          <p:cNvGrpSpPr/>
          <p:nvPr/>
        </p:nvGrpSpPr>
        <p:grpSpPr>
          <a:xfrm>
            <a:off x="2510915" y="1572627"/>
            <a:ext cx="366458" cy="366437"/>
            <a:chOff x="1923675" y="1633650"/>
            <a:chExt cx="436000" cy="435975"/>
          </a:xfrm>
        </p:grpSpPr>
        <p:sp>
          <p:nvSpPr>
            <p:cNvPr id="410" name="Google Shape;410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37"/>
          <p:cNvGrpSpPr/>
          <p:nvPr/>
        </p:nvGrpSpPr>
        <p:grpSpPr>
          <a:xfrm>
            <a:off x="3074366" y="1571093"/>
            <a:ext cx="369505" cy="369505"/>
            <a:chOff x="2594050" y="1631825"/>
            <a:chExt cx="439625" cy="439625"/>
          </a:xfrm>
        </p:grpSpPr>
        <p:sp>
          <p:nvSpPr>
            <p:cNvPr id="417" name="Google Shape;417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37"/>
          <p:cNvSpPr/>
          <p:nvPr/>
        </p:nvSpPr>
        <p:spPr>
          <a:xfrm>
            <a:off x="3655824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37"/>
          <p:cNvGrpSpPr/>
          <p:nvPr/>
        </p:nvGrpSpPr>
        <p:grpSpPr>
          <a:xfrm>
            <a:off x="4239131" y="1543462"/>
            <a:ext cx="299911" cy="424768"/>
            <a:chOff x="3979850" y="1598950"/>
            <a:chExt cx="356825" cy="505375"/>
          </a:xfrm>
        </p:grpSpPr>
        <p:sp>
          <p:nvSpPr>
            <p:cNvPr id="423" name="Google Shape;423;p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37"/>
          <p:cNvGrpSpPr/>
          <p:nvPr/>
        </p:nvGrpSpPr>
        <p:grpSpPr>
          <a:xfrm>
            <a:off x="4756521" y="1634551"/>
            <a:ext cx="395098" cy="242589"/>
            <a:chOff x="4595425" y="1707325"/>
            <a:chExt cx="470075" cy="288625"/>
          </a:xfrm>
        </p:grpSpPr>
        <p:sp>
          <p:nvSpPr>
            <p:cNvPr id="426" name="Google Shape;426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37"/>
          <p:cNvGrpSpPr/>
          <p:nvPr/>
        </p:nvGrpSpPr>
        <p:grpSpPr>
          <a:xfrm>
            <a:off x="5340438" y="1575191"/>
            <a:ext cx="357234" cy="361310"/>
            <a:chOff x="5290150" y="1636700"/>
            <a:chExt cx="425025" cy="429875"/>
          </a:xfrm>
        </p:grpSpPr>
        <p:sp>
          <p:nvSpPr>
            <p:cNvPr id="432" name="Google Shape;432;p3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37"/>
          <p:cNvGrpSpPr/>
          <p:nvPr/>
        </p:nvGrpSpPr>
        <p:grpSpPr>
          <a:xfrm>
            <a:off x="5904392" y="1564432"/>
            <a:ext cx="359272" cy="376691"/>
            <a:chOff x="5961125" y="1623900"/>
            <a:chExt cx="427450" cy="448175"/>
          </a:xfrm>
        </p:grpSpPr>
        <p:sp>
          <p:nvSpPr>
            <p:cNvPr id="435" name="Google Shape;435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7"/>
          <p:cNvGrpSpPr/>
          <p:nvPr/>
        </p:nvGrpSpPr>
        <p:grpSpPr>
          <a:xfrm>
            <a:off x="6457084" y="1574161"/>
            <a:ext cx="383835" cy="363369"/>
            <a:chOff x="6618700" y="1635475"/>
            <a:chExt cx="456675" cy="432325"/>
          </a:xfrm>
        </p:grpSpPr>
        <p:sp>
          <p:nvSpPr>
            <p:cNvPr id="443" name="Google Shape;443;p3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1412172" y="2157573"/>
            <a:ext cx="304009" cy="326513"/>
            <a:chOff x="616425" y="2329600"/>
            <a:chExt cx="361700" cy="388475"/>
          </a:xfrm>
        </p:grpSpPr>
        <p:sp>
          <p:nvSpPr>
            <p:cNvPr id="449" name="Google Shape;449;p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7"/>
          <p:cNvGrpSpPr/>
          <p:nvPr/>
        </p:nvGrpSpPr>
        <p:grpSpPr>
          <a:xfrm>
            <a:off x="1968982" y="2160641"/>
            <a:ext cx="320378" cy="320378"/>
            <a:chOff x="1278900" y="2333250"/>
            <a:chExt cx="381175" cy="381175"/>
          </a:xfrm>
        </p:grpSpPr>
        <p:sp>
          <p:nvSpPr>
            <p:cNvPr id="458" name="Google Shape;458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37"/>
          <p:cNvGrpSpPr/>
          <p:nvPr/>
        </p:nvGrpSpPr>
        <p:grpSpPr>
          <a:xfrm>
            <a:off x="2533945" y="2160641"/>
            <a:ext cx="320399" cy="320378"/>
            <a:chOff x="1951075" y="2333250"/>
            <a:chExt cx="381200" cy="381175"/>
          </a:xfrm>
        </p:grpSpPr>
        <p:sp>
          <p:nvSpPr>
            <p:cNvPr id="463" name="Google Shape;463;p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37"/>
          <p:cNvGrpSpPr/>
          <p:nvPr/>
        </p:nvGrpSpPr>
        <p:grpSpPr>
          <a:xfrm>
            <a:off x="3098929" y="2160641"/>
            <a:ext cx="320378" cy="320378"/>
            <a:chOff x="2623275" y="2333250"/>
            <a:chExt cx="381175" cy="381175"/>
          </a:xfrm>
        </p:grpSpPr>
        <p:sp>
          <p:nvSpPr>
            <p:cNvPr id="468" name="Google Shape;468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3738634" y="2105378"/>
            <a:ext cx="170937" cy="426827"/>
            <a:chOff x="3384375" y="2267500"/>
            <a:chExt cx="203375" cy="507825"/>
          </a:xfrm>
        </p:grpSpPr>
        <p:sp>
          <p:nvSpPr>
            <p:cNvPr id="473" name="Google Shape;473;p3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37"/>
          <p:cNvGrpSpPr/>
          <p:nvPr/>
        </p:nvGrpSpPr>
        <p:grpSpPr>
          <a:xfrm>
            <a:off x="4883941" y="2159611"/>
            <a:ext cx="140237" cy="318339"/>
            <a:chOff x="4747025" y="2332025"/>
            <a:chExt cx="166850" cy="378750"/>
          </a:xfrm>
        </p:grpSpPr>
        <p:sp>
          <p:nvSpPr>
            <p:cNvPr id="476" name="Google Shape;476;p3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37"/>
          <p:cNvGrpSpPr/>
          <p:nvPr/>
        </p:nvGrpSpPr>
        <p:grpSpPr>
          <a:xfrm>
            <a:off x="4316415" y="2107416"/>
            <a:ext cx="145343" cy="422729"/>
            <a:chOff x="4071800" y="2269925"/>
            <a:chExt cx="172925" cy="502950"/>
          </a:xfrm>
        </p:grpSpPr>
        <p:sp>
          <p:nvSpPr>
            <p:cNvPr id="479" name="Google Shape;479;p3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/>
          <p:nvPr/>
        </p:nvSpPr>
        <p:spPr>
          <a:xfrm>
            <a:off x="5359036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37"/>
          <p:cNvGrpSpPr/>
          <p:nvPr/>
        </p:nvGrpSpPr>
        <p:grpSpPr>
          <a:xfrm>
            <a:off x="5914121" y="2158077"/>
            <a:ext cx="345971" cy="325505"/>
            <a:chOff x="5972700" y="2330200"/>
            <a:chExt cx="411625" cy="387275"/>
          </a:xfrm>
        </p:grpSpPr>
        <p:sp>
          <p:nvSpPr>
            <p:cNvPr id="483" name="Google Shape;483;p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37"/>
          <p:cNvGrpSpPr/>
          <p:nvPr/>
        </p:nvGrpSpPr>
        <p:grpSpPr>
          <a:xfrm>
            <a:off x="1509418" y="2686206"/>
            <a:ext cx="109538" cy="399195"/>
            <a:chOff x="732125" y="2958550"/>
            <a:chExt cx="130325" cy="474950"/>
          </a:xfrm>
        </p:grpSpPr>
        <p:sp>
          <p:nvSpPr>
            <p:cNvPr id="486" name="Google Shape;486;p3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7"/>
          <p:cNvSpPr/>
          <p:nvPr/>
        </p:nvSpPr>
        <p:spPr>
          <a:xfrm>
            <a:off x="2526338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7"/>
          <p:cNvSpPr/>
          <p:nvPr/>
        </p:nvSpPr>
        <p:spPr>
          <a:xfrm>
            <a:off x="2004830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37"/>
          <p:cNvGrpSpPr/>
          <p:nvPr/>
        </p:nvGrpSpPr>
        <p:grpSpPr>
          <a:xfrm>
            <a:off x="3065162" y="2699002"/>
            <a:ext cx="387933" cy="367467"/>
            <a:chOff x="2583100" y="2973775"/>
            <a:chExt cx="461550" cy="437200"/>
          </a:xfrm>
        </p:grpSpPr>
        <p:sp>
          <p:nvSpPr>
            <p:cNvPr id="497" name="Google Shape;497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37"/>
          <p:cNvSpPr/>
          <p:nvPr/>
        </p:nvSpPr>
        <p:spPr>
          <a:xfrm>
            <a:off x="4776106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37"/>
          <p:cNvGrpSpPr/>
          <p:nvPr/>
        </p:nvGrpSpPr>
        <p:grpSpPr>
          <a:xfrm>
            <a:off x="5304611" y="2727159"/>
            <a:ext cx="435022" cy="323445"/>
            <a:chOff x="5247525" y="3007275"/>
            <a:chExt cx="517575" cy="384825"/>
          </a:xfrm>
        </p:grpSpPr>
        <p:sp>
          <p:nvSpPr>
            <p:cNvPr id="501" name="Google Shape;501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7"/>
          <p:cNvGrpSpPr/>
          <p:nvPr/>
        </p:nvGrpSpPr>
        <p:grpSpPr>
          <a:xfrm>
            <a:off x="4215597" y="2708731"/>
            <a:ext cx="342882" cy="350068"/>
            <a:chOff x="3951850" y="2985350"/>
            <a:chExt cx="407950" cy="416500"/>
          </a:xfrm>
        </p:grpSpPr>
        <p:sp>
          <p:nvSpPr>
            <p:cNvPr id="504" name="Google Shape;504;p3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7"/>
          <p:cNvGrpSpPr/>
          <p:nvPr/>
        </p:nvGrpSpPr>
        <p:grpSpPr>
          <a:xfrm>
            <a:off x="1372269" y="3298279"/>
            <a:ext cx="397136" cy="305017"/>
            <a:chOff x="568950" y="3686775"/>
            <a:chExt cx="472500" cy="362900"/>
          </a:xfrm>
        </p:grpSpPr>
        <p:sp>
          <p:nvSpPr>
            <p:cNvPr id="509" name="Google Shape;509;p3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37"/>
          <p:cNvSpPr/>
          <p:nvPr/>
        </p:nvSpPr>
        <p:spPr>
          <a:xfrm>
            <a:off x="5949111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Google Shape;513;p37"/>
          <p:cNvGrpSpPr/>
          <p:nvPr/>
        </p:nvGrpSpPr>
        <p:grpSpPr>
          <a:xfrm>
            <a:off x="1940321" y="3323872"/>
            <a:ext cx="377700" cy="253852"/>
            <a:chOff x="1244800" y="3717225"/>
            <a:chExt cx="449375" cy="302025"/>
          </a:xfrm>
        </p:grpSpPr>
        <p:sp>
          <p:nvSpPr>
            <p:cNvPr id="514" name="Google Shape;514;p3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7"/>
          <p:cNvGrpSpPr/>
          <p:nvPr/>
        </p:nvGrpSpPr>
        <p:grpSpPr>
          <a:xfrm>
            <a:off x="2510411" y="3304414"/>
            <a:ext cx="367467" cy="287115"/>
            <a:chOff x="1923075" y="3694075"/>
            <a:chExt cx="437200" cy="341600"/>
          </a:xfrm>
        </p:grpSpPr>
        <p:sp>
          <p:nvSpPr>
            <p:cNvPr id="521" name="Google Shape;521;p3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7"/>
          <p:cNvGrpSpPr/>
          <p:nvPr/>
        </p:nvGrpSpPr>
        <p:grpSpPr>
          <a:xfrm>
            <a:off x="3078967" y="3299813"/>
            <a:ext cx="360301" cy="295814"/>
            <a:chOff x="2599525" y="3688600"/>
            <a:chExt cx="428675" cy="351950"/>
          </a:xfrm>
        </p:grpSpPr>
        <p:sp>
          <p:nvSpPr>
            <p:cNvPr id="531" name="Google Shape;531;p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7"/>
          <p:cNvGrpSpPr/>
          <p:nvPr/>
        </p:nvGrpSpPr>
        <p:grpSpPr>
          <a:xfrm>
            <a:off x="3661350" y="3279346"/>
            <a:ext cx="333700" cy="329077"/>
            <a:chOff x="3292425" y="3664250"/>
            <a:chExt cx="397025" cy="391525"/>
          </a:xfrm>
        </p:grpSpPr>
        <p:sp>
          <p:nvSpPr>
            <p:cNvPr id="535" name="Google Shape;535;p3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7"/>
          <p:cNvGrpSpPr/>
          <p:nvPr/>
        </p:nvGrpSpPr>
        <p:grpSpPr>
          <a:xfrm>
            <a:off x="4199207" y="3321813"/>
            <a:ext cx="369526" cy="268183"/>
            <a:chOff x="3932350" y="3714775"/>
            <a:chExt cx="439650" cy="319075"/>
          </a:xfrm>
        </p:grpSpPr>
        <p:sp>
          <p:nvSpPr>
            <p:cNvPr id="539" name="Google Shape;539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37"/>
          <p:cNvGrpSpPr/>
          <p:nvPr/>
        </p:nvGrpSpPr>
        <p:grpSpPr>
          <a:xfrm>
            <a:off x="4764191" y="3321813"/>
            <a:ext cx="369505" cy="268183"/>
            <a:chOff x="4604550" y="3714775"/>
            <a:chExt cx="439625" cy="319075"/>
          </a:xfrm>
        </p:grpSpPr>
        <p:sp>
          <p:nvSpPr>
            <p:cNvPr id="545" name="Google Shape;545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5342476" y="3294181"/>
            <a:ext cx="353136" cy="313738"/>
            <a:chOff x="5292575" y="3681900"/>
            <a:chExt cx="420150" cy="373275"/>
          </a:xfrm>
        </p:grpSpPr>
        <p:sp>
          <p:nvSpPr>
            <p:cNvPr id="548" name="Google Shape;548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7"/>
          <p:cNvGrpSpPr/>
          <p:nvPr/>
        </p:nvGrpSpPr>
        <p:grpSpPr>
          <a:xfrm>
            <a:off x="5887498" y="3254258"/>
            <a:ext cx="393060" cy="393060"/>
            <a:chOff x="5941025" y="3634400"/>
            <a:chExt cx="467650" cy="467650"/>
          </a:xfrm>
        </p:grpSpPr>
        <p:sp>
          <p:nvSpPr>
            <p:cNvPr id="556" name="Google Shape;556;p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7"/>
          <p:cNvGrpSpPr/>
          <p:nvPr/>
        </p:nvGrpSpPr>
        <p:grpSpPr>
          <a:xfrm>
            <a:off x="6477571" y="3279346"/>
            <a:ext cx="342882" cy="342903"/>
            <a:chOff x="6643075" y="3664250"/>
            <a:chExt cx="407950" cy="407975"/>
          </a:xfrm>
        </p:grpSpPr>
        <p:sp>
          <p:nvSpPr>
            <p:cNvPr id="563" name="Google Shape;563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7"/>
          <p:cNvGrpSpPr/>
          <p:nvPr/>
        </p:nvGrpSpPr>
        <p:grpSpPr>
          <a:xfrm>
            <a:off x="1378405" y="3830000"/>
            <a:ext cx="371564" cy="371543"/>
            <a:chOff x="576250" y="4319400"/>
            <a:chExt cx="442075" cy="442050"/>
          </a:xfrm>
        </p:grpSpPr>
        <p:sp>
          <p:nvSpPr>
            <p:cNvPr id="566" name="Google Shape;566;p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37"/>
          <p:cNvSpPr/>
          <p:nvPr/>
        </p:nvSpPr>
        <p:spPr>
          <a:xfrm>
            <a:off x="1928068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7"/>
          <p:cNvSpPr/>
          <p:nvPr/>
        </p:nvSpPr>
        <p:spPr>
          <a:xfrm>
            <a:off x="4218791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7"/>
          <p:cNvSpPr/>
          <p:nvPr/>
        </p:nvSpPr>
        <p:spPr>
          <a:xfrm>
            <a:off x="3653786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7"/>
          <p:cNvSpPr/>
          <p:nvPr/>
        </p:nvSpPr>
        <p:spPr>
          <a:xfrm>
            <a:off x="4782263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4" name="Google Shape;574;p37"/>
          <p:cNvGrpSpPr/>
          <p:nvPr/>
        </p:nvGrpSpPr>
        <p:grpSpPr>
          <a:xfrm>
            <a:off x="5322010" y="3848932"/>
            <a:ext cx="394068" cy="325505"/>
            <a:chOff x="5268225" y="4341925"/>
            <a:chExt cx="468850" cy="387275"/>
          </a:xfrm>
        </p:grpSpPr>
        <p:sp>
          <p:nvSpPr>
            <p:cNvPr id="575" name="Google Shape;575;p3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7"/>
          <p:cNvGrpSpPr/>
          <p:nvPr/>
        </p:nvGrpSpPr>
        <p:grpSpPr>
          <a:xfrm>
            <a:off x="5906956" y="3838699"/>
            <a:ext cx="354145" cy="354145"/>
            <a:chOff x="5964175" y="4329750"/>
            <a:chExt cx="421350" cy="421350"/>
          </a:xfrm>
        </p:grpSpPr>
        <p:sp>
          <p:nvSpPr>
            <p:cNvPr id="584" name="Google Shape;584;p3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37"/>
          <p:cNvGrpSpPr/>
          <p:nvPr/>
        </p:nvGrpSpPr>
        <p:grpSpPr>
          <a:xfrm>
            <a:off x="1942864" y="4403683"/>
            <a:ext cx="372594" cy="360301"/>
            <a:chOff x="1247825" y="5001950"/>
            <a:chExt cx="443300" cy="428675"/>
          </a:xfrm>
        </p:grpSpPr>
        <p:sp>
          <p:nvSpPr>
            <p:cNvPr id="587" name="Google Shape;587;p3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7"/>
          <p:cNvGrpSpPr/>
          <p:nvPr/>
        </p:nvGrpSpPr>
        <p:grpSpPr>
          <a:xfrm>
            <a:off x="2541110" y="4385760"/>
            <a:ext cx="306068" cy="389992"/>
            <a:chOff x="1959600" y="4980625"/>
            <a:chExt cx="364150" cy="464000"/>
          </a:xfrm>
        </p:grpSpPr>
        <p:sp>
          <p:nvSpPr>
            <p:cNvPr id="594" name="Google Shape;594;p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7"/>
          <p:cNvGrpSpPr/>
          <p:nvPr/>
        </p:nvGrpSpPr>
        <p:grpSpPr>
          <a:xfrm>
            <a:off x="3083590" y="4400615"/>
            <a:ext cx="351077" cy="360806"/>
            <a:chOff x="2605025" y="4998300"/>
            <a:chExt cx="417700" cy="429275"/>
          </a:xfrm>
        </p:grpSpPr>
        <p:sp>
          <p:nvSpPr>
            <p:cNvPr id="602" name="Google Shape;602;p3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7"/>
          <p:cNvGrpSpPr/>
          <p:nvPr/>
        </p:nvGrpSpPr>
        <p:grpSpPr>
          <a:xfrm>
            <a:off x="3614282" y="4403683"/>
            <a:ext cx="419662" cy="349543"/>
            <a:chOff x="3236425" y="5001950"/>
            <a:chExt cx="499300" cy="415875"/>
          </a:xfrm>
        </p:grpSpPr>
        <p:sp>
          <p:nvSpPr>
            <p:cNvPr id="606" name="Google Shape;606;p3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37"/>
          <p:cNvGrpSpPr/>
          <p:nvPr/>
        </p:nvGrpSpPr>
        <p:grpSpPr>
          <a:xfrm>
            <a:off x="4229402" y="4385760"/>
            <a:ext cx="319369" cy="380263"/>
            <a:chOff x="3968275" y="4980625"/>
            <a:chExt cx="379975" cy="452425"/>
          </a:xfrm>
        </p:grpSpPr>
        <p:sp>
          <p:nvSpPr>
            <p:cNvPr id="613" name="Google Shape;613;p3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7"/>
          <p:cNvGrpSpPr/>
          <p:nvPr/>
        </p:nvGrpSpPr>
        <p:grpSpPr>
          <a:xfrm>
            <a:off x="5884935" y="4470713"/>
            <a:ext cx="404323" cy="220085"/>
            <a:chOff x="5937975" y="5081700"/>
            <a:chExt cx="481050" cy="261850"/>
          </a:xfrm>
        </p:grpSpPr>
        <p:sp>
          <p:nvSpPr>
            <p:cNvPr id="617" name="Google Shape;617;p3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7"/>
          <p:cNvGrpSpPr/>
          <p:nvPr/>
        </p:nvGrpSpPr>
        <p:grpSpPr>
          <a:xfrm>
            <a:off x="6503143" y="4428247"/>
            <a:ext cx="290183" cy="333679"/>
            <a:chOff x="6673500" y="5031175"/>
            <a:chExt cx="345250" cy="397000"/>
          </a:xfrm>
        </p:grpSpPr>
        <p:sp>
          <p:nvSpPr>
            <p:cNvPr id="621" name="Google Shape;621;p3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37"/>
          <p:cNvGrpSpPr/>
          <p:nvPr/>
        </p:nvGrpSpPr>
        <p:grpSpPr>
          <a:xfrm>
            <a:off x="4195130" y="452892"/>
            <a:ext cx="387933" cy="345971"/>
            <a:chOff x="3927500" y="301425"/>
            <a:chExt cx="461550" cy="411625"/>
          </a:xfrm>
        </p:grpSpPr>
        <p:sp>
          <p:nvSpPr>
            <p:cNvPr id="627" name="Google Shape;627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7"/>
          <p:cNvGrpSpPr/>
          <p:nvPr/>
        </p:nvGrpSpPr>
        <p:grpSpPr>
          <a:xfrm>
            <a:off x="6482677" y="459553"/>
            <a:ext cx="332670" cy="332670"/>
            <a:chOff x="6649150" y="309350"/>
            <a:chExt cx="395800" cy="395800"/>
          </a:xfrm>
        </p:grpSpPr>
        <p:sp>
          <p:nvSpPr>
            <p:cNvPr id="655" name="Google Shape;655;p3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7"/>
          <p:cNvGrpSpPr/>
          <p:nvPr/>
        </p:nvGrpSpPr>
        <p:grpSpPr>
          <a:xfrm>
            <a:off x="5915130" y="467223"/>
            <a:ext cx="337797" cy="319873"/>
            <a:chOff x="5973900" y="318475"/>
            <a:chExt cx="401900" cy="380575"/>
          </a:xfrm>
        </p:grpSpPr>
        <p:sp>
          <p:nvSpPr>
            <p:cNvPr id="679" name="Google Shape;679;p3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37"/>
          <p:cNvGrpSpPr/>
          <p:nvPr/>
        </p:nvGrpSpPr>
        <p:grpSpPr>
          <a:xfrm>
            <a:off x="1960283" y="980516"/>
            <a:ext cx="342882" cy="418128"/>
            <a:chOff x="1268550" y="929175"/>
            <a:chExt cx="407950" cy="497475"/>
          </a:xfrm>
        </p:grpSpPr>
        <p:sp>
          <p:nvSpPr>
            <p:cNvPr id="694" name="Google Shape;694;p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7"/>
          <p:cNvGrpSpPr/>
          <p:nvPr/>
        </p:nvGrpSpPr>
        <p:grpSpPr>
          <a:xfrm>
            <a:off x="6446347" y="996380"/>
            <a:ext cx="405331" cy="388962"/>
            <a:chOff x="6605925" y="948050"/>
            <a:chExt cx="482250" cy="462775"/>
          </a:xfrm>
        </p:grpSpPr>
        <p:sp>
          <p:nvSpPr>
            <p:cNvPr id="698" name="Google Shape;698;p3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6541029" y="2148349"/>
            <a:ext cx="215966" cy="342399"/>
            <a:chOff x="6718575" y="2318625"/>
            <a:chExt cx="256950" cy="407375"/>
          </a:xfrm>
        </p:grpSpPr>
        <p:sp>
          <p:nvSpPr>
            <p:cNvPr id="705" name="Google Shape;705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7"/>
          <p:cNvGrpSpPr/>
          <p:nvPr/>
        </p:nvGrpSpPr>
        <p:grpSpPr>
          <a:xfrm>
            <a:off x="3642418" y="2775257"/>
            <a:ext cx="363369" cy="221115"/>
            <a:chOff x="3269900" y="3064500"/>
            <a:chExt cx="432325" cy="263075"/>
          </a:xfrm>
        </p:grpSpPr>
        <p:sp>
          <p:nvSpPr>
            <p:cNvPr id="714" name="Google Shape;714;p3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6516444" y="2707701"/>
            <a:ext cx="265115" cy="372594"/>
            <a:chOff x="6689325" y="2984125"/>
            <a:chExt cx="315425" cy="443300"/>
          </a:xfrm>
        </p:grpSpPr>
        <p:sp>
          <p:nvSpPr>
            <p:cNvPr id="718" name="Google Shape;718;p3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7"/>
          <p:cNvGrpSpPr/>
          <p:nvPr/>
        </p:nvGrpSpPr>
        <p:grpSpPr>
          <a:xfrm>
            <a:off x="2565170" y="3802369"/>
            <a:ext cx="256416" cy="414535"/>
            <a:chOff x="1988225" y="4286525"/>
            <a:chExt cx="305075" cy="493200"/>
          </a:xfrm>
        </p:grpSpPr>
        <p:sp>
          <p:nvSpPr>
            <p:cNvPr id="724" name="Google Shape;724;p3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7"/>
          <p:cNvGrpSpPr/>
          <p:nvPr/>
        </p:nvGrpSpPr>
        <p:grpSpPr>
          <a:xfrm>
            <a:off x="3109162" y="3831534"/>
            <a:ext cx="309640" cy="392030"/>
            <a:chOff x="2635450" y="4321225"/>
            <a:chExt cx="368400" cy="466425"/>
          </a:xfrm>
        </p:grpSpPr>
        <p:sp>
          <p:nvSpPr>
            <p:cNvPr id="732" name="Google Shape;732;p3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37"/>
          <p:cNvGrpSpPr/>
          <p:nvPr/>
        </p:nvGrpSpPr>
        <p:grpSpPr>
          <a:xfrm>
            <a:off x="6477571" y="3821805"/>
            <a:ext cx="342882" cy="383835"/>
            <a:chOff x="6643075" y="4309650"/>
            <a:chExt cx="407950" cy="456675"/>
          </a:xfrm>
        </p:grpSpPr>
        <p:sp>
          <p:nvSpPr>
            <p:cNvPr id="739" name="Google Shape;739;p3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7"/>
          <p:cNvGrpSpPr/>
          <p:nvPr/>
        </p:nvGrpSpPr>
        <p:grpSpPr>
          <a:xfrm>
            <a:off x="5292844" y="4363760"/>
            <a:ext cx="452420" cy="433992"/>
            <a:chOff x="5233525" y="4954450"/>
            <a:chExt cx="538275" cy="516350"/>
          </a:xfrm>
        </p:grpSpPr>
        <p:sp>
          <p:nvSpPr>
            <p:cNvPr id="749" name="Google Shape;749;p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37"/>
          <p:cNvGrpSpPr/>
          <p:nvPr/>
        </p:nvGrpSpPr>
        <p:grpSpPr>
          <a:xfrm>
            <a:off x="4723763" y="4371429"/>
            <a:ext cx="460615" cy="418653"/>
            <a:chOff x="4556450" y="4963575"/>
            <a:chExt cx="548025" cy="498100"/>
          </a:xfrm>
        </p:grpSpPr>
        <p:sp>
          <p:nvSpPr>
            <p:cNvPr id="761" name="Google Shape;761;p3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7"/>
          <p:cNvGrpSpPr/>
          <p:nvPr/>
        </p:nvGrpSpPr>
        <p:grpSpPr>
          <a:xfrm>
            <a:off x="1341045" y="4462014"/>
            <a:ext cx="445255" cy="246182"/>
            <a:chOff x="531800" y="5071350"/>
            <a:chExt cx="529750" cy="292900"/>
          </a:xfrm>
        </p:grpSpPr>
        <p:sp>
          <p:nvSpPr>
            <p:cNvPr id="767" name="Google Shape;767;p3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37"/>
          <p:cNvGrpSpPr/>
          <p:nvPr/>
        </p:nvGrpSpPr>
        <p:grpSpPr>
          <a:xfrm>
            <a:off x="8100269" y="2403375"/>
            <a:ext cx="433992" cy="422729"/>
            <a:chOff x="5916675" y="927975"/>
            <a:chExt cx="516350" cy="502950"/>
          </a:xfrm>
        </p:grpSpPr>
        <p:sp>
          <p:nvSpPr>
            <p:cNvPr id="775" name="Google Shape;775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37"/>
          <p:cNvGrpSpPr/>
          <p:nvPr/>
        </p:nvGrpSpPr>
        <p:grpSpPr>
          <a:xfrm>
            <a:off x="7216289" y="3109277"/>
            <a:ext cx="1079481" cy="1051467"/>
            <a:chOff x="5916675" y="927975"/>
            <a:chExt cx="516350" cy="502950"/>
          </a:xfrm>
        </p:grpSpPr>
        <p:sp>
          <p:nvSpPr>
            <p:cNvPr id="778" name="Google Shape;778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7"/>
          <p:cNvGrpSpPr/>
          <p:nvPr/>
        </p:nvGrpSpPr>
        <p:grpSpPr>
          <a:xfrm>
            <a:off x="7216432" y="2403375"/>
            <a:ext cx="433992" cy="422729"/>
            <a:chOff x="5916675" y="927975"/>
            <a:chExt cx="516350" cy="502950"/>
          </a:xfrm>
        </p:grpSpPr>
        <p:sp>
          <p:nvSpPr>
            <p:cNvPr id="781" name="Google Shape;781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37"/>
          <p:cNvSpPr/>
          <p:nvPr/>
        </p:nvSpPr>
        <p:spPr>
          <a:xfrm>
            <a:off x="8292430" y="263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/>
          <p:cNvSpPr/>
          <p:nvPr/>
        </p:nvSpPr>
        <p:spPr>
          <a:xfrm>
            <a:off x="7408593" y="263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/>
          <p:cNvSpPr/>
          <p:nvPr/>
        </p:nvSpPr>
        <p:spPr>
          <a:xfrm>
            <a:off x="7694128" y="36972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91" name="Google Shape;791;p3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7" name="Google Shape;797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798" name="Google Shape;798;p3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03" name="Google Shape;803;p3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6" name="Google Shape;806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07" name="Google Shape;807;p3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13" name="Google Shape;813;p3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6" name="Google Shape;816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17" name="Google Shape;817;p3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22" name="Google Shape;822;p3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7" name="Google Shape;827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28" name="Google Shape;828;p3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35" name="Google Shape;835;p3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38" name="Google Shape;838;p3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842" name="Google Shape;842;p3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849" name="Google Shape;849;p3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855" name="Google Shape;855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8" name="Google Shape;858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859" name="Google Shape;859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860" name="Google Shape;860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0" name="Google Shape;870;p3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877" name="Google Shape;877;p3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882" name="Google Shape;882;p3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888" name="Google Shape;888;p3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895" name="Google Shape;895;p3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9" name="Google Shape;899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00" name="Google Shape;900;p3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4" name="Google Shape;904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05" name="Google Shape;905;p3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0" name="Google Shape;910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11" name="Google Shape;911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1" name="Google Shape;921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22" name="Google Shape;922;p3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5" name="Google Shape;925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26" name="Google Shape;926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36" name="Google Shape;936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37" name="Google Shape;937;p3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1" name="Google Shape;941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942" name="Google Shape;942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2" name="Google Shape;952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953" name="Google Shape;953;p3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961" name="Google Shape;961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966" name="Google Shape;966;p3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971" name="Google Shape;971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6" name="Google Shape;976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977" name="Google Shape;977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984" name="Google Shape;984;p3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988" name="Google Shape;988;p3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94" name="Google Shape;994;p3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01" name="Google Shape;1001;p3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05" name="Google Shape;1005;p3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10" name="Google Shape;1010;p3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17" name="Google Shape;1017;p3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4" name="Google Shape;1024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25" name="Google Shape;1025;p3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30" name="Google Shape;1030;p3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3" name="Google Shape;1033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34" name="Google Shape;1034;p3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38" name="Google Shape;1038;p3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043" name="Google Shape;1043;p3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048" name="Google Shape;1048;p3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054" name="Google Shape;1054;p3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061" name="Google Shape;1061;p3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069" name="Google Shape;1069;p3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082" name="Google Shape;1082;p3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6" name="Google Shape;1086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087" name="Google Shape;1087;p3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91" name="Google Shape;1091;p3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098" name="Google Shape;1098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6" name="Google Shape;1106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07" name="Google Shape;1107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20" name="Google Shape;1120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33" name="Google Shape;1133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146" name="Google Shape;1146;p3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153" name="Google Shape;1153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169" name="Google Shape;1169;p3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175" name="Google Shape;1175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76" name="Google Shape;1176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9" name="Google Shape;1179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180" name="Google Shape;1180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3" name="Google Shape;1183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184" name="Google Shape;1184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7" name="Google Shape;1187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88" name="Google Shape;1188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1" name="Google Shape;1191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92" name="Google Shape;1192;p3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01" name="Google Shape;1201;p3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26" name="Google Shape;1226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27" name="Google Shape;1227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9" name="Google Shape;1229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30" name="Google Shape;1230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2" name="Google Shape;1232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33" name="Google Shape;1233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35" name="Google Shape;1235;p3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36" name="Google Shape;1236;p38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39"/>
          <p:cNvSpPr txBox="1"/>
          <p:nvPr/>
        </p:nvSpPr>
        <p:spPr>
          <a:xfrm>
            <a:off x="2697250" y="780956"/>
            <a:ext cx="5629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Now you can use any emoji as an icon!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42" name="Google Shape;1242;p39"/>
          <p:cNvSpPr txBox="1"/>
          <p:nvPr/>
        </p:nvSpPr>
        <p:spPr>
          <a:xfrm>
            <a:off x="1341500" y="24093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39C0BA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39C0BA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43" name="Google Shape;1243;p39"/>
          <p:cNvSpPr txBox="1"/>
          <p:nvPr/>
        </p:nvSpPr>
        <p:spPr>
          <a:xfrm>
            <a:off x="1182375" y="104236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39C0BA"/>
                </a:solidFill>
              </a:rPr>
              <a:t>😉</a:t>
            </a:r>
            <a:endParaRPr sz="9600">
              <a:solidFill>
                <a:srgbClr val="39C0BA"/>
              </a:solidFill>
            </a:endParaRPr>
          </a:p>
        </p:txBody>
      </p:sp>
      <p:sp>
        <p:nvSpPr>
          <p:cNvPr id="1244" name="Google Shape;1244;p39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" name="Google Shape;1249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51" name="Google Shape;1251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252" name="Google Shape;1252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253" name="Google Shape;1253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4" name="Google Shape;1254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55" name="Google Shape;1255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256" name="Google Shape;1256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7" name="Google Shape;1257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58" name="Google Shape;1258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59" name="Google Shape;1259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60" name="Google Shape;1260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61" name="Google Shape;1261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262" name="Google Shape;1262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63" name="Google Shape;1263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952953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Maybe Caveat</a:t>
            </a:r>
            <a:endParaRPr sz="72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5AC8D-2D48-F84F-9C81-538846A51CEF}"/>
              </a:ext>
            </a:extLst>
          </p:cNvPr>
          <p:cNvSpPr txBox="1"/>
          <p:nvPr/>
        </p:nvSpPr>
        <p:spPr>
          <a:xfrm>
            <a:off x="2762054" y="2516957"/>
            <a:ext cx="59041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Correlational. External validity.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Low on data, high on buzzwords. I was going to present my dissertation </a:t>
            </a:r>
          </a:p>
          <a:p>
            <a:r>
              <a:rPr lang="en-US" dirty="0"/>
              <a:t>But I was asked to keep it basic. So I’m keeping it basic.</a:t>
            </a:r>
          </a:p>
        </p:txBody>
      </p:sp>
    </p:spTree>
    <p:extLst>
      <p:ext uri="{BB962C8B-B14F-4D97-AF65-F5344CB8AC3E}">
        <p14:creationId xmlns:p14="http://schemas.microsoft.com/office/powerpoint/2010/main" val="329877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know about finding meaning and being productive at work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559213" y="2266988"/>
            <a:ext cx="7433956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F3F3F3"/>
                </a:solidFill>
              </a:rPr>
              <a:t>MEANINGFUL WORK</a:t>
            </a:r>
            <a:endParaRPr sz="6000" b="1" dirty="0">
              <a:solidFill>
                <a:srgbClr val="F3F3F3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1643</Words>
  <Application>Microsoft Macintosh PowerPoint</Application>
  <PresentationFormat>On-screen Show (16:9)</PresentationFormat>
  <Paragraphs>413</Paragraphs>
  <Slides>69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Montserrat</vt:lpstr>
      <vt:lpstr>Quicksand</vt:lpstr>
      <vt:lpstr>Verdana</vt:lpstr>
      <vt:lpstr>Eleanor template</vt:lpstr>
      <vt:lpstr>PowerPoint Presentation</vt:lpstr>
      <vt:lpstr>What we know</vt:lpstr>
      <vt:lpstr>Agenda</vt:lpstr>
      <vt:lpstr>Agenda</vt:lpstr>
      <vt:lpstr>Agenda</vt:lpstr>
      <vt:lpstr>Agenda</vt:lpstr>
      <vt:lpstr>Maybe Caveat</vt:lpstr>
      <vt:lpstr>What we know about finding meaning and being productive at work</vt:lpstr>
      <vt:lpstr>PowerPoint Presentation</vt:lpstr>
      <vt:lpstr>PowerPoint Presentation</vt:lpstr>
      <vt:lpstr>Meaningful Work</vt:lpstr>
      <vt:lpstr>Meaningful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TRANSITION HEADLINE</vt:lpstr>
      <vt:lpstr>PowerPoint Presentation</vt:lpstr>
      <vt:lpstr>THIS IS A SLIDE TITLE</vt:lpstr>
      <vt:lpstr>What we know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Christopher Dishop</cp:lastModifiedBy>
  <cp:revision>28</cp:revision>
  <dcterms:modified xsi:type="dcterms:W3CDTF">2020-10-09T14:30:21Z</dcterms:modified>
</cp:coreProperties>
</file>