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0" r:id="rId4"/>
    <p:sldId id="296" r:id="rId5"/>
    <p:sldId id="265" r:id="rId6"/>
    <p:sldId id="261" r:id="rId7"/>
    <p:sldId id="262" r:id="rId8"/>
    <p:sldId id="263" r:id="rId9"/>
    <p:sldId id="264" r:id="rId10"/>
    <p:sldId id="269" r:id="rId11"/>
    <p:sldId id="270" r:id="rId12"/>
    <p:sldId id="297" r:id="rId13"/>
    <p:sldId id="298" r:id="rId14"/>
    <p:sldId id="271" r:id="rId15"/>
    <p:sldId id="266" r:id="rId16"/>
    <p:sldId id="272" r:id="rId17"/>
    <p:sldId id="267" r:id="rId18"/>
    <p:sldId id="268" r:id="rId19"/>
    <p:sldId id="276" r:id="rId20"/>
    <p:sldId id="274" r:id="rId21"/>
    <p:sldId id="279" r:id="rId22"/>
    <p:sldId id="275" r:id="rId23"/>
    <p:sldId id="273" r:id="rId24"/>
    <p:sldId id="301" r:id="rId25"/>
    <p:sldId id="258" r:id="rId26"/>
    <p:sldId id="299" r:id="rId27"/>
    <p:sldId id="300" r:id="rId28"/>
    <p:sldId id="259" r:id="rId29"/>
    <p:sldId id="278" r:id="rId30"/>
    <p:sldId id="287" r:id="rId31"/>
    <p:sldId id="284" r:id="rId32"/>
    <p:sldId id="280" r:id="rId33"/>
    <p:sldId id="288" r:id="rId34"/>
    <p:sldId id="289" r:id="rId35"/>
    <p:sldId id="290" r:id="rId36"/>
    <p:sldId id="281" r:id="rId37"/>
    <p:sldId id="282" r:id="rId38"/>
    <p:sldId id="292" r:id="rId39"/>
    <p:sldId id="293" r:id="rId40"/>
    <p:sldId id="294" r:id="rId41"/>
    <p:sldId id="295" r:id="rId42"/>
    <p:sldId id="291" r:id="rId43"/>
    <p:sldId id="283" r:id="rId44"/>
    <p:sldId id="302" r:id="rId45"/>
    <p:sldId id="303" r:id="rId46"/>
    <p:sldId id="304" r:id="rId47"/>
    <p:sldId id="305" r:id="rId48"/>
    <p:sldId id="285" r:id="rId49"/>
    <p:sldId id="286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1C58"/>
    <a:srgbClr val="552678"/>
    <a:srgbClr val="2B133D"/>
    <a:srgbClr val="481F67"/>
    <a:srgbClr val="E55647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4607" autoAdjust="0"/>
  </p:normalViewPr>
  <p:slideViewPr>
    <p:cSldViewPr snapToGrid="0">
      <p:cViewPr>
        <p:scale>
          <a:sx n="75" d="100"/>
          <a:sy n="75" d="100"/>
        </p:scale>
        <p:origin x="1986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BB65F-D9CD-42E4-8C47-F38F9843150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89765-CFB5-4D0E-AF9F-88B0B0205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86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89765-CFB5-4D0E-AF9F-88B0B0205BA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4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60BF0-E186-518F-1E1D-78705595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93344"/>
            <a:ext cx="59436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50000"/>
                  </a:schemeClr>
                </a:solidFill>
                <a:latin typeface="Calibri (Corpo)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152E0-68EE-E5B7-E523-7E580C3C9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3837856"/>
            <a:ext cx="6985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AC23D-1FD0-AF22-A94E-2CA7ADB4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110EB-0165-632A-7E8F-701734A6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F633E-4DFB-AE61-403B-55119AAD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8BCBFC7-9A74-9DE4-FAAD-B038C9576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9731" y="-4184935"/>
            <a:ext cx="14597920" cy="151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2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F0D47-1338-FCDB-1D8D-A9B7FB27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7D427-94BE-2D2D-BF7F-EC45CFDC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5E8E0-4188-8E5D-B9EC-B09298E4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F9F66-119D-9C36-6954-AF3338DF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4A1A9-D9D7-200B-D325-C841DCD6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1227E0-99DF-3AF8-5DB3-CAE39EF37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5DBCF6-FB3A-7BA0-4E96-51E540AB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FFAC5-EF1C-2A01-8D68-031D928E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2C3B7-F4DB-0737-AF40-48A9A76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A69F1-EBBA-298D-411C-3EF6DEE0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3C57-4834-1CF1-29D1-50B3FF2F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00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673FB-0D19-CF64-54BB-0A5A233B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3D39B-58AA-63A1-BD25-F3BD86F0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99A6F4-DFDB-7BA0-05E7-21E8FD56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37FEE-34EB-2CB9-180F-5B881A4C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8879B13-C5EF-3E32-E5E3-A90BDE449F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3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FF22A-8725-4593-543C-F8BC1BA9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56284-CDDA-2699-8F71-C44BA1CD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70A7A-8D7A-16B3-BF11-BC170398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A35C9-2AAD-E862-578E-785CF6C3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0CF41-0F6A-906A-1CE0-B53E0F2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7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362B7-F37E-A0F1-BD01-7F27DFE1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1EF72-13BD-9D9F-19F0-9E18E157B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E443B5-3191-BAF0-C282-7C7DD7C5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B60767-1B71-E2DF-D4FE-BA6B27CE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9CED1-FE12-6BC4-6061-B242411E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EA434-19CA-25FE-2E8B-8E05E02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B08436F-62D1-4C45-98B5-E49CA343F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0AD1F-4D28-B4D0-EAF5-CF425602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2CF9BC-299A-7614-8074-1542C7FC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EB829-FF09-DD77-9639-95D98EC9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4B7B27-9374-75BA-8ECF-E116700A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319631-E658-0C37-FDDC-083C736E4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75CD7F-4DD9-7C7B-9213-5894984A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EF05CA-46D2-3499-F4FD-7948BD8D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F6A310-C752-8436-DDFB-2A9A611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39C45-CB15-906F-03EC-932A09E9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2CE409-2E01-740A-B369-6DD9BA51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3B8FEB-E0C7-4840-19AD-F5B3AA48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89C22E-3BA5-0C8F-587C-75A9B1EE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7D18B99-61BD-C263-3BFC-DB3EAD9CD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AA60FD-6890-CD2D-BDD7-C848EC89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AE6C8B-63B3-C7F7-8D84-BF1A23E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75635A-AD50-FCCC-02EA-C421A2E9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0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46A7-63AB-9CCD-575B-FECA96B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6B3E6-CE3B-EDF6-66C7-9BB92C72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6A08B7-ACC7-D7EE-6E46-DBACD89D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075722-F10F-A9F0-474B-FCA92770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6B2EE-A32A-C788-CDAB-8AAE92B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8EF7CA-9EB5-4802-5AFB-D69A9C54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2B2EE-E843-F90D-E91C-2A6464B8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6A0FF1-229E-1A8E-DB62-8DE33FC6E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155C13-514E-9CB7-EA9A-9BC08D3E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2071CD-B696-5F37-98DD-DD0C11B8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7E6CC3-B5B7-3598-501A-F89F9077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70DBEF-BD9C-2DC0-C291-596BB586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5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C1D1A9-5E18-68D3-6353-E03DDBE1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3626FB-D30B-884B-7B91-AE3F91E0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C5A8B-100C-85CF-5BF0-3DD574520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00DD-FE9E-4A11-977D-833523C8CBB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5F0E5-5FA9-50DD-D963-9C172DCF6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B9F65-47C9-E4E1-75E3-8E6DF1F19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0747-5A4D-473D-AA2E-EFB01A665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66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>
              <a:lumMod val="50000"/>
            </a:schemeClr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A2D52C-2F73-C851-F5AD-A9BEBFB5B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3E1C58"/>
                </a:solidFill>
              </a:rPr>
              <a:t>DQL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3E547ED-7B92-0CFA-5359-012E08337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3E1C58"/>
                </a:solidFill>
              </a:rPr>
              <a:t>Data Query </a:t>
            </a:r>
            <a:r>
              <a:rPr lang="pt-BR" dirty="0" err="1">
                <a:solidFill>
                  <a:srgbClr val="3E1C58"/>
                </a:solidFill>
              </a:rPr>
              <a:t>Language</a:t>
            </a:r>
            <a:endParaRPr lang="pt-BR" dirty="0">
              <a:solidFill>
                <a:srgbClr val="3E1C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2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DBF58-F520-09C6-F200-892D52BD9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8CEA5-D199-BD59-C185-7771C70B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500062"/>
            <a:ext cx="11261558" cy="154530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Importação de Dados no MySQL Workbench </a:t>
            </a:r>
            <a:r>
              <a:rPr lang="pt-BR" sz="4000" b="0" dirty="0">
                <a:solidFill>
                  <a:schemeClr val="accent1">
                    <a:lumMod val="75000"/>
                  </a:schemeClr>
                </a:solidFill>
              </a:rPr>
              <a:t>(Via interface gráfica)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03232-BCC7-0417-8085-0699FF25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2213811"/>
            <a:ext cx="11646569" cy="3963151"/>
          </a:xfrm>
        </p:spPr>
        <p:txBody>
          <a:bodyPr>
            <a:normAutofit/>
          </a:bodyPr>
          <a:lstStyle/>
          <a:p>
            <a:r>
              <a:rPr lang="pt-BR" b="1" dirty="0"/>
              <a:t>Via interface gráfica: </a:t>
            </a:r>
          </a:p>
          <a:p>
            <a:r>
              <a:rPr lang="pt-BR" dirty="0"/>
              <a:t>Se você tem um arquivo CSV ou SQL:</a:t>
            </a:r>
          </a:p>
          <a:p>
            <a:pPr lvl="1"/>
            <a:r>
              <a:rPr lang="pt-BR" b="1" dirty="0" err="1"/>
              <a:t>Bt</a:t>
            </a:r>
            <a:r>
              <a:rPr lang="pt-BR" b="1" dirty="0"/>
              <a:t> Direito no banco /</a:t>
            </a:r>
            <a:r>
              <a:rPr lang="pt-BR" dirty="0"/>
              <a:t> </a:t>
            </a:r>
            <a:r>
              <a:rPr lang="pt-BR" b="1" dirty="0" err="1"/>
              <a:t>Table</a:t>
            </a:r>
            <a:r>
              <a:rPr lang="pt-BR" dirty="0"/>
              <a:t> </a:t>
            </a:r>
            <a:r>
              <a:rPr lang="pt-BR" b="1" dirty="0"/>
              <a:t>Data</a:t>
            </a:r>
            <a:r>
              <a:rPr lang="pt-BR" dirty="0"/>
              <a:t>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b="1" dirty="0" err="1"/>
              <a:t>Wizard</a:t>
            </a:r>
            <a:r>
              <a:rPr lang="pt-BR" b="1" dirty="0"/>
              <a:t> &gt;</a:t>
            </a:r>
          </a:p>
          <a:p>
            <a:pPr lvl="1"/>
            <a:r>
              <a:rPr lang="pt-BR" dirty="0"/>
              <a:t>Escolher o arquivo &gt;</a:t>
            </a:r>
          </a:p>
          <a:p>
            <a:pPr lvl="1"/>
            <a:r>
              <a:rPr lang="pt-BR" dirty="0"/>
              <a:t>Marcar </a:t>
            </a:r>
            <a:r>
              <a:rPr lang="pt-BR" b="1" dirty="0" err="1"/>
              <a:t>Create</a:t>
            </a:r>
            <a:r>
              <a:rPr lang="pt-BR" b="1" dirty="0"/>
              <a:t> New </a:t>
            </a:r>
            <a:r>
              <a:rPr lang="pt-BR" b="1" dirty="0" err="1"/>
              <a:t>Table</a:t>
            </a:r>
            <a:r>
              <a:rPr lang="pt-BR" b="1" dirty="0"/>
              <a:t> </a:t>
            </a:r>
            <a:r>
              <a:rPr lang="pt-BR" dirty="0"/>
              <a:t>/ Selecionar o Banco de destino &gt;</a:t>
            </a:r>
          </a:p>
          <a:p>
            <a:pPr lvl="1"/>
            <a:r>
              <a:rPr lang="pt-BR" dirty="0"/>
              <a:t>Configurar os tipos das colunas (Podendo Personalizar no ícone da ferramenta) &gt; &gt; &gt;</a:t>
            </a:r>
          </a:p>
          <a:p>
            <a:r>
              <a:rPr lang="pt-BR" dirty="0"/>
              <a:t>O Workbench também permite que você selecione a tabela de destino</a:t>
            </a:r>
          </a:p>
        </p:txBody>
      </p:sp>
    </p:spTree>
    <p:extLst>
      <p:ext uri="{BB962C8B-B14F-4D97-AF65-F5344CB8AC3E}">
        <p14:creationId xmlns:p14="http://schemas.microsoft.com/office/powerpoint/2010/main" val="276381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F456C-B6B3-42CC-865E-E9E0C7B61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E6390-1700-67F0-EE82-EBE33477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Importação de Dados no MySQL Workbench </a:t>
            </a:r>
            <a:r>
              <a:rPr lang="pt-BR" sz="4000" b="0" dirty="0">
                <a:solidFill>
                  <a:schemeClr val="accent1">
                    <a:lumMod val="75000"/>
                  </a:schemeClr>
                </a:solidFill>
              </a:rPr>
              <a:t>(Via Query)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AA9BE-3A12-6D48-C2E9-6A657BDD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747"/>
            <a:ext cx="10515600" cy="3987216"/>
          </a:xfrm>
        </p:spPr>
        <p:txBody>
          <a:bodyPr/>
          <a:lstStyle/>
          <a:p>
            <a:r>
              <a:rPr lang="pt-BR" b="1" dirty="0"/>
              <a:t>Via interface gráfica: </a:t>
            </a:r>
          </a:p>
          <a:p>
            <a:r>
              <a:rPr lang="pt-BR" b="1" dirty="0"/>
              <a:t>Abra ou crie o script </a:t>
            </a:r>
            <a:r>
              <a:rPr lang="pt-BR" dirty="0"/>
              <a:t>no editor de SQL.</a:t>
            </a:r>
          </a:p>
          <a:p>
            <a:r>
              <a:rPr lang="pt-BR" b="1" dirty="0"/>
              <a:t>Selecione o banco de dados </a:t>
            </a:r>
            <a:r>
              <a:rPr lang="pt-BR" dirty="0"/>
              <a:t>onde deseja importar os dados.</a:t>
            </a:r>
          </a:p>
          <a:p>
            <a:r>
              <a:rPr lang="pt-BR" dirty="0"/>
              <a:t>Execute o script clicando no </a:t>
            </a:r>
            <a:r>
              <a:rPr lang="pt-BR" b="1" dirty="0"/>
              <a:t>ícone de raio </a:t>
            </a:r>
            <a:r>
              <a:rPr lang="pt-BR" dirty="0"/>
              <a:t>(ou </a:t>
            </a:r>
            <a:r>
              <a:rPr lang="pt-BR" dirty="0" err="1"/>
              <a:t>Ctrl+Enter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8626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D0102-D735-2811-97FC-6304B6E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Script: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8C438D-BEE9-6E29-8213-AC3CECB54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7917"/>
          <a:stretch/>
        </p:blipFill>
        <p:spPr>
          <a:xfrm>
            <a:off x="812800" y="1990725"/>
            <a:ext cx="4197888" cy="3634299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466FA972-4EFD-3994-D173-3235B6CD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083"/>
          <a:stretch/>
        </p:blipFill>
        <p:spPr>
          <a:xfrm>
            <a:off x="5174712" y="2281448"/>
            <a:ext cx="4197888" cy="33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2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16AAB-5392-03FD-E922-EEA10A9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Outro Script: LOAD DATA INFILE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FF199-EC48-2028-C493-78506255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LOAD DATA INFILE </a:t>
            </a:r>
            <a:r>
              <a:rPr lang="pt-BR" dirty="0"/>
              <a:t>'/caminho/para/o/arquivo/base.csv' -- Defina o caminho completo do arquivo no servidor</a:t>
            </a:r>
          </a:p>
          <a:p>
            <a:r>
              <a:rPr lang="pt-BR" b="1" dirty="0"/>
              <a:t>INTO</a:t>
            </a:r>
            <a:r>
              <a:rPr lang="pt-BR" dirty="0"/>
              <a:t> </a:t>
            </a:r>
            <a:r>
              <a:rPr lang="pt-BR" b="1" dirty="0"/>
              <a:t>TABLE</a:t>
            </a:r>
            <a:r>
              <a:rPr lang="pt-BR" dirty="0"/>
              <a:t> Produtos</a:t>
            </a:r>
          </a:p>
          <a:p>
            <a:r>
              <a:rPr lang="pt-BR" b="1" dirty="0"/>
              <a:t>FIELDS</a:t>
            </a:r>
            <a:r>
              <a:rPr lang="pt-BR" dirty="0"/>
              <a:t> </a:t>
            </a:r>
            <a:r>
              <a:rPr lang="pt-BR" b="1" dirty="0"/>
              <a:t>TERMINATED</a:t>
            </a:r>
            <a:r>
              <a:rPr lang="pt-BR" dirty="0"/>
              <a:t> </a:t>
            </a:r>
            <a:r>
              <a:rPr lang="pt-BR" b="1" dirty="0"/>
              <a:t>BY</a:t>
            </a:r>
            <a:r>
              <a:rPr lang="pt-BR" dirty="0"/>
              <a:t> </a:t>
            </a:r>
            <a:r>
              <a:rPr lang="pt-BR" b="1" dirty="0"/>
              <a:t>';'</a:t>
            </a:r>
            <a:r>
              <a:rPr lang="pt-BR" dirty="0"/>
              <a:t> -- O separador de campos é ponto e vírgula no arquivo CSV</a:t>
            </a:r>
          </a:p>
          <a:p>
            <a:r>
              <a:rPr lang="pt-BR" b="1" dirty="0"/>
              <a:t>ENCLOSED</a:t>
            </a:r>
            <a:r>
              <a:rPr lang="pt-BR" dirty="0"/>
              <a:t> </a:t>
            </a:r>
            <a:r>
              <a:rPr lang="pt-BR" b="1" dirty="0"/>
              <a:t>BY</a:t>
            </a:r>
            <a:r>
              <a:rPr lang="pt-BR" dirty="0"/>
              <a:t> '"' -- Caso os campos estejam entre aspas duplas</a:t>
            </a:r>
          </a:p>
          <a:p>
            <a:r>
              <a:rPr lang="pt-BR" b="1" dirty="0"/>
              <a:t>LINES</a:t>
            </a:r>
            <a:r>
              <a:rPr lang="pt-BR" dirty="0"/>
              <a:t> </a:t>
            </a:r>
            <a:r>
              <a:rPr lang="pt-BR" b="1" dirty="0"/>
              <a:t>TERMINATED</a:t>
            </a:r>
            <a:r>
              <a:rPr lang="pt-BR" dirty="0"/>
              <a:t> </a:t>
            </a:r>
            <a:r>
              <a:rPr lang="pt-BR" b="1" dirty="0"/>
              <a:t>BY</a:t>
            </a:r>
            <a:r>
              <a:rPr lang="pt-BR" dirty="0"/>
              <a:t> </a:t>
            </a:r>
            <a:r>
              <a:rPr lang="pt-BR" b="1" dirty="0"/>
              <a:t>'\n'</a:t>
            </a:r>
            <a:r>
              <a:rPr lang="pt-BR" dirty="0"/>
              <a:t> -- Indica a quebra de linha no arquivo</a:t>
            </a:r>
          </a:p>
          <a:p>
            <a:r>
              <a:rPr lang="pt-BR" b="1" dirty="0"/>
              <a:t>IGNORE</a:t>
            </a:r>
            <a:r>
              <a:rPr lang="pt-BR" dirty="0"/>
              <a:t> </a:t>
            </a:r>
            <a:r>
              <a:rPr lang="pt-BR" b="1" dirty="0"/>
              <a:t>1 LINES </a:t>
            </a:r>
            <a:r>
              <a:rPr lang="pt-BR" dirty="0"/>
              <a:t>-- Ignora a primeira linha (cabeçalho do CSV)</a:t>
            </a:r>
          </a:p>
          <a:p>
            <a:r>
              <a:rPr lang="pt-BR" b="1" dirty="0"/>
              <a:t>(Nome, Valor, Quantidade); </a:t>
            </a:r>
            <a:r>
              <a:rPr lang="pt-BR" dirty="0"/>
              <a:t>-- Mapeamento das colunas do CSV para as colunas da tabela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03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412A2-F277-BB78-13A8-BAA69643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 de Importação CSV: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F8A5B-8919-93EC-0CFF-9ED0FCF76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Crie uma tabela onde os dados serão inseridos. </a:t>
            </a:r>
          </a:p>
          <a:p>
            <a:r>
              <a:rPr lang="pt-BR" dirty="0"/>
              <a:t>Exemplo:</a:t>
            </a:r>
          </a:p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b="1" dirty="0" err="1"/>
              <a:t>Clientes</a:t>
            </a:r>
            <a:r>
              <a:rPr lang="en-US" dirty="0"/>
              <a:t> (    </a:t>
            </a:r>
          </a:p>
          <a:p>
            <a:pPr lvl="1"/>
            <a:r>
              <a:rPr lang="en-US" dirty="0"/>
              <a:t>ID INT PRIMARY KEY,    </a:t>
            </a:r>
          </a:p>
          <a:p>
            <a:pPr lvl="1"/>
            <a:r>
              <a:rPr lang="en-US" dirty="0" err="1"/>
              <a:t>Produtos</a:t>
            </a:r>
            <a:r>
              <a:rPr lang="en-US" dirty="0"/>
              <a:t> VARCHAR(100),    </a:t>
            </a:r>
          </a:p>
          <a:p>
            <a:pPr lvl="1"/>
            <a:r>
              <a:rPr lang="en-US" dirty="0"/>
              <a:t>Valor VARCHAR(100),    </a:t>
            </a:r>
          </a:p>
          <a:p>
            <a:pPr lvl="1"/>
            <a:r>
              <a:rPr lang="en-US" dirty="0" err="1"/>
              <a:t>Quantidade</a:t>
            </a:r>
            <a:r>
              <a:rPr lang="en-US" dirty="0"/>
              <a:t> DATE</a:t>
            </a:r>
          </a:p>
          <a:p>
            <a:pPr marL="457200" lvl="1" indent="0">
              <a:buNone/>
            </a:pPr>
            <a:r>
              <a:rPr lang="en-US" dirty="0"/>
              <a:t>);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47926-1B04-7CF7-BD2E-D9774252C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Use o comando de importação de CSV, seguindo os passos.</a:t>
            </a:r>
          </a:p>
        </p:txBody>
      </p:sp>
    </p:spTree>
    <p:extLst>
      <p:ext uri="{BB962C8B-B14F-4D97-AF65-F5344CB8AC3E}">
        <p14:creationId xmlns:p14="http://schemas.microsoft.com/office/powerpoint/2010/main" val="397085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C9DA3-6885-C331-D2FF-12FDAA47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Conceitos de DQL (Data Query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Language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844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E5129-B54E-9797-6320-DB7DEF81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ED5CB-C323-D2E4-C3AC-18289BDC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Conceitos de DQL (Data Query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Language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E2B73-71B6-F69D-7CD7-C5EAA1E7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DQL</a:t>
            </a:r>
            <a:r>
              <a:rPr lang="pt-BR" dirty="0"/>
              <a:t> faz parte da </a:t>
            </a:r>
            <a:r>
              <a:rPr lang="pt-BR" b="1" dirty="0"/>
              <a:t>SQL</a:t>
            </a:r>
          </a:p>
          <a:p>
            <a:r>
              <a:rPr lang="pt-BR" dirty="0"/>
              <a:t>É responsável por </a:t>
            </a:r>
            <a:r>
              <a:rPr lang="pt-BR" b="1" dirty="0"/>
              <a:t>Consultar</a:t>
            </a:r>
            <a:r>
              <a:rPr lang="pt-BR" dirty="0"/>
              <a:t> </a:t>
            </a:r>
            <a:r>
              <a:rPr lang="pt-BR" b="1" dirty="0"/>
              <a:t>Dados,</a:t>
            </a:r>
            <a:r>
              <a:rPr lang="pt-BR" dirty="0"/>
              <a:t> que já estão no banco de dados. </a:t>
            </a:r>
          </a:p>
          <a:p>
            <a:r>
              <a:rPr lang="pt-BR" dirty="0"/>
              <a:t>Ao contrário de “outras linguagens” </a:t>
            </a:r>
            <a:r>
              <a:rPr lang="pt-BR" b="1" dirty="0"/>
              <a:t>SQL</a:t>
            </a:r>
            <a:r>
              <a:rPr lang="pt-BR" dirty="0"/>
              <a:t> que manipulam os dados (como </a:t>
            </a:r>
            <a:r>
              <a:rPr lang="pt-BR" b="1" dirty="0"/>
              <a:t>DML</a:t>
            </a:r>
            <a:r>
              <a:rPr lang="pt-BR" dirty="0"/>
              <a:t> - </a:t>
            </a:r>
            <a:r>
              <a:rPr lang="pt-BR" b="1" dirty="0"/>
              <a:t>Data</a:t>
            </a:r>
            <a:r>
              <a:rPr lang="pt-BR" dirty="0"/>
              <a:t> </a:t>
            </a:r>
            <a:r>
              <a:rPr lang="pt-BR" b="1" dirty="0" err="1"/>
              <a:t>Manipulation</a:t>
            </a:r>
            <a:r>
              <a:rPr lang="pt-BR" dirty="0"/>
              <a:t> </a:t>
            </a:r>
            <a:r>
              <a:rPr lang="pt-BR" b="1" dirty="0" err="1"/>
              <a:t>Language</a:t>
            </a:r>
            <a:r>
              <a:rPr lang="pt-BR" dirty="0"/>
              <a:t>), a </a:t>
            </a:r>
            <a:r>
              <a:rPr lang="pt-BR" b="1" dirty="0"/>
              <a:t>DQL</a:t>
            </a:r>
            <a:r>
              <a:rPr lang="pt-BR" dirty="0"/>
              <a:t> é usada apenas para </a:t>
            </a:r>
            <a:r>
              <a:rPr lang="pt-BR" b="1" dirty="0"/>
              <a:t>Recuperar</a:t>
            </a:r>
            <a:r>
              <a:rPr lang="pt-BR" dirty="0"/>
              <a:t> </a:t>
            </a:r>
            <a:r>
              <a:rPr lang="pt-BR" b="1" dirty="0"/>
              <a:t>Informações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72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9B190-5EEF-E1D5-9F2F-0C6F2A73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Principal da DQL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F01C-D689-203E-526B-6201DF6D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Comando </a:t>
            </a:r>
            <a:r>
              <a:rPr lang="pt-BR" b="1" dirty="0"/>
              <a:t>SELECT</a:t>
            </a:r>
          </a:p>
          <a:p>
            <a:r>
              <a:rPr lang="pt-BR" dirty="0"/>
              <a:t>Permite que você </a:t>
            </a:r>
            <a:r>
              <a:rPr lang="pt-BR" u="sng" dirty="0"/>
              <a:t>escolha colunas</a:t>
            </a:r>
            <a:r>
              <a:rPr lang="pt-BR" dirty="0"/>
              <a:t> </a:t>
            </a:r>
            <a:r>
              <a:rPr lang="pt-BR" u="sng" dirty="0"/>
              <a:t>específicas</a:t>
            </a:r>
            <a:r>
              <a:rPr lang="pt-BR" dirty="0"/>
              <a:t> ou </a:t>
            </a:r>
            <a:r>
              <a:rPr lang="pt-BR" u="sng" dirty="0"/>
              <a:t>todas</a:t>
            </a:r>
            <a:r>
              <a:rPr lang="pt-BR" dirty="0"/>
              <a:t> </a:t>
            </a:r>
            <a:r>
              <a:rPr lang="pt-BR" u="sng" dirty="0"/>
              <a:t>as</a:t>
            </a:r>
            <a:r>
              <a:rPr lang="pt-BR" dirty="0"/>
              <a:t> </a:t>
            </a:r>
            <a:r>
              <a:rPr lang="pt-BR" u="sng" dirty="0"/>
              <a:t>colunas</a:t>
            </a:r>
            <a:r>
              <a:rPr lang="pt-BR" dirty="0"/>
              <a:t> de uma tabela para visualizar.</a:t>
            </a:r>
          </a:p>
        </p:txBody>
      </p:sp>
    </p:spTree>
    <p:extLst>
      <p:ext uri="{BB962C8B-B14F-4D97-AF65-F5344CB8AC3E}">
        <p14:creationId xmlns:p14="http://schemas.microsoft.com/office/powerpoint/2010/main" val="102521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2CB44-1583-1E2B-F9B0-C1F4161D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Comando SELECT e Cláusula FROM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3C80C-8D92-3C3B-7449-AECEBBF4D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: Escolhe quais colunas serão exibidas.</a:t>
            </a:r>
          </a:p>
          <a:p>
            <a:r>
              <a:rPr lang="pt-BR" b="1" dirty="0"/>
              <a:t>FROM</a:t>
            </a:r>
            <a:r>
              <a:rPr lang="pt-BR" dirty="0"/>
              <a:t>: Define de qual tabela os dados serão extraídos.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751F2B-6475-C5C1-E9DD-37354CEE1A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 *</a:t>
            </a:r>
          </a:p>
          <a:p>
            <a:r>
              <a:rPr lang="pt-BR" b="1" dirty="0"/>
              <a:t>FROM</a:t>
            </a:r>
            <a:r>
              <a:rPr lang="pt-BR" dirty="0"/>
              <a:t> Clientes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44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23FA1-90D9-DB9F-4892-9B59633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Comando SELECT e Cláusula FROM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EC7B1-4CDE-BE0B-E13E-DDE6A5034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 Produtos, </a:t>
            </a:r>
            <a:r>
              <a:rPr lang="pt-BR" dirty="0" err="1"/>
              <a:t>QuantidadeVendida</a:t>
            </a:r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FROM</a:t>
            </a:r>
            <a:r>
              <a:rPr lang="pt-BR" dirty="0"/>
              <a:t> </a:t>
            </a:r>
            <a:r>
              <a:rPr lang="pt-BR" b="1" dirty="0"/>
              <a:t>vendas</a:t>
            </a:r>
            <a:r>
              <a:rPr lang="pt-BR" dirty="0"/>
              <a:t>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058C09-7ADE-BB4E-3A30-4B043B40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6900" y="1825625"/>
            <a:ext cx="4800600" cy="4351338"/>
          </a:xfrm>
        </p:spPr>
        <p:txBody>
          <a:bodyPr/>
          <a:lstStyle/>
          <a:p>
            <a:r>
              <a:rPr lang="pt-BR" dirty="0"/>
              <a:t>Seleciona as colunas </a:t>
            </a:r>
            <a:r>
              <a:rPr lang="pt-BR" b="1" dirty="0"/>
              <a:t>nome</a:t>
            </a:r>
            <a:r>
              <a:rPr lang="pt-BR" dirty="0"/>
              <a:t> e </a:t>
            </a:r>
            <a:r>
              <a:rPr lang="pt-BR" b="1" dirty="0"/>
              <a:t>vendidos</a:t>
            </a:r>
            <a:r>
              <a:rPr lang="pt-BR" dirty="0"/>
              <a:t> da tabela </a:t>
            </a:r>
            <a:r>
              <a:rPr lang="pt-BR" b="1" dirty="0"/>
              <a:t>vendas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3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F52BE8-DB27-F210-927C-E8591BB4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2" y="10430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Ambiente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414837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3946-2448-0F8A-3523-48F6819C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SELECT, Cláusulas FROM e WHERE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85CAC-8F9D-C3BC-3AD0-5EACD62A76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WHERE</a:t>
            </a:r>
            <a:r>
              <a:rPr lang="pt-BR" dirty="0"/>
              <a:t>: Aplica condições para filtrar os resultados.</a:t>
            </a:r>
          </a:p>
          <a:p>
            <a:r>
              <a:rPr lang="pt-BR" dirty="0"/>
              <a:t>Mostrar o </a:t>
            </a:r>
            <a:r>
              <a:rPr lang="pt-BR" b="1" dirty="0"/>
              <a:t>nome</a:t>
            </a:r>
            <a:r>
              <a:rPr lang="pt-BR" dirty="0"/>
              <a:t> e o </a:t>
            </a:r>
            <a:r>
              <a:rPr lang="pt-BR" b="1" dirty="0"/>
              <a:t>e-mail</a:t>
            </a:r>
            <a:r>
              <a:rPr lang="pt-BR" dirty="0"/>
              <a:t> dos clientes, cadastrados </a:t>
            </a:r>
            <a:r>
              <a:rPr lang="pt-BR" b="1" dirty="0"/>
              <a:t>após</a:t>
            </a:r>
            <a:r>
              <a:rPr lang="pt-BR" dirty="0"/>
              <a:t> 1º de janeiro de 2023.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6E8FE-27CC-162D-C674-F0713CC57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 Produto, Categoria</a:t>
            </a:r>
          </a:p>
          <a:p>
            <a:r>
              <a:rPr lang="pt-BR" b="1" dirty="0"/>
              <a:t>FROM</a:t>
            </a:r>
            <a:r>
              <a:rPr lang="pt-BR" dirty="0"/>
              <a:t> Vendas</a:t>
            </a:r>
          </a:p>
          <a:p>
            <a:r>
              <a:rPr lang="pt-BR" b="1" dirty="0"/>
              <a:t>WHERE</a:t>
            </a:r>
            <a:r>
              <a:rPr lang="pt-BR" dirty="0"/>
              <a:t> </a:t>
            </a:r>
            <a:r>
              <a:rPr lang="pt-BR" dirty="0" err="1"/>
              <a:t>DataVenda</a:t>
            </a:r>
            <a:r>
              <a:rPr lang="pt-BR" dirty="0"/>
              <a:t> </a:t>
            </a:r>
            <a:r>
              <a:rPr lang="pt-BR" b="1" dirty="0"/>
              <a:t>&gt;</a:t>
            </a:r>
            <a:r>
              <a:rPr lang="pt-BR" dirty="0"/>
              <a:t> ‘2024-05-01’;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85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19988-5326-5941-977A-8D9BAF81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em DQL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7D854-CB21-350C-E249-B73E7B54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 Produto, Valor</a:t>
            </a:r>
          </a:p>
          <a:p>
            <a:r>
              <a:rPr lang="pt-BR" b="1" dirty="0"/>
              <a:t>FROM</a:t>
            </a:r>
            <a:r>
              <a:rPr lang="pt-BR" dirty="0"/>
              <a:t> Vendas</a:t>
            </a:r>
          </a:p>
          <a:p>
            <a:r>
              <a:rPr lang="pt-BR" b="1" dirty="0"/>
              <a:t>WHERE</a:t>
            </a:r>
            <a:r>
              <a:rPr lang="pt-BR" dirty="0"/>
              <a:t> Valor &gt; 100;</a:t>
            </a:r>
          </a:p>
        </p:txBody>
      </p:sp>
    </p:spTree>
    <p:extLst>
      <p:ext uri="{BB962C8B-B14F-4D97-AF65-F5344CB8AC3E}">
        <p14:creationId xmlns:p14="http://schemas.microsoft.com/office/powerpoint/2010/main" val="12030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AEC18A-250C-D2A3-85C8-6C5318C3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SELECT, Cláusulas FROM e WHERE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966129-9E99-6780-15A5-462D80097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9100" cy="4351338"/>
          </a:xfrm>
        </p:spPr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 Produto, Loja</a:t>
            </a:r>
          </a:p>
          <a:p>
            <a:r>
              <a:rPr lang="pt-BR" b="1" dirty="0"/>
              <a:t>FROM</a:t>
            </a:r>
            <a:r>
              <a:rPr lang="pt-BR" dirty="0"/>
              <a:t> vendas </a:t>
            </a:r>
          </a:p>
          <a:p>
            <a:r>
              <a:rPr lang="pt-BR" b="1" dirty="0"/>
              <a:t>WHERE</a:t>
            </a:r>
            <a:r>
              <a:rPr lang="pt-BR" dirty="0"/>
              <a:t> </a:t>
            </a:r>
            <a:r>
              <a:rPr lang="pt-BR" dirty="0" err="1"/>
              <a:t>QuantidadeVendida</a:t>
            </a:r>
            <a:r>
              <a:rPr lang="pt-BR" dirty="0"/>
              <a:t> &gt; 20;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D0F71A-454A-B87B-E322-33776261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1825625"/>
            <a:ext cx="4648200" cy="4351338"/>
          </a:xfrm>
        </p:spPr>
        <p:txBody>
          <a:bodyPr/>
          <a:lstStyle/>
          <a:p>
            <a:r>
              <a:rPr lang="pt-BR" dirty="0"/>
              <a:t>Retorna o </a:t>
            </a: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b="1" dirty="0"/>
              <a:t>das pessoas</a:t>
            </a:r>
            <a:r>
              <a:rPr lang="pt-BR" dirty="0"/>
              <a:t>, cuja a </a:t>
            </a:r>
            <a:r>
              <a:rPr lang="pt-BR" b="1" dirty="0"/>
              <a:t>quantidade</a:t>
            </a:r>
            <a:r>
              <a:rPr lang="pt-BR" dirty="0"/>
              <a:t> </a:t>
            </a:r>
            <a:r>
              <a:rPr lang="pt-BR" b="1" dirty="0"/>
              <a:t>vendida</a:t>
            </a:r>
            <a:r>
              <a:rPr lang="pt-BR" dirty="0"/>
              <a:t>, na </a:t>
            </a:r>
            <a:r>
              <a:rPr lang="pt-BR" u="sng" dirty="0"/>
              <a:t>tabela de vendas</a:t>
            </a:r>
            <a:r>
              <a:rPr lang="pt-BR" dirty="0"/>
              <a:t> é maior que 150.</a:t>
            </a:r>
          </a:p>
        </p:txBody>
      </p:sp>
    </p:spTree>
    <p:extLst>
      <p:ext uri="{BB962C8B-B14F-4D97-AF65-F5344CB8AC3E}">
        <p14:creationId xmlns:p14="http://schemas.microsoft.com/office/powerpoint/2010/main" val="361592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01EA5-EA1B-208D-63F6-3A384730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9BFA9-3822-989C-28E5-35597694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9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4583D-57BF-823A-0F03-B3C6033C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SELECT: Limitar o número de </a:t>
            </a:r>
            <a:r>
              <a:rPr lang="pt-BR" dirty="0" err="1"/>
              <a:t>regístros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FD49-6AAA-43B1-2F3D-66980AA4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 * </a:t>
            </a:r>
          </a:p>
          <a:p>
            <a:r>
              <a:rPr lang="pt-BR" b="1" dirty="0"/>
              <a:t>FROM</a:t>
            </a:r>
            <a:r>
              <a:rPr lang="pt-BR" dirty="0"/>
              <a:t> </a:t>
            </a:r>
            <a:r>
              <a:rPr lang="pt-BR" dirty="0" err="1"/>
              <a:t>importacao</a:t>
            </a:r>
            <a:r>
              <a:rPr lang="pt-BR" dirty="0"/>
              <a:t> </a:t>
            </a:r>
          </a:p>
          <a:p>
            <a:r>
              <a:rPr lang="pt-BR" b="1" dirty="0"/>
              <a:t>LIMIT</a:t>
            </a:r>
            <a:r>
              <a:rPr lang="pt-BR" dirty="0"/>
              <a:t> 3000;</a:t>
            </a:r>
          </a:p>
        </p:txBody>
      </p:sp>
    </p:spTree>
    <p:extLst>
      <p:ext uri="{BB962C8B-B14F-4D97-AF65-F5344CB8AC3E}">
        <p14:creationId xmlns:p14="http://schemas.microsoft.com/office/powerpoint/2010/main" val="117879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9BB6E7-BEA2-CC2F-B139-D4792D5B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Criação do Banco de Dados e Tabela</a:t>
            </a:r>
            <a:r>
              <a:rPr lang="pt-BR" dirty="0"/>
              <a:t>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5A2660-664B-1E88-5CC1-0758F13F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novo banco de dados no MySQL Workbench;</a:t>
            </a:r>
          </a:p>
          <a:p>
            <a:r>
              <a:rPr lang="pt-BR" dirty="0"/>
              <a:t>Importar uma tabela;</a:t>
            </a:r>
          </a:p>
          <a:p>
            <a:r>
              <a:rPr lang="pt-BR" dirty="0"/>
              <a:t>Criar consultas</a:t>
            </a:r>
          </a:p>
        </p:txBody>
      </p:sp>
    </p:spTree>
    <p:extLst>
      <p:ext uri="{BB962C8B-B14F-4D97-AF65-F5344CB8AC3E}">
        <p14:creationId xmlns:p14="http://schemas.microsoft.com/office/powerpoint/2010/main" val="116208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62F576D-89C6-8E20-5244-ABE9B699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SELECT, Cláusulas FROM, WHERE e AND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8DC43-1AC1-8424-8353-F3127A0A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SELECT</a:t>
            </a:r>
            <a:r>
              <a:rPr lang="pt-BR" dirty="0"/>
              <a:t> Produto, Valor, </a:t>
            </a:r>
            <a:r>
              <a:rPr lang="pt-BR" dirty="0" err="1"/>
              <a:t>DataVenda</a:t>
            </a:r>
            <a:endParaRPr lang="pt-BR" dirty="0"/>
          </a:p>
          <a:p>
            <a:r>
              <a:rPr lang="pt-BR" b="1" dirty="0"/>
              <a:t>FROM</a:t>
            </a:r>
            <a:r>
              <a:rPr lang="pt-BR" dirty="0"/>
              <a:t> Vendas </a:t>
            </a:r>
          </a:p>
          <a:p>
            <a:r>
              <a:rPr lang="pt-BR" b="1" dirty="0"/>
              <a:t>WHERE</a:t>
            </a:r>
            <a:r>
              <a:rPr lang="pt-BR" dirty="0"/>
              <a:t> </a:t>
            </a:r>
            <a:r>
              <a:rPr lang="pt-BR" dirty="0" err="1"/>
              <a:t>DataVenda</a:t>
            </a:r>
            <a:r>
              <a:rPr lang="pt-BR" dirty="0"/>
              <a:t> &gt;= '2024-07-01' </a:t>
            </a:r>
            <a:r>
              <a:rPr lang="pt-BR" b="1" dirty="0"/>
              <a:t>AND</a:t>
            </a:r>
            <a:r>
              <a:rPr lang="pt-BR" dirty="0"/>
              <a:t> </a:t>
            </a:r>
            <a:r>
              <a:rPr lang="pt-BR" dirty="0" err="1"/>
              <a:t>DataVenda</a:t>
            </a:r>
            <a:r>
              <a:rPr lang="pt-BR" dirty="0"/>
              <a:t> &lt;= '2024-09-30';</a:t>
            </a:r>
          </a:p>
        </p:txBody>
      </p:sp>
    </p:spTree>
    <p:extLst>
      <p:ext uri="{BB962C8B-B14F-4D97-AF65-F5344CB8AC3E}">
        <p14:creationId xmlns:p14="http://schemas.microsoft.com/office/powerpoint/2010/main" val="830760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9EB804-8C47-5E74-BFA7-BE8C4619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5209F84-2481-C521-C786-E46FD3B2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SELECT, Cláusulas FROM, WHERE e AND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DB8F5-7024-64FF-B3A5-B04B417E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299"/>
            <a:ext cx="10515600" cy="4157663"/>
          </a:xfrm>
        </p:spPr>
        <p:txBody>
          <a:bodyPr/>
          <a:lstStyle/>
          <a:p>
            <a:r>
              <a:rPr lang="pt-BR" b="1" dirty="0"/>
              <a:t>SELECT </a:t>
            </a:r>
            <a:r>
              <a:rPr lang="pt-BR" dirty="0"/>
              <a:t>Produto, Valor, </a:t>
            </a:r>
            <a:r>
              <a:rPr lang="pt-BR" dirty="0" err="1"/>
              <a:t>QuantidadeVendida</a:t>
            </a:r>
            <a:r>
              <a:rPr lang="pt-BR" dirty="0"/>
              <a:t>, </a:t>
            </a:r>
            <a:r>
              <a:rPr lang="pt-BR" dirty="0" err="1"/>
              <a:t>DataVenda</a:t>
            </a:r>
            <a:endParaRPr lang="pt-BR" dirty="0"/>
          </a:p>
          <a:p>
            <a:r>
              <a:rPr lang="pt-BR" b="1" dirty="0"/>
              <a:t>FROM </a:t>
            </a:r>
            <a:r>
              <a:rPr lang="pt-BR" dirty="0"/>
              <a:t>Vendas</a:t>
            </a:r>
          </a:p>
          <a:p>
            <a:r>
              <a:rPr lang="pt-BR" b="1" dirty="0"/>
              <a:t>WHERE </a:t>
            </a:r>
            <a:r>
              <a:rPr lang="pt-BR" dirty="0" err="1"/>
              <a:t>DataVenda</a:t>
            </a:r>
            <a:r>
              <a:rPr lang="pt-BR" b="1" dirty="0"/>
              <a:t> </a:t>
            </a:r>
            <a:r>
              <a:rPr lang="pt-BR" dirty="0"/>
              <a:t>&gt;= '2024-09-15'  </a:t>
            </a:r>
            <a:r>
              <a:rPr lang="pt-BR" b="1" dirty="0"/>
              <a:t>AND </a:t>
            </a:r>
            <a:r>
              <a:rPr lang="pt-BR" dirty="0" err="1"/>
              <a:t>DataVenda</a:t>
            </a:r>
            <a:r>
              <a:rPr lang="pt-BR" dirty="0"/>
              <a:t> &lt;= '2024-10-20'   </a:t>
            </a:r>
            <a:r>
              <a:rPr lang="pt-BR" b="1" dirty="0"/>
              <a:t>AND </a:t>
            </a:r>
            <a:r>
              <a:rPr lang="pt-BR" dirty="0"/>
              <a:t>Categoria = 'Eletrônicos';</a:t>
            </a:r>
          </a:p>
        </p:txBody>
      </p:sp>
    </p:spTree>
    <p:extLst>
      <p:ext uri="{BB962C8B-B14F-4D97-AF65-F5344CB8AC3E}">
        <p14:creationId xmlns:p14="http://schemas.microsoft.com/office/powerpoint/2010/main" val="147043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42C70-ADBA-8F71-69AB-619EA2E2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5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Criar Tabela SQL </a:t>
            </a:r>
            <a:br>
              <a:rPr lang="pt-BR" dirty="0"/>
            </a:br>
            <a:r>
              <a:rPr lang="pt-BR" sz="4400" b="0" dirty="0"/>
              <a:t>(Comando DML) 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570636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668AEFA-3396-A777-04D0-0E8EFFD0B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68C17-D6D2-3E8D-70FD-6E4BDECB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00062"/>
            <a:ext cx="10515600" cy="1531938"/>
          </a:xfrm>
        </p:spPr>
        <p:txBody>
          <a:bodyPr>
            <a:normAutofit/>
          </a:bodyPr>
          <a:lstStyle/>
          <a:p>
            <a:r>
              <a:rPr lang="pt-BR" sz="5300" dirty="0"/>
              <a:t>Criar Tabela SQL </a:t>
            </a:r>
            <a:br>
              <a:rPr lang="pt-BR" dirty="0"/>
            </a:br>
            <a:r>
              <a:rPr lang="pt-BR" sz="4000" b="0" dirty="0"/>
              <a:t>(Comando DML)</a:t>
            </a:r>
            <a:endParaRPr lang="pt-BR" b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9FF0A-BB21-C8EF-47AA-FA6C29E7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299"/>
            <a:ext cx="10515600" cy="4030663"/>
          </a:xfrm>
        </p:spPr>
        <p:txBody>
          <a:bodyPr/>
          <a:lstStyle/>
          <a:p>
            <a:r>
              <a:rPr lang="pt-BR" dirty="0"/>
              <a:t>CREATE TABLE Produtos (    </a:t>
            </a:r>
          </a:p>
          <a:p>
            <a:pPr lvl="1"/>
            <a:r>
              <a:rPr lang="pt-BR" sz="2800" dirty="0"/>
              <a:t>ID INT PRIMARY KEY,    </a:t>
            </a:r>
          </a:p>
          <a:p>
            <a:pPr lvl="1"/>
            <a:r>
              <a:rPr lang="pt-BR" sz="2800" dirty="0"/>
              <a:t>Nome VARCHAR(100),    </a:t>
            </a:r>
          </a:p>
          <a:p>
            <a:pPr lvl="1"/>
            <a:r>
              <a:rPr lang="pt-BR" sz="2800" dirty="0" err="1"/>
              <a:t>Preco</a:t>
            </a:r>
            <a:r>
              <a:rPr lang="pt-BR" sz="2800" dirty="0"/>
              <a:t> DECIMAL(10, 2),    </a:t>
            </a:r>
          </a:p>
          <a:p>
            <a:pPr lvl="1"/>
            <a:r>
              <a:rPr lang="pt-BR" sz="2800" dirty="0"/>
              <a:t>Estoque INT</a:t>
            </a:r>
          </a:p>
          <a:p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054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E4F38B4-4B5A-D572-F997-C8CD64D8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Ambiente MySQL Workbench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3D1C57-02BF-C402-77BF-B79440EC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gráfica oficial da MySQL, que permite trabalhar com Bancos de Dados de maneira </a:t>
            </a:r>
            <a:r>
              <a:rPr lang="pt-BR" b="1" dirty="0"/>
              <a:t>visual</a:t>
            </a:r>
            <a:r>
              <a:rPr lang="pt-BR" dirty="0"/>
              <a:t> e </a:t>
            </a:r>
            <a:r>
              <a:rPr lang="pt-BR" b="1" dirty="0"/>
              <a:t>intuitiva</a:t>
            </a:r>
            <a:r>
              <a:rPr lang="pt-BR" dirty="0"/>
              <a:t>.</a:t>
            </a:r>
          </a:p>
          <a:p>
            <a:r>
              <a:rPr lang="pt-BR" b="1" dirty="0"/>
              <a:t>Principais Atividades</a:t>
            </a:r>
          </a:p>
          <a:p>
            <a:pPr lvl="1"/>
            <a:r>
              <a:rPr lang="pt-BR" sz="2800" b="1" dirty="0"/>
              <a:t>Criar</a:t>
            </a:r>
            <a:r>
              <a:rPr lang="pt-BR" sz="2800" dirty="0"/>
              <a:t> e </a:t>
            </a:r>
            <a:r>
              <a:rPr lang="pt-BR" sz="2800" b="1" dirty="0"/>
              <a:t>gerenciar</a:t>
            </a:r>
            <a:r>
              <a:rPr lang="pt-BR" sz="2800" dirty="0"/>
              <a:t> bancos de dados;</a:t>
            </a:r>
          </a:p>
          <a:p>
            <a:pPr lvl="1"/>
            <a:r>
              <a:rPr lang="pt-BR" sz="2800" b="1" dirty="0"/>
              <a:t>Executar queries </a:t>
            </a:r>
            <a:r>
              <a:rPr lang="pt-BR" sz="2800" dirty="0"/>
              <a:t>SQL;</a:t>
            </a:r>
          </a:p>
          <a:p>
            <a:pPr lvl="1"/>
            <a:r>
              <a:rPr lang="pt-BR" sz="2800" b="1" dirty="0"/>
              <a:t>Visualizar</a:t>
            </a:r>
            <a:r>
              <a:rPr lang="pt-BR" sz="2800" dirty="0"/>
              <a:t> o </a:t>
            </a:r>
            <a:r>
              <a:rPr lang="pt-BR" sz="2800" b="1" dirty="0"/>
              <a:t>design</a:t>
            </a:r>
            <a:r>
              <a:rPr lang="pt-BR" sz="2800" dirty="0"/>
              <a:t> de </a:t>
            </a:r>
            <a:r>
              <a:rPr lang="pt-BR" sz="2800" u="sng" dirty="0"/>
              <a:t>tabelas</a:t>
            </a:r>
            <a:r>
              <a:rPr lang="pt-BR" sz="2800" dirty="0"/>
              <a:t> e </a:t>
            </a:r>
            <a:r>
              <a:rPr lang="pt-BR" sz="2800" b="1" dirty="0"/>
              <a:t>relacionamentos</a:t>
            </a:r>
            <a:r>
              <a:rPr lang="pt-BR" sz="2800" dirty="0"/>
              <a:t>;</a:t>
            </a:r>
          </a:p>
          <a:p>
            <a:pPr lvl="1"/>
            <a:r>
              <a:rPr lang="pt-BR" sz="2800" b="1" dirty="0"/>
              <a:t>Importar</a:t>
            </a:r>
            <a:r>
              <a:rPr lang="pt-BR" sz="2800" dirty="0"/>
              <a:t> e </a:t>
            </a:r>
            <a:r>
              <a:rPr lang="pt-BR" sz="2800" b="1" dirty="0"/>
              <a:t>exportar</a:t>
            </a:r>
            <a:r>
              <a:rPr lang="pt-BR" sz="2800" dirty="0"/>
              <a:t> dados.</a:t>
            </a:r>
          </a:p>
        </p:txBody>
      </p:sp>
    </p:spTree>
    <p:extLst>
      <p:ext uri="{BB962C8B-B14F-4D97-AF65-F5344CB8AC3E}">
        <p14:creationId xmlns:p14="http://schemas.microsoft.com/office/powerpoint/2010/main" val="864245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B1A7E-2C21-37A4-4193-CA084CF28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INTEGRAÇÃO</a:t>
            </a:r>
            <a:br>
              <a:rPr lang="pt-BR" dirty="0"/>
            </a:br>
            <a:r>
              <a:rPr lang="pt-BR" dirty="0"/>
              <a:t>MySQL com Python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ED4F795-CCCA-7C51-F359-47FCB87A7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72680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484A0-975F-E85C-97E7-F8D46DAB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2828"/>
            <a:ext cx="10515600" cy="1325563"/>
          </a:xfrm>
        </p:spPr>
        <p:txBody>
          <a:bodyPr/>
          <a:lstStyle/>
          <a:p>
            <a:r>
              <a:rPr lang="pt-BR" dirty="0"/>
              <a:t>Conectar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79062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4DF21-E664-89FA-33FB-51C69561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Conexão Python com o MySQL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CB93B-68E1-9A64-6E6A-476FB9E0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bibliotecas específicas, como:</a:t>
            </a:r>
          </a:p>
          <a:p>
            <a:r>
              <a:rPr lang="pt-BR" b="1" dirty="0" err="1"/>
              <a:t>SQLAlchemy</a:t>
            </a:r>
            <a:r>
              <a:rPr lang="pt-BR" dirty="0"/>
              <a:t> </a:t>
            </a:r>
          </a:p>
          <a:p>
            <a:r>
              <a:rPr lang="pt-BR" b="1" dirty="0" err="1"/>
              <a:t>PyMySQL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1" dirty="0"/>
              <a:t>Instalação das Bibliotecas</a:t>
            </a:r>
            <a:r>
              <a:rPr lang="pt-BR" dirty="0"/>
              <a:t>: Antes de iniciar, instale as dependências:</a:t>
            </a:r>
          </a:p>
          <a:p>
            <a:r>
              <a:rPr lang="pt-BR" b="1" dirty="0" err="1"/>
              <a:t>pip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sqlalchemy</a:t>
            </a:r>
            <a:r>
              <a:rPr lang="pt-BR" b="1" dirty="0"/>
              <a:t> </a:t>
            </a:r>
            <a:r>
              <a:rPr lang="pt-BR" b="1" dirty="0" err="1"/>
              <a:t>pymysql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51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5789-1730-4188-4ABB-EC6F76F4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34"/>
            <a:ext cx="10515600" cy="1325563"/>
          </a:xfrm>
        </p:spPr>
        <p:txBody>
          <a:bodyPr/>
          <a:lstStyle/>
          <a:p>
            <a:r>
              <a:rPr lang="pt-BR" b="1" dirty="0" err="1"/>
              <a:t>SQLAlchemy</a:t>
            </a:r>
            <a:r>
              <a:rPr lang="pt-BR" dirty="0"/>
              <a:t> | </a:t>
            </a:r>
            <a:r>
              <a:rPr lang="pt-BR" b="1" dirty="0" err="1"/>
              <a:t>PyMySQL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9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2D551-69A7-5E43-3600-17E13CBF7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4559F-C4F4-6101-2F02-0F54BB93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SQLAlchemy</a:t>
            </a:r>
            <a:r>
              <a:rPr lang="pt-BR" dirty="0"/>
              <a:t> | </a:t>
            </a:r>
            <a:r>
              <a:rPr lang="pt-BR" b="1" dirty="0" err="1"/>
              <a:t>PyMySQL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68B8C-6ABB-3797-CBB6-DB4B9735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SQLAlchemy</a:t>
            </a:r>
            <a:r>
              <a:rPr lang="pt-BR" dirty="0"/>
              <a:t>: Biblioteca de </a:t>
            </a:r>
            <a:r>
              <a:rPr lang="pt-BR" b="1" dirty="0"/>
              <a:t>ORM</a:t>
            </a:r>
            <a:r>
              <a:rPr lang="pt-BR" dirty="0"/>
              <a:t> (</a:t>
            </a:r>
            <a:r>
              <a:rPr lang="pt-BR" dirty="0" err="1"/>
              <a:t>Object-Relational</a:t>
            </a:r>
            <a:r>
              <a:rPr lang="pt-BR" dirty="0"/>
              <a:t> Mapping), que permite interagir com bancos de dados, de forma mais abstrata e </a:t>
            </a:r>
            <a:r>
              <a:rPr lang="pt-BR" b="1" dirty="0"/>
              <a:t>orientada</a:t>
            </a:r>
            <a:r>
              <a:rPr lang="pt-BR" dirty="0"/>
              <a:t> a </a:t>
            </a:r>
            <a:r>
              <a:rPr lang="pt-BR" b="1" dirty="0"/>
              <a:t>objetos</a:t>
            </a:r>
            <a:r>
              <a:rPr lang="pt-BR" dirty="0"/>
              <a:t>, </a:t>
            </a:r>
          </a:p>
          <a:p>
            <a:pPr lvl="1"/>
            <a:r>
              <a:rPr lang="pt-BR" dirty="0"/>
              <a:t>Facilita o desenvolvimento, que utilizam bancos de dados relacionais.</a:t>
            </a:r>
          </a:p>
          <a:p>
            <a:r>
              <a:rPr lang="pt-BR" b="1" dirty="0" err="1"/>
              <a:t>PyMySQL</a:t>
            </a:r>
            <a:r>
              <a:rPr lang="pt-BR" dirty="0"/>
              <a:t>: Driver que permite, que o </a:t>
            </a:r>
            <a:r>
              <a:rPr lang="pt-BR" b="1" dirty="0" err="1"/>
              <a:t>SQLAlchemy</a:t>
            </a:r>
            <a:r>
              <a:rPr lang="pt-BR" dirty="0"/>
              <a:t> se conecte ao bancos de dados MySQL. </a:t>
            </a:r>
          </a:p>
          <a:p>
            <a:pPr lvl="1"/>
            <a:r>
              <a:rPr lang="pt-BR" dirty="0"/>
              <a:t>Serve como a "</a:t>
            </a:r>
            <a:r>
              <a:rPr lang="pt-BR" u="sng" dirty="0"/>
              <a:t>ponte</a:t>
            </a:r>
            <a:r>
              <a:rPr lang="pt-BR" dirty="0"/>
              <a:t>" entre o Python e o servidor MySQL.</a:t>
            </a:r>
          </a:p>
        </p:txBody>
      </p:sp>
    </p:spTree>
    <p:extLst>
      <p:ext uri="{BB962C8B-B14F-4D97-AF65-F5344CB8AC3E}">
        <p14:creationId xmlns:p14="http://schemas.microsoft.com/office/powerpoint/2010/main" val="524654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CB9F1-453E-FCD6-9A90-770F5F0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6A5AF-490B-4658-3C50-CD189DE5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conexão com o banco de dados via </a:t>
            </a:r>
            <a:r>
              <a:rPr lang="pt-BR" b="1" dirty="0" err="1"/>
              <a:t>SQLAlchemy</a:t>
            </a:r>
            <a:r>
              <a:rPr lang="pt-BR" dirty="0"/>
              <a:t> é feita através de uma </a:t>
            </a:r>
            <a:r>
              <a:rPr lang="pt-BR" b="1" dirty="0"/>
              <a:t>URL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</a:t>
            </a:r>
            <a:r>
              <a:rPr lang="pt-BR" b="1" dirty="0"/>
              <a:t>conexão</a:t>
            </a:r>
            <a:r>
              <a:rPr lang="pt-BR" dirty="0"/>
              <a:t>.</a:t>
            </a:r>
          </a:p>
          <a:p>
            <a:r>
              <a:rPr lang="pt-BR" dirty="0"/>
              <a:t>Onde se especifica o </a:t>
            </a:r>
            <a:r>
              <a:rPr lang="pt-BR" b="1" dirty="0"/>
              <a:t>driver</a:t>
            </a:r>
            <a:r>
              <a:rPr lang="pt-BR" dirty="0"/>
              <a:t>, o </a:t>
            </a:r>
            <a:r>
              <a:rPr lang="pt-BR" b="1" dirty="0"/>
              <a:t>usuário</a:t>
            </a:r>
            <a:r>
              <a:rPr lang="pt-BR" dirty="0"/>
              <a:t>, a </a:t>
            </a:r>
            <a:r>
              <a:rPr lang="pt-BR" b="1" dirty="0"/>
              <a:t>senha</a:t>
            </a:r>
            <a:r>
              <a:rPr lang="pt-BR" dirty="0"/>
              <a:t>, o </a:t>
            </a:r>
            <a:r>
              <a:rPr lang="pt-BR" b="1" dirty="0"/>
              <a:t>host</a:t>
            </a:r>
            <a:r>
              <a:rPr lang="pt-BR" dirty="0"/>
              <a:t> e o </a:t>
            </a:r>
            <a:r>
              <a:rPr lang="pt-BR" b="1" dirty="0"/>
              <a:t>banco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</a:t>
            </a:r>
            <a:r>
              <a:rPr lang="pt-BR" b="1" dirty="0"/>
              <a:t>dados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194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F754D-F6BC-9C5B-4B5A-A0B8FA52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2FD6E-24D5-3558-E76E-09703906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Envolve</a:t>
            </a:r>
            <a:r>
              <a:rPr lang="pt-BR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Conectar</a:t>
            </a:r>
            <a:r>
              <a:rPr lang="pt-BR" dirty="0"/>
              <a:t> ao banco de dados usando o </a:t>
            </a:r>
            <a:r>
              <a:rPr lang="pt-BR" dirty="0" err="1"/>
              <a:t>SQLAlchemy</a:t>
            </a:r>
            <a:r>
              <a:rPr lang="pt-B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Criar</a:t>
            </a:r>
            <a:r>
              <a:rPr lang="pt-BR" dirty="0"/>
              <a:t> </a:t>
            </a:r>
            <a:r>
              <a:rPr lang="pt-BR" b="1" dirty="0"/>
              <a:t>um</a:t>
            </a:r>
            <a:r>
              <a:rPr lang="pt-BR" dirty="0"/>
              <a:t> </a:t>
            </a:r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b="1" dirty="0" err="1"/>
              <a:t>engine</a:t>
            </a:r>
            <a:r>
              <a:rPr lang="pt-BR" dirty="0"/>
              <a:t>, que será utilizado para realizar as operações no banco.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Executar</a:t>
            </a:r>
            <a:r>
              <a:rPr lang="pt-BR" dirty="0"/>
              <a:t> </a:t>
            </a:r>
            <a:r>
              <a:rPr lang="pt-BR" b="1" dirty="0"/>
              <a:t>consultas</a:t>
            </a:r>
            <a:r>
              <a:rPr lang="pt-BR" dirty="0"/>
              <a:t> </a:t>
            </a:r>
            <a:r>
              <a:rPr lang="pt-BR" b="1" dirty="0"/>
              <a:t>SQL</a:t>
            </a:r>
            <a:r>
              <a:rPr lang="pt-BR" dirty="0"/>
              <a:t> diretamente ou utilizando o ORM.</a:t>
            </a:r>
          </a:p>
        </p:txBody>
      </p:sp>
    </p:spTree>
    <p:extLst>
      <p:ext uri="{BB962C8B-B14F-4D97-AF65-F5344CB8AC3E}">
        <p14:creationId xmlns:p14="http://schemas.microsoft.com/office/powerpoint/2010/main" val="3994233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8457-8AFC-93D8-E3F7-5951DFDE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002005-FA95-6CC2-6027-63C7AFA5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Estabelecendo a conexão</a:t>
            </a:r>
          </a:p>
        </p:txBody>
      </p:sp>
    </p:spTree>
    <p:extLst>
      <p:ext uri="{BB962C8B-B14F-4D97-AF65-F5344CB8AC3E}">
        <p14:creationId xmlns:p14="http://schemas.microsoft.com/office/powerpoint/2010/main" val="125840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669E3-A150-B231-5DC6-B72C122A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3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Importando a biblioteca</a:t>
            </a:r>
            <a:br>
              <a:rPr lang="pt-BR" dirty="0"/>
            </a:br>
            <a:r>
              <a:rPr lang="pt-BR" dirty="0"/>
              <a:t>Inicializando as variáveis de conexão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9197583-6C50-FC7B-3850-85F9F7EF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54" y="2222500"/>
            <a:ext cx="8678614" cy="2984500"/>
          </a:xfrm>
        </p:spPr>
      </p:pic>
    </p:spTree>
    <p:extLst>
      <p:ext uri="{BB962C8B-B14F-4D97-AF65-F5344CB8AC3E}">
        <p14:creationId xmlns:p14="http://schemas.microsoft.com/office/powerpoint/2010/main" val="1632314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6DB8-4914-96B2-7129-7BB88E7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82358"/>
            <a:ext cx="10515600" cy="1325563"/>
          </a:xfrm>
        </p:spPr>
        <p:txBody>
          <a:bodyPr/>
          <a:lstStyle/>
          <a:p>
            <a:r>
              <a:rPr lang="pt-BR" dirty="0"/>
              <a:t>Função que conecta ao banco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0BDC93-B5E6-D0D4-556D-3ABF98A43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2033959"/>
            <a:ext cx="9327429" cy="2790082"/>
          </a:xfrm>
        </p:spPr>
      </p:pic>
    </p:spTree>
    <p:extLst>
      <p:ext uri="{BB962C8B-B14F-4D97-AF65-F5344CB8AC3E}">
        <p14:creationId xmlns:p14="http://schemas.microsoft.com/office/powerpoint/2010/main" val="35697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0AA8-BC14-940C-9FD3-9A79BF19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o </a:t>
            </a:r>
            <a:r>
              <a:rPr lang="pt-BR" dirty="0" err="1"/>
              <a:t>WorkBrench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D04C3-5AD7-3D1C-1967-41F040E9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83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BFB0-4081-D002-EF29-FFAE6E4B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Inserindo o tratamento de erro com o bloco </a:t>
            </a:r>
            <a:r>
              <a:rPr lang="pt-BR" dirty="0" err="1"/>
              <a:t>Try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709E96-50D8-4AE2-D4B9-615F1A55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799" y="1825625"/>
            <a:ext cx="7376402" cy="4012626"/>
          </a:xfrm>
        </p:spPr>
      </p:pic>
    </p:spTree>
    <p:extLst>
      <p:ext uri="{BB962C8B-B14F-4D97-AF65-F5344CB8AC3E}">
        <p14:creationId xmlns:p14="http://schemas.microsoft.com/office/powerpoint/2010/main" val="2643475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D0550-6D99-BA90-8D73-B01426E0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5" y="756094"/>
            <a:ext cx="11003615" cy="1325563"/>
          </a:xfrm>
        </p:spPr>
        <p:txBody>
          <a:bodyPr>
            <a:normAutofit/>
          </a:bodyPr>
          <a:lstStyle/>
          <a:p>
            <a:r>
              <a:rPr lang="pt-BR" dirty="0"/>
              <a:t>Dentro do Bloco </a:t>
            </a:r>
            <a:r>
              <a:rPr lang="pt-BR" dirty="0" err="1"/>
              <a:t>Try</a:t>
            </a:r>
            <a:r>
              <a:rPr lang="pt-BR" dirty="0"/>
              <a:t> </a:t>
            </a:r>
            <a:br>
              <a:rPr lang="pt-BR" dirty="0"/>
            </a:br>
            <a:r>
              <a:rPr lang="pt-BR" sz="3600" b="0" dirty="0"/>
              <a:t>Desenvolver a conexão</a:t>
            </a:r>
            <a:endParaRPr lang="pt-BR" b="0" dirty="0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8C7C1D40-7796-0568-2901-D75ABD85E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751"/>
          <a:stretch/>
        </p:blipFill>
        <p:spPr>
          <a:xfrm>
            <a:off x="472520" y="2451100"/>
            <a:ext cx="9301925" cy="3111499"/>
          </a:xfrm>
        </p:spPr>
      </p:pic>
    </p:spTree>
    <p:extLst>
      <p:ext uri="{BB962C8B-B14F-4D97-AF65-F5344CB8AC3E}">
        <p14:creationId xmlns:p14="http://schemas.microsoft.com/office/powerpoint/2010/main" val="1927748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072D8-5CAE-7DFF-2B10-3CC3EAE7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2089A-B604-598C-FADA-0E4E6A0B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conexão</a:t>
            </a:r>
          </a:p>
          <a:p>
            <a:r>
              <a:rPr lang="pt-BR" dirty="0"/>
              <a:t>Realizar consulta</a:t>
            </a:r>
          </a:p>
        </p:txBody>
      </p:sp>
    </p:spTree>
    <p:extLst>
      <p:ext uri="{BB962C8B-B14F-4D97-AF65-F5344CB8AC3E}">
        <p14:creationId xmlns:p14="http://schemas.microsoft.com/office/powerpoint/2010/main" val="2779535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CAFB-8505-0FD0-1D8E-2CD3F81A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 Conexão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A946E80-9A70-1F34-48E3-27BDD6C68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207" y="3377319"/>
            <a:ext cx="4191585" cy="1247949"/>
          </a:xfrm>
        </p:spPr>
      </p:pic>
    </p:spTree>
    <p:extLst>
      <p:ext uri="{BB962C8B-B14F-4D97-AF65-F5344CB8AC3E}">
        <p14:creationId xmlns:p14="http://schemas.microsoft.com/office/powerpoint/2010/main" val="2246308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0E322-0AD7-F0E4-D902-BD63B255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00062"/>
            <a:ext cx="10883900" cy="1325563"/>
          </a:xfrm>
        </p:spPr>
        <p:txBody>
          <a:bodyPr/>
          <a:lstStyle/>
          <a:p>
            <a:r>
              <a:rPr lang="pt-BR" dirty="0"/>
              <a:t>Função para conectar com o banco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038DE97-DCB7-02BD-56D8-45A6B3666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2" t="581" r="17793" b="-581"/>
          <a:stretch/>
        </p:blipFill>
        <p:spPr>
          <a:xfrm>
            <a:off x="333313" y="2370932"/>
            <a:ext cx="11474573" cy="2661444"/>
          </a:xfrm>
        </p:spPr>
      </p:pic>
    </p:spTree>
    <p:extLst>
      <p:ext uri="{BB962C8B-B14F-4D97-AF65-F5344CB8AC3E}">
        <p14:creationId xmlns:p14="http://schemas.microsoft.com/office/powerpoint/2010/main" val="647504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B6911-B5EB-8EE1-4837-47CB6763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95" y="500062"/>
            <a:ext cx="10874605" cy="1325563"/>
          </a:xfrm>
        </p:spPr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Try</a:t>
            </a:r>
            <a:r>
              <a:rPr lang="pt-BR" dirty="0"/>
              <a:t> dentro da função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6FC7663-DD76-2E45-7363-80D365F53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95" y="1825625"/>
            <a:ext cx="11535005" cy="4249738"/>
          </a:xfrm>
        </p:spPr>
      </p:pic>
    </p:spTree>
    <p:extLst>
      <p:ext uri="{BB962C8B-B14F-4D97-AF65-F5344CB8AC3E}">
        <p14:creationId xmlns:p14="http://schemas.microsoft.com/office/powerpoint/2010/main" val="75626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89065-F23F-5939-2E7D-0B81826A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54" y="873918"/>
            <a:ext cx="11624092" cy="1325563"/>
          </a:xfrm>
        </p:spPr>
        <p:txBody>
          <a:bodyPr>
            <a:noAutofit/>
          </a:bodyPr>
          <a:lstStyle/>
          <a:p>
            <a:r>
              <a:rPr lang="pt-BR" sz="4000" dirty="0"/>
              <a:t>URL de conexão </a:t>
            </a:r>
            <a:br>
              <a:rPr lang="pt-BR" sz="4000" dirty="0"/>
            </a:br>
            <a:r>
              <a:rPr lang="pt-BR" sz="4000" dirty="0"/>
              <a:t>Método </a:t>
            </a:r>
            <a:r>
              <a:rPr lang="pt-BR" sz="4000" dirty="0" err="1"/>
              <a:t>engine.connect</a:t>
            </a:r>
            <a:r>
              <a:rPr lang="pt-BR" sz="4000" dirty="0"/>
              <a:t>() </a:t>
            </a:r>
            <a:r>
              <a:rPr lang="pt-BR" sz="4000" b="0" dirty="0"/>
              <a:t>p/ realizar a conexão </a:t>
            </a:r>
            <a:r>
              <a:rPr lang="pt-BR" sz="4000" dirty="0"/>
              <a:t>Query SQL</a:t>
            </a:r>
            <a:r>
              <a:rPr lang="pt-BR" sz="4000" b="0" dirty="0"/>
              <a:t> – Código SQL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6D9EB2-FDE5-FBEC-628A-BBCABA43C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408" b="56629"/>
          <a:stretch/>
        </p:blipFill>
        <p:spPr>
          <a:xfrm>
            <a:off x="136108" y="3104106"/>
            <a:ext cx="11919784" cy="2217194"/>
          </a:xfrm>
        </p:spPr>
      </p:pic>
    </p:spTree>
    <p:extLst>
      <p:ext uri="{BB962C8B-B14F-4D97-AF65-F5344CB8AC3E}">
        <p14:creationId xmlns:p14="http://schemas.microsoft.com/office/powerpoint/2010/main" val="2403877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0D795-0E17-5439-DFFF-129935F6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Executa a Query no banco</a:t>
            </a:r>
            <a:br>
              <a:rPr lang="pt-BR" dirty="0"/>
            </a:br>
            <a:r>
              <a:rPr lang="pt-BR" dirty="0"/>
              <a:t>Verifica</a:t>
            </a:r>
            <a:r>
              <a:rPr lang="pt-BR"/>
              <a:t>: </a:t>
            </a:r>
            <a:r>
              <a:rPr lang="pt-BR" b="0" dirty="0"/>
              <a:t>S</a:t>
            </a:r>
            <a:r>
              <a:rPr lang="pt-BR" b="0"/>
              <a:t>e </a:t>
            </a:r>
            <a:r>
              <a:rPr lang="pt-BR" b="0" dirty="0"/>
              <a:t>resultado, printa o conteúdo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639D66C-C056-F5D6-1E55-9AD32DDD8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58" y="2237146"/>
            <a:ext cx="11032084" cy="3223853"/>
          </a:xfrm>
        </p:spPr>
      </p:pic>
    </p:spTree>
    <p:extLst>
      <p:ext uri="{BB962C8B-B14F-4D97-AF65-F5344CB8AC3E}">
        <p14:creationId xmlns:p14="http://schemas.microsoft.com/office/powerpoint/2010/main" val="1718950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625C5-48E0-57F4-A29E-FC4FDA06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00063"/>
            <a:ext cx="10515600" cy="1090993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8EDE082-15C0-D8D8-EDDA-90121921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07" y="1591056"/>
            <a:ext cx="7598386" cy="4351338"/>
          </a:xfrm>
        </p:spPr>
      </p:pic>
    </p:spTree>
    <p:extLst>
      <p:ext uri="{BB962C8B-B14F-4D97-AF65-F5344CB8AC3E}">
        <p14:creationId xmlns:p14="http://schemas.microsoft.com/office/powerpoint/2010/main" val="1679578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AFB-B1B5-7C2F-87EE-64569DCE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C7A51-4083-99A8-61A5-9C1471C4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A6492-A771-A0DC-BA9F-E55B448A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principais do Workbench: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84D0E-6FEC-5B95-3489-132BFC03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SQL Editor</a:t>
            </a:r>
            <a:r>
              <a:rPr lang="pt-BR" dirty="0"/>
              <a:t>: Onde você executa consultas SQL.</a:t>
            </a:r>
          </a:p>
          <a:p>
            <a:pPr lvl="1"/>
            <a:r>
              <a:rPr lang="pt-BR" dirty="0"/>
              <a:t>Onde o usuário pode </a:t>
            </a:r>
            <a:r>
              <a:rPr lang="pt-BR" u="sng" dirty="0"/>
              <a:t>digitar</a:t>
            </a:r>
            <a:r>
              <a:rPr lang="pt-BR" dirty="0"/>
              <a:t>, </a:t>
            </a:r>
            <a:r>
              <a:rPr lang="pt-BR" u="sng" dirty="0"/>
              <a:t>executar</a:t>
            </a:r>
            <a:r>
              <a:rPr lang="pt-BR" dirty="0"/>
              <a:t> e </a:t>
            </a:r>
            <a:r>
              <a:rPr lang="pt-BR" u="sng" dirty="0"/>
              <a:t>visualizar</a:t>
            </a:r>
            <a:r>
              <a:rPr lang="pt-BR" dirty="0"/>
              <a:t> resultados de queries.</a:t>
            </a:r>
          </a:p>
          <a:p>
            <a:r>
              <a:rPr lang="pt-BR" b="1" dirty="0" err="1"/>
              <a:t>Object</a:t>
            </a:r>
            <a:r>
              <a:rPr lang="pt-BR" dirty="0"/>
              <a:t> </a:t>
            </a:r>
            <a:r>
              <a:rPr lang="pt-BR" b="1" dirty="0"/>
              <a:t>Browser</a:t>
            </a:r>
            <a:r>
              <a:rPr lang="pt-BR" dirty="0"/>
              <a:t>: Barra lateral que lista os bancos de dados, tabelas, colunas, e outros objetos disponíveis. </a:t>
            </a:r>
          </a:p>
          <a:p>
            <a:pPr lvl="1"/>
            <a:r>
              <a:rPr lang="pt-BR" dirty="0"/>
              <a:t>Permite </a:t>
            </a:r>
            <a:r>
              <a:rPr lang="pt-BR" u="sng" dirty="0"/>
              <a:t>fácil</a:t>
            </a:r>
            <a:r>
              <a:rPr lang="pt-BR" dirty="0"/>
              <a:t> </a:t>
            </a:r>
            <a:r>
              <a:rPr lang="pt-BR" u="sng" dirty="0"/>
              <a:t>navegação</a:t>
            </a:r>
            <a:r>
              <a:rPr lang="pt-BR" dirty="0"/>
              <a:t> e </a:t>
            </a:r>
            <a:r>
              <a:rPr lang="pt-BR" u="sng" dirty="0"/>
              <a:t>gerenciamento</a:t>
            </a:r>
            <a:r>
              <a:rPr lang="pt-BR" dirty="0"/>
              <a:t>.</a:t>
            </a:r>
          </a:p>
          <a:p>
            <a:r>
              <a:rPr lang="pt-BR" b="1" dirty="0"/>
              <a:t>Menus</a:t>
            </a:r>
            <a:r>
              <a:rPr lang="pt-BR" dirty="0"/>
              <a:t> e </a:t>
            </a:r>
            <a:r>
              <a:rPr lang="pt-BR" b="1" dirty="0"/>
              <a:t>Ferramentas</a:t>
            </a:r>
            <a:r>
              <a:rPr lang="pt-BR" dirty="0"/>
              <a:t>: Opções para </a:t>
            </a:r>
            <a:r>
              <a:rPr lang="pt-BR" u="sng" dirty="0"/>
              <a:t>criar novos bancos</a:t>
            </a:r>
            <a:r>
              <a:rPr lang="pt-BR" dirty="0"/>
              <a:t>, </a:t>
            </a:r>
            <a:r>
              <a:rPr lang="pt-BR" u="sng" dirty="0"/>
              <a:t>importar/exportar dados</a:t>
            </a:r>
            <a:r>
              <a:rPr lang="pt-BR" dirty="0"/>
              <a:t>, </a:t>
            </a:r>
            <a:r>
              <a:rPr lang="pt-BR" u="sng" dirty="0"/>
              <a:t>modelar tabelas</a:t>
            </a:r>
            <a:r>
              <a:rPr lang="pt-BR" dirty="0"/>
              <a:t> e muito 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51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A5E03E-8029-9841-65D0-D79901E0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Criação de um Banco de Dados no MySQL Workbench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35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EEADD-480E-F2A8-0859-33972949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Criação de um Banco de Dados no MySQL Workbench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99E82-D095-DA84-C05F-53EE27E4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159"/>
            <a:ext cx="10515600" cy="4237804"/>
          </a:xfrm>
        </p:spPr>
        <p:txBody>
          <a:bodyPr/>
          <a:lstStyle/>
          <a:p>
            <a:r>
              <a:rPr lang="pt-BR" dirty="0"/>
              <a:t>Para criar um banco de dados (ou </a:t>
            </a:r>
            <a:r>
              <a:rPr lang="pt-BR" b="1" dirty="0" err="1"/>
              <a:t>schema</a:t>
            </a:r>
            <a:r>
              <a:rPr lang="pt-BR" dirty="0"/>
              <a:t>) no MySQL Workbench, você pode usar tanto a interface gráfica quanto o editor de queries.</a:t>
            </a:r>
          </a:p>
          <a:p>
            <a:r>
              <a:rPr lang="pt-BR" b="1" dirty="0"/>
              <a:t>Interface gráfica</a:t>
            </a:r>
            <a:r>
              <a:rPr lang="pt-BR" dirty="0"/>
              <a:t>: </a:t>
            </a:r>
          </a:p>
          <a:p>
            <a:r>
              <a:rPr lang="pt-BR" dirty="0"/>
              <a:t>No </a:t>
            </a:r>
            <a:r>
              <a:rPr lang="pt-BR" b="1" dirty="0" err="1"/>
              <a:t>Object</a:t>
            </a:r>
            <a:r>
              <a:rPr lang="pt-BR" b="1" dirty="0"/>
              <a:t> Browser</a:t>
            </a:r>
            <a:r>
              <a:rPr lang="pt-BR" dirty="0"/>
              <a:t>, clique com o botão direito em "</a:t>
            </a:r>
            <a:r>
              <a:rPr lang="pt-BR" b="1" dirty="0" err="1"/>
              <a:t>Schemas</a:t>
            </a:r>
            <a:r>
              <a:rPr lang="pt-BR" dirty="0"/>
              <a:t>" e selecione "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Schema</a:t>
            </a:r>
            <a:r>
              <a:rPr lang="pt-BR" dirty="0"/>
              <a:t>". </a:t>
            </a:r>
          </a:p>
          <a:p>
            <a:r>
              <a:rPr lang="pt-BR" dirty="0"/>
              <a:t>Escolha um </a:t>
            </a:r>
            <a:r>
              <a:rPr lang="pt-BR" b="1" dirty="0"/>
              <a:t>nome para o Banco de Dados</a:t>
            </a:r>
            <a:r>
              <a:rPr lang="pt-BR" dirty="0"/>
              <a:t> e </a:t>
            </a:r>
          </a:p>
          <a:p>
            <a:r>
              <a:rPr lang="pt-BR" dirty="0"/>
              <a:t>Clique em "</a:t>
            </a:r>
            <a:r>
              <a:rPr lang="pt-BR" b="1" dirty="0" err="1"/>
              <a:t>Apply</a:t>
            </a:r>
            <a:r>
              <a:rPr lang="pt-BR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36285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55966-E059-07C5-B9CC-4EA971C1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um Banco de Dados no MySQL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63CC0-0CE4-00D2-4899-F6742806A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r>
              <a:rPr lang="pt-BR" dirty="0"/>
              <a:t>Usando SQL, utilize o comando SQL:</a:t>
            </a:r>
          </a:p>
          <a:p>
            <a:r>
              <a:rPr lang="pt-BR" b="1" dirty="0"/>
              <a:t>CREATE DATABASE </a:t>
            </a:r>
            <a:r>
              <a:rPr lang="pt-BR" b="1" dirty="0" err="1"/>
              <a:t>NomeDoBanco</a:t>
            </a:r>
            <a:r>
              <a:rPr lang="pt-BR" b="1" dirty="0"/>
              <a:t>;</a:t>
            </a:r>
          </a:p>
          <a:p>
            <a:r>
              <a:rPr lang="pt-BR" dirty="0"/>
              <a:t>Clique no ícone do Raio ou (CTRL + ENTER) para executar a query.</a:t>
            </a:r>
          </a:p>
        </p:txBody>
      </p:sp>
    </p:spTree>
    <p:extLst>
      <p:ext uri="{BB962C8B-B14F-4D97-AF65-F5344CB8AC3E}">
        <p14:creationId xmlns:p14="http://schemas.microsoft.com/office/powerpoint/2010/main" val="151328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C389A-BB9D-B84B-5D6E-6457EA81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8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Importação de Dados no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3161855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1201</Words>
  <Application>Microsoft Office PowerPoint</Application>
  <PresentationFormat>Widescreen</PresentationFormat>
  <Paragraphs>158</Paragraphs>
  <Slides>49</Slides>
  <Notes>1</Notes>
  <HiddenSlides>6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Aptos</vt:lpstr>
      <vt:lpstr>Arial</vt:lpstr>
      <vt:lpstr>Calibri</vt:lpstr>
      <vt:lpstr>Calibri (Corpo)</vt:lpstr>
      <vt:lpstr>Tema do Office</vt:lpstr>
      <vt:lpstr>DQL</vt:lpstr>
      <vt:lpstr>Introdução ao Ambiente MySQL Workbench</vt:lpstr>
      <vt:lpstr>Introdução ao Ambiente MySQL Workbench</vt:lpstr>
      <vt:lpstr>Abrir o WorkBrench</vt:lpstr>
      <vt:lpstr>Componentes principais do Workbench:</vt:lpstr>
      <vt:lpstr>Criação de um Banco de Dados no MySQL Workbench </vt:lpstr>
      <vt:lpstr>Criação de um Banco de Dados no MySQL Workbench</vt:lpstr>
      <vt:lpstr>Criação de um Banco de Dados no MySQL Workbench</vt:lpstr>
      <vt:lpstr>Importação de Dados no MySQL Workbench</vt:lpstr>
      <vt:lpstr>Importação de Dados no MySQL Workbench (Via interface gráfica)</vt:lpstr>
      <vt:lpstr>Importação de Dados no MySQL Workbench (Via Query)</vt:lpstr>
      <vt:lpstr>Exemplo de Script:</vt:lpstr>
      <vt:lpstr>Outro Script: LOAD DATA INFILE</vt:lpstr>
      <vt:lpstr>Exemplo de Importação CSV:</vt:lpstr>
      <vt:lpstr>Conceitos de DQL (Data Query Language)</vt:lpstr>
      <vt:lpstr>Conceitos de DQL (Data Query Language)</vt:lpstr>
      <vt:lpstr>Principal da DQL</vt:lpstr>
      <vt:lpstr>Comando SELECT e Cláusula FROM</vt:lpstr>
      <vt:lpstr>Comando SELECT e Cláusula FROM</vt:lpstr>
      <vt:lpstr>SELECT, Cláusulas FROM e WHERE</vt:lpstr>
      <vt:lpstr>Consulta em DQL</vt:lpstr>
      <vt:lpstr>SELECT, Cláusulas FROM e WHERE</vt:lpstr>
      <vt:lpstr>ATIVIDADE PRÁTICA</vt:lpstr>
      <vt:lpstr>SELECT: Limitar o número de regístros</vt:lpstr>
      <vt:lpstr>Criação do Banco de Dados e Tabela:</vt:lpstr>
      <vt:lpstr>SELECT, Cláusulas FROM, WHERE e AND</vt:lpstr>
      <vt:lpstr>SELECT, Cláusulas FROM, WHERE e AND</vt:lpstr>
      <vt:lpstr>Criar Tabela SQL  (Comando DML) </vt:lpstr>
      <vt:lpstr>Criar Tabela SQL  (Comando DML)</vt:lpstr>
      <vt:lpstr>INTEGRAÇÃO MySQL com Python</vt:lpstr>
      <vt:lpstr>Conectar um banco de dados</vt:lpstr>
      <vt:lpstr>Conexão Python com o MySQL </vt:lpstr>
      <vt:lpstr>SQLAlchemy | PyMySQL </vt:lpstr>
      <vt:lpstr>SQLAlchemy | PyMySQL </vt:lpstr>
      <vt:lpstr>Explicação</vt:lpstr>
      <vt:lpstr>Processo de conexão</vt:lpstr>
      <vt:lpstr>Exemplo Prático</vt:lpstr>
      <vt:lpstr>Importando a biblioteca Inicializando as variáveis de conexão</vt:lpstr>
      <vt:lpstr>Função que conecta ao banco</vt:lpstr>
      <vt:lpstr>Inserindo o tratamento de erro com o bloco Try</vt:lpstr>
      <vt:lpstr>Dentro do Bloco Try  Desenvolver a conexão</vt:lpstr>
      <vt:lpstr>Atividade</vt:lpstr>
      <vt:lpstr>Variáveis de Conexão</vt:lpstr>
      <vt:lpstr>Função para conectar com o banco</vt:lpstr>
      <vt:lpstr>Método Try dentro da função</vt:lpstr>
      <vt:lpstr>URL de conexão  Método engine.connect() p/ realizar a conexão Query SQL – Código SQL</vt:lpstr>
      <vt:lpstr>Executa a Query no banco Verifica: Se resultado, printa o conteúdo </vt:lpstr>
      <vt:lpstr>Função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Claudenir Ferreira</dc:creator>
  <cp:lastModifiedBy>Claudenir Ferreira</cp:lastModifiedBy>
  <cp:revision>35</cp:revision>
  <dcterms:created xsi:type="dcterms:W3CDTF">2024-09-22T13:55:46Z</dcterms:created>
  <dcterms:modified xsi:type="dcterms:W3CDTF">2024-10-24T19:10:16Z</dcterms:modified>
</cp:coreProperties>
</file>