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66" r:id="rId7"/>
    <p:sldId id="277" r:id="rId8"/>
    <p:sldId id="281" r:id="rId9"/>
    <p:sldId id="276" r:id="rId10"/>
    <p:sldId id="279" r:id="rId11"/>
    <p:sldId id="280" r:id="rId12"/>
    <p:sldId id="282" r:id="rId13"/>
    <p:sldId id="278" r:id="rId1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80" d="100"/>
          <a:sy n="80" d="100"/>
        </p:scale>
        <p:origin x="571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Click to edit Master text styles</a:t>
            </a:r>
          </a:p>
          <a:p>
            <a:pPr lvl="1" rtl="0"/>
            <a:r>
              <a:t>Second level</a:t>
            </a:r>
          </a:p>
          <a:p>
            <a:pPr lvl="2" rtl="0"/>
            <a:r>
              <a:t>Third level</a:t>
            </a:r>
          </a:p>
          <a:p>
            <a:pPr lvl="3" rtl="0"/>
            <a:r>
              <a:t>Fourth level</a:t>
            </a:r>
          </a:p>
          <a:p>
            <a:pPr lvl="4" rtl="0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r>
              <a:rPr lang="en-US"/>
              <a:t>1/8/2016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852936"/>
            <a:ext cx="10717832" cy="1711037"/>
          </a:xfrm>
        </p:spPr>
        <p:txBody>
          <a:bodyPr rtlCol="0"/>
          <a:lstStyle/>
          <a:p>
            <a:pPr rtl="0"/>
            <a:r>
              <a:rPr lang="en-GB" dirty="0"/>
              <a:t>Altium Designer  </a:t>
            </a:r>
            <a:r>
              <a:rPr lang="en-GB" dirty="0" err="1"/>
              <a:t>rapidement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274" y="4653136"/>
            <a:ext cx="10058400" cy="685800"/>
          </a:xfrm>
        </p:spPr>
        <p:txBody>
          <a:bodyPr rtlCol="0"/>
          <a:lstStyle/>
          <a:p>
            <a:pPr rtl="0"/>
            <a:r>
              <a:rPr lang="en-GB" dirty="0"/>
              <a:t>Ver. 24.9.1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3240360" cy="85496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Bien utile:</a:t>
            </a:r>
            <a:endParaRPr dirty="0"/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794A6EB2-7CB0-1A92-4288-223972920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412776"/>
            <a:ext cx="10945216" cy="504056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Changer les unites: </a:t>
            </a:r>
          </a:p>
          <a:p>
            <a:pPr lvl="1"/>
            <a:r>
              <a:rPr lang="en-GB" dirty="0"/>
              <a:t>SCH : </a:t>
            </a:r>
            <a:r>
              <a:rPr lang="en-GB" dirty="0">
                <a:highlight>
                  <a:srgbClr val="808000"/>
                </a:highlight>
              </a:rPr>
              <a:t>View-&gt;Toggle Unit</a:t>
            </a:r>
          </a:p>
          <a:p>
            <a:pPr lvl="1"/>
            <a:r>
              <a:rPr lang="en-GB" dirty="0"/>
              <a:t>PCB : </a:t>
            </a:r>
            <a:r>
              <a:rPr lang="en-GB" dirty="0">
                <a:highlight>
                  <a:srgbClr val="008000"/>
                </a:highlight>
              </a:rPr>
              <a:t>Q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>
                <a:highlight>
                  <a:srgbClr val="808000"/>
                </a:highlight>
              </a:rPr>
              <a:t>View-&gt;Toggle Unit </a:t>
            </a:r>
          </a:p>
          <a:p>
            <a:pPr marL="365760" lvl="1" indent="0">
              <a:buNone/>
            </a:pPr>
            <a:endParaRPr lang="en-GB" dirty="0"/>
          </a:p>
          <a:p>
            <a:pPr rtl="0"/>
            <a:r>
              <a:rPr lang="en-GB" dirty="0" err="1"/>
              <a:t>Réglage</a:t>
            </a:r>
            <a:r>
              <a:rPr lang="en-GB" dirty="0"/>
              <a:t> des </a:t>
            </a:r>
            <a:r>
              <a:rPr lang="en-GB" dirty="0" err="1"/>
              <a:t>préférences</a:t>
            </a:r>
            <a:r>
              <a:rPr lang="en-GB" dirty="0"/>
              <a:t> : </a:t>
            </a:r>
            <a:r>
              <a:rPr lang="en-GB" dirty="0">
                <a:highlight>
                  <a:srgbClr val="808000"/>
                </a:highlight>
              </a:rPr>
              <a:t>Tools-&gt;Preferences</a:t>
            </a:r>
          </a:p>
          <a:p>
            <a:pPr rtl="0"/>
            <a:r>
              <a:rPr lang="en-GB" dirty="0">
                <a:highlight>
                  <a:srgbClr val="008000"/>
                </a:highlight>
              </a:rPr>
              <a:t>SHIFT S </a:t>
            </a:r>
            <a:r>
              <a:rPr lang="en-GB" dirty="0"/>
              <a:t>pour </a:t>
            </a:r>
            <a:r>
              <a:rPr lang="en-GB" dirty="0" err="1"/>
              <a:t>selectionner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plusieurs</a:t>
            </a:r>
            <a:r>
              <a:rPr lang="en-GB" dirty="0"/>
              <a:t> couches. (PCB)</a:t>
            </a:r>
          </a:p>
          <a:p>
            <a:r>
              <a:rPr lang="en-GB" dirty="0">
                <a:highlight>
                  <a:srgbClr val="008000"/>
                </a:highlight>
              </a:rPr>
              <a:t>ESPACE</a:t>
            </a:r>
            <a:r>
              <a:rPr lang="en-GB" dirty="0"/>
              <a:t> fait pivoter un </a:t>
            </a:r>
            <a:r>
              <a:rPr lang="en-GB" dirty="0" err="1"/>
              <a:t>composant</a:t>
            </a:r>
            <a:r>
              <a:rPr lang="en-GB" dirty="0"/>
              <a:t>. </a:t>
            </a:r>
            <a:r>
              <a:rPr lang="en-GB" dirty="0">
                <a:highlight>
                  <a:srgbClr val="008000"/>
                </a:highlight>
              </a:rPr>
              <a:t>X</a:t>
            </a:r>
            <a:r>
              <a:rPr lang="en-GB" dirty="0"/>
              <a:t> fait le </a:t>
            </a:r>
            <a:r>
              <a:rPr lang="en-GB" dirty="0" err="1"/>
              <a:t>miroir</a:t>
            </a:r>
            <a:r>
              <a:rPr lang="en-GB" dirty="0"/>
              <a:t> Horizontal et </a:t>
            </a:r>
            <a:r>
              <a:rPr lang="en-GB" dirty="0">
                <a:highlight>
                  <a:srgbClr val="008000"/>
                </a:highlight>
              </a:rPr>
              <a:t>Y</a:t>
            </a:r>
            <a:r>
              <a:rPr lang="en-GB" dirty="0"/>
              <a:t> fait le </a:t>
            </a:r>
            <a:r>
              <a:rPr lang="en-GB" dirty="0" err="1"/>
              <a:t>miroir</a:t>
            </a:r>
            <a:r>
              <a:rPr lang="en-GB" dirty="0"/>
              <a:t> Vertical du </a:t>
            </a:r>
            <a:r>
              <a:rPr lang="en-GB" dirty="0" err="1"/>
              <a:t>composant</a:t>
            </a:r>
            <a:r>
              <a:rPr lang="en-GB" dirty="0"/>
              <a:t>. (SCH)</a:t>
            </a:r>
          </a:p>
          <a:p>
            <a:pPr rtl="0"/>
            <a:r>
              <a:rPr lang="en-GB" dirty="0">
                <a:highlight>
                  <a:srgbClr val="008000"/>
                </a:highlight>
              </a:rPr>
              <a:t>ESC</a:t>
            </a:r>
            <a:r>
              <a:rPr lang="en-GB" dirty="0"/>
              <a:t> </a:t>
            </a:r>
            <a:r>
              <a:rPr lang="en-GB" dirty="0" err="1"/>
              <a:t>permet</a:t>
            </a:r>
            <a:r>
              <a:rPr lang="en-GB" dirty="0"/>
              <a:t> de </a:t>
            </a:r>
            <a:r>
              <a:rPr lang="en-GB" dirty="0" err="1"/>
              <a:t>sortir</a:t>
            </a:r>
            <a:r>
              <a:rPr lang="en-GB" dirty="0"/>
              <a:t> de </a:t>
            </a:r>
            <a:r>
              <a:rPr lang="en-GB" dirty="0" err="1"/>
              <a:t>plusieurs</a:t>
            </a:r>
            <a:r>
              <a:rPr lang="en-GB" dirty="0"/>
              <a:t> </a:t>
            </a:r>
            <a:r>
              <a:rPr lang="en-GB" dirty="0" err="1"/>
              <a:t>commandes</a:t>
            </a:r>
            <a:r>
              <a:rPr lang="en-GB" dirty="0"/>
              <a:t>.</a:t>
            </a:r>
          </a:p>
          <a:p>
            <a:pPr marL="0" indent="0" rtl="0">
              <a:buNone/>
            </a:pPr>
            <a:endParaRPr lang="en-GB" dirty="0"/>
          </a:p>
          <a:p>
            <a:pPr marL="0" indent="0" rtl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270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1907704" cy="1143000"/>
          </a:xfrm>
        </p:spPr>
        <p:txBody>
          <a:bodyPr rtlCol="0"/>
          <a:lstStyle/>
          <a:p>
            <a:pPr rtl="0"/>
            <a:r>
              <a:rPr lang="en-GB" dirty="0" err="1"/>
              <a:t>Etapes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616424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GB" dirty="0" err="1"/>
              <a:t>Création</a:t>
            </a:r>
            <a:r>
              <a:rPr lang="en-GB" dirty="0"/>
              <a:t> du </a:t>
            </a:r>
            <a:r>
              <a:rPr lang="en-GB" dirty="0" err="1"/>
              <a:t>projet</a:t>
            </a:r>
            <a:r>
              <a:rPr lang="en-GB" dirty="0"/>
              <a:t>.</a:t>
            </a:r>
            <a:endParaRPr dirty="0"/>
          </a:p>
          <a:p>
            <a:pPr rtl="0"/>
            <a:r>
              <a:rPr lang="en-GB" dirty="0"/>
              <a:t>Le </a:t>
            </a:r>
            <a:r>
              <a:rPr lang="en-GB" dirty="0" err="1"/>
              <a:t>schéma</a:t>
            </a:r>
            <a:r>
              <a:rPr lang="en-GB" dirty="0"/>
              <a:t> </a:t>
            </a:r>
            <a:r>
              <a:rPr lang="en-GB" dirty="0" err="1"/>
              <a:t>électrique</a:t>
            </a:r>
            <a:r>
              <a:rPr lang="en-GB" dirty="0"/>
              <a:t>.</a:t>
            </a:r>
          </a:p>
          <a:p>
            <a:pPr rtl="0"/>
            <a:r>
              <a:rPr lang="en-GB" dirty="0"/>
              <a:t>Compilation, </a:t>
            </a:r>
            <a:r>
              <a:rPr lang="en-GB" dirty="0" err="1"/>
              <a:t>Vérification</a:t>
            </a:r>
            <a:r>
              <a:rPr lang="en-GB" dirty="0"/>
              <a:t> des </a:t>
            </a:r>
            <a:r>
              <a:rPr lang="en-GB" dirty="0" err="1"/>
              <a:t>composants</a:t>
            </a:r>
            <a:r>
              <a:rPr lang="en-GB" dirty="0"/>
              <a:t>.(Lien </a:t>
            </a:r>
            <a:r>
              <a:rPr lang="en-GB" dirty="0" err="1"/>
              <a:t>Symboles-empreintes</a:t>
            </a:r>
            <a:r>
              <a:rPr lang="en-GB" dirty="0"/>
              <a:t>)</a:t>
            </a:r>
          </a:p>
          <a:p>
            <a:pPr rtl="0"/>
            <a:r>
              <a:rPr lang="en-GB" dirty="0" err="1"/>
              <a:t>Vérification</a:t>
            </a:r>
            <a:r>
              <a:rPr lang="en-GB" dirty="0"/>
              <a:t> </a:t>
            </a:r>
            <a:r>
              <a:rPr lang="en-GB" dirty="0" err="1"/>
              <a:t>électrique</a:t>
            </a:r>
            <a:r>
              <a:rPr lang="en-GB" dirty="0"/>
              <a:t>  (ERC)</a:t>
            </a:r>
          </a:p>
          <a:p>
            <a:pPr rtl="0"/>
            <a:r>
              <a:rPr lang="en-GB" dirty="0" err="1"/>
              <a:t>Création</a:t>
            </a:r>
            <a:r>
              <a:rPr lang="en-GB" dirty="0"/>
              <a:t> du PCB, placement des </a:t>
            </a:r>
            <a:r>
              <a:rPr lang="en-GB" dirty="0" err="1"/>
              <a:t>composants</a:t>
            </a:r>
            <a:r>
              <a:rPr lang="en-GB" dirty="0"/>
              <a:t> et </a:t>
            </a:r>
            <a:r>
              <a:rPr lang="en-GB" dirty="0" err="1"/>
              <a:t>routage</a:t>
            </a:r>
            <a:r>
              <a:rPr lang="en-GB" dirty="0"/>
              <a:t>. (</a:t>
            </a:r>
            <a:r>
              <a:rPr lang="en-GB" dirty="0" err="1"/>
              <a:t>règles</a:t>
            </a:r>
            <a:r>
              <a:rPr lang="en-GB" dirty="0"/>
              <a:t> de </a:t>
            </a:r>
            <a:r>
              <a:rPr lang="en-GB" dirty="0" err="1"/>
              <a:t>routage</a:t>
            </a:r>
            <a:r>
              <a:rPr lang="en-GB" dirty="0"/>
              <a:t>)</a:t>
            </a:r>
          </a:p>
          <a:p>
            <a:pPr rtl="0"/>
            <a:r>
              <a:rPr lang="en-GB" dirty="0" err="1"/>
              <a:t>Vérifications</a:t>
            </a:r>
            <a:r>
              <a:rPr lang="en-GB" dirty="0"/>
              <a:t> </a:t>
            </a:r>
            <a:r>
              <a:rPr lang="en-GB" dirty="0" err="1"/>
              <a:t>routage</a:t>
            </a:r>
            <a:r>
              <a:rPr lang="en-GB" dirty="0"/>
              <a:t> (DRC)</a:t>
            </a:r>
          </a:p>
          <a:p>
            <a:pPr rtl="0"/>
            <a:r>
              <a:rPr lang="en-GB" dirty="0" err="1"/>
              <a:t>Données</a:t>
            </a:r>
            <a:r>
              <a:rPr lang="en-GB" dirty="0"/>
              <a:t> </a:t>
            </a:r>
            <a:r>
              <a:rPr lang="en-GB" dirty="0" err="1"/>
              <a:t>diverses</a:t>
            </a:r>
            <a:r>
              <a:rPr lang="en-GB" dirty="0"/>
              <a:t>. (</a:t>
            </a:r>
            <a:r>
              <a:rPr lang="en-GB" dirty="0" err="1"/>
              <a:t>fichiers</a:t>
            </a:r>
            <a:r>
              <a:rPr lang="en-GB" dirty="0"/>
              <a:t> de sortie)</a:t>
            </a:r>
          </a:p>
          <a:p>
            <a:pPr rtl="0"/>
            <a:r>
              <a:rPr lang="en-GB" dirty="0"/>
              <a:t>Bien utile.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5004048" cy="854968"/>
          </a:xfrm>
        </p:spPr>
        <p:txBody>
          <a:bodyPr rtlCol="0"/>
          <a:lstStyle/>
          <a:p>
            <a:pPr rtl="0"/>
            <a:r>
              <a:rPr lang="en-GB" dirty="0" err="1"/>
              <a:t>Création</a:t>
            </a:r>
            <a:r>
              <a:rPr lang="en-GB" dirty="0"/>
              <a:t> du </a:t>
            </a:r>
            <a:r>
              <a:rPr lang="en-GB" dirty="0" err="1"/>
              <a:t>projet</a:t>
            </a:r>
            <a:r>
              <a:rPr lang="en-GB" dirty="0"/>
              <a:t> :</a:t>
            </a:r>
            <a:endParaRPr dirty="0"/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794A6EB2-7CB0-1A92-4288-223972920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844824"/>
            <a:ext cx="10585176" cy="3528392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highlight>
                  <a:srgbClr val="808000"/>
                </a:highlight>
              </a:rPr>
              <a:t>File -&gt; New project</a:t>
            </a:r>
            <a:r>
              <a:rPr lang="en-GB" dirty="0"/>
              <a:t>. </a:t>
            </a:r>
          </a:p>
          <a:p>
            <a:pPr marL="0" indent="0" rtl="0">
              <a:buNone/>
            </a:pPr>
            <a:r>
              <a:rPr lang="en-GB" dirty="0"/>
              <a:t>Choix du repertoire de </a:t>
            </a:r>
            <a:r>
              <a:rPr lang="en-GB" dirty="0" err="1"/>
              <a:t>sauvegarde</a:t>
            </a:r>
            <a:r>
              <a:rPr lang="en-GB" dirty="0"/>
              <a:t> et </a:t>
            </a:r>
            <a:r>
              <a:rPr lang="en-GB" dirty="0" err="1"/>
              <a:t>projet</a:t>
            </a:r>
            <a:r>
              <a:rPr lang="en-GB" dirty="0"/>
              <a:t> type: default + nom du </a:t>
            </a:r>
            <a:r>
              <a:rPr lang="en-GB" dirty="0" err="1"/>
              <a:t>projet</a:t>
            </a:r>
            <a:r>
              <a:rPr lang="en-GB" dirty="0"/>
              <a:t>.</a:t>
            </a:r>
            <a:endParaRPr dirty="0"/>
          </a:p>
          <a:p>
            <a:pPr rtl="0"/>
            <a:r>
              <a:rPr lang="en-GB" dirty="0">
                <a:highlight>
                  <a:srgbClr val="808000"/>
                </a:highlight>
              </a:rPr>
              <a:t>Add new project -&gt; Schematic.</a:t>
            </a:r>
          </a:p>
          <a:p>
            <a:pPr marL="0" indent="0" rtl="0">
              <a:buNone/>
            </a:pPr>
            <a:r>
              <a:rPr lang="en-GB" dirty="0"/>
              <a:t>Une </a:t>
            </a:r>
            <a:r>
              <a:rPr lang="en-GB" dirty="0" err="1"/>
              <a:t>feuille</a:t>
            </a:r>
            <a:r>
              <a:rPr lang="en-GB" dirty="0"/>
              <a:t> avec un template par </a:t>
            </a:r>
            <a:r>
              <a:rPr lang="en-GB" dirty="0" err="1"/>
              <a:t>defaut</a:t>
            </a:r>
            <a:r>
              <a:rPr lang="en-GB" dirty="0"/>
              <a:t> </a:t>
            </a:r>
            <a:r>
              <a:rPr lang="en-GB" dirty="0" err="1"/>
              <a:t>s’ouvre</a:t>
            </a:r>
            <a:r>
              <a:rPr lang="en-GB" dirty="0"/>
              <a:t>. (on </a:t>
            </a:r>
            <a:r>
              <a:rPr lang="en-GB" dirty="0" err="1"/>
              <a:t>peut</a:t>
            </a:r>
            <a:r>
              <a:rPr lang="en-GB" dirty="0"/>
              <a:t> </a:t>
            </a:r>
            <a:r>
              <a:rPr lang="en-GB" dirty="0" err="1"/>
              <a:t>choisir</a:t>
            </a:r>
            <a:r>
              <a:rPr lang="en-GB" dirty="0"/>
              <a:t> le template </a:t>
            </a:r>
            <a:r>
              <a:rPr lang="en-GB" dirty="0">
                <a:highlight>
                  <a:srgbClr val="808080"/>
                </a:highlight>
              </a:rPr>
              <a:t>dans Design-&gt;sheet template-&gt;local-&gt;load from file</a:t>
            </a:r>
            <a:r>
              <a:rPr lang="en-GB" dirty="0"/>
              <a:t>). Le template </a:t>
            </a:r>
            <a:r>
              <a:rPr lang="en-GB" dirty="0" err="1"/>
              <a:t>est</a:t>
            </a:r>
            <a:r>
              <a:rPr lang="en-GB" dirty="0"/>
              <a:t> un .</a:t>
            </a:r>
            <a:r>
              <a:rPr lang="en-GB" dirty="0" err="1"/>
              <a:t>schDot</a:t>
            </a:r>
            <a:r>
              <a:rPr lang="en-GB" dirty="0"/>
              <a:t>. Il </a:t>
            </a:r>
            <a:r>
              <a:rPr lang="en-GB" dirty="0" err="1"/>
              <a:t>est</a:t>
            </a:r>
            <a:r>
              <a:rPr lang="en-GB" dirty="0"/>
              <a:t> facile de </a:t>
            </a:r>
            <a:r>
              <a:rPr lang="en-GB" dirty="0" err="1"/>
              <a:t>l’ouvrir</a:t>
            </a:r>
            <a:r>
              <a:rPr lang="en-GB" dirty="0"/>
              <a:t> dans </a:t>
            </a:r>
            <a:r>
              <a:rPr lang="en-GB" dirty="0" err="1"/>
              <a:t>l’editeur</a:t>
            </a:r>
            <a:r>
              <a:rPr lang="en-GB" dirty="0"/>
              <a:t> et de le modifier </a:t>
            </a:r>
            <a:r>
              <a:rPr lang="en-GB" dirty="0" err="1"/>
              <a:t>avant</a:t>
            </a:r>
            <a:r>
              <a:rPr lang="en-GB" dirty="0"/>
              <a:t> de charger le cartouche (</a:t>
            </a:r>
            <a:r>
              <a:rPr lang="en-GB" dirty="0">
                <a:highlight>
                  <a:srgbClr val="808080"/>
                </a:highlight>
              </a:rPr>
              <a:t>file-&gt;open</a:t>
            </a:r>
            <a:r>
              <a:rPr lang="en-GB" dirty="0"/>
              <a:t>).</a:t>
            </a:r>
          </a:p>
          <a:p>
            <a:pPr marL="0" indent="0" rtl="0">
              <a:buNone/>
            </a:pPr>
            <a:r>
              <a:rPr lang="en-GB" dirty="0" err="1"/>
              <a:t>Sauvegarder</a:t>
            </a:r>
            <a:r>
              <a:rPr lang="en-GB" dirty="0"/>
              <a:t> sous le nom </a:t>
            </a:r>
            <a:r>
              <a:rPr lang="en-GB" dirty="0" err="1"/>
              <a:t>approprié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5004048" cy="854968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Le </a:t>
            </a:r>
            <a:r>
              <a:rPr lang="en-GB" dirty="0" err="1"/>
              <a:t>schéma</a:t>
            </a:r>
            <a:r>
              <a:rPr lang="en-GB" dirty="0"/>
              <a:t> </a:t>
            </a:r>
            <a:r>
              <a:rPr lang="en-GB" dirty="0" err="1"/>
              <a:t>électrique</a:t>
            </a:r>
            <a:r>
              <a:rPr lang="en-GB" dirty="0"/>
              <a:t> :</a:t>
            </a:r>
            <a:endParaRPr dirty="0"/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794A6EB2-7CB0-1A92-4288-223972920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448780"/>
            <a:ext cx="10945216" cy="3960440"/>
          </a:xfrm>
        </p:spPr>
        <p:txBody>
          <a:bodyPr rtlCol="0">
            <a:normAutofit/>
          </a:bodyPr>
          <a:lstStyle/>
          <a:p>
            <a:pPr rtl="0"/>
            <a:r>
              <a:rPr lang="en-GB" dirty="0" err="1"/>
              <a:t>Possibilité</a:t>
            </a:r>
            <a:r>
              <a:rPr lang="en-GB" dirty="0"/>
              <a:t> </a:t>
            </a:r>
            <a:r>
              <a:rPr lang="en-GB" dirty="0" err="1"/>
              <a:t>d’import</a:t>
            </a:r>
            <a:r>
              <a:rPr lang="en-GB" dirty="0"/>
              <a:t> </a:t>
            </a:r>
            <a:r>
              <a:rPr lang="en-GB" dirty="0" err="1"/>
              <a:t>d’une</a:t>
            </a:r>
            <a:r>
              <a:rPr lang="en-GB" dirty="0"/>
              <a:t> image. (</a:t>
            </a:r>
            <a:r>
              <a:rPr lang="en-GB" dirty="0">
                <a:highlight>
                  <a:srgbClr val="808080"/>
                </a:highlight>
              </a:rPr>
              <a:t>place-&gt;drawing tools-&gt;graphic</a:t>
            </a:r>
            <a:r>
              <a:rPr lang="en-GB" dirty="0"/>
              <a:t>) </a:t>
            </a:r>
          </a:p>
          <a:p>
            <a:pPr marL="0" indent="0" rtl="0">
              <a:buNone/>
            </a:pPr>
            <a:r>
              <a:rPr lang="en-GB" dirty="0"/>
              <a:t>(</a:t>
            </a:r>
            <a:r>
              <a:rPr lang="en-GB" dirty="0" err="1"/>
              <a:t>pré</a:t>
            </a:r>
            <a:r>
              <a:rPr lang="en-GB" dirty="0"/>
              <a:t>-schema </a:t>
            </a:r>
            <a:r>
              <a:rPr lang="en-GB" dirty="0" err="1"/>
              <a:t>ou</a:t>
            </a:r>
            <a:r>
              <a:rPr lang="en-GB" dirty="0"/>
              <a:t> BOM) – Utilisation de </a:t>
            </a:r>
            <a:r>
              <a:rPr lang="en-GB" dirty="0" err="1"/>
              <a:t>librairies</a:t>
            </a:r>
            <a:r>
              <a:rPr lang="en-GB" dirty="0"/>
              <a:t> internes </a:t>
            </a:r>
            <a:r>
              <a:rPr lang="en-GB" dirty="0" err="1"/>
              <a:t>ainsi</a:t>
            </a:r>
            <a:r>
              <a:rPr lang="en-GB" dirty="0"/>
              <a:t> que du puissant </a:t>
            </a:r>
            <a:r>
              <a:rPr lang="en-GB" dirty="0" err="1"/>
              <a:t>outil</a:t>
            </a:r>
            <a:r>
              <a:rPr lang="en-GB" dirty="0"/>
              <a:t> </a:t>
            </a:r>
            <a:r>
              <a:rPr lang="en-GB" dirty="0">
                <a:highlight>
                  <a:srgbClr val="FF0000"/>
                </a:highlight>
              </a:rPr>
              <a:t>Manufacturer part search(panel)</a:t>
            </a:r>
            <a:r>
              <a:rPr lang="en-GB" dirty="0"/>
              <a:t>. (utilisation </a:t>
            </a:r>
            <a:r>
              <a:rPr lang="en-GB" dirty="0" err="1">
                <a:highlight>
                  <a:srgbClr val="008000"/>
                </a:highlight>
              </a:rPr>
              <a:t>clic</a:t>
            </a:r>
            <a:r>
              <a:rPr lang="en-GB" dirty="0">
                <a:highlight>
                  <a:srgbClr val="008000"/>
                </a:highlight>
              </a:rPr>
              <a:t> droit et PLACE</a:t>
            </a:r>
            <a:r>
              <a:rPr lang="en-GB" dirty="0"/>
              <a:t>).</a:t>
            </a:r>
          </a:p>
          <a:p>
            <a:pPr rtl="0"/>
            <a:r>
              <a:rPr lang="en-GB" dirty="0"/>
              <a:t>Une </a:t>
            </a:r>
            <a:r>
              <a:rPr lang="en-GB" dirty="0" err="1"/>
              <a:t>fois</a:t>
            </a:r>
            <a:r>
              <a:rPr lang="en-GB" dirty="0"/>
              <a:t> les </a:t>
            </a:r>
            <a:r>
              <a:rPr lang="en-GB" dirty="0" err="1"/>
              <a:t>composants</a:t>
            </a:r>
            <a:r>
              <a:rPr lang="en-GB" dirty="0"/>
              <a:t> </a:t>
            </a:r>
            <a:r>
              <a:rPr lang="en-GB" dirty="0" err="1"/>
              <a:t>importés</a:t>
            </a:r>
            <a:r>
              <a:rPr lang="en-GB" dirty="0"/>
              <a:t>, nous </a:t>
            </a:r>
            <a:r>
              <a:rPr lang="en-GB" dirty="0" err="1"/>
              <a:t>pouvons</a:t>
            </a:r>
            <a:r>
              <a:rPr lang="en-GB" dirty="0"/>
              <a:t> </a:t>
            </a:r>
            <a:r>
              <a:rPr lang="en-GB" dirty="0" err="1"/>
              <a:t>attaquer</a:t>
            </a:r>
            <a:r>
              <a:rPr lang="en-GB" dirty="0"/>
              <a:t> le </a:t>
            </a:r>
            <a:r>
              <a:rPr lang="en-GB" dirty="0" err="1"/>
              <a:t>schéma</a:t>
            </a:r>
            <a:r>
              <a:rPr lang="en-GB" dirty="0"/>
              <a:t> </a:t>
            </a:r>
            <a:r>
              <a:rPr lang="en-GB" dirty="0" err="1"/>
              <a:t>filaire</a:t>
            </a:r>
            <a:r>
              <a:rPr lang="en-GB" dirty="0"/>
              <a:t>. (</a:t>
            </a:r>
            <a:r>
              <a:rPr lang="en-GB" dirty="0">
                <a:highlight>
                  <a:srgbClr val="008000"/>
                </a:highlight>
              </a:rPr>
              <a:t>SHIFT+ESPACE </a:t>
            </a:r>
            <a:r>
              <a:rPr lang="en-GB" dirty="0" err="1"/>
              <a:t>permet</a:t>
            </a:r>
            <a:r>
              <a:rPr lang="en-GB" dirty="0"/>
              <a:t> de changer le mode de </a:t>
            </a:r>
            <a:r>
              <a:rPr lang="en-GB" dirty="0" err="1"/>
              <a:t>routage</a:t>
            </a:r>
            <a:r>
              <a:rPr lang="en-GB" dirty="0"/>
              <a:t>).</a:t>
            </a:r>
          </a:p>
          <a:p>
            <a:pPr marL="0" indent="0" rtl="0">
              <a:buNone/>
            </a:pPr>
            <a:r>
              <a:rPr lang="en-GB" dirty="0"/>
              <a:t>(pose des alimentations, utilisation des labels, ports etc…)  Ne pas </a:t>
            </a:r>
            <a:r>
              <a:rPr lang="en-GB" dirty="0" err="1"/>
              <a:t>hésiter</a:t>
            </a:r>
            <a:r>
              <a:rPr lang="en-GB" dirty="0"/>
              <a:t> à </a:t>
            </a:r>
            <a:r>
              <a:rPr lang="en-GB" dirty="0" err="1"/>
              <a:t>mettre</a:t>
            </a:r>
            <a:r>
              <a:rPr lang="en-GB" dirty="0"/>
              <a:t> de la couleur (</a:t>
            </a:r>
            <a:r>
              <a:rPr lang="en-GB" dirty="0">
                <a:highlight>
                  <a:srgbClr val="808080"/>
                </a:highlight>
              </a:rPr>
              <a:t>View-&gt;Set net </a:t>
            </a:r>
            <a:r>
              <a:rPr lang="en-GB" dirty="0" err="1">
                <a:highlight>
                  <a:srgbClr val="808080"/>
                </a:highlight>
              </a:rPr>
              <a:t>color</a:t>
            </a:r>
            <a:r>
              <a:rPr lang="en-GB" dirty="0"/>
              <a:t>). Faire un schema </a:t>
            </a:r>
            <a:r>
              <a:rPr lang="en-GB" dirty="0" err="1"/>
              <a:t>clair</a:t>
            </a:r>
            <a:r>
              <a:rPr lang="en-GB" dirty="0"/>
              <a:t> et comprehensible.</a:t>
            </a:r>
          </a:p>
          <a:p>
            <a:pPr rtl="0"/>
            <a:r>
              <a:rPr lang="en-GB" dirty="0"/>
              <a:t>Annotation (indispensable). (</a:t>
            </a:r>
            <a:r>
              <a:rPr lang="en-GB" dirty="0">
                <a:highlight>
                  <a:srgbClr val="808080"/>
                </a:highlight>
              </a:rPr>
              <a:t>Tools-&gt;Annotation-&gt;Ann. </a:t>
            </a:r>
            <a:r>
              <a:rPr lang="en-GB" dirty="0" err="1">
                <a:highlight>
                  <a:srgbClr val="808080"/>
                </a:highlight>
              </a:rPr>
              <a:t>Sch.Quietly</a:t>
            </a:r>
            <a:r>
              <a:rPr lang="en-GB" dirty="0">
                <a:highlight>
                  <a:srgbClr val="808080"/>
                </a:highlight>
              </a:rPr>
              <a:t> or </a:t>
            </a:r>
            <a:r>
              <a:rPr lang="en-GB" dirty="0" err="1">
                <a:highlight>
                  <a:srgbClr val="808080"/>
                </a:highlight>
              </a:rPr>
              <a:t>Ann.Sch</a:t>
            </a:r>
            <a:r>
              <a:rPr lang="en-GB" dirty="0"/>
              <a:t>).</a:t>
            </a:r>
          </a:p>
          <a:p>
            <a:pPr marL="0" indent="0" rtl="0">
              <a:buNone/>
            </a:pPr>
            <a:endParaRPr lang="en-GB" dirty="0"/>
          </a:p>
          <a:p>
            <a:pPr marL="0" indent="0" rtl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94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1521280" cy="854968"/>
          </a:xfrm>
        </p:spPr>
        <p:txBody>
          <a:bodyPr rtlCol="0">
            <a:normAutofit/>
          </a:bodyPr>
          <a:lstStyle/>
          <a:p>
            <a:r>
              <a:rPr lang="en-GB" dirty="0"/>
              <a:t>Compilation, </a:t>
            </a:r>
            <a:r>
              <a:rPr lang="en-GB" dirty="0" err="1"/>
              <a:t>Vérification</a:t>
            </a:r>
            <a:r>
              <a:rPr lang="en-GB" dirty="0"/>
              <a:t> des </a:t>
            </a:r>
            <a:r>
              <a:rPr lang="en-GB" dirty="0" err="1"/>
              <a:t>composants</a:t>
            </a:r>
            <a:r>
              <a:rPr lang="en-GB" dirty="0"/>
              <a:t>:</a:t>
            </a:r>
            <a:endParaRPr dirty="0"/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794A6EB2-7CB0-1A92-4288-223972920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2420888"/>
            <a:ext cx="11161240" cy="230425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Compilation = verification (</a:t>
            </a:r>
            <a:r>
              <a:rPr lang="en-GB" dirty="0">
                <a:highlight>
                  <a:srgbClr val="808080"/>
                </a:highlight>
              </a:rPr>
              <a:t>project-&gt;Validate PCB Project</a:t>
            </a:r>
            <a:r>
              <a:rPr lang="en-GB" dirty="0"/>
              <a:t>)(</a:t>
            </a:r>
            <a:r>
              <a:rPr lang="en-GB" dirty="0" err="1"/>
              <a:t>voir</a:t>
            </a:r>
            <a:r>
              <a:rPr lang="en-GB" dirty="0"/>
              <a:t> panel Message </a:t>
            </a:r>
            <a:r>
              <a:rPr lang="en-GB" dirty="0" err="1"/>
              <a:t>s’il</a:t>
            </a:r>
            <a:r>
              <a:rPr lang="en-GB" dirty="0"/>
              <a:t> y a des </a:t>
            </a:r>
            <a:r>
              <a:rPr lang="en-GB" dirty="0" err="1"/>
              <a:t>erreurs</a:t>
            </a:r>
            <a:r>
              <a:rPr lang="en-GB" dirty="0"/>
              <a:t> dans le schema).</a:t>
            </a:r>
          </a:p>
          <a:p>
            <a:pPr marL="0" indent="0" rtl="0">
              <a:buNone/>
            </a:pPr>
            <a:r>
              <a:rPr lang="en-GB" dirty="0" err="1"/>
              <a:t>Possibilité</a:t>
            </a:r>
            <a:r>
              <a:rPr lang="en-GB" dirty="0"/>
              <a:t> de </a:t>
            </a:r>
            <a:r>
              <a:rPr lang="en-GB" dirty="0" err="1"/>
              <a:t>paramètrage</a:t>
            </a:r>
            <a:r>
              <a:rPr lang="en-GB" dirty="0"/>
              <a:t> des errors and warning dans </a:t>
            </a:r>
            <a:r>
              <a:rPr lang="en-GB" dirty="0">
                <a:highlight>
                  <a:srgbClr val="808080"/>
                </a:highlight>
              </a:rPr>
              <a:t>Project-&gt;Project Option. </a:t>
            </a:r>
            <a:r>
              <a:rPr lang="en-GB" dirty="0"/>
              <a:t>Utilisation dans certain </a:t>
            </a:r>
            <a:r>
              <a:rPr lang="en-GB" dirty="0" err="1"/>
              <a:t>cas</a:t>
            </a:r>
            <a:r>
              <a:rPr lang="en-GB" dirty="0"/>
              <a:t> de NO ERC.</a:t>
            </a:r>
          </a:p>
          <a:p>
            <a:pPr marL="0" indent="0" rtl="0">
              <a:buNone/>
            </a:pPr>
            <a:r>
              <a:rPr lang="en-GB" dirty="0"/>
              <a:t>Design-&gt;update PCB document </a:t>
            </a:r>
            <a:r>
              <a:rPr lang="en-GB" dirty="0" err="1"/>
              <a:t>si</a:t>
            </a:r>
            <a:r>
              <a:rPr lang="en-GB" dirty="0"/>
              <a:t> pas de </a:t>
            </a:r>
            <a:r>
              <a:rPr lang="en-GB" dirty="0" err="1"/>
              <a:t>problème</a:t>
            </a:r>
            <a:r>
              <a:rPr lang="en-GB" dirty="0"/>
              <a:t> de compilation. (le document PCB aura </a:t>
            </a:r>
            <a:r>
              <a:rPr lang="en-GB" dirty="0" err="1"/>
              <a:t>été</a:t>
            </a:r>
            <a:r>
              <a:rPr lang="en-GB" dirty="0"/>
              <a:t> </a:t>
            </a:r>
            <a:r>
              <a:rPr lang="en-GB" dirty="0" err="1"/>
              <a:t>créé</a:t>
            </a:r>
            <a:r>
              <a:rPr lang="en-GB" dirty="0"/>
              <a:t> </a:t>
            </a:r>
            <a:r>
              <a:rPr lang="en-GB" dirty="0" err="1"/>
              <a:t>précedemment</a:t>
            </a:r>
            <a:r>
              <a:rPr lang="en-GB" dirty="0"/>
              <a:t>).(</a:t>
            </a:r>
            <a:r>
              <a:rPr lang="en-GB" dirty="0" err="1"/>
              <a:t>voir</a:t>
            </a:r>
            <a:r>
              <a:rPr lang="en-GB" dirty="0"/>
              <a:t> Slide </a:t>
            </a:r>
            <a:r>
              <a:rPr lang="en-GB" dirty="0" err="1"/>
              <a:t>suivante</a:t>
            </a:r>
            <a:r>
              <a:rPr lang="en-GB" dirty="0"/>
              <a:t>).</a:t>
            </a:r>
          </a:p>
          <a:p>
            <a:pPr marL="0" indent="0" rtl="0">
              <a:buNone/>
            </a:pPr>
            <a:endParaRPr lang="en-GB" dirty="0"/>
          </a:p>
          <a:p>
            <a:pPr marL="0" indent="0" rtl="0">
              <a:buNone/>
            </a:pPr>
            <a:endParaRPr lang="en-GB" dirty="0"/>
          </a:p>
          <a:p>
            <a:pPr marL="0" indent="0" rtl="0">
              <a:buNone/>
            </a:pPr>
            <a:endParaRPr lang="en-GB" dirty="0"/>
          </a:p>
          <a:p>
            <a:pPr marL="0" indent="0" rtl="0">
              <a:buNone/>
            </a:pPr>
            <a:endParaRPr lang="en-GB" dirty="0"/>
          </a:p>
          <a:p>
            <a:pPr marL="0" indent="0" rtl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77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1737304" cy="854968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 err="1"/>
              <a:t>Création</a:t>
            </a:r>
            <a:r>
              <a:rPr lang="en-GB" dirty="0"/>
              <a:t> du PCB, placement des </a:t>
            </a:r>
            <a:r>
              <a:rPr lang="en-GB" dirty="0" err="1"/>
              <a:t>composants</a:t>
            </a:r>
            <a:r>
              <a:rPr lang="en-GB" dirty="0"/>
              <a:t> et </a:t>
            </a:r>
            <a:r>
              <a:rPr lang="en-GB" dirty="0" err="1"/>
              <a:t>routage</a:t>
            </a:r>
            <a:r>
              <a:rPr lang="en-GB" dirty="0"/>
              <a:t>:</a:t>
            </a:r>
            <a:endParaRPr dirty="0"/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794A6EB2-7CB0-1A92-4288-223972920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124744"/>
            <a:ext cx="10945216" cy="5544616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GB" dirty="0">
                <a:highlight>
                  <a:srgbClr val="808080"/>
                </a:highlight>
              </a:rPr>
              <a:t>Add new to project -&gt; PCB.</a:t>
            </a:r>
          </a:p>
          <a:p>
            <a:pPr marL="0" indent="0" rtl="0">
              <a:buNone/>
            </a:pPr>
            <a:r>
              <a:rPr lang="en-GB" dirty="0" err="1"/>
              <a:t>Quelques</a:t>
            </a:r>
            <a:r>
              <a:rPr lang="en-GB" dirty="0"/>
              <a:t> </a:t>
            </a:r>
            <a:r>
              <a:rPr lang="en-GB" dirty="0" err="1"/>
              <a:t>commandes</a:t>
            </a:r>
            <a:r>
              <a:rPr lang="en-GB" dirty="0"/>
              <a:t> indispensable : </a:t>
            </a:r>
          </a:p>
          <a:p>
            <a:pPr marL="0" indent="0" rtl="0">
              <a:buNone/>
            </a:pPr>
            <a:r>
              <a:rPr lang="en-GB" dirty="0"/>
              <a:t>	ref 0: </a:t>
            </a:r>
            <a:r>
              <a:rPr lang="en-GB" dirty="0">
                <a:highlight>
                  <a:srgbClr val="008000"/>
                </a:highlight>
              </a:rPr>
              <a:t>Edit-&gt;Origin-&gt;Set</a:t>
            </a:r>
          </a:p>
          <a:p>
            <a:pPr marL="0" indent="0" rtl="0">
              <a:buNone/>
            </a:pPr>
            <a:r>
              <a:rPr lang="en-GB" dirty="0"/>
              <a:t>	 </a:t>
            </a:r>
            <a:r>
              <a:rPr lang="en-GB" dirty="0">
                <a:highlight>
                  <a:srgbClr val="008000"/>
                </a:highlight>
              </a:rPr>
              <a:t>2</a:t>
            </a:r>
            <a:r>
              <a:rPr lang="en-GB" dirty="0"/>
              <a:t>: </a:t>
            </a:r>
            <a:r>
              <a:rPr lang="en-GB" dirty="0" err="1"/>
              <a:t>vue</a:t>
            </a:r>
            <a:r>
              <a:rPr lang="en-GB" dirty="0"/>
              <a:t> 2D</a:t>
            </a:r>
          </a:p>
          <a:p>
            <a:pPr marL="0" indent="0" rtl="0">
              <a:buNone/>
            </a:pPr>
            <a:r>
              <a:rPr lang="en-GB" dirty="0"/>
              <a:t>	</a:t>
            </a:r>
            <a:r>
              <a:rPr lang="en-GB" dirty="0">
                <a:highlight>
                  <a:srgbClr val="008000"/>
                </a:highlight>
              </a:rPr>
              <a:t>3</a:t>
            </a:r>
            <a:r>
              <a:rPr lang="en-GB" dirty="0"/>
              <a:t>: </a:t>
            </a:r>
            <a:r>
              <a:rPr lang="en-GB" dirty="0" err="1"/>
              <a:t>vue</a:t>
            </a:r>
            <a:r>
              <a:rPr lang="en-GB" dirty="0"/>
              <a:t> 3D</a:t>
            </a:r>
          </a:p>
          <a:p>
            <a:pPr marL="0" indent="0" rtl="0">
              <a:buNone/>
            </a:pPr>
            <a:r>
              <a:rPr lang="en-GB" dirty="0"/>
              <a:t>	</a:t>
            </a:r>
            <a:r>
              <a:rPr lang="en-GB" dirty="0">
                <a:highlight>
                  <a:srgbClr val="008000"/>
                </a:highlight>
              </a:rPr>
              <a:t>1</a:t>
            </a:r>
            <a:r>
              <a:rPr lang="en-GB" dirty="0"/>
              <a:t>: </a:t>
            </a:r>
            <a:r>
              <a:rPr lang="en-GB" dirty="0" err="1"/>
              <a:t>vue</a:t>
            </a:r>
            <a:r>
              <a:rPr lang="en-GB" dirty="0"/>
              <a:t> </a:t>
            </a:r>
            <a:r>
              <a:rPr lang="en-GB" dirty="0" err="1"/>
              <a:t>spéciale</a:t>
            </a:r>
            <a:r>
              <a:rPr lang="en-GB" dirty="0"/>
              <a:t> (flex…)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fr-FR" kern="100" dirty="0">
                <a:effectLst/>
                <a:highlight>
                  <a:srgbClr val="0080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Shift + clic droit</a:t>
            </a:r>
            <a:r>
              <a:rPr lang="fr-FR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pour bouger la vue 3D.</a:t>
            </a:r>
          </a:p>
          <a:p>
            <a:pPr marL="0" indent="0">
              <a:buNone/>
            </a:pPr>
            <a:r>
              <a:rPr lang="en-GB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FR" kern="100" dirty="0">
                <a:effectLst/>
                <a:highlight>
                  <a:srgbClr val="0080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CTRL + roulette </a:t>
            </a:r>
            <a:r>
              <a:rPr lang="fr-FR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pour zoom vue 3D</a:t>
            </a:r>
          </a:p>
          <a:p>
            <a:pPr marL="0" indent="0">
              <a:buNone/>
            </a:pPr>
            <a:r>
              <a:rPr lang="en-GB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FR" kern="100" dirty="0"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CTRL F </a:t>
            </a: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tourner la carte vue 3D</a:t>
            </a:r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rtl="0">
              <a:buNone/>
            </a:pPr>
            <a:r>
              <a:rPr lang="en-GB" dirty="0"/>
              <a:t>	</a:t>
            </a:r>
            <a:r>
              <a:rPr lang="en-GB" dirty="0">
                <a:highlight>
                  <a:srgbClr val="008000"/>
                </a:highlight>
              </a:rPr>
              <a:t>G</a:t>
            </a:r>
            <a:r>
              <a:rPr lang="en-GB" dirty="0"/>
              <a:t> : on affiche la grille (2X et on </a:t>
            </a:r>
            <a:r>
              <a:rPr lang="en-GB" dirty="0" err="1"/>
              <a:t>choisi</a:t>
            </a:r>
            <a:r>
              <a:rPr lang="en-GB" dirty="0"/>
              <a:t> la grille).</a:t>
            </a:r>
          </a:p>
          <a:p>
            <a:pPr rtl="0"/>
            <a:r>
              <a:rPr lang="en-GB" dirty="0"/>
              <a:t>Nous </a:t>
            </a:r>
            <a:r>
              <a:rPr lang="en-GB" dirty="0" err="1"/>
              <a:t>pouvons</a:t>
            </a:r>
            <a:r>
              <a:rPr lang="en-GB" dirty="0"/>
              <a:t> </a:t>
            </a:r>
            <a:r>
              <a:rPr lang="en-GB" dirty="0" err="1"/>
              <a:t>intégrer</a:t>
            </a:r>
            <a:r>
              <a:rPr lang="en-GB" dirty="0"/>
              <a:t> des </a:t>
            </a:r>
            <a:r>
              <a:rPr lang="en-GB" dirty="0" err="1"/>
              <a:t>fichiers</a:t>
            </a:r>
            <a:r>
              <a:rPr lang="en-GB" dirty="0"/>
              <a:t> STP. (</a:t>
            </a:r>
            <a:r>
              <a:rPr lang="en-GB" dirty="0">
                <a:highlight>
                  <a:srgbClr val="808080"/>
                </a:highlight>
              </a:rPr>
              <a:t>PLACE-&gt;3D Body</a:t>
            </a:r>
            <a:r>
              <a:rPr lang="en-GB" dirty="0"/>
              <a:t>) (rotation de la pièce avec </a:t>
            </a:r>
            <a:r>
              <a:rPr lang="en-GB" dirty="0">
                <a:highlight>
                  <a:srgbClr val="008000"/>
                </a:highlight>
              </a:rPr>
              <a:t>ESPACE)</a:t>
            </a:r>
            <a:r>
              <a:rPr lang="en-GB" dirty="0"/>
              <a:t>. </a:t>
            </a:r>
            <a:r>
              <a:rPr lang="en-GB" dirty="0" err="1"/>
              <a:t>Intégration</a:t>
            </a:r>
            <a:r>
              <a:rPr lang="en-GB" dirty="0"/>
              <a:t>: </a:t>
            </a:r>
            <a:r>
              <a:rPr lang="en-GB" dirty="0">
                <a:highlight>
                  <a:srgbClr val="808080"/>
                </a:highlight>
              </a:rPr>
              <a:t>Design-&gt;board Shape-&gt;Define from 3D Body</a:t>
            </a:r>
            <a:r>
              <a:rPr lang="en-GB" dirty="0"/>
              <a:t>. Pour </a:t>
            </a:r>
            <a:r>
              <a:rPr lang="en-GB" dirty="0" err="1"/>
              <a:t>voir</a:t>
            </a:r>
            <a:r>
              <a:rPr lang="en-GB" dirty="0"/>
              <a:t> ensuite le </a:t>
            </a:r>
            <a:r>
              <a:rPr lang="en-GB" dirty="0" err="1"/>
              <a:t>modele</a:t>
            </a:r>
            <a:r>
              <a:rPr lang="en-GB" dirty="0"/>
              <a:t> 3D, il faut </a:t>
            </a:r>
            <a:r>
              <a:rPr lang="en-GB" dirty="0" err="1"/>
              <a:t>aller</a:t>
            </a:r>
            <a:r>
              <a:rPr lang="en-GB" dirty="0"/>
              <a:t> dans Panel </a:t>
            </a:r>
            <a:r>
              <a:rPr lang="en-GB" dirty="0" err="1"/>
              <a:t>puis</a:t>
            </a:r>
            <a:r>
              <a:rPr lang="en-GB" dirty="0"/>
              <a:t> PCB et </a:t>
            </a:r>
            <a:r>
              <a:rPr lang="en-GB" dirty="0" err="1"/>
              <a:t>selectionner</a:t>
            </a:r>
            <a:r>
              <a:rPr lang="en-GB" dirty="0"/>
              <a:t> Free model ensuite </a:t>
            </a:r>
            <a:r>
              <a:rPr lang="en-GB" dirty="0" err="1"/>
              <a:t>activer</a:t>
            </a:r>
            <a:r>
              <a:rPr lang="en-GB" dirty="0"/>
              <a:t>.</a:t>
            </a:r>
          </a:p>
          <a:p>
            <a:r>
              <a:rPr lang="en-GB" dirty="0" err="1"/>
              <a:t>Sauvegarder</a:t>
            </a:r>
            <a:r>
              <a:rPr lang="en-GB" dirty="0"/>
              <a:t> sous le nom </a:t>
            </a:r>
            <a:r>
              <a:rPr lang="en-GB" dirty="0" err="1"/>
              <a:t>approprié</a:t>
            </a:r>
            <a:r>
              <a:rPr lang="en-GB" dirty="0"/>
              <a:t>.    </a:t>
            </a:r>
          </a:p>
          <a:p>
            <a:pPr marL="0" indent="0" rtl="0">
              <a:buNone/>
            </a:pPr>
            <a:endParaRPr lang="en-GB" dirty="0"/>
          </a:p>
          <a:p>
            <a:pPr rtl="0"/>
            <a:endParaRPr lang="en-GB" dirty="0"/>
          </a:p>
          <a:p>
            <a:pPr marL="0" indent="0" rtl="0">
              <a:buNone/>
            </a:pPr>
            <a:endParaRPr lang="en-GB" dirty="0"/>
          </a:p>
          <a:p>
            <a:pPr marL="0" indent="0" rtl="0">
              <a:buNone/>
            </a:pP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92514-4140-3D13-B9BD-5D38CCF3E304}"/>
              </a:ext>
            </a:extLst>
          </p:cNvPr>
          <p:cNvSpPr txBox="1"/>
          <p:nvPr/>
        </p:nvSpPr>
        <p:spPr>
          <a:xfrm>
            <a:off x="6744072" y="1700808"/>
            <a:ext cx="4536504" cy="14773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Redimensionner</a:t>
            </a:r>
            <a:r>
              <a:rPr lang="en-GB" dirty="0"/>
              <a:t> le PCB à </a:t>
            </a:r>
            <a:r>
              <a:rPr lang="en-GB" dirty="0" err="1"/>
              <a:t>notre</a:t>
            </a:r>
            <a:r>
              <a:rPr lang="en-GB" dirty="0"/>
              <a:t> convenance.</a:t>
            </a:r>
          </a:p>
          <a:p>
            <a:endParaRPr lang="en-GB" dirty="0"/>
          </a:p>
          <a:p>
            <a:r>
              <a:rPr lang="en-GB" dirty="0"/>
              <a:t>Se </a:t>
            </a:r>
            <a:r>
              <a:rPr lang="en-GB" dirty="0" err="1"/>
              <a:t>mettre</a:t>
            </a:r>
            <a:r>
              <a:rPr lang="en-GB" dirty="0"/>
              <a:t> sur onglet  KOL et </a:t>
            </a:r>
            <a:r>
              <a:rPr lang="en-GB" dirty="0" err="1"/>
              <a:t>redessiner</a:t>
            </a:r>
            <a:r>
              <a:rPr lang="en-GB" dirty="0"/>
              <a:t> le contour avec </a:t>
            </a:r>
            <a:r>
              <a:rPr lang="en-GB" dirty="0" err="1"/>
              <a:t>l’outil</a:t>
            </a:r>
            <a:r>
              <a:rPr lang="en-GB" dirty="0"/>
              <a:t> </a:t>
            </a:r>
            <a:r>
              <a:rPr lang="en-GB" dirty="0" err="1"/>
              <a:t>keepout</a:t>
            </a:r>
            <a:r>
              <a:rPr lang="en-GB" dirty="0"/>
              <a:t> track (Design-&gt;board shape…….)</a:t>
            </a:r>
          </a:p>
        </p:txBody>
      </p:sp>
    </p:spTree>
    <p:extLst>
      <p:ext uri="{BB962C8B-B14F-4D97-AF65-F5344CB8AC3E}">
        <p14:creationId xmlns:p14="http://schemas.microsoft.com/office/powerpoint/2010/main" val="161279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794A6EB2-7CB0-1A92-4288-223972920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836712"/>
            <a:ext cx="10945216" cy="518457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Transferer les </a:t>
            </a:r>
            <a:r>
              <a:rPr lang="en-GB" dirty="0" err="1"/>
              <a:t>composants</a:t>
            </a:r>
            <a:r>
              <a:rPr lang="en-GB" dirty="0"/>
              <a:t> dans la page PCB. </a:t>
            </a:r>
            <a:r>
              <a:rPr lang="en-GB" dirty="0">
                <a:highlight>
                  <a:srgbClr val="808000"/>
                </a:highlight>
              </a:rPr>
              <a:t>Design-&gt;Import Changes……</a:t>
            </a:r>
          </a:p>
          <a:p>
            <a:pPr rtl="0"/>
            <a:r>
              <a:rPr lang="en-GB" dirty="0"/>
              <a:t>Placement des </a:t>
            </a:r>
            <a:r>
              <a:rPr lang="en-GB" dirty="0" err="1"/>
              <a:t>composants</a:t>
            </a:r>
            <a:r>
              <a:rPr lang="en-GB" dirty="0"/>
              <a:t> à faire </a:t>
            </a:r>
            <a:r>
              <a:rPr lang="en-GB" dirty="0" err="1"/>
              <a:t>suivant</a:t>
            </a:r>
            <a:r>
              <a:rPr lang="en-GB" dirty="0"/>
              <a:t> la </a:t>
            </a:r>
            <a:r>
              <a:rPr lang="en-GB" dirty="0" err="1"/>
              <a:t>logique</a:t>
            </a:r>
            <a:r>
              <a:rPr lang="en-GB" dirty="0"/>
              <a:t> de conception </a:t>
            </a:r>
            <a:r>
              <a:rPr lang="en-GB" dirty="0" err="1"/>
              <a:t>définie</a:t>
            </a:r>
            <a:r>
              <a:rPr lang="en-GB" dirty="0"/>
              <a:t>.</a:t>
            </a:r>
          </a:p>
          <a:p>
            <a:pPr rtl="0"/>
            <a:r>
              <a:rPr lang="en-GB" dirty="0" err="1"/>
              <a:t>Définir</a:t>
            </a:r>
            <a:r>
              <a:rPr lang="en-GB" dirty="0"/>
              <a:t> des </a:t>
            </a:r>
            <a:r>
              <a:rPr lang="en-GB" dirty="0" err="1"/>
              <a:t>règles</a:t>
            </a:r>
            <a:r>
              <a:rPr lang="en-GB" dirty="0"/>
              <a:t> de </a:t>
            </a:r>
            <a:r>
              <a:rPr lang="en-GB" dirty="0" err="1"/>
              <a:t>routage</a:t>
            </a:r>
            <a:r>
              <a:rPr lang="en-GB" dirty="0"/>
              <a:t>. (pas </a:t>
            </a:r>
            <a:r>
              <a:rPr lang="en-GB" dirty="0" err="1"/>
              <a:t>d’autoroutage</a:t>
            </a:r>
            <a:r>
              <a:rPr lang="en-GB" dirty="0"/>
              <a:t>), </a:t>
            </a:r>
            <a:r>
              <a:rPr lang="en-GB" dirty="0" err="1"/>
              <a:t>définir</a:t>
            </a:r>
            <a:r>
              <a:rPr lang="en-GB" dirty="0"/>
              <a:t> des plans </a:t>
            </a:r>
            <a:r>
              <a:rPr lang="en-GB" dirty="0" err="1"/>
              <a:t>éventuels</a:t>
            </a:r>
            <a:r>
              <a:rPr lang="en-GB" dirty="0"/>
              <a:t>. (Polygon Pours etc)</a:t>
            </a:r>
          </a:p>
          <a:p>
            <a:pPr rtl="0"/>
            <a:r>
              <a:rPr lang="en-GB" dirty="0"/>
              <a:t>Utiliser interactive routing. (pas </a:t>
            </a:r>
            <a:r>
              <a:rPr lang="en-GB" dirty="0" err="1"/>
              <a:t>d’angle</a:t>
            </a:r>
            <a:r>
              <a:rPr lang="en-GB" dirty="0"/>
              <a:t> à 90 </a:t>
            </a:r>
            <a:r>
              <a:rPr lang="en-GB" dirty="0" err="1"/>
              <a:t>degrés</a:t>
            </a:r>
            <a:r>
              <a:rPr lang="en-GB" dirty="0"/>
              <a:t>). Si </a:t>
            </a:r>
            <a:r>
              <a:rPr lang="en-GB" dirty="0" err="1"/>
              <a:t>l’on</a:t>
            </a:r>
            <a:r>
              <a:rPr lang="en-GB" dirty="0"/>
              <a:t> a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piste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plusieurs</a:t>
            </a:r>
            <a:r>
              <a:rPr lang="en-GB" dirty="0"/>
              <a:t> segments, on </a:t>
            </a:r>
            <a:r>
              <a:rPr lang="en-GB" dirty="0" err="1"/>
              <a:t>peut</a:t>
            </a:r>
            <a:r>
              <a:rPr lang="en-GB" dirty="0"/>
              <a:t> </a:t>
            </a:r>
            <a:r>
              <a:rPr lang="en-GB" dirty="0" err="1"/>
              <a:t>selectionner</a:t>
            </a:r>
            <a:r>
              <a:rPr lang="en-GB" dirty="0"/>
              <a:t> un segment et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appuyant</a:t>
            </a:r>
            <a:r>
              <a:rPr lang="en-GB" dirty="0"/>
              <a:t> sur </a:t>
            </a:r>
            <a:r>
              <a:rPr lang="en-GB" dirty="0">
                <a:highlight>
                  <a:srgbClr val="008000"/>
                </a:highlight>
              </a:rPr>
              <a:t>TAB</a:t>
            </a:r>
            <a:r>
              <a:rPr lang="en-GB" dirty="0"/>
              <a:t>, </a:t>
            </a:r>
            <a:r>
              <a:rPr lang="en-GB" dirty="0" err="1"/>
              <a:t>cela</a:t>
            </a:r>
            <a:r>
              <a:rPr lang="en-GB" dirty="0"/>
              <a:t> </a:t>
            </a:r>
            <a:r>
              <a:rPr lang="en-GB" dirty="0" err="1"/>
              <a:t>selectionne</a:t>
            </a:r>
            <a:r>
              <a:rPr lang="en-GB" dirty="0"/>
              <a:t> </a:t>
            </a:r>
            <a:r>
              <a:rPr lang="en-GB" dirty="0" err="1"/>
              <a:t>tous</a:t>
            </a:r>
            <a:r>
              <a:rPr lang="en-GB" dirty="0"/>
              <a:t> les segments. (</a:t>
            </a:r>
            <a:r>
              <a:rPr lang="en-GB" dirty="0">
                <a:highlight>
                  <a:srgbClr val="008000"/>
                </a:highlight>
              </a:rPr>
              <a:t>CTRL + ALT + G </a:t>
            </a:r>
            <a:r>
              <a:rPr lang="en-GB" dirty="0" err="1"/>
              <a:t>permet</a:t>
            </a:r>
            <a:r>
              <a:rPr lang="en-GB" dirty="0"/>
              <a:t> de </a:t>
            </a:r>
            <a:r>
              <a:rPr lang="en-GB" dirty="0" err="1"/>
              <a:t>lisser</a:t>
            </a:r>
            <a:r>
              <a:rPr lang="en-GB" dirty="0"/>
              <a:t> la </a:t>
            </a:r>
            <a:r>
              <a:rPr lang="en-GB" dirty="0" err="1"/>
              <a:t>piste</a:t>
            </a:r>
            <a:r>
              <a:rPr lang="en-GB" dirty="0"/>
              <a:t> </a:t>
            </a:r>
            <a:r>
              <a:rPr lang="en-GB" dirty="0" err="1"/>
              <a:t>apres</a:t>
            </a:r>
            <a:r>
              <a:rPr lang="en-GB" dirty="0"/>
              <a:t> </a:t>
            </a:r>
            <a:r>
              <a:rPr lang="en-GB" dirty="0" err="1"/>
              <a:t>l’avoir</a:t>
            </a:r>
            <a:r>
              <a:rPr lang="en-GB" dirty="0"/>
              <a:t> </a:t>
            </a:r>
            <a:r>
              <a:rPr lang="en-GB" dirty="0" err="1"/>
              <a:t>selectionnée</a:t>
            </a:r>
            <a:r>
              <a:rPr lang="en-GB" dirty="0"/>
              <a:t>).</a:t>
            </a:r>
          </a:p>
          <a:p>
            <a:pPr rtl="0"/>
            <a:r>
              <a:rPr lang="en-GB" dirty="0" err="1"/>
              <a:t>S’aider</a:t>
            </a:r>
            <a:r>
              <a:rPr lang="en-GB" dirty="0"/>
              <a:t> de la ROOM pour poser </a:t>
            </a:r>
            <a:r>
              <a:rPr lang="en-GB" dirty="0" err="1"/>
              <a:t>éventuellement</a:t>
            </a:r>
            <a:r>
              <a:rPr lang="en-GB" dirty="0"/>
              <a:t> les </a:t>
            </a:r>
            <a:r>
              <a:rPr lang="en-GB" dirty="0" err="1"/>
              <a:t>composants</a:t>
            </a:r>
            <a:r>
              <a:rPr lang="en-GB" dirty="0"/>
              <a:t>. Faire des couches avec le Polygon Pours  manager.(dans menu tools). </a:t>
            </a:r>
          </a:p>
          <a:p>
            <a:pPr rtl="0"/>
            <a:r>
              <a:rPr lang="en-GB" dirty="0" err="1"/>
              <a:t>Ajout</a:t>
            </a:r>
            <a:r>
              <a:rPr lang="en-GB" dirty="0"/>
              <a:t> </a:t>
            </a:r>
            <a:r>
              <a:rPr lang="en-GB" dirty="0" err="1"/>
              <a:t>d’une</a:t>
            </a:r>
            <a:r>
              <a:rPr lang="en-GB" dirty="0"/>
              <a:t> </a:t>
            </a:r>
            <a:r>
              <a:rPr lang="en-GB" dirty="0" err="1"/>
              <a:t>couche</a:t>
            </a:r>
            <a:r>
              <a:rPr lang="en-GB" dirty="0"/>
              <a:t> (</a:t>
            </a:r>
            <a:r>
              <a:rPr lang="en-GB" dirty="0" err="1"/>
              <a:t>en</a:t>
            </a:r>
            <a:r>
              <a:rPr lang="en-GB" dirty="0"/>
              <a:t> fait 2), passer par le layer stack manager. (</a:t>
            </a:r>
            <a:r>
              <a:rPr lang="en-GB" dirty="0" err="1"/>
              <a:t>clic</a:t>
            </a:r>
            <a:r>
              <a:rPr lang="en-GB" dirty="0"/>
              <a:t> droit sur un onglet </a:t>
            </a:r>
            <a:r>
              <a:rPr lang="en-GB" dirty="0" err="1"/>
              <a:t>d’une</a:t>
            </a:r>
            <a:r>
              <a:rPr lang="en-GB" dirty="0"/>
              <a:t> layer).</a:t>
            </a:r>
          </a:p>
          <a:p>
            <a:pPr rtl="0"/>
            <a:r>
              <a:rPr lang="en-GB" dirty="0" err="1"/>
              <a:t>Sauvegardez</a:t>
            </a:r>
            <a:r>
              <a:rPr lang="en-GB" dirty="0"/>
              <a:t> </a:t>
            </a:r>
            <a:r>
              <a:rPr lang="en-GB" dirty="0" err="1"/>
              <a:t>souvent</a:t>
            </a:r>
            <a:r>
              <a:rPr lang="en-GB" dirty="0"/>
              <a:t> et utiliser la verification ci-après au fur et à </a:t>
            </a:r>
            <a:r>
              <a:rPr lang="en-GB" dirty="0" err="1"/>
              <a:t>mesure</a:t>
            </a:r>
            <a:r>
              <a:rPr lang="en-GB" dirty="0"/>
              <a:t> de </a:t>
            </a:r>
            <a:r>
              <a:rPr lang="en-GB" dirty="0" err="1"/>
              <a:t>l’avancée</a:t>
            </a:r>
            <a:r>
              <a:rPr lang="en-GB" dirty="0"/>
              <a:t> du </a:t>
            </a:r>
            <a:r>
              <a:rPr lang="en-GB" dirty="0" err="1"/>
              <a:t>routage</a:t>
            </a:r>
            <a:r>
              <a:rPr lang="en-GB" dirty="0"/>
              <a:t>. </a:t>
            </a:r>
          </a:p>
          <a:p>
            <a:pPr marL="0" indent="0" rtl="0">
              <a:buNone/>
            </a:pPr>
            <a:endParaRPr lang="en-GB" dirty="0"/>
          </a:p>
          <a:p>
            <a:pPr marL="0" indent="0" rtl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14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1737304" cy="85496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Verification:</a:t>
            </a:r>
            <a:endParaRPr dirty="0"/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794A6EB2-7CB0-1A92-4288-223972920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124744"/>
            <a:ext cx="10945216" cy="5544616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highlight>
                  <a:srgbClr val="808000"/>
                </a:highlight>
              </a:rPr>
              <a:t>Tools-&gt; design Rules Check. </a:t>
            </a:r>
            <a:r>
              <a:rPr lang="en-GB" dirty="0"/>
              <a:t>Faire run. Un rapport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apparaitre</a:t>
            </a:r>
            <a:r>
              <a:rPr lang="en-GB" dirty="0"/>
              <a:t> et des </a:t>
            </a:r>
            <a:r>
              <a:rPr lang="en-GB" dirty="0" err="1"/>
              <a:t>erreurs</a:t>
            </a:r>
            <a:r>
              <a:rPr lang="en-GB" dirty="0"/>
              <a:t> </a:t>
            </a:r>
            <a:r>
              <a:rPr lang="en-GB" dirty="0" err="1"/>
              <a:t>seront</a:t>
            </a:r>
            <a:r>
              <a:rPr lang="en-GB" dirty="0"/>
              <a:t> </a:t>
            </a:r>
            <a:r>
              <a:rPr lang="en-GB" dirty="0" err="1"/>
              <a:t>présentent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fonction</a:t>
            </a:r>
            <a:r>
              <a:rPr lang="en-GB" dirty="0"/>
              <a:t> des </a:t>
            </a:r>
            <a:r>
              <a:rPr lang="en-GB" dirty="0" err="1"/>
              <a:t>régles</a:t>
            </a:r>
            <a:r>
              <a:rPr lang="en-GB" dirty="0"/>
              <a:t> </a:t>
            </a:r>
            <a:r>
              <a:rPr lang="en-GB" dirty="0" err="1"/>
              <a:t>établies</a:t>
            </a:r>
            <a:r>
              <a:rPr lang="en-GB" dirty="0"/>
              <a:t>.  Il </a:t>
            </a:r>
            <a:r>
              <a:rPr lang="en-GB" dirty="0" err="1"/>
              <a:t>est</a:t>
            </a:r>
            <a:r>
              <a:rPr lang="en-GB" dirty="0"/>
              <a:t> important de </a:t>
            </a:r>
            <a:r>
              <a:rPr lang="en-GB" dirty="0" err="1"/>
              <a:t>comprendre</a:t>
            </a:r>
            <a:r>
              <a:rPr lang="en-GB" dirty="0"/>
              <a:t> </a:t>
            </a:r>
            <a:r>
              <a:rPr lang="en-GB" dirty="0" err="1"/>
              <a:t>toutes</a:t>
            </a:r>
            <a:r>
              <a:rPr lang="en-GB" dirty="0"/>
              <a:t> les </a:t>
            </a:r>
            <a:r>
              <a:rPr lang="en-GB" dirty="0" err="1"/>
              <a:t>erreurs</a:t>
            </a:r>
            <a:r>
              <a:rPr lang="en-GB" dirty="0"/>
              <a:t> </a:t>
            </a:r>
            <a:r>
              <a:rPr lang="en-GB" dirty="0" err="1"/>
              <a:t>diverses</a:t>
            </a:r>
            <a:r>
              <a:rPr lang="en-GB" dirty="0"/>
              <a:t>. </a:t>
            </a:r>
            <a:r>
              <a:rPr lang="en-GB" dirty="0" err="1">
                <a:solidFill>
                  <a:srgbClr val="FF0000"/>
                </a:solidFill>
              </a:rPr>
              <a:t>Certaines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seront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normales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mais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d’autres</a:t>
            </a:r>
            <a:r>
              <a:rPr lang="en-GB" dirty="0">
                <a:solidFill>
                  <a:srgbClr val="FF0000"/>
                </a:solidFill>
              </a:rPr>
              <a:t> pas.</a:t>
            </a:r>
          </a:p>
          <a:p>
            <a:pPr rtl="0"/>
            <a:endParaRPr lang="en-GB" dirty="0"/>
          </a:p>
          <a:p>
            <a:pPr marL="0" indent="0" rtl="0">
              <a:buNone/>
            </a:pPr>
            <a:endParaRPr lang="en-GB" dirty="0"/>
          </a:p>
          <a:p>
            <a:pPr marL="0" indent="0" rtl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09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1737304" cy="854968"/>
          </a:xfrm>
        </p:spPr>
        <p:txBody>
          <a:bodyPr rtlCol="0">
            <a:normAutofit/>
          </a:bodyPr>
          <a:lstStyle/>
          <a:p>
            <a:pPr rtl="0"/>
            <a:r>
              <a:rPr lang="en-GB" dirty="0" err="1"/>
              <a:t>Données</a:t>
            </a:r>
            <a:r>
              <a:rPr lang="en-GB" dirty="0"/>
              <a:t> </a:t>
            </a:r>
            <a:r>
              <a:rPr lang="en-GB" dirty="0" err="1"/>
              <a:t>diverses</a:t>
            </a:r>
            <a:r>
              <a:rPr lang="en-GB" dirty="0"/>
              <a:t>:</a:t>
            </a:r>
            <a:endParaRPr dirty="0"/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794A6EB2-7CB0-1A92-4288-223972920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124744"/>
            <a:ext cx="10945216" cy="554461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GB" dirty="0"/>
          </a:p>
          <a:p>
            <a:pPr marL="0" indent="0" rtl="0">
              <a:buNone/>
            </a:pPr>
            <a:endParaRPr lang="en-GB" dirty="0"/>
          </a:p>
          <a:p>
            <a:pPr marL="0" indent="0" rtl="0">
              <a:buNone/>
            </a:pPr>
            <a:endParaRPr lang="en-GB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C3526B00-E3E6-8D5A-FE95-C19B6A2C87A1}"/>
              </a:ext>
            </a:extLst>
          </p:cNvPr>
          <p:cNvSpPr txBox="1">
            <a:spLocks/>
          </p:cNvSpPr>
          <p:nvPr/>
        </p:nvSpPr>
        <p:spPr>
          <a:xfrm>
            <a:off x="775792" y="1043608"/>
            <a:ext cx="10945216" cy="577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u="sng" dirty="0"/>
              <a:t>Active BOM </a:t>
            </a:r>
            <a:r>
              <a:rPr lang="en-GB" dirty="0"/>
              <a:t>: </a:t>
            </a:r>
            <a:r>
              <a:rPr lang="en-GB" dirty="0">
                <a:highlight>
                  <a:srgbClr val="808000"/>
                </a:highlight>
              </a:rPr>
              <a:t>add new to project-&gt;</a:t>
            </a:r>
            <a:r>
              <a:rPr lang="en-GB" dirty="0" err="1">
                <a:highlight>
                  <a:srgbClr val="808000"/>
                </a:highlight>
              </a:rPr>
              <a:t>ActiveBom</a:t>
            </a:r>
            <a:r>
              <a:rPr lang="en-GB" dirty="0">
                <a:highlight>
                  <a:srgbClr val="808000"/>
                </a:highlight>
              </a:rPr>
              <a:t> Document</a:t>
            </a:r>
          </a:p>
          <a:p>
            <a:pPr marL="0" indent="0">
              <a:buNone/>
            </a:pPr>
            <a:r>
              <a:rPr lang="en-GB" dirty="0" err="1"/>
              <a:t>Cellec</a:t>
            </a:r>
            <a:r>
              <a:rPr lang="en-GB" dirty="0"/>
              <a:t>-ci </a:t>
            </a:r>
            <a:r>
              <a:rPr lang="en-GB" dirty="0" err="1"/>
              <a:t>permet</a:t>
            </a:r>
            <a:r>
              <a:rPr lang="en-GB" dirty="0"/>
              <a:t> de </a:t>
            </a:r>
            <a:r>
              <a:rPr lang="en-GB" dirty="0" err="1"/>
              <a:t>connaitre</a:t>
            </a:r>
            <a:r>
              <a:rPr lang="en-GB" dirty="0"/>
              <a:t> </a:t>
            </a:r>
            <a:r>
              <a:rPr lang="en-GB" dirty="0" err="1"/>
              <a:t>l’état</a:t>
            </a:r>
            <a:r>
              <a:rPr lang="en-GB" dirty="0"/>
              <a:t> des stocks chez les fabricants, les prix etc……..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b="1" u="sng" dirty="0"/>
              <a:t>Draft Man</a:t>
            </a:r>
            <a:r>
              <a:rPr lang="en-GB" dirty="0"/>
              <a:t>: </a:t>
            </a:r>
            <a:r>
              <a:rPr lang="en-GB" dirty="0">
                <a:highlight>
                  <a:srgbClr val="808000"/>
                </a:highlight>
              </a:rPr>
              <a:t>add new to project-&gt;Draftsman Document</a:t>
            </a:r>
          </a:p>
          <a:p>
            <a:pPr marL="0" indent="0">
              <a:buNone/>
            </a:pPr>
            <a:r>
              <a:rPr lang="en-GB" dirty="0"/>
              <a:t>Ceci </a:t>
            </a:r>
            <a:r>
              <a:rPr lang="en-GB" dirty="0" err="1"/>
              <a:t>permet</a:t>
            </a:r>
            <a:r>
              <a:rPr lang="en-GB" dirty="0"/>
              <a:t> de </a:t>
            </a:r>
            <a:r>
              <a:rPr lang="en-GB" dirty="0" err="1"/>
              <a:t>rassembler</a:t>
            </a:r>
            <a:r>
              <a:rPr lang="en-GB" dirty="0"/>
              <a:t> pas mal </a:t>
            </a:r>
            <a:r>
              <a:rPr lang="en-GB" dirty="0" err="1"/>
              <a:t>d’informations</a:t>
            </a:r>
            <a:r>
              <a:rPr lang="en-GB" dirty="0"/>
              <a:t> sur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feuille</a:t>
            </a:r>
            <a:r>
              <a:rPr lang="en-GB" dirty="0"/>
              <a:t>..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highlight>
                  <a:srgbClr val="808000"/>
                </a:highlight>
              </a:rPr>
              <a:t>Place-&gt;board assembly view. </a:t>
            </a:r>
            <a:r>
              <a:rPr lang="en-GB" dirty="0">
                <a:solidFill>
                  <a:schemeClr val="tx1"/>
                </a:solidFill>
              </a:rPr>
              <a:t>(ensuite on </a:t>
            </a:r>
            <a:r>
              <a:rPr lang="en-GB" dirty="0" err="1">
                <a:solidFill>
                  <a:schemeClr val="tx1"/>
                </a:solidFill>
              </a:rPr>
              <a:t>peut</a:t>
            </a:r>
            <a:r>
              <a:rPr lang="en-GB" dirty="0">
                <a:solidFill>
                  <a:schemeClr val="tx1"/>
                </a:solidFill>
              </a:rPr>
              <a:t> la copier et dans les </a:t>
            </a:r>
            <a:r>
              <a:rPr lang="en-GB" dirty="0" err="1">
                <a:solidFill>
                  <a:schemeClr val="tx1"/>
                </a:solidFill>
              </a:rPr>
              <a:t>propriétés</a:t>
            </a:r>
            <a:r>
              <a:rPr lang="en-GB" dirty="0">
                <a:solidFill>
                  <a:schemeClr val="tx1"/>
                </a:solidFill>
              </a:rPr>
              <a:t> changer par </a:t>
            </a:r>
            <a:r>
              <a:rPr lang="en-GB" dirty="0" err="1">
                <a:solidFill>
                  <a:schemeClr val="tx1"/>
                </a:solidFill>
              </a:rPr>
              <a:t>une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autre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vue</a:t>
            </a:r>
            <a:r>
              <a:rPr lang="en-GB" dirty="0">
                <a:solidFill>
                  <a:schemeClr val="tx1"/>
                </a:solidFill>
              </a:rPr>
              <a:t>. De meme on </a:t>
            </a:r>
            <a:r>
              <a:rPr lang="en-GB" dirty="0" err="1">
                <a:solidFill>
                  <a:schemeClr val="tx1"/>
                </a:solidFill>
              </a:rPr>
              <a:t>pourra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mettre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d’autres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vues</a:t>
            </a:r>
            <a:r>
              <a:rPr lang="en-GB" dirty="0">
                <a:solidFill>
                  <a:schemeClr val="tx1"/>
                </a:solidFill>
              </a:rPr>
              <a:t> : </a:t>
            </a:r>
            <a:r>
              <a:rPr lang="en-GB" dirty="0">
                <a:solidFill>
                  <a:schemeClr val="tx1"/>
                </a:solidFill>
                <a:highlight>
                  <a:srgbClr val="808000"/>
                </a:highlight>
              </a:rPr>
              <a:t>Place -&gt;additional views……..BOM…etc</a:t>
            </a:r>
            <a:endParaRPr lang="en-GB" dirty="0"/>
          </a:p>
          <a:p>
            <a:r>
              <a:rPr lang="en-GB" b="1" u="sng" dirty="0"/>
              <a:t>Generation des </a:t>
            </a:r>
            <a:r>
              <a:rPr lang="en-GB" b="1" u="sng" dirty="0" err="1"/>
              <a:t>fichiers</a:t>
            </a:r>
            <a:r>
              <a:rPr lang="en-GB" b="1" u="sng" dirty="0"/>
              <a:t>  PDF</a:t>
            </a:r>
            <a:r>
              <a:rPr lang="en-GB" dirty="0"/>
              <a:t>: </a:t>
            </a:r>
            <a:r>
              <a:rPr lang="en-GB" dirty="0">
                <a:highlight>
                  <a:srgbClr val="808000"/>
                </a:highlight>
              </a:rPr>
              <a:t>add new to project-&gt;</a:t>
            </a:r>
            <a:r>
              <a:rPr lang="en-GB" dirty="0" err="1">
                <a:highlight>
                  <a:srgbClr val="808000"/>
                </a:highlight>
              </a:rPr>
              <a:t>Outout</a:t>
            </a:r>
            <a:r>
              <a:rPr lang="en-GB" dirty="0">
                <a:highlight>
                  <a:srgbClr val="808000"/>
                </a:highlight>
              </a:rPr>
              <a:t> Job file</a:t>
            </a:r>
          </a:p>
          <a:p>
            <a:r>
              <a:rPr lang="en-GB" b="1" u="sng" dirty="0"/>
              <a:t>Generation des </a:t>
            </a:r>
            <a:r>
              <a:rPr lang="en-GB" b="1" u="sng" dirty="0" err="1"/>
              <a:t>fichiers</a:t>
            </a:r>
            <a:r>
              <a:rPr lang="en-GB" b="1" u="sng" dirty="0"/>
              <a:t>  GERBER</a:t>
            </a:r>
            <a:r>
              <a:rPr lang="en-GB" dirty="0"/>
              <a:t>: </a:t>
            </a:r>
            <a:r>
              <a:rPr lang="en-GB" dirty="0">
                <a:highlight>
                  <a:srgbClr val="808000"/>
                </a:highlight>
              </a:rPr>
              <a:t>File-&gt;fabrication Output-&gt;Gerber files and NC drill files,  or Gerber </a:t>
            </a:r>
            <a:r>
              <a:rPr lang="en-GB">
                <a:highlight>
                  <a:srgbClr val="808000"/>
                </a:highlight>
              </a:rPr>
              <a:t>X2 file</a:t>
            </a:r>
            <a:endParaRPr lang="en-GB" dirty="0">
              <a:highlight>
                <a:srgbClr val="808000"/>
              </a:highlight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86032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6708</TotalTime>
  <Words>923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Candara</vt:lpstr>
      <vt:lpstr>Consolas</vt:lpstr>
      <vt:lpstr>Tech Computer 16x9</vt:lpstr>
      <vt:lpstr>Altium Designer  rapidement</vt:lpstr>
      <vt:lpstr>Etapes</vt:lpstr>
      <vt:lpstr>Création du projet :</vt:lpstr>
      <vt:lpstr>Le schéma électrique :</vt:lpstr>
      <vt:lpstr>Compilation, Vérification des composants:</vt:lpstr>
      <vt:lpstr>Création du PCB, placement des composants et routage:</vt:lpstr>
      <vt:lpstr>PowerPoint Presentation</vt:lpstr>
      <vt:lpstr>Verification:</vt:lpstr>
      <vt:lpstr>Données diverses:</vt:lpstr>
      <vt:lpstr>Bien utile: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Altium Designer  rapidement</dc:title>
  <dc:creator>Christophe Claude Mitifiot</dc:creator>
  <cp:lastModifiedBy>Christophe Claude Mitifiot</cp:lastModifiedBy>
  <cp:revision>37</cp:revision>
  <dcterms:created xsi:type="dcterms:W3CDTF">2023-09-19T09:09:04Z</dcterms:created>
  <dcterms:modified xsi:type="dcterms:W3CDTF">2024-10-23T11:40:56Z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