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76" r:id="rId5"/>
    <p:sldId id="259" r:id="rId6"/>
    <p:sldId id="260" r:id="rId7"/>
    <p:sldId id="265" r:id="rId8"/>
    <p:sldId id="266" r:id="rId9"/>
    <p:sldId id="267" r:id="rId10"/>
    <p:sldId id="268" r:id="rId11"/>
    <p:sldId id="269" r:id="rId12"/>
    <p:sldId id="270" r:id="rId13"/>
    <p:sldId id="272" r:id="rId14"/>
    <p:sldId id="273" r:id="rId15"/>
    <p:sldId id="26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9062" autoAdjust="0"/>
    <p:restoredTop sz="94660"/>
  </p:normalViewPr>
  <p:slideViewPr>
    <p:cSldViewPr snapToGrid="0">
      <p:cViewPr varScale="1">
        <p:scale>
          <a:sx n="77" d="100"/>
          <a:sy n="77" d="100"/>
        </p:scale>
        <p:origin x="72" y="5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10/13/2020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10/13/2020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10/13/2020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10/13/2020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10/13/2020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10/13/2020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zh-CN" altLang="en-US"/>
              <a:t>单击此处编辑母版标题样式</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zh-CN" altLang="en-US"/>
              <a:t>单击此处编辑母版标题样式</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dirty="0"/>
              <a:t>10/13/2020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Content Placeholder 3"/>
          <p:cNvSpPr>
            <a:spLocks noGrp="1"/>
          </p:cNvSpPr>
          <p:nvPr>
            <p:ph sz="quarter" idx="13"/>
          </p:nvPr>
        </p:nvSpPr>
        <p:spPr>
          <a:xfrm>
            <a:off x="913774" y="3051012"/>
            <a:ext cx="5106027" cy="274018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3" name="Content Placeholder 5"/>
          <p:cNvSpPr>
            <a:spLocks noGrp="1"/>
          </p:cNvSpPr>
          <p:nvPr>
            <p:ph sz="quarter" idx="14"/>
          </p:nvPr>
        </p:nvSpPr>
        <p:spPr>
          <a:xfrm>
            <a:off x="6172200" y="3051012"/>
            <a:ext cx="5105401" cy="274018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10/13/2020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zh-CN" altLang="en-US"/>
              <a:t>单击此处编辑母版标题样式</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10/13/2020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10/13/2020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10/13/2020</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B4EA03-C8EE-416A-8B2A-B5AEBA5C5D98}"/>
              </a:ext>
            </a:extLst>
          </p:cNvPr>
          <p:cNvSpPr>
            <a:spLocks noGrp="1"/>
          </p:cNvSpPr>
          <p:nvPr>
            <p:ph type="ctrTitle"/>
          </p:nvPr>
        </p:nvSpPr>
        <p:spPr/>
        <p:txBody>
          <a:bodyPr/>
          <a:lstStyle/>
          <a:p>
            <a:r>
              <a:rPr lang="zh-CN" altLang="en-US" b="1" i="0" u="none" strike="noStrike" dirty="0">
                <a:solidFill>
                  <a:srgbClr val="4F4F4F"/>
                </a:solidFill>
                <a:effectLst/>
                <a:latin typeface="PingFang SC"/>
              </a:rPr>
              <a:t>基于</a:t>
            </a:r>
            <a:r>
              <a:rPr lang="en-US" altLang="zh-CN" b="1" i="0" u="none" strike="noStrike" dirty="0">
                <a:solidFill>
                  <a:srgbClr val="4F4F4F"/>
                </a:solidFill>
                <a:effectLst/>
                <a:latin typeface="PingFang SC"/>
              </a:rPr>
              <a:t>Android Studio</a:t>
            </a:r>
            <a:r>
              <a:rPr lang="zh-CN" altLang="en-US" b="1" i="0" u="none" strike="noStrike" dirty="0">
                <a:solidFill>
                  <a:srgbClr val="4F4F4F"/>
                </a:solidFill>
                <a:effectLst/>
                <a:latin typeface="PingFang SC"/>
              </a:rPr>
              <a:t>环境开发的天气预报</a:t>
            </a:r>
            <a:r>
              <a:rPr lang="en-US" altLang="zh-CN" b="1" i="0" u="none" strike="noStrike" dirty="0">
                <a:solidFill>
                  <a:srgbClr val="4F4F4F"/>
                </a:solidFill>
                <a:effectLst/>
                <a:latin typeface="PingFang SC"/>
              </a:rPr>
              <a:t>APP</a:t>
            </a:r>
            <a:endParaRPr lang="zh-CN" altLang="en-US" dirty="0"/>
          </a:p>
        </p:txBody>
      </p:sp>
      <p:sp>
        <p:nvSpPr>
          <p:cNvPr id="3" name="副标题 2">
            <a:extLst>
              <a:ext uri="{FF2B5EF4-FFF2-40B4-BE49-F238E27FC236}">
                <a16:creationId xmlns:a16="http://schemas.microsoft.com/office/drawing/2014/main" id="{8F820E16-CCEE-4145-9189-4EF6306C09E6}"/>
              </a:ext>
            </a:extLst>
          </p:cNvPr>
          <p:cNvSpPr>
            <a:spLocks noGrp="1"/>
          </p:cNvSpPr>
          <p:nvPr>
            <p:ph type="subTitle" idx="1"/>
          </p:nvPr>
        </p:nvSpPr>
        <p:spPr/>
        <p:txBody>
          <a:bodyPr/>
          <a:lstStyle/>
          <a:p>
            <a:r>
              <a:rPr lang="zh-CN" altLang="en-US" dirty="0"/>
              <a:t>团队组成：</a:t>
            </a:r>
            <a:r>
              <a:rPr lang="en-US" altLang="zh-CN" dirty="0"/>
              <a:t>111181 </a:t>
            </a:r>
            <a:r>
              <a:rPr lang="zh-CN" altLang="en-US" dirty="0"/>
              <a:t>程聪，</a:t>
            </a:r>
            <a:r>
              <a:rPr lang="en-US" altLang="zh-CN" dirty="0"/>
              <a:t>111181 </a:t>
            </a:r>
            <a:r>
              <a:rPr lang="zh-CN" altLang="en-US" dirty="0"/>
              <a:t>成海斌</a:t>
            </a:r>
          </a:p>
        </p:txBody>
      </p:sp>
    </p:spTree>
    <p:extLst>
      <p:ext uri="{BB962C8B-B14F-4D97-AF65-F5344CB8AC3E}">
        <p14:creationId xmlns:p14="http://schemas.microsoft.com/office/powerpoint/2010/main" val="1768290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A785C8-B4B0-4559-BDBA-3C85E7A56A28}"/>
              </a:ext>
            </a:extLst>
          </p:cNvPr>
          <p:cNvSpPr>
            <a:spLocks noGrp="1"/>
          </p:cNvSpPr>
          <p:nvPr>
            <p:ph type="title"/>
          </p:nvPr>
        </p:nvSpPr>
        <p:spPr/>
        <p:txBody>
          <a:bodyPr/>
          <a:lstStyle/>
          <a:p>
            <a:r>
              <a:rPr lang="zh-CN" altLang="en-US" dirty="0"/>
              <a:t>五、关键技术与难点</a:t>
            </a:r>
          </a:p>
        </p:txBody>
      </p:sp>
      <p:sp>
        <p:nvSpPr>
          <p:cNvPr id="3" name="内容占位符 2">
            <a:extLst>
              <a:ext uri="{FF2B5EF4-FFF2-40B4-BE49-F238E27FC236}">
                <a16:creationId xmlns:a16="http://schemas.microsoft.com/office/drawing/2014/main" id="{C703ABE1-2300-4113-B74B-7395DD9F5668}"/>
              </a:ext>
            </a:extLst>
          </p:cNvPr>
          <p:cNvSpPr>
            <a:spLocks noGrp="1"/>
          </p:cNvSpPr>
          <p:nvPr>
            <p:ph sz="quarter" idx="13"/>
          </p:nvPr>
        </p:nvSpPr>
        <p:spPr/>
        <p:txBody>
          <a:bodyPr>
            <a:normAutofit lnSpcReduction="10000"/>
          </a:bodyPr>
          <a:lstStyle/>
          <a:p>
            <a:r>
              <a:rPr lang="en-US" altLang="zh-CN" dirty="0"/>
              <a:t>4</a:t>
            </a:r>
            <a:r>
              <a:rPr lang="zh-CN" altLang="en-US" dirty="0"/>
              <a:t>、</a:t>
            </a:r>
            <a:r>
              <a:rPr lang="zh-CN" altLang="en-US" b="1" i="0" u="none" strike="noStrike" dirty="0">
                <a:solidFill>
                  <a:srgbClr val="4F4F4F"/>
                </a:solidFill>
                <a:effectLst/>
                <a:latin typeface="PingFang SC"/>
              </a:rPr>
              <a:t>天气显示信息左右活动切换已选择要显示的城市（</a:t>
            </a:r>
            <a:r>
              <a:rPr lang="en-US" altLang="zh-CN" b="1" i="0" u="none" strike="noStrike" dirty="0" err="1">
                <a:solidFill>
                  <a:srgbClr val="4F4F4F"/>
                </a:solidFill>
                <a:effectLst/>
                <a:latin typeface="PingFang SC"/>
              </a:rPr>
              <a:t>ViewPager</a:t>
            </a:r>
            <a:r>
              <a:rPr lang="zh-CN" altLang="en-US" b="1" i="0" u="none" strike="noStrike" dirty="0">
                <a:solidFill>
                  <a:srgbClr val="4F4F4F"/>
                </a:solidFill>
                <a:effectLst/>
                <a:latin typeface="PingFang SC"/>
              </a:rPr>
              <a:t>）</a:t>
            </a:r>
            <a:endParaRPr lang="en-US" altLang="zh-CN" b="1" i="0" u="none" strike="noStrike" dirty="0">
              <a:solidFill>
                <a:srgbClr val="4F4F4F"/>
              </a:solidFill>
              <a:effectLst/>
              <a:latin typeface="PingFang SC"/>
            </a:endParaRPr>
          </a:p>
          <a:p>
            <a:pPr marL="0" indent="0">
              <a:buNone/>
            </a:pPr>
            <a:r>
              <a:rPr lang="en-US" altLang="zh-CN" b="0" i="0" u="none" strike="noStrike" dirty="0" err="1">
                <a:solidFill>
                  <a:srgbClr val="4D4D4D"/>
                </a:solidFill>
                <a:effectLst/>
                <a:latin typeface="-apple-system"/>
              </a:rPr>
              <a:t>ViewPager</a:t>
            </a:r>
            <a:r>
              <a:rPr lang="zh-CN" altLang="en-US" b="0" i="0" u="none" strike="noStrike" dirty="0">
                <a:solidFill>
                  <a:srgbClr val="4D4D4D"/>
                </a:solidFill>
                <a:effectLst/>
                <a:latin typeface="-apple-system"/>
              </a:rPr>
              <a:t>是</a:t>
            </a:r>
            <a:r>
              <a:rPr lang="en-US" altLang="zh-CN" b="0" i="0" u="none" strike="noStrike" dirty="0">
                <a:solidFill>
                  <a:srgbClr val="4D4D4D"/>
                </a:solidFill>
                <a:effectLst/>
                <a:latin typeface="-apple-system"/>
              </a:rPr>
              <a:t>android</a:t>
            </a:r>
            <a:r>
              <a:rPr lang="zh-CN" altLang="en-US" b="0" i="0" u="none" strike="noStrike" dirty="0">
                <a:solidFill>
                  <a:srgbClr val="4D4D4D"/>
                </a:solidFill>
                <a:effectLst/>
                <a:latin typeface="-apple-system"/>
              </a:rPr>
              <a:t>扩展包</a:t>
            </a:r>
            <a:r>
              <a:rPr lang="en-US" altLang="zh-CN" b="0" i="0" u="none" strike="noStrike" dirty="0">
                <a:solidFill>
                  <a:srgbClr val="4D4D4D"/>
                </a:solidFill>
                <a:effectLst/>
                <a:latin typeface="-apple-system"/>
              </a:rPr>
              <a:t>v4</a:t>
            </a:r>
            <a:r>
              <a:rPr lang="zh-CN" altLang="en-US" b="0" i="0" u="none" strike="noStrike" dirty="0">
                <a:solidFill>
                  <a:srgbClr val="4D4D4D"/>
                </a:solidFill>
                <a:effectLst/>
                <a:latin typeface="-apple-system"/>
              </a:rPr>
              <a:t>包中的类，主要功能是实现</a:t>
            </a:r>
            <a:r>
              <a:rPr lang="en-US" altLang="zh-CN" b="0" i="0" u="none" strike="noStrike" dirty="0">
                <a:solidFill>
                  <a:srgbClr val="4D4D4D"/>
                </a:solidFill>
                <a:effectLst/>
                <a:latin typeface="-apple-system"/>
              </a:rPr>
              <a:t>view</a:t>
            </a:r>
            <a:r>
              <a:rPr lang="zh-CN" altLang="en-US" b="0" i="0" u="none" strike="noStrike" dirty="0">
                <a:solidFill>
                  <a:srgbClr val="4D4D4D"/>
                </a:solidFill>
                <a:effectLst/>
                <a:latin typeface="-apple-system"/>
              </a:rPr>
              <a:t>页面的左右切换。在本项目中，就是一个</a:t>
            </a:r>
            <a:r>
              <a:rPr lang="en-US" altLang="zh-CN" b="0" i="0" u="none" strike="noStrike" dirty="0">
                <a:solidFill>
                  <a:srgbClr val="4D4D4D"/>
                </a:solidFill>
                <a:effectLst/>
                <a:latin typeface="-apple-system"/>
              </a:rPr>
              <a:t>view</a:t>
            </a:r>
            <a:r>
              <a:rPr lang="zh-CN" altLang="en-US" b="0" i="0" u="none" strike="noStrike" dirty="0">
                <a:solidFill>
                  <a:srgbClr val="4D4D4D"/>
                </a:solidFill>
                <a:effectLst/>
                <a:latin typeface="-apple-system"/>
              </a:rPr>
              <a:t>包含一个城市的天气信息，然后</a:t>
            </a:r>
            <a:r>
              <a:rPr lang="en-US" altLang="zh-CN" b="0" i="0" u="none" strike="noStrike" dirty="0">
                <a:solidFill>
                  <a:srgbClr val="4D4D4D"/>
                </a:solidFill>
                <a:effectLst/>
                <a:latin typeface="-apple-system"/>
              </a:rPr>
              <a:t>view</a:t>
            </a:r>
            <a:r>
              <a:rPr lang="zh-CN" altLang="en-US" b="0" i="0" u="none" strike="noStrike" dirty="0">
                <a:solidFill>
                  <a:srgbClr val="4D4D4D"/>
                </a:solidFill>
                <a:effectLst/>
                <a:latin typeface="-apple-system"/>
              </a:rPr>
              <a:t>又加入到</a:t>
            </a:r>
            <a:r>
              <a:rPr lang="en-US" altLang="zh-CN" b="0" i="0" u="none" strike="noStrike" dirty="0" err="1">
                <a:solidFill>
                  <a:srgbClr val="4D4D4D"/>
                </a:solidFill>
                <a:effectLst/>
                <a:latin typeface="-apple-system"/>
              </a:rPr>
              <a:t>ViewPager</a:t>
            </a:r>
            <a:r>
              <a:rPr lang="zh-CN" altLang="en-US" b="0" i="0" u="none" strike="noStrike" dirty="0">
                <a:solidFill>
                  <a:srgbClr val="4D4D4D"/>
                </a:solidFill>
                <a:effectLst/>
                <a:latin typeface="-apple-system"/>
              </a:rPr>
              <a:t>中。</a:t>
            </a:r>
            <a:br>
              <a:rPr lang="zh-CN" altLang="en-US" dirty="0"/>
            </a:br>
            <a:r>
              <a:rPr lang="zh-CN" altLang="en-US" b="0" i="0" u="none" strike="noStrike" dirty="0">
                <a:solidFill>
                  <a:srgbClr val="4D4D4D"/>
                </a:solidFill>
                <a:effectLst/>
                <a:latin typeface="-apple-system"/>
              </a:rPr>
              <a:t>这里说一下</a:t>
            </a:r>
            <a:r>
              <a:rPr lang="en-US" altLang="zh-CN" b="0" i="0" u="none" strike="noStrike" dirty="0" err="1">
                <a:solidFill>
                  <a:srgbClr val="4D4D4D"/>
                </a:solidFill>
                <a:effectLst/>
                <a:latin typeface="-apple-system"/>
              </a:rPr>
              <a:t>ViewPager</a:t>
            </a:r>
            <a:r>
              <a:rPr lang="zh-CN" altLang="en-US" b="0" i="0" u="none" strike="noStrike" dirty="0">
                <a:solidFill>
                  <a:srgbClr val="4D4D4D"/>
                </a:solidFill>
                <a:effectLst/>
                <a:latin typeface="-apple-system"/>
              </a:rPr>
              <a:t>的使用步骤，</a:t>
            </a:r>
            <a:r>
              <a:rPr lang="en-US" altLang="zh-CN" b="0" i="0" u="none" strike="noStrike" dirty="0" err="1">
                <a:solidFill>
                  <a:srgbClr val="4D4D4D"/>
                </a:solidFill>
                <a:effectLst/>
                <a:latin typeface="-apple-system"/>
              </a:rPr>
              <a:t>ViewPager</a:t>
            </a:r>
            <a:r>
              <a:rPr lang="zh-CN" altLang="en-US" b="0" i="0" u="none" strike="noStrike" dirty="0">
                <a:solidFill>
                  <a:srgbClr val="4D4D4D"/>
                </a:solidFill>
                <a:effectLst/>
                <a:latin typeface="-apple-system"/>
              </a:rPr>
              <a:t>的实现与</a:t>
            </a:r>
            <a:r>
              <a:rPr lang="en-US" altLang="zh-CN" b="0" i="0" u="none" strike="noStrike" dirty="0" err="1">
                <a:solidFill>
                  <a:srgbClr val="4D4D4D"/>
                </a:solidFill>
                <a:effectLst/>
                <a:latin typeface="-apple-system"/>
              </a:rPr>
              <a:t>ListView</a:t>
            </a:r>
            <a:r>
              <a:rPr lang="zh-CN" altLang="en-US" b="0" i="0" u="none" strike="noStrike" dirty="0">
                <a:solidFill>
                  <a:srgbClr val="4D4D4D"/>
                </a:solidFill>
                <a:effectLst/>
                <a:latin typeface="-apple-system"/>
              </a:rPr>
              <a:t>有很多相似之处，主要步骤如下：</a:t>
            </a:r>
            <a:br>
              <a:rPr lang="zh-CN" altLang="en-US" dirty="0"/>
            </a:br>
            <a:r>
              <a:rPr lang="en-US" altLang="zh-CN" b="0" i="0" u="none" strike="noStrike" dirty="0">
                <a:solidFill>
                  <a:srgbClr val="4D4D4D"/>
                </a:solidFill>
                <a:effectLst/>
                <a:latin typeface="-apple-system"/>
              </a:rPr>
              <a:t>1</a:t>
            </a:r>
            <a:r>
              <a:rPr lang="zh-CN" altLang="en-US" b="0" i="0" u="none" strike="noStrike" dirty="0">
                <a:solidFill>
                  <a:srgbClr val="4D4D4D"/>
                </a:solidFill>
                <a:effectLst/>
                <a:latin typeface="-apple-system"/>
              </a:rPr>
              <a:t>、创建或设置数据源。</a:t>
            </a:r>
            <a:br>
              <a:rPr lang="zh-CN" altLang="en-US" dirty="0"/>
            </a:br>
            <a:r>
              <a:rPr lang="en-US" altLang="zh-CN" b="0" i="0" u="none" strike="noStrike" dirty="0">
                <a:solidFill>
                  <a:srgbClr val="4D4D4D"/>
                </a:solidFill>
                <a:effectLst/>
                <a:latin typeface="-apple-system"/>
              </a:rPr>
              <a:t>2</a:t>
            </a:r>
            <a:r>
              <a:rPr lang="zh-CN" altLang="en-US" b="0" i="0" u="none" strike="noStrike" dirty="0">
                <a:solidFill>
                  <a:srgbClr val="4D4D4D"/>
                </a:solidFill>
                <a:effectLst/>
                <a:latin typeface="-apple-system"/>
              </a:rPr>
              <a:t>、根据数据源创建或配置好相应的适配器。</a:t>
            </a:r>
            <a:br>
              <a:rPr lang="zh-CN" altLang="en-US" dirty="0"/>
            </a:br>
            <a:r>
              <a:rPr lang="en-US" altLang="zh-CN" b="0" i="0" u="none" strike="noStrike" dirty="0">
                <a:solidFill>
                  <a:srgbClr val="4D4D4D"/>
                </a:solidFill>
                <a:effectLst/>
                <a:latin typeface="-apple-system"/>
              </a:rPr>
              <a:t>3</a:t>
            </a:r>
            <a:r>
              <a:rPr lang="zh-CN" altLang="en-US" b="0" i="0" u="none" strike="noStrike" dirty="0">
                <a:solidFill>
                  <a:srgbClr val="4D4D4D"/>
                </a:solidFill>
                <a:effectLst/>
                <a:latin typeface="-apple-system"/>
              </a:rPr>
              <a:t>、在布局文件中加入</a:t>
            </a:r>
            <a:r>
              <a:rPr lang="en-US" altLang="zh-CN" b="0" i="0" u="none" strike="noStrike" dirty="0" err="1">
                <a:solidFill>
                  <a:srgbClr val="4D4D4D"/>
                </a:solidFill>
                <a:effectLst/>
                <a:latin typeface="-apple-system"/>
              </a:rPr>
              <a:t>ViewPager</a:t>
            </a:r>
            <a:r>
              <a:rPr lang="zh-CN" altLang="en-US" b="0" i="0" u="none" strike="noStrike" dirty="0">
                <a:solidFill>
                  <a:srgbClr val="4D4D4D"/>
                </a:solidFill>
                <a:effectLst/>
                <a:latin typeface="-apple-system"/>
              </a:rPr>
              <a:t>控件，并在程序给控件设置步骤</a:t>
            </a:r>
            <a:r>
              <a:rPr lang="en-US" altLang="zh-CN" b="0" i="0" u="none" strike="noStrike" dirty="0">
                <a:solidFill>
                  <a:srgbClr val="4D4D4D"/>
                </a:solidFill>
                <a:effectLst/>
                <a:latin typeface="-apple-system"/>
              </a:rPr>
              <a:t>2</a:t>
            </a:r>
            <a:r>
              <a:rPr lang="zh-CN" altLang="en-US" b="0" i="0" u="none" strike="noStrike" dirty="0">
                <a:solidFill>
                  <a:srgbClr val="4D4D4D"/>
                </a:solidFill>
                <a:effectLst/>
                <a:latin typeface="-apple-system"/>
              </a:rPr>
              <a:t>中的适配器。</a:t>
            </a:r>
            <a:br>
              <a:rPr lang="zh-CN" altLang="en-US" dirty="0"/>
            </a:br>
            <a:r>
              <a:rPr lang="en-US" altLang="zh-CN" b="0" i="0" u="none" strike="noStrike" dirty="0">
                <a:solidFill>
                  <a:srgbClr val="4D4D4D"/>
                </a:solidFill>
                <a:effectLst/>
                <a:latin typeface="-apple-system"/>
              </a:rPr>
              <a:t>4</a:t>
            </a:r>
            <a:r>
              <a:rPr lang="zh-CN" altLang="en-US" b="0" i="0" u="none" strike="noStrike" dirty="0">
                <a:solidFill>
                  <a:srgbClr val="4D4D4D"/>
                </a:solidFill>
                <a:effectLst/>
                <a:latin typeface="-apple-system"/>
              </a:rPr>
              <a:t>、给控件添加监听器。</a:t>
            </a:r>
            <a:endParaRPr lang="zh-CN" altLang="en-US" dirty="0"/>
          </a:p>
        </p:txBody>
      </p:sp>
    </p:spTree>
    <p:extLst>
      <p:ext uri="{BB962C8B-B14F-4D97-AF65-F5344CB8AC3E}">
        <p14:creationId xmlns:p14="http://schemas.microsoft.com/office/powerpoint/2010/main" val="140935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3EF042-13A1-4E5E-95A4-0DD2C2BE5B7D}"/>
              </a:ext>
            </a:extLst>
          </p:cNvPr>
          <p:cNvSpPr>
            <a:spLocks noGrp="1"/>
          </p:cNvSpPr>
          <p:nvPr>
            <p:ph type="title"/>
          </p:nvPr>
        </p:nvSpPr>
        <p:spPr/>
        <p:txBody>
          <a:bodyPr/>
          <a:lstStyle/>
          <a:p>
            <a:r>
              <a:rPr lang="zh-CN" altLang="en-US" dirty="0"/>
              <a:t>五、关键技术与难点</a:t>
            </a:r>
          </a:p>
        </p:txBody>
      </p:sp>
      <p:sp>
        <p:nvSpPr>
          <p:cNvPr id="3" name="内容占位符 2">
            <a:extLst>
              <a:ext uri="{FF2B5EF4-FFF2-40B4-BE49-F238E27FC236}">
                <a16:creationId xmlns:a16="http://schemas.microsoft.com/office/drawing/2014/main" id="{E5439CA6-A561-49C7-9CEA-44ABF0CAF1C5}"/>
              </a:ext>
            </a:extLst>
          </p:cNvPr>
          <p:cNvSpPr>
            <a:spLocks noGrp="1"/>
          </p:cNvSpPr>
          <p:nvPr>
            <p:ph sz="quarter" idx="13"/>
          </p:nvPr>
        </p:nvSpPr>
        <p:spPr/>
        <p:txBody>
          <a:bodyPr/>
          <a:lstStyle/>
          <a:p>
            <a:r>
              <a:rPr lang="en-US" altLang="zh-CN" b="1" i="0" u="none" strike="noStrike" dirty="0">
                <a:solidFill>
                  <a:srgbClr val="4F4F4F"/>
                </a:solidFill>
                <a:effectLst/>
                <a:latin typeface="PingFang SC"/>
              </a:rPr>
              <a:t>5</a:t>
            </a:r>
            <a:r>
              <a:rPr lang="zh-CN" altLang="en-US" dirty="0"/>
              <a:t> 、</a:t>
            </a:r>
            <a:r>
              <a:rPr lang="zh-CN" altLang="en-US" b="1" i="0" u="none" strike="noStrike" dirty="0">
                <a:solidFill>
                  <a:srgbClr val="4F4F4F"/>
                </a:solidFill>
                <a:effectLst/>
                <a:latin typeface="PingFang SC"/>
              </a:rPr>
              <a:t>下拉刷新功能</a:t>
            </a:r>
            <a:endParaRPr lang="en-US" altLang="zh-CN" b="1" i="0" u="none" strike="noStrike" dirty="0">
              <a:solidFill>
                <a:srgbClr val="4F4F4F"/>
              </a:solidFill>
              <a:effectLst/>
              <a:latin typeface="PingFang SC"/>
            </a:endParaRPr>
          </a:p>
          <a:p>
            <a:pPr marL="0" indent="0">
              <a:buNone/>
            </a:pPr>
            <a:r>
              <a:rPr lang="zh-CN" altLang="en-US" b="0" i="0" u="none" strike="noStrike" dirty="0">
                <a:solidFill>
                  <a:srgbClr val="4D4D4D"/>
                </a:solidFill>
                <a:effectLst/>
                <a:latin typeface="-apple-system"/>
              </a:rPr>
              <a:t>本项目中的下拉刷新功能是使用</a:t>
            </a:r>
            <a:r>
              <a:rPr lang="en-US" altLang="zh-CN" b="0" i="0" u="none" strike="noStrike" dirty="0" err="1">
                <a:solidFill>
                  <a:srgbClr val="4D4D4D"/>
                </a:solidFill>
                <a:effectLst/>
                <a:latin typeface="-apple-system"/>
              </a:rPr>
              <a:t>SwipeRefreshLayout</a:t>
            </a:r>
            <a:r>
              <a:rPr lang="zh-CN" altLang="en-US" b="0" i="0" u="none" strike="noStrike" dirty="0">
                <a:solidFill>
                  <a:srgbClr val="4D4D4D"/>
                </a:solidFill>
                <a:effectLst/>
                <a:latin typeface="-apple-system"/>
              </a:rPr>
              <a:t>控件实现的，实现的步骤很简单：</a:t>
            </a:r>
            <a:br>
              <a:rPr lang="zh-CN" altLang="en-US" dirty="0"/>
            </a:br>
            <a:r>
              <a:rPr lang="en-US" altLang="zh-CN" b="0" i="0" u="none" strike="noStrike" dirty="0">
                <a:solidFill>
                  <a:srgbClr val="4D4D4D"/>
                </a:solidFill>
                <a:effectLst/>
                <a:latin typeface="-apple-system"/>
              </a:rPr>
              <a:t>1</a:t>
            </a:r>
            <a:r>
              <a:rPr lang="zh-CN" altLang="en-US" b="0" i="0" u="none" strike="noStrike" dirty="0">
                <a:solidFill>
                  <a:srgbClr val="4D4D4D"/>
                </a:solidFill>
                <a:effectLst/>
                <a:latin typeface="-apple-system"/>
              </a:rPr>
              <a:t>、在布局文件中实现下拉刷新功能的地方添加</a:t>
            </a:r>
            <a:r>
              <a:rPr lang="en-US" altLang="zh-CN" b="0" i="0" u="none" strike="noStrike" dirty="0">
                <a:solidFill>
                  <a:srgbClr val="4D4D4D"/>
                </a:solidFill>
                <a:effectLst/>
                <a:latin typeface="-apple-system"/>
              </a:rPr>
              <a:t>android.support.v4.widget.SwipeRefreshLayout</a:t>
            </a:r>
            <a:r>
              <a:rPr lang="zh-CN" altLang="en-US" b="0" i="0" u="none" strike="noStrike" dirty="0">
                <a:solidFill>
                  <a:srgbClr val="4D4D4D"/>
                </a:solidFill>
                <a:effectLst/>
                <a:latin typeface="-apple-system"/>
              </a:rPr>
              <a:t>控件，这里推荐使用</a:t>
            </a:r>
            <a:r>
              <a:rPr lang="en-US" altLang="zh-CN" b="0" i="0" u="none" strike="noStrike" dirty="0">
                <a:solidFill>
                  <a:srgbClr val="4D4D4D"/>
                </a:solidFill>
                <a:effectLst/>
                <a:latin typeface="-apple-system"/>
              </a:rPr>
              <a:t>v4</a:t>
            </a:r>
            <a:r>
              <a:rPr lang="zh-CN" altLang="en-US" b="0" i="0" u="none" strike="noStrike" dirty="0">
                <a:solidFill>
                  <a:srgbClr val="4D4D4D"/>
                </a:solidFill>
                <a:effectLst/>
                <a:latin typeface="-apple-system"/>
              </a:rPr>
              <a:t>包，因为能够支持低版本的</a:t>
            </a:r>
            <a:r>
              <a:rPr lang="en-US" altLang="zh-CN" b="0" i="0" u="none" strike="noStrike" dirty="0">
                <a:solidFill>
                  <a:srgbClr val="4D4D4D"/>
                </a:solidFill>
                <a:effectLst/>
                <a:latin typeface="-apple-system"/>
              </a:rPr>
              <a:t>Android</a:t>
            </a:r>
            <a:r>
              <a:rPr lang="zh-CN" altLang="en-US" b="0" i="0" u="none" strike="noStrike" dirty="0">
                <a:solidFill>
                  <a:srgbClr val="4D4D4D"/>
                </a:solidFill>
                <a:effectLst/>
                <a:latin typeface="-apple-system"/>
              </a:rPr>
              <a:t>手机。</a:t>
            </a:r>
            <a:br>
              <a:rPr lang="zh-CN" altLang="en-US" dirty="0"/>
            </a:br>
            <a:r>
              <a:rPr lang="en-US" altLang="zh-CN" b="0" i="0" u="none" strike="noStrike" dirty="0">
                <a:solidFill>
                  <a:srgbClr val="4D4D4D"/>
                </a:solidFill>
                <a:effectLst/>
                <a:latin typeface="-apple-system"/>
              </a:rPr>
              <a:t>2</a:t>
            </a:r>
            <a:r>
              <a:rPr lang="zh-CN" altLang="en-US" b="0" i="0" u="none" strike="noStrike" dirty="0">
                <a:solidFill>
                  <a:srgbClr val="4D4D4D"/>
                </a:solidFill>
                <a:effectLst/>
                <a:latin typeface="-apple-system"/>
              </a:rPr>
              <a:t>、在程序中定义并设置相应属性（样式等等）和监听器。</a:t>
            </a:r>
            <a:br>
              <a:rPr lang="zh-CN" altLang="en-US" dirty="0"/>
            </a:br>
            <a:r>
              <a:rPr lang="en-US" altLang="zh-CN" b="0" i="0" u="none" strike="noStrike" dirty="0">
                <a:solidFill>
                  <a:srgbClr val="4D4D4D"/>
                </a:solidFill>
                <a:effectLst/>
                <a:latin typeface="-apple-system"/>
              </a:rPr>
              <a:t>3</a:t>
            </a:r>
            <a:r>
              <a:rPr lang="zh-CN" altLang="en-US" b="0" i="0" u="none" strike="noStrike" dirty="0">
                <a:solidFill>
                  <a:srgbClr val="4D4D4D"/>
                </a:solidFill>
                <a:effectLst/>
                <a:latin typeface="-apple-system"/>
              </a:rPr>
              <a:t>、设置事件的相应响应和启动下拉刷新和结束下拉刷新。</a:t>
            </a:r>
            <a:endParaRPr lang="zh-CN" altLang="en-US" dirty="0"/>
          </a:p>
        </p:txBody>
      </p:sp>
    </p:spTree>
    <p:extLst>
      <p:ext uri="{BB962C8B-B14F-4D97-AF65-F5344CB8AC3E}">
        <p14:creationId xmlns:p14="http://schemas.microsoft.com/office/powerpoint/2010/main" val="1961946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969329-043F-4BE7-B0AE-365CF08DF3C9}"/>
              </a:ext>
            </a:extLst>
          </p:cNvPr>
          <p:cNvSpPr>
            <a:spLocks noGrp="1"/>
          </p:cNvSpPr>
          <p:nvPr>
            <p:ph type="title"/>
          </p:nvPr>
        </p:nvSpPr>
        <p:spPr/>
        <p:txBody>
          <a:bodyPr/>
          <a:lstStyle/>
          <a:p>
            <a:r>
              <a:rPr lang="zh-CN" altLang="en-US" dirty="0"/>
              <a:t>五、关键技术与难点</a:t>
            </a:r>
          </a:p>
        </p:txBody>
      </p:sp>
      <p:sp>
        <p:nvSpPr>
          <p:cNvPr id="3" name="内容占位符 2">
            <a:extLst>
              <a:ext uri="{FF2B5EF4-FFF2-40B4-BE49-F238E27FC236}">
                <a16:creationId xmlns:a16="http://schemas.microsoft.com/office/drawing/2014/main" id="{284E6C5C-196A-45E7-BDA1-E48124D20AF3}"/>
              </a:ext>
            </a:extLst>
          </p:cNvPr>
          <p:cNvSpPr>
            <a:spLocks noGrp="1"/>
          </p:cNvSpPr>
          <p:nvPr>
            <p:ph sz="quarter" idx="13"/>
          </p:nvPr>
        </p:nvSpPr>
        <p:spPr/>
        <p:txBody>
          <a:bodyPr/>
          <a:lstStyle/>
          <a:p>
            <a:r>
              <a:rPr lang="en-US" altLang="zh-CN" dirty="0"/>
              <a:t>6</a:t>
            </a:r>
            <a:r>
              <a:rPr lang="zh-CN" altLang="en-US" dirty="0"/>
              <a:t>、</a:t>
            </a:r>
            <a:r>
              <a:rPr lang="zh-CN" altLang="en-US" b="1" i="0" u="none" strike="noStrike" dirty="0">
                <a:solidFill>
                  <a:srgbClr val="4F4F4F"/>
                </a:solidFill>
                <a:effectLst/>
                <a:latin typeface="PingFang SC"/>
              </a:rPr>
              <a:t>通过点击右上角的编辑按钮进入城市管理功能</a:t>
            </a:r>
            <a:endParaRPr lang="en-US" altLang="zh-CN" b="1" i="0" u="none" strike="noStrike" dirty="0">
              <a:solidFill>
                <a:srgbClr val="4F4F4F"/>
              </a:solidFill>
              <a:effectLst/>
              <a:latin typeface="PingFang SC"/>
            </a:endParaRPr>
          </a:p>
          <a:p>
            <a:pPr marL="0" indent="0">
              <a:buNone/>
            </a:pPr>
            <a:r>
              <a:rPr lang="en-US" altLang="zh-CN" b="0" i="0" u="none" strike="noStrike" dirty="0">
                <a:solidFill>
                  <a:srgbClr val="4D4D4D"/>
                </a:solidFill>
                <a:effectLst/>
                <a:latin typeface="-apple-system"/>
              </a:rPr>
              <a:t>1</a:t>
            </a:r>
            <a:r>
              <a:rPr lang="zh-CN" altLang="en-US" b="0" i="0" u="none" strike="noStrike" dirty="0">
                <a:solidFill>
                  <a:srgbClr val="4D4D4D"/>
                </a:solidFill>
                <a:effectLst/>
                <a:latin typeface="-apple-system"/>
              </a:rPr>
              <a:t>、在布局文件定义按钮</a:t>
            </a:r>
            <a:br>
              <a:rPr lang="zh-CN" altLang="en-US" dirty="0"/>
            </a:br>
            <a:r>
              <a:rPr lang="en-US" altLang="zh-CN" b="0" i="0" u="none" strike="noStrike" dirty="0">
                <a:solidFill>
                  <a:srgbClr val="4D4D4D"/>
                </a:solidFill>
                <a:effectLst/>
                <a:latin typeface="-apple-system"/>
              </a:rPr>
              <a:t>2</a:t>
            </a:r>
            <a:r>
              <a:rPr lang="zh-CN" altLang="en-US" b="0" i="0" u="none" strike="noStrike" dirty="0">
                <a:solidFill>
                  <a:srgbClr val="4D4D4D"/>
                </a:solidFill>
                <a:effectLst/>
                <a:latin typeface="-apple-system"/>
              </a:rPr>
              <a:t>、在程序中找到按钮并设置监听器</a:t>
            </a:r>
            <a:br>
              <a:rPr lang="zh-CN" altLang="en-US" dirty="0"/>
            </a:br>
            <a:r>
              <a:rPr lang="en-US" altLang="zh-CN" b="0" i="0" u="none" strike="noStrike" dirty="0">
                <a:solidFill>
                  <a:srgbClr val="4D4D4D"/>
                </a:solidFill>
                <a:effectLst/>
                <a:latin typeface="-apple-system"/>
              </a:rPr>
              <a:t>3</a:t>
            </a:r>
            <a:r>
              <a:rPr lang="zh-CN" altLang="en-US" b="0" i="0" u="none" strike="noStrike" dirty="0">
                <a:solidFill>
                  <a:srgbClr val="4D4D4D"/>
                </a:solidFill>
                <a:effectLst/>
                <a:latin typeface="-apple-system"/>
              </a:rPr>
              <a:t>、在响应事件中做进入城市功能活动的逻辑</a:t>
            </a:r>
            <a:endParaRPr lang="zh-CN" altLang="en-US" dirty="0"/>
          </a:p>
        </p:txBody>
      </p:sp>
    </p:spTree>
    <p:extLst>
      <p:ext uri="{BB962C8B-B14F-4D97-AF65-F5344CB8AC3E}">
        <p14:creationId xmlns:p14="http://schemas.microsoft.com/office/powerpoint/2010/main" val="1776407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02EE73-4CAE-49EA-90BD-976C2667BA25}"/>
              </a:ext>
            </a:extLst>
          </p:cNvPr>
          <p:cNvSpPr>
            <a:spLocks noGrp="1"/>
          </p:cNvSpPr>
          <p:nvPr>
            <p:ph type="title"/>
          </p:nvPr>
        </p:nvSpPr>
        <p:spPr/>
        <p:txBody>
          <a:bodyPr/>
          <a:lstStyle/>
          <a:p>
            <a:r>
              <a:rPr lang="zh-CN" altLang="en-US" dirty="0"/>
              <a:t>五、关键技术与难点</a:t>
            </a:r>
          </a:p>
        </p:txBody>
      </p:sp>
      <p:sp>
        <p:nvSpPr>
          <p:cNvPr id="3" name="内容占位符 2">
            <a:extLst>
              <a:ext uri="{FF2B5EF4-FFF2-40B4-BE49-F238E27FC236}">
                <a16:creationId xmlns:a16="http://schemas.microsoft.com/office/drawing/2014/main" id="{DDC13C31-ADE8-41E5-8B60-42C6A609285B}"/>
              </a:ext>
            </a:extLst>
          </p:cNvPr>
          <p:cNvSpPr>
            <a:spLocks noGrp="1"/>
          </p:cNvSpPr>
          <p:nvPr>
            <p:ph sz="quarter" idx="13"/>
          </p:nvPr>
        </p:nvSpPr>
        <p:spPr/>
        <p:txBody>
          <a:bodyPr/>
          <a:lstStyle/>
          <a:p>
            <a:r>
              <a:rPr lang="en-US" altLang="zh-CN" dirty="0"/>
              <a:t>7</a:t>
            </a:r>
            <a:r>
              <a:rPr lang="zh-CN" altLang="en-US" dirty="0"/>
              <a:t>、</a:t>
            </a:r>
            <a:r>
              <a:rPr lang="zh-CN" altLang="en-US" b="1" i="0" u="none" strike="noStrike" dirty="0">
                <a:solidFill>
                  <a:srgbClr val="4F4F4F"/>
                </a:solidFill>
                <a:effectLst/>
                <a:latin typeface="PingFang SC"/>
              </a:rPr>
              <a:t>布局圆角功能</a:t>
            </a:r>
            <a:endParaRPr lang="en-US" altLang="zh-CN" b="1" i="0" u="none" strike="noStrike" dirty="0">
              <a:solidFill>
                <a:srgbClr val="4F4F4F"/>
              </a:solidFill>
              <a:effectLst/>
              <a:latin typeface="PingFang SC"/>
            </a:endParaRPr>
          </a:p>
          <a:p>
            <a:pPr marL="0" indent="0">
              <a:buNone/>
            </a:pPr>
            <a:r>
              <a:rPr lang="zh-CN" altLang="en-US" b="0" i="0" u="none" strike="noStrike" dirty="0">
                <a:solidFill>
                  <a:srgbClr val="4D4D4D"/>
                </a:solidFill>
                <a:effectLst/>
                <a:latin typeface="-apple-system"/>
              </a:rPr>
              <a:t>布局圆角主要是为了让布局中的控件看起来美观一些。</a:t>
            </a:r>
            <a:br>
              <a:rPr lang="zh-CN" altLang="en-US" dirty="0"/>
            </a:br>
            <a:r>
              <a:rPr lang="zh-CN" altLang="en-US" b="0" i="0" u="none" strike="noStrike" dirty="0">
                <a:solidFill>
                  <a:srgbClr val="4D4D4D"/>
                </a:solidFill>
                <a:effectLst/>
                <a:latin typeface="-apple-system"/>
              </a:rPr>
              <a:t>实现很简单</a:t>
            </a:r>
            <a:br>
              <a:rPr lang="zh-CN" altLang="en-US" dirty="0"/>
            </a:br>
            <a:r>
              <a:rPr lang="en-US" altLang="zh-CN" b="0" i="0" u="none" strike="noStrike" dirty="0">
                <a:solidFill>
                  <a:srgbClr val="4D4D4D"/>
                </a:solidFill>
                <a:effectLst/>
                <a:latin typeface="-apple-system"/>
              </a:rPr>
              <a:t>1</a:t>
            </a:r>
            <a:r>
              <a:rPr lang="zh-CN" altLang="en-US" b="0" i="0" u="none" strike="noStrike" dirty="0">
                <a:solidFill>
                  <a:srgbClr val="4D4D4D"/>
                </a:solidFill>
                <a:effectLst/>
                <a:latin typeface="-apple-system"/>
              </a:rPr>
              <a:t>、在</a:t>
            </a:r>
            <a:r>
              <a:rPr lang="en-US" altLang="zh-CN" b="0" i="0" u="none" strike="noStrike" dirty="0">
                <a:solidFill>
                  <a:srgbClr val="4D4D4D"/>
                </a:solidFill>
                <a:effectLst/>
                <a:latin typeface="-apple-system"/>
              </a:rPr>
              <a:t>drawable</a:t>
            </a:r>
            <a:r>
              <a:rPr lang="zh-CN" altLang="en-US" b="0" i="0" u="none" strike="noStrike" dirty="0">
                <a:solidFill>
                  <a:srgbClr val="4D4D4D"/>
                </a:solidFill>
                <a:effectLst/>
                <a:latin typeface="-apple-system"/>
              </a:rPr>
              <a:t>中定义</a:t>
            </a:r>
            <a:r>
              <a:rPr lang="en-US" altLang="zh-CN" b="0" i="0" u="none" strike="noStrike" dirty="0">
                <a:solidFill>
                  <a:srgbClr val="4D4D4D"/>
                </a:solidFill>
                <a:effectLst/>
                <a:latin typeface="-apple-system"/>
              </a:rPr>
              <a:t>xml</a:t>
            </a:r>
            <a:r>
              <a:rPr lang="zh-CN" altLang="en-US" b="0" i="0" u="none" strike="noStrike" dirty="0">
                <a:solidFill>
                  <a:srgbClr val="4D4D4D"/>
                </a:solidFill>
                <a:effectLst/>
                <a:latin typeface="-apple-system"/>
              </a:rPr>
              <a:t>文件</a:t>
            </a:r>
            <a:endParaRPr lang="en-US" altLang="zh-CN" b="0" i="0" u="none" strike="noStrike" dirty="0">
              <a:solidFill>
                <a:srgbClr val="4D4D4D"/>
              </a:solidFill>
              <a:effectLst/>
              <a:latin typeface="-apple-system"/>
            </a:endParaRPr>
          </a:p>
          <a:p>
            <a:pPr marL="0" indent="0">
              <a:buNone/>
            </a:pPr>
            <a:r>
              <a:rPr lang="en-US" altLang="zh-CN" b="0" i="0" u="none" strike="noStrike" dirty="0">
                <a:solidFill>
                  <a:srgbClr val="4D4D4D"/>
                </a:solidFill>
                <a:effectLst/>
                <a:latin typeface="-apple-system"/>
              </a:rPr>
              <a:t>2</a:t>
            </a:r>
            <a:r>
              <a:rPr lang="zh-CN" altLang="en-US" b="0" i="0" u="none" strike="noStrike" dirty="0">
                <a:solidFill>
                  <a:srgbClr val="4D4D4D"/>
                </a:solidFill>
                <a:effectLst/>
                <a:latin typeface="-apple-system"/>
              </a:rPr>
              <a:t>、在需要引入圆角的布局文件中引入本配置作为背景</a:t>
            </a:r>
            <a:endParaRPr lang="zh-CN" altLang="en-US" dirty="0"/>
          </a:p>
        </p:txBody>
      </p:sp>
    </p:spTree>
    <p:extLst>
      <p:ext uri="{BB962C8B-B14F-4D97-AF65-F5344CB8AC3E}">
        <p14:creationId xmlns:p14="http://schemas.microsoft.com/office/powerpoint/2010/main" val="1741312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81CD60-5999-4D78-814C-D158EE35DE5F}"/>
              </a:ext>
            </a:extLst>
          </p:cNvPr>
          <p:cNvSpPr>
            <a:spLocks noGrp="1"/>
          </p:cNvSpPr>
          <p:nvPr>
            <p:ph type="title"/>
          </p:nvPr>
        </p:nvSpPr>
        <p:spPr/>
        <p:txBody>
          <a:bodyPr/>
          <a:lstStyle/>
          <a:p>
            <a:r>
              <a:rPr lang="zh-CN" altLang="en-US" dirty="0"/>
              <a:t>五、关键技术与难点</a:t>
            </a:r>
          </a:p>
        </p:txBody>
      </p:sp>
      <p:sp>
        <p:nvSpPr>
          <p:cNvPr id="3" name="内容占位符 2">
            <a:extLst>
              <a:ext uri="{FF2B5EF4-FFF2-40B4-BE49-F238E27FC236}">
                <a16:creationId xmlns:a16="http://schemas.microsoft.com/office/drawing/2014/main" id="{EEA38887-B347-4AC7-8572-76BD51560844}"/>
              </a:ext>
            </a:extLst>
          </p:cNvPr>
          <p:cNvSpPr>
            <a:spLocks noGrp="1"/>
          </p:cNvSpPr>
          <p:nvPr>
            <p:ph sz="quarter" idx="13"/>
          </p:nvPr>
        </p:nvSpPr>
        <p:spPr/>
        <p:txBody>
          <a:bodyPr/>
          <a:lstStyle/>
          <a:p>
            <a:pPr marL="0" indent="0">
              <a:buNone/>
            </a:pPr>
            <a:r>
              <a:rPr lang="en-US" altLang="zh-CN" b="1" dirty="0">
                <a:solidFill>
                  <a:srgbClr val="4F4F4F"/>
                </a:solidFill>
                <a:latin typeface="PingFang SC"/>
              </a:rPr>
              <a:t>8</a:t>
            </a:r>
            <a:r>
              <a:rPr lang="zh-CN" altLang="en-US" b="1" dirty="0"/>
              <a:t> 、</a:t>
            </a:r>
            <a:r>
              <a:rPr lang="zh-CN" altLang="en-US" b="1" dirty="0">
                <a:solidFill>
                  <a:srgbClr val="4F4F4F"/>
                </a:solidFill>
                <a:latin typeface="PingFang SC"/>
              </a:rPr>
              <a:t>城市信息的显示</a:t>
            </a:r>
            <a:endParaRPr lang="en-US" altLang="zh-CN" b="1" dirty="0">
              <a:solidFill>
                <a:srgbClr val="4F4F4F"/>
              </a:solidFill>
              <a:latin typeface="PingFang SC"/>
            </a:endParaRPr>
          </a:p>
          <a:p>
            <a:pPr marL="0" indent="0">
              <a:buNone/>
            </a:pPr>
            <a:r>
              <a:rPr lang="zh-CN" altLang="en-US" b="0" i="0" u="none" strike="noStrike" dirty="0">
                <a:solidFill>
                  <a:srgbClr val="4D4D4D"/>
                </a:solidFill>
                <a:effectLst/>
                <a:latin typeface="-apple-system"/>
              </a:rPr>
              <a:t>这里相对麻烦一点，因为城市信息的显示中我们做了比较多的功能，下面线总体介绍项目使用到的功能模块，然后再一一说明：</a:t>
            </a:r>
            <a:br>
              <a:rPr lang="zh-CN" altLang="en-US" dirty="0"/>
            </a:br>
            <a:r>
              <a:rPr lang="en-US" altLang="zh-CN" b="0" i="0" u="none" strike="noStrike" dirty="0">
                <a:solidFill>
                  <a:srgbClr val="4D4D4D"/>
                </a:solidFill>
                <a:effectLst/>
                <a:latin typeface="-apple-system"/>
              </a:rPr>
              <a:t>1</a:t>
            </a:r>
            <a:r>
              <a:rPr lang="zh-CN" altLang="en-US" b="0" i="0" u="none" strike="noStrike" dirty="0">
                <a:solidFill>
                  <a:srgbClr val="4D4D4D"/>
                </a:solidFill>
                <a:effectLst/>
                <a:latin typeface="-apple-system"/>
              </a:rPr>
              <a:t>、活动切换按钮，这里就不再重复说明了。</a:t>
            </a:r>
            <a:br>
              <a:rPr lang="zh-CN" altLang="en-US" dirty="0"/>
            </a:br>
            <a:r>
              <a:rPr lang="en-US" altLang="zh-CN" b="0" i="0" u="none" strike="noStrike" dirty="0">
                <a:solidFill>
                  <a:srgbClr val="4D4D4D"/>
                </a:solidFill>
                <a:effectLst/>
                <a:latin typeface="-apple-system"/>
              </a:rPr>
              <a:t>2</a:t>
            </a:r>
            <a:r>
              <a:rPr lang="zh-CN" altLang="en-US" b="0" i="0" u="none" strike="noStrike" dirty="0">
                <a:solidFill>
                  <a:srgbClr val="4D4D4D"/>
                </a:solidFill>
                <a:effectLst/>
                <a:latin typeface="-apple-system"/>
              </a:rPr>
              <a:t>、添加城市。</a:t>
            </a:r>
            <a:br>
              <a:rPr lang="zh-CN" altLang="en-US" dirty="0"/>
            </a:br>
            <a:r>
              <a:rPr lang="en-US" altLang="zh-CN" b="0" i="0" u="none" strike="noStrike" dirty="0">
                <a:solidFill>
                  <a:srgbClr val="4D4D4D"/>
                </a:solidFill>
                <a:effectLst/>
                <a:latin typeface="-apple-system"/>
              </a:rPr>
              <a:t>3</a:t>
            </a:r>
            <a:r>
              <a:rPr lang="zh-CN" altLang="en-US" b="0" i="0" u="none" strike="noStrike" dirty="0">
                <a:solidFill>
                  <a:srgbClr val="4D4D4D"/>
                </a:solidFill>
                <a:effectLst/>
                <a:latin typeface="-apple-system"/>
              </a:rPr>
              <a:t>、可拖拽的</a:t>
            </a:r>
            <a:r>
              <a:rPr lang="en-US" altLang="zh-CN" b="0" i="0" u="none" strike="noStrike" dirty="0" err="1">
                <a:solidFill>
                  <a:srgbClr val="4D4D4D"/>
                </a:solidFill>
                <a:effectLst/>
                <a:latin typeface="-apple-system"/>
              </a:rPr>
              <a:t>ListView</a:t>
            </a:r>
            <a:r>
              <a:rPr lang="zh-CN" altLang="en-US" b="0" i="0" u="none" strike="noStrike" dirty="0">
                <a:solidFill>
                  <a:srgbClr val="4D4D4D"/>
                </a:solidFill>
                <a:effectLst/>
                <a:latin typeface="-apple-system"/>
              </a:rPr>
              <a:t>（</a:t>
            </a:r>
            <a:r>
              <a:rPr lang="en-US" altLang="zh-CN" b="0" i="0" u="none" strike="noStrike" dirty="0" err="1">
                <a:solidFill>
                  <a:srgbClr val="4D4D4D"/>
                </a:solidFill>
                <a:effectLst/>
                <a:latin typeface="-apple-system"/>
              </a:rPr>
              <a:t>DragListView</a:t>
            </a:r>
            <a:r>
              <a:rPr lang="zh-CN" altLang="en-US" b="0" i="0" u="none" strike="noStrike" dirty="0">
                <a:solidFill>
                  <a:srgbClr val="4D4D4D"/>
                </a:solidFill>
                <a:effectLst/>
                <a:latin typeface="-apple-system"/>
              </a:rPr>
              <a:t>）的城市信息实现</a:t>
            </a:r>
            <a:endParaRPr lang="zh-CN" altLang="en-US" dirty="0"/>
          </a:p>
        </p:txBody>
      </p:sp>
    </p:spTree>
    <p:extLst>
      <p:ext uri="{BB962C8B-B14F-4D97-AF65-F5344CB8AC3E}">
        <p14:creationId xmlns:p14="http://schemas.microsoft.com/office/powerpoint/2010/main" val="3332174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EBFB56-0736-48EA-AFDF-BF51D0F6012A}"/>
              </a:ext>
            </a:extLst>
          </p:cNvPr>
          <p:cNvSpPr>
            <a:spLocks noGrp="1"/>
          </p:cNvSpPr>
          <p:nvPr>
            <p:ph type="title"/>
          </p:nvPr>
        </p:nvSpPr>
        <p:spPr/>
        <p:txBody>
          <a:bodyPr/>
          <a:lstStyle/>
          <a:p>
            <a:r>
              <a:rPr lang="zh-CN" altLang="en-US" dirty="0"/>
              <a:t>六、团队计划与分工</a:t>
            </a:r>
          </a:p>
        </p:txBody>
      </p:sp>
      <p:sp>
        <p:nvSpPr>
          <p:cNvPr id="3" name="内容占位符 2">
            <a:extLst>
              <a:ext uri="{FF2B5EF4-FFF2-40B4-BE49-F238E27FC236}">
                <a16:creationId xmlns:a16="http://schemas.microsoft.com/office/drawing/2014/main" id="{77893AC3-9B66-46CA-A105-8911BB332639}"/>
              </a:ext>
            </a:extLst>
          </p:cNvPr>
          <p:cNvSpPr>
            <a:spLocks noGrp="1"/>
          </p:cNvSpPr>
          <p:nvPr>
            <p:ph sz="quarter" idx="13"/>
          </p:nvPr>
        </p:nvSpPr>
        <p:spPr/>
        <p:txBody>
          <a:bodyPr/>
          <a:lstStyle/>
          <a:p>
            <a:pPr marL="0" indent="0">
              <a:buNone/>
            </a:pPr>
            <a:r>
              <a:rPr lang="zh-CN" altLang="en-US" dirty="0"/>
              <a:t>分工：</a:t>
            </a:r>
            <a:r>
              <a:rPr lang="en-US" altLang="zh-CN" dirty="0"/>
              <a:t>	</a:t>
            </a:r>
            <a:r>
              <a:rPr lang="zh-CN" altLang="en-US" dirty="0"/>
              <a:t>程聪：负责前端</a:t>
            </a:r>
            <a:r>
              <a:rPr lang="en-US" altLang="zh-CN" dirty="0"/>
              <a:t>Ui flow</a:t>
            </a:r>
            <a:r>
              <a:rPr lang="zh-CN" altLang="en-US" dirty="0"/>
              <a:t>的设计</a:t>
            </a:r>
            <a:endParaRPr lang="en-US" altLang="zh-CN" dirty="0"/>
          </a:p>
          <a:p>
            <a:pPr marL="0" indent="0">
              <a:buNone/>
            </a:pPr>
            <a:r>
              <a:rPr lang="en-US" altLang="zh-CN" dirty="0"/>
              <a:t>	</a:t>
            </a:r>
            <a:r>
              <a:rPr lang="zh-CN" altLang="en-US" dirty="0"/>
              <a:t>成海斌：负责后端代码的编写和资料的搜集</a:t>
            </a:r>
            <a:endParaRPr lang="en-US" altLang="zh-CN" dirty="0"/>
          </a:p>
          <a:p>
            <a:pPr marL="0" indent="0">
              <a:buNone/>
            </a:pPr>
            <a:r>
              <a:rPr lang="zh-CN" altLang="en-US" dirty="0"/>
              <a:t>计划：逐步实现未完成的功能，以及产品设计说明书的撰写，结课前完成此项目！</a:t>
            </a:r>
            <a:endParaRPr lang="en-US" altLang="zh-CN" dirty="0"/>
          </a:p>
          <a:p>
            <a:pPr marL="0" indent="0">
              <a:buNone/>
            </a:pPr>
            <a:endParaRPr lang="zh-CN" altLang="en-US" dirty="0"/>
          </a:p>
        </p:txBody>
      </p:sp>
    </p:spTree>
    <p:extLst>
      <p:ext uri="{BB962C8B-B14F-4D97-AF65-F5344CB8AC3E}">
        <p14:creationId xmlns:p14="http://schemas.microsoft.com/office/powerpoint/2010/main" val="52210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5A9CBC-8656-4FE0-8332-E6976BB256C4}"/>
              </a:ext>
            </a:extLst>
          </p:cNvPr>
          <p:cNvSpPr>
            <a:spLocks noGrp="1"/>
          </p:cNvSpPr>
          <p:nvPr>
            <p:ph type="title"/>
          </p:nvPr>
        </p:nvSpPr>
        <p:spPr/>
        <p:txBody>
          <a:bodyPr/>
          <a:lstStyle/>
          <a:p>
            <a:r>
              <a:rPr lang="zh-CN" altLang="en-US" dirty="0"/>
              <a:t>一、产品简介</a:t>
            </a:r>
          </a:p>
        </p:txBody>
      </p:sp>
      <p:sp>
        <p:nvSpPr>
          <p:cNvPr id="3" name="内容占位符 2">
            <a:extLst>
              <a:ext uri="{FF2B5EF4-FFF2-40B4-BE49-F238E27FC236}">
                <a16:creationId xmlns:a16="http://schemas.microsoft.com/office/drawing/2014/main" id="{7D46D8BB-CC32-405E-9202-040B9B7920A0}"/>
              </a:ext>
            </a:extLst>
          </p:cNvPr>
          <p:cNvSpPr>
            <a:spLocks noGrp="1"/>
          </p:cNvSpPr>
          <p:nvPr>
            <p:ph sz="quarter" idx="13"/>
          </p:nvPr>
        </p:nvSpPr>
        <p:spPr/>
        <p:txBody>
          <a:bodyPr>
            <a:normAutofit lnSpcReduction="10000"/>
          </a:bodyPr>
          <a:lstStyle/>
          <a:p>
            <a:r>
              <a:rPr lang="zh-CN" altLang="en-US" dirty="0"/>
              <a:t>本次实验是开发一款基于</a:t>
            </a:r>
            <a:r>
              <a:rPr lang="en-US" altLang="zh-CN" dirty="0"/>
              <a:t>Android </a:t>
            </a:r>
            <a:r>
              <a:rPr lang="zh-CN" altLang="en-US" dirty="0"/>
              <a:t>平台的天气预报应用， 将网络系统的功能扩展到智能手机终端上 </a:t>
            </a:r>
            <a:endParaRPr lang="en-US" altLang="zh-CN" dirty="0"/>
          </a:p>
          <a:p>
            <a:r>
              <a:rPr lang="zh-CN" altLang="en-US" dirty="0"/>
              <a:t>手机能够通过移动网络访问网站并处理各种各样的业务， 可以让智能手机用户能够</a:t>
            </a:r>
          </a:p>
          <a:p>
            <a:pPr marL="0" indent="0">
              <a:buNone/>
            </a:pPr>
            <a:r>
              <a:rPr lang="en-US" altLang="zh-CN" dirty="0"/>
              <a:t>    </a:t>
            </a:r>
            <a:r>
              <a:rPr lang="zh-CN" altLang="en-US" dirty="0"/>
              <a:t>随时随地查询互联网所提供的天气信息。</a:t>
            </a:r>
            <a:endParaRPr lang="en-US" altLang="zh-CN" dirty="0"/>
          </a:p>
          <a:p>
            <a:r>
              <a:rPr lang="zh-CN" altLang="zh-CN" dirty="0"/>
              <a:t>支持国内绝大多数城市，提供包含实时天气、七天预报、实时气象信息及生活指数等预报信息</a:t>
            </a:r>
            <a:r>
              <a:rPr lang="zh-CN" altLang="en-US" dirty="0"/>
              <a:t>，根据天气给出一些小建议。</a:t>
            </a:r>
            <a:endParaRPr lang="en-US" altLang="zh-CN" dirty="0"/>
          </a:p>
          <a:p>
            <a:r>
              <a:rPr lang="zh-CN" altLang="en-US" dirty="0"/>
              <a:t>可以根据百度地图显示用户需求的城市位置，以及用图标表示各城市对应的气象信息， 可以简洁的表示出“ 晴、雨、雪” 和“ 气温”气象信息。</a:t>
            </a:r>
          </a:p>
          <a:p>
            <a:endPar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205706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3C206B-9FB0-4DDD-82E0-052B37C51E2E}"/>
              </a:ext>
            </a:extLst>
          </p:cNvPr>
          <p:cNvSpPr>
            <a:spLocks noGrp="1"/>
          </p:cNvSpPr>
          <p:nvPr>
            <p:ph type="title"/>
          </p:nvPr>
        </p:nvSpPr>
        <p:spPr/>
        <p:txBody>
          <a:bodyPr/>
          <a:lstStyle/>
          <a:p>
            <a:r>
              <a:rPr lang="zh-CN" altLang="en-US" dirty="0"/>
              <a:t>二、产品功能（配合</a:t>
            </a:r>
            <a:r>
              <a:rPr lang="en-US" altLang="zh-CN" dirty="0"/>
              <a:t>UI flow</a:t>
            </a:r>
            <a:r>
              <a:rPr lang="zh-CN" altLang="en-US" dirty="0"/>
              <a:t>）</a:t>
            </a:r>
          </a:p>
        </p:txBody>
      </p:sp>
      <p:sp>
        <p:nvSpPr>
          <p:cNvPr id="3" name="内容占位符 2">
            <a:extLst>
              <a:ext uri="{FF2B5EF4-FFF2-40B4-BE49-F238E27FC236}">
                <a16:creationId xmlns:a16="http://schemas.microsoft.com/office/drawing/2014/main" id="{041B1F3E-23E6-4F73-BFA8-8647E5E51C49}"/>
              </a:ext>
            </a:extLst>
          </p:cNvPr>
          <p:cNvSpPr>
            <a:spLocks noGrp="1"/>
          </p:cNvSpPr>
          <p:nvPr>
            <p:ph sz="quarter" idx="13"/>
          </p:nvPr>
        </p:nvSpPr>
        <p:spPr/>
        <p:txBody>
          <a:bodyPr>
            <a:normAutofit/>
          </a:bodyPr>
          <a:lstStyle/>
          <a:p>
            <a:r>
              <a:rPr lang="en-US" altLang="zh-CN" b="0" i="0" u="none" strike="noStrike" dirty="0">
                <a:solidFill>
                  <a:srgbClr val="555666"/>
                </a:solidFill>
                <a:effectLst/>
                <a:latin typeface="-apple-system"/>
              </a:rPr>
              <a:t>1</a:t>
            </a:r>
            <a:r>
              <a:rPr lang="zh-CN" altLang="en-US" b="0" i="0" u="none" strike="noStrike" dirty="0">
                <a:solidFill>
                  <a:srgbClr val="555666"/>
                </a:solidFill>
                <a:effectLst/>
                <a:latin typeface="-apple-system"/>
              </a:rPr>
              <a:t>、定位城市天气显示；</a:t>
            </a:r>
            <a:br>
              <a:rPr lang="zh-CN" altLang="en-US" dirty="0"/>
            </a:br>
            <a:r>
              <a:rPr lang="en-US" altLang="zh-CN" b="0" i="0" u="none" strike="noStrike" dirty="0">
                <a:solidFill>
                  <a:srgbClr val="555666"/>
                </a:solidFill>
                <a:effectLst/>
                <a:latin typeface="-apple-system"/>
              </a:rPr>
              <a:t>2</a:t>
            </a:r>
            <a:r>
              <a:rPr lang="zh-CN" altLang="en-US" b="0" i="0" u="none" strike="noStrike" dirty="0">
                <a:solidFill>
                  <a:srgbClr val="555666"/>
                </a:solidFill>
                <a:effectLst/>
                <a:latin typeface="-apple-system"/>
              </a:rPr>
              <a:t>、城市编辑功能（增、删、改、查）以及对应天气显示信息的改变；</a:t>
            </a:r>
            <a:br>
              <a:rPr lang="zh-CN" altLang="en-US" dirty="0"/>
            </a:br>
            <a:r>
              <a:rPr lang="en-US" altLang="zh-CN" b="0" i="0" u="none" strike="noStrike" dirty="0">
                <a:solidFill>
                  <a:srgbClr val="555666"/>
                </a:solidFill>
                <a:effectLst/>
                <a:latin typeface="-apple-system"/>
              </a:rPr>
              <a:t>3</a:t>
            </a:r>
            <a:r>
              <a:rPr lang="zh-CN" altLang="en-US" b="0" i="0" u="none" strike="noStrike" dirty="0">
                <a:solidFill>
                  <a:srgbClr val="555666"/>
                </a:solidFill>
                <a:effectLst/>
                <a:latin typeface="-apple-system"/>
              </a:rPr>
              <a:t>、天气信息的</a:t>
            </a:r>
            <a:r>
              <a:rPr lang="en-US" altLang="zh-CN" b="0" i="0" u="none" strike="noStrike" dirty="0">
                <a:solidFill>
                  <a:srgbClr val="555666"/>
                </a:solidFill>
                <a:effectLst/>
                <a:latin typeface="-apple-system"/>
              </a:rPr>
              <a:t>Widget</a:t>
            </a:r>
            <a:r>
              <a:rPr lang="zh-CN" altLang="en-US" b="0" i="0" u="none" strike="noStrike" dirty="0">
                <a:solidFill>
                  <a:srgbClr val="555666"/>
                </a:solidFill>
                <a:effectLst/>
                <a:latin typeface="-apple-system"/>
              </a:rPr>
              <a:t>窗口显示（城市的编辑功能可以远程的更新</a:t>
            </a:r>
            <a:r>
              <a:rPr lang="en-US" altLang="zh-CN" b="0" i="0" u="none" strike="noStrike" dirty="0">
                <a:solidFill>
                  <a:srgbClr val="555666"/>
                </a:solidFill>
                <a:effectLst/>
                <a:latin typeface="-apple-system"/>
              </a:rPr>
              <a:t>Widget</a:t>
            </a:r>
            <a:r>
              <a:rPr lang="zh-CN" altLang="en-US" b="0" i="0" u="none" strike="noStrike" dirty="0">
                <a:solidFill>
                  <a:srgbClr val="555666"/>
                </a:solidFill>
                <a:effectLst/>
                <a:latin typeface="-apple-system"/>
              </a:rPr>
              <a:t>窗口信息的显示）</a:t>
            </a:r>
            <a:br>
              <a:rPr lang="zh-CN" altLang="en-US" dirty="0"/>
            </a:br>
            <a:r>
              <a:rPr lang="en-US" altLang="zh-CN" b="0" i="0" u="none" strike="noStrike" dirty="0">
                <a:solidFill>
                  <a:srgbClr val="555666"/>
                </a:solidFill>
                <a:effectLst/>
                <a:latin typeface="-apple-system"/>
              </a:rPr>
              <a:t>4</a:t>
            </a:r>
            <a:r>
              <a:rPr lang="zh-CN" altLang="en-US" b="0" i="0" u="none" strike="noStrike" dirty="0">
                <a:solidFill>
                  <a:srgbClr val="555666"/>
                </a:solidFill>
                <a:effectLst/>
                <a:latin typeface="-apple-system"/>
              </a:rPr>
              <a:t>、下拉刷新、天气显示界面左右滑动、城市拖拽等小模块</a:t>
            </a:r>
            <a:endParaRPr lang="en-US" altLang="zh-CN" b="0" i="0" u="none" strike="noStrike" dirty="0">
              <a:solidFill>
                <a:srgbClr val="555666"/>
              </a:solidFill>
              <a:effectLst/>
              <a:latin typeface="-apple-system"/>
            </a:endParaRPr>
          </a:p>
        </p:txBody>
      </p:sp>
    </p:spTree>
    <p:extLst>
      <p:ext uri="{BB962C8B-B14F-4D97-AF65-F5344CB8AC3E}">
        <p14:creationId xmlns:p14="http://schemas.microsoft.com/office/powerpoint/2010/main" val="3654510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CDFA18-01CC-45CA-A378-40D189AA3698}"/>
              </a:ext>
            </a:extLst>
          </p:cNvPr>
          <p:cNvSpPr>
            <a:spLocks noGrp="1"/>
          </p:cNvSpPr>
          <p:nvPr>
            <p:ph type="title"/>
          </p:nvPr>
        </p:nvSpPr>
        <p:spPr>
          <a:xfrm>
            <a:off x="-1715439" y="534627"/>
            <a:ext cx="10364451" cy="1596177"/>
          </a:xfrm>
        </p:spPr>
        <p:txBody>
          <a:bodyPr/>
          <a:lstStyle/>
          <a:p>
            <a:r>
              <a:rPr lang="zh-CN" altLang="en-US" dirty="0"/>
              <a:t>二、产品功能（配合</a:t>
            </a:r>
            <a:r>
              <a:rPr lang="en-US" altLang="zh-CN" dirty="0"/>
              <a:t>UI flow</a:t>
            </a:r>
            <a:r>
              <a:rPr lang="zh-CN" altLang="en-US" dirty="0"/>
              <a:t>）</a:t>
            </a:r>
          </a:p>
        </p:txBody>
      </p:sp>
      <p:sp>
        <p:nvSpPr>
          <p:cNvPr id="3" name="文本占位符 2">
            <a:extLst>
              <a:ext uri="{FF2B5EF4-FFF2-40B4-BE49-F238E27FC236}">
                <a16:creationId xmlns:a16="http://schemas.microsoft.com/office/drawing/2014/main" id="{30123A9D-0D94-448E-8FA9-482A665FBA77}"/>
              </a:ext>
            </a:extLst>
          </p:cNvPr>
          <p:cNvSpPr>
            <a:spLocks noGrp="1"/>
          </p:cNvSpPr>
          <p:nvPr>
            <p:ph type="body" idx="1"/>
          </p:nvPr>
        </p:nvSpPr>
        <p:spPr/>
        <p:txBody>
          <a:bodyPr/>
          <a:lstStyle/>
          <a:p>
            <a:endParaRPr lang="zh-CN" altLang="en-US"/>
          </a:p>
        </p:txBody>
      </p:sp>
      <p:sp>
        <p:nvSpPr>
          <p:cNvPr id="4" name="内容占位符 3">
            <a:extLst>
              <a:ext uri="{FF2B5EF4-FFF2-40B4-BE49-F238E27FC236}">
                <a16:creationId xmlns:a16="http://schemas.microsoft.com/office/drawing/2014/main" id="{CB6A594D-C4BE-4D6D-A560-BEA19953A963}"/>
              </a:ext>
            </a:extLst>
          </p:cNvPr>
          <p:cNvSpPr>
            <a:spLocks noGrp="1"/>
          </p:cNvSpPr>
          <p:nvPr>
            <p:ph sz="quarter" idx="13"/>
          </p:nvPr>
        </p:nvSpPr>
        <p:spPr/>
        <p:txBody>
          <a:bodyPr>
            <a:normAutofit fontScale="92500" lnSpcReduction="10000"/>
          </a:bodyPr>
          <a:lstStyle/>
          <a:p>
            <a:r>
              <a:rPr lang="en-US" altLang="zh-CN" b="0" i="0" u="none" strike="noStrike" dirty="0">
                <a:solidFill>
                  <a:srgbClr val="4D4D4D"/>
                </a:solidFill>
                <a:effectLst/>
                <a:latin typeface="-apple-system"/>
              </a:rPr>
              <a:t>1</a:t>
            </a:r>
            <a:r>
              <a:rPr lang="zh-CN" altLang="en-US" b="0" i="0" u="none" strike="noStrike" dirty="0">
                <a:solidFill>
                  <a:srgbClr val="4D4D4D"/>
                </a:solidFill>
                <a:effectLst/>
                <a:latin typeface="-apple-system"/>
              </a:rPr>
              <a:t>、点开</a:t>
            </a:r>
            <a:r>
              <a:rPr lang="en-US" altLang="zh-CN" b="0" i="0" u="none" strike="noStrike" dirty="0">
                <a:solidFill>
                  <a:srgbClr val="4D4D4D"/>
                </a:solidFill>
                <a:effectLst/>
                <a:latin typeface="-apple-system"/>
              </a:rPr>
              <a:t>app</a:t>
            </a:r>
            <a:r>
              <a:rPr lang="zh-CN" altLang="en-US" b="0" i="0" u="none" strike="noStrike" dirty="0">
                <a:solidFill>
                  <a:srgbClr val="4D4D4D"/>
                </a:solidFill>
                <a:effectLst/>
                <a:latin typeface="-apple-system"/>
              </a:rPr>
              <a:t>进入到城市天气信息显示界面</a:t>
            </a:r>
            <a:br>
              <a:rPr lang="zh-CN" altLang="en-US" dirty="0"/>
            </a:br>
            <a:r>
              <a:rPr lang="en-US" altLang="zh-CN" b="0" i="0" u="none" strike="noStrike" dirty="0">
                <a:solidFill>
                  <a:srgbClr val="4D4D4D"/>
                </a:solidFill>
                <a:effectLst/>
                <a:latin typeface="-apple-system"/>
              </a:rPr>
              <a:t>2</a:t>
            </a:r>
            <a:r>
              <a:rPr lang="zh-CN" altLang="en-US" b="0" i="0" u="none" strike="noStrike" dirty="0">
                <a:solidFill>
                  <a:srgbClr val="4D4D4D"/>
                </a:solidFill>
                <a:effectLst/>
                <a:latin typeface="-apple-system"/>
              </a:rPr>
              <a:t>、点击编辑按钮进入到城市管理界面</a:t>
            </a:r>
            <a:br>
              <a:rPr lang="zh-CN" altLang="en-US" dirty="0"/>
            </a:br>
            <a:r>
              <a:rPr lang="en-US" altLang="zh-CN" b="0" i="0" u="none" strike="noStrike" dirty="0">
                <a:solidFill>
                  <a:srgbClr val="4D4D4D"/>
                </a:solidFill>
                <a:effectLst/>
                <a:latin typeface="-apple-system"/>
              </a:rPr>
              <a:t>3</a:t>
            </a:r>
            <a:r>
              <a:rPr lang="zh-CN" altLang="en-US" b="0" i="0" u="none" strike="noStrike" dirty="0">
                <a:solidFill>
                  <a:srgbClr val="4D4D4D"/>
                </a:solidFill>
                <a:effectLst/>
                <a:latin typeface="-apple-system"/>
              </a:rPr>
              <a:t>、城市管理界面中点击添加按钮进入到城市添加界面</a:t>
            </a:r>
            <a:br>
              <a:rPr lang="zh-CN" altLang="en-US" dirty="0"/>
            </a:br>
            <a:r>
              <a:rPr lang="en-US" altLang="zh-CN" b="0" i="0" u="none" strike="noStrike" dirty="0">
                <a:solidFill>
                  <a:srgbClr val="4D4D4D"/>
                </a:solidFill>
                <a:effectLst/>
                <a:latin typeface="-apple-system"/>
              </a:rPr>
              <a:t>4</a:t>
            </a:r>
            <a:r>
              <a:rPr lang="zh-CN" altLang="en-US" b="0" i="0" u="none" strike="noStrike" dirty="0">
                <a:solidFill>
                  <a:srgbClr val="4D4D4D"/>
                </a:solidFill>
                <a:effectLst/>
                <a:latin typeface="-apple-system"/>
              </a:rPr>
              <a:t>、城市管理界面中点击返回按钮回到城市天气信息显示界面</a:t>
            </a:r>
            <a:br>
              <a:rPr lang="zh-CN" altLang="en-US" dirty="0"/>
            </a:br>
            <a:r>
              <a:rPr lang="en-US" altLang="zh-CN" b="0" i="0" u="none" strike="noStrike" dirty="0">
                <a:solidFill>
                  <a:srgbClr val="4D4D4D"/>
                </a:solidFill>
                <a:effectLst/>
                <a:latin typeface="-apple-system"/>
              </a:rPr>
              <a:t>5</a:t>
            </a:r>
            <a:r>
              <a:rPr lang="zh-CN" altLang="en-US" b="0" i="0" u="none" strike="noStrike" dirty="0">
                <a:solidFill>
                  <a:srgbClr val="4D4D4D"/>
                </a:solidFill>
                <a:effectLst/>
                <a:latin typeface="-apple-system"/>
              </a:rPr>
              <a:t>、添加城市界面中添加完成或者点击返回按钮回到城市天气信息显示界面</a:t>
            </a:r>
            <a:endParaRPr lang="zh-CN" altLang="en-US" dirty="0"/>
          </a:p>
        </p:txBody>
      </p:sp>
      <p:sp>
        <p:nvSpPr>
          <p:cNvPr id="5" name="文本占位符 4">
            <a:extLst>
              <a:ext uri="{FF2B5EF4-FFF2-40B4-BE49-F238E27FC236}">
                <a16:creationId xmlns:a16="http://schemas.microsoft.com/office/drawing/2014/main" id="{1DEFB12D-CF3E-4DEA-8DBF-B792D23D9431}"/>
              </a:ext>
            </a:extLst>
          </p:cNvPr>
          <p:cNvSpPr>
            <a:spLocks noGrp="1"/>
          </p:cNvSpPr>
          <p:nvPr>
            <p:ph type="body" sz="quarter" idx="3"/>
          </p:nvPr>
        </p:nvSpPr>
        <p:spPr/>
        <p:txBody>
          <a:bodyPr/>
          <a:lstStyle/>
          <a:p>
            <a:endParaRPr lang="zh-CN" altLang="en-US"/>
          </a:p>
        </p:txBody>
      </p:sp>
      <p:pic>
        <p:nvPicPr>
          <p:cNvPr id="7" name="内容占位符 6">
            <a:extLst>
              <a:ext uri="{FF2B5EF4-FFF2-40B4-BE49-F238E27FC236}">
                <a16:creationId xmlns:a16="http://schemas.microsoft.com/office/drawing/2014/main" id="{F18A835C-3928-4261-92C6-48E3FDE53CBC}"/>
              </a:ext>
            </a:extLst>
          </p:cNvPr>
          <p:cNvPicPr>
            <a:picLocks noGrp="1" noChangeAspect="1"/>
          </p:cNvPicPr>
          <p:nvPr>
            <p:ph sz="quarter" idx="14"/>
          </p:nvPr>
        </p:nvPicPr>
        <p:blipFill>
          <a:blip r:embed="rId2"/>
          <a:stretch>
            <a:fillRect/>
          </a:stretch>
        </p:blipFill>
        <p:spPr>
          <a:xfrm>
            <a:off x="6486657" y="150748"/>
            <a:ext cx="5509599" cy="6717368"/>
          </a:xfrm>
          <a:prstGeom prst="rect">
            <a:avLst/>
          </a:prstGeom>
        </p:spPr>
      </p:pic>
    </p:spTree>
    <p:extLst>
      <p:ext uri="{BB962C8B-B14F-4D97-AF65-F5344CB8AC3E}">
        <p14:creationId xmlns:p14="http://schemas.microsoft.com/office/powerpoint/2010/main" val="3971158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BE77F7-6010-4818-AFAC-28CE7AE7D0A0}"/>
              </a:ext>
            </a:extLst>
          </p:cNvPr>
          <p:cNvSpPr>
            <a:spLocks noGrp="1"/>
          </p:cNvSpPr>
          <p:nvPr>
            <p:ph type="title"/>
          </p:nvPr>
        </p:nvSpPr>
        <p:spPr/>
        <p:txBody>
          <a:bodyPr/>
          <a:lstStyle/>
          <a:p>
            <a:r>
              <a:rPr lang="zh-CN" altLang="en-US" dirty="0"/>
              <a:t>三、开发背景与意义</a:t>
            </a:r>
          </a:p>
        </p:txBody>
      </p:sp>
      <p:sp>
        <p:nvSpPr>
          <p:cNvPr id="3" name="内容占位符 2">
            <a:extLst>
              <a:ext uri="{FF2B5EF4-FFF2-40B4-BE49-F238E27FC236}">
                <a16:creationId xmlns:a16="http://schemas.microsoft.com/office/drawing/2014/main" id="{51BAFA10-AD1A-407B-B411-0AB09DF6E6AD}"/>
              </a:ext>
            </a:extLst>
          </p:cNvPr>
          <p:cNvSpPr>
            <a:spLocks noGrp="1"/>
          </p:cNvSpPr>
          <p:nvPr>
            <p:ph sz="quarter" idx="13"/>
          </p:nvPr>
        </p:nvSpPr>
        <p:spPr/>
        <p:txBody>
          <a:bodyPr/>
          <a:lstStyle/>
          <a:p>
            <a:r>
              <a:rPr lang="zh-CN" altLang="en-US" dirty="0"/>
              <a:t>可以让广大</a:t>
            </a:r>
            <a:r>
              <a:rPr lang="en-US" altLang="zh-CN" dirty="0"/>
              <a:t>Android </a:t>
            </a:r>
            <a:r>
              <a:rPr lang="zh-CN" altLang="en-US" dirty="0"/>
              <a:t>手机用户能够在第一时间获取最新的天气预报信息， 以便提前预防， 方便出行。</a:t>
            </a:r>
          </a:p>
          <a:p>
            <a:r>
              <a:rPr lang="zh-CN" altLang="en-US" dirty="0"/>
              <a:t>同时， 把气象灾害造成的损失降到最低， 也可以提高公共服务质量， 更好的发挥气象事业对经济社会发展的现实性作用， 有巨大的实用价值。</a:t>
            </a:r>
          </a:p>
          <a:p>
            <a:r>
              <a:rPr lang="zh-CN" altLang="en-US" dirty="0"/>
              <a:t>虽然该技术在</a:t>
            </a:r>
            <a:r>
              <a:rPr lang="en-US" altLang="zh-CN" dirty="0"/>
              <a:t>android </a:t>
            </a:r>
            <a:r>
              <a:rPr lang="zh-CN" altLang="en-US" dirty="0"/>
              <a:t>平台己经比较成熟， 但是通过该软件的开发仍然能帮助我们更好的认识</a:t>
            </a:r>
            <a:r>
              <a:rPr lang="en-US" altLang="zh-CN" dirty="0"/>
              <a:t>Android </a:t>
            </a:r>
            <a:r>
              <a:rPr lang="zh-CN" altLang="en-US" dirty="0"/>
              <a:t>系统的工作原理。</a:t>
            </a:r>
          </a:p>
        </p:txBody>
      </p:sp>
    </p:spTree>
    <p:extLst>
      <p:ext uri="{BB962C8B-B14F-4D97-AF65-F5344CB8AC3E}">
        <p14:creationId xmlns:p14="http://schemas.microsoft.com/office/powerpoint/2010/main" val="4041778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4D0CC6-17D8-4B95-8FE2-25D2AA8DEDC4}"/>
              </a:ext>
            </a:extLst>
          </p:cNvPr>
          <p:cNvSpPr>
            <a:spLocks noGrp="1"/>
          </p:cNvSpPr>
          <p:nvPr>
            <p:ph type="title"/>
          </p:nvPr>
        </p:nvSpPr>
        <p:spPr/>
        <p:txBody>
          <a:bodyPr/>
          <a:lstStyle/>
          <a:p>
            <a:r>
              <a:rPr lang="zh-CN" altLang="en-US" dirty="0"/>
              <a:t>四、产品构思</a:t>
            </a:r>
          </a:p>
        </p:txBody>
      </p:sp>
      <p:sp>
        <p:nvSpPr>
          <p:cNvPr id="3" name="内容占位符 2">
            <a:extLst>
              <a:ext uri="{FF2B5EF4-FFF2-40B4-BE49-F238E27FC236}">
                <a16:creationId xmlns:a16="http://schemas.microsoft.com/office/drawing/2014/main" id="{069F93B9-9ED6-482B-A02B-D38E732625D6}"/>
              </a:ext>
            </a:extLst>
          </p:cNvPr>
          <p:cNvSpPr>
            <a:spLocks noGrp="1"/>
          </p:cNvSpPr>
          <p:nvPr>
            <p:ph sz="quarter" idx="13"/>
          </p:nvPr>
        </p:nvSpPr>
        <p:spPr/>
        <p:txBody>
          <a:bodyPr>
            <a:normAutofit fontScale="92500" lnSpcReduction="10000"/>
          </a:bodyPr>
          <a:lstStyle/>
          <a:p>
            <a:pPr algn="l"/>
            <a:r>
              <a:rPr lang="zh-CN" altLang="en-US" b="1" i="0" u="none" strike="noStrike" dirty="0">
                <a:solidFill>
                  <a:srgbClr val="4F4F4F"/>
                </a:solidFill>
                <a:effectLst/>
                <a:latin typeface="&amp;quot"/>
              </a:rPr>
              <a:t>项目总体流程思路</a:t>
            </a:r>
          </a:p>
          <a:p>
            <a:pPr marL="0" indent="0" algn="l">
              <a:buNone/>
            </a:pPr>
            <a:r>
              <a:rPr lang="en-US" altLang="zh-CN" b="0" i="0" u="none" strike="noStrike" dirty="0">
                <a:solidFill>
                  <a:srgbClr val="4D4D4D"/>
                </a:solidFill>
                <a:effectLst/>
                <a:latin typeface="-apple-system"/>
              </a:rPr>
              <a:t>1</a:t>
            </a:r>
            <a:r>
              <a:rPr lang="zh-CN" altLang="en-US" b="0" i="0" u="none" strike="noStrike" dirty="0">
                <a:solidFill>
                  <a:srgbClr val="4D4D4D"/>
                </a:solidFill>
                <a:effectLst/>
                <a:latin typeface="-apple-system"/>
              </a:rPr>
              <a:t>、天气</a:t>
            </a:r>
            <a:r>
              <a:rPr lang="en-US" altLang="zh-CN" b="0" i="0" u="none" strike="noStrike" dirty="0">
                <a:solidFill>
                  <a:srgbClr val="4D4D4D"/>
                </a:solidFill>
                <a:effectLst/>
                <a:latin typeface="-apple-system"/>
              </a:rPr>
              <a:t>app</a:t>
            </a:r>
            <a:r>
              <a:rPr lang="zh-CN" altLang="en-US" b="0" i="0" u="none" strike="noStrike" dirty="0">
                <a:solidFill>
                  <a:srgbClr val="4D4D4D"/>
                </a:solidFill>
                <a:effectLst/>
                <a:latin typeface="-apple-system"/>
              </a:rPr>
              <a:t>最重要的是获取城市列表和天气信息，所以首先要解决的问题是在网络上找到合适的</a:t>
            </a:r>
            <a:r>
              <a:rPr lang="en-US" altLang="zh-CN" b="0" i="0" u="none" strike="noStrike" dirty="0" err="1">
                <a:solidFill>
                  <a:srgbClr val="4D4D4D"/>
                </a:solidFill>
                <a:effectLst/>
                <a:latin typeface="-apple-system"/>
              </a:rPr>
              <a:t>api</a:t>
            </a:r>
            <a:r>
              <a:rPr lang="zh-CN" altLang="en-US" b="0" i="0" u="none" strike="noStrike" dirty="0">
                <a:solidFill>
                  <a:srgbClr val="4D4D4D"/>
                </a:solidFill>
                <a:effectLst/>
                <a:latin typeface="-apple-system"/>
              </a:rPr>
              <a:t>接口，并根据服务商提供的数据转换成自己需要显示的数据。</a:t>
            </a:r>
            <a:br>
              <a:rPr lang="zh-CN" altLang="en-US" b="0" i="0" u="none" strike="noStrike" dirty="0">
                <a:solidFill>
                  <a:srgbClr val="4D4D4D"/>
                </a:solidFill>
                <a:effectLst/>
                <a:latin typeface="-apple-system"/>
              </a:rPr>
            </a:br>
            <a:r>
              <a:rPr lang="en-US" altLang="zh-CN" b="0" i="0" u="none" strike="noStrike" dirty="0">
                <a:solidFill>
                  <a:srgbClr val="4D4D4D"/>
                </a:solidFill>
                <a:effectLst/>
                <a:latin typeface="-apple-system"/>
              </a:rPr>
              <a:t>2</a:t>
            </a:r>
            <a:r>
              <a:rPr lang="zh-CN" altLang="en-US" b="0" i="0" u="none" strike="noStrike" dirty="0">
                <a:solidFill>
                  <a:srgbClr val="4D4D4D"/>
                </a:solidFill>
                <a:effectLst/>
                <a:latin typeface="-apple-system"/>
              </a:rPr>
              <a:t>、有了需要的显示信息之后，我们需要自己去设计怎么显示，怎么让用户去有一个好的体验。我的设计是在使用三个</a:t>
            </a:r>
            <a:r>
              <a:rPr lang="en-US" altLang="zh-CN" b="0" i="0" u="none" strike="noStrike" dirty="0">
                <a:solidFill>
                  <a:srgbClr val="4D4D4D"/>
                </a:solidFill>
                <a:effectLst/>
                <a:latin typeface="-apple-system"/>
              </a:rPr>
              <a:t>Activity</a:t>
            </a:r>
            <a:r>
              <a:rPr lang="zh-CN" altLang="en-US" b="0" i="0" u="none" strike="noStrike" dirty="0">
                <a:solidFill>
                  <a:srgbClr val="4D4D4D"/>
                </a:solidFill>
                <a:effectLst/>
                <a:latin typeface="-apple-system"/>
              </a:rPr>
              <a:t>去和用户交互，其中</a:t>
            </a:r>
            <a:r>
              <a:rPr lang="en-US" altLang="zh-CN" b="0" i="0" u="none" strike="noStrike" dirty="0" err="1">
                <a:solidFill>
                  <a:srgbClr val="4D4D4D"/>
                </a:solidFill>
                <a:effectLst/>
                <a:latin typeface="-apple-system"/>
              </a:rPr>
              <a:t>WeatherActivity</a:t>
            </a:r>
            <a:r>
              <a:rPr lang="zh-CN" altLang="en-US" b="0" i="0" u="none" strike="noStrike" dirty="0">
                <a:solidFill>
                  <a:srgbClr val="4D4D4D"/>
                </a:solidFill>
                <a:effectLst/>
                <a:latin typeface="-apple-system"/>
              </a:rPr>
              <a:t>作为启动活动，用于显示天气信息，提供的是多页带导航栏可左右滑动的效果。</a:t>
            </a:r>
            <a:r>
              <a:rPr lang="en-US" altLang="zh-CN" b="0" i="0" u="none" strike="noStrike" dirty="0" err="1">
                <a:solidFill>
                  <a:srgbClr val="4D4D4D"/>
                </a:solidFill>
                <a:effectLst/>
                <a:latin typeface="-apple-system"/>
              </a:rPr>
              <a:t>ChooseAreaActivity</a:t>
            </a:r>
            <a:r>
              <a:rPr lang="zh-CN" altLang="en-US" b="0" i="0" u="none" strike="noStrike" dirty="0">
                <a:solidFill>
                  <a:srgbClr val="4D4D4D"/>
                </a:solidFill>
                <a:effectLst/>
                <a:latin typeface="-apple-system"/>
              </a:rPr>
              <a:t>是管理城市的活动，用于添加、删除、改变要显示天气信息的城市列表。</a:t>
            </a:r>
            <a:r>
              <a:rPr lang="en-US" altLang="zh-CN" b="0" i="0" u="none" strike="noStrike" dirty="0" err="1">
                <a:solidFill>
                  <a:srgbClr val="4D4D4D"/>
                </a:solidFill>
                <a:effectLst/>
                <a:latin typeface="-apple-system"/>
              </a:rPr>
              <a:t>AddCountyActivity</a:t>
            </a:r>
            <a:r>
              <a:rPr lang="zh-CN" altLang="en-US" b="0" i="0" u="none" strike="noStrike" dirty="0">
                <a:solidFill>
                  <a:srgbClr val="4D4D4D"/>
                </a:solidFill>
                <a:effectLst/>
                <a:latin typeface="-apple-system"/>
              </a:rPr>
              <a:t>是用于添加城市的活动。</a:t>
            </a:r>
            <a:br>
              <a:rPr lang="zh-CN" altLang="en-US" b="0" i="0" u="none" strike="noStrike" dirty="0">
                <a:solidFill>
                  <a:srgbClr val="4D4D4D"/>
                </a:solidFill>
                <a:effectLst/>
                <a:latin typeface="-apple-system"/>
              </a:rPr>
            </a:br>
            <a:r>
              <a:rPr lang="en-US" altLang="zh-CN" b="0" i="0" u="none" strike="noStrike" dirty="0">
                <a:solidFill>
                  <a:srgbClr val="4D4D4D"/>
                </a:solidFill>
                <a:effectLst/>
                <a:latin typeface="-apple-system"/>
              </a:rPr>
              <a:t>3</a:t>
            </a:r>
            <a:r>
              <a:rPr lang="zh-CN" altLang="en-US" b="0" i="0" u="none" strike="noStrike" dirty="0">
                <a:solidFill>
                  <a:srgbClr val="4D4D4D"/>
                </a:solidFill>
                <a:effectLst/>
                <a:latin typeface="-apple-system"/>
              </a:rPr>
              <a:t>、实现了这些基本的城市管理和天气显示之后，接下来就是进阶功能了，首先我们实现百度定位功能，根据定位结果加载当前城市天气。</a:t>
            </a:r>
            <a:br>
              <a:rPr lang="zh-CN" altLang="en-US" b="0" i="0" u="none" strike="noStrike" dirty="0">
                <a:solidFill>
                  <a:srgbClr val="4D4D4D"/>
                </a:solidFill>
                <a:effectLst/>
                <a:latin typeface="-apple-system"/>
              </a:rPr>
            </a:br>
            <a:r>
              <a:rPr lang="en-US" altLang="zh-CN" b="0" i="0" u="none" strike="noStrike" dirty="0">
                <a:solidFill>
                  <a:srgbClr val="4D4D4D"/>
                </a:solidFill>
                <a:effectLst/>
                <a:latin typeface="-apple-system"/>
              </a:rPr>
              <a:t>4</a:t>
            </a:r>
            <a:r>
              <a:rPr lang="zh-CN" altLang="en-US" b="0" i="0" u="none" strike="noStrike" dirty="0">
                <a:solidFill>
                  <a:srgbClr val="4D4D4D"/>
                </a:solidFill>
                <a:effectLst/>
                <a:latin typeface="-apple-system"/>
              </a:rPr>
              <a:t>、实现</a:t>
            </a:r>
            <a:r>
              <a:rPr lang="en-US" altLang="zh-CN" b="0" i="0" u="none" strike="noStrike" dirty="0">
                <a:solidFill>
                  <a:srgbClr val="4D4D4D"/>
                </a:solidFill>
                <a:effectLst/>
                <a:latin typeface="-apple-system"/>
              </a:rPr>
              <a:t>widget</a:t>
            </a:r>
            <a:r>
              <a:rPr lang="zh-CN" altLang="en-US" b="0" i="0" u="none" strike="noStrike" dirty="0">
                <a:solidFill>
                  <a:srgbClr val="4D4D4D"/>
                </a:solidFill>
                <a:effectLst/>
                <a:latin typeface="-apple-system"/>
              </a:rPr>
              <a:t>功能。</a:t>
            </a:r>
          </a:p>
        </p:txBody>
      </p:sp>
    </p:spTree>
    <p:extLst>
      <p:ext uri="{BB962C8B-B14F-4D97-AF65-F5344CB8AC3E}">
        <p14:creationId xmlns:p14="http://schemas.microsoft.com/office/powerpoint/2010/main" val="3305178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14161E-F5A3-4FAD-BDD9-4B29F3FB6A25}"/>
              </a:ext>
            </a:extLst>
          </p:cNvPr>
          <p:cNvSpPr>
            <a:spLocks noGrp="1"/>
          </p:cNvSpPr>
          <p:nvPr>
            <p:ph type="title"/>
          </p:nvPr>
        </p:nvSpPr>
        <p:spPr/>
        <p:txBody>
          <a:bodyPr/>
          <a:lstStyle/>
          <a:p>
            <a:r>
              <a:rPr lang="zh-CN" altLang="en-US" dirty="0"/>
              <a:t>五、关键技术与难点</a:t>
            </a:r>
          </a:p>
        </p:txBody>
      </p:sp>
      <p:sp>
        <p:nvSpPr>
          <p:cNvPr id="3" name="内容占位符 2">
            <a:extLst>
              <a:ext uri="{FF2B5EF4-FFF2-40B4-BE49-F238E27FC236}">
                <a16:creationId xmlns:a16="http://schemas.microsoft.com/office/drawing/2014/main" id="{9F1C7B6D-BE5B-46A5-88A0-F2DD43A5546E}"/>
              </a:ext>
            </a:extLst>
          </p:cNvPr>
          <p:cNvSpPr>
            <a:spLocks noGrp="1"/>
          </p:cNvSpPr>
          <p:nvPr>
            <p:ph sz="quarter" idx="13"/>
          </p:nvPr>
        </p:nvSpPr>
        <p:spPr/>
        <p:txBody>
          <a:bodyPr/>
          <a:lstStyle/>
          <a:p>
            <a:r>
              <a:rPr lang="en-US" altLang="zh-CN" dirty="0"/>
              <a:t>1</a:t>
            </a:r>
            <a:r>
              <a:rPr lang="zh-CN" altLang="en-US" dirty="0"/>
              <a:t>、</a:t>
            </a:r>
            <a:r>
              <a:rPr lang="zh-CN" altLang="en-US" b="1" dirty="0">
                <a:solidFill>
                  <a:srgbClr val="4F4F4F"/>
                </a:solidFill>
                <a:latin typeface="PingFang SC"/>
              </a:rPr>
              <a:t>获取城市信息</a:t>
            </a:r>
            <a:endParaRPr lang="zh-CN" altLang="en-US" dirty="0"/>
          </a:p>
          <a:p>
            <a:r>
              <a:rPr lang="zh-CN" altLang="en-US" b="0" i="0" u="none" strike="noStrike" dirty="0">
                <a:solidFill>
                  <a:srgbClr val="4D4D4D"/>
                </a:solidFill>
                <a:effectLst/>
                <a:latin typeface="-apple-system"/>
              </a:rPr>
              <a:t>数据链接</a:t>
            </a:r>
            <a:r>
              <a:rPr lang="en-US" altLang="zh-CN" b="0" i="0" u="none" strike="noStrike" dirty="0">
                <a:solidFill>
                  <a:srgbClr val="4D4D4D"/>
                </a:solidFill>
                <a:effectLst/>
                <a:latin typeface="-apple-system"/>
              </a:rPr>
              <a:t>http://guolin.tech/api/china</a:t>
            </a:r>
            <a:r>
              <a:rPr lang="zh-CN" altLang="en-US" b="0" i="0" u="none" strike="noStrike" dirty="0">
                <a:solidFill>
                  <a:srgbClr val="4D4D4D"/>
                </a:solidFill>
                <a:effectLst/>
                <a:latin typeface="-apple-system"/>
              </a:rPr>
              <a:t>，访问返回的是</a:t>
            </a:r>
            <a:r>
              <a:rPr lang="en-US" altLang="zh-CN" b="0" i="0" u="none" strike="noStrike" dirty="0">
                <a:solidFill>
                  <a:srgbClr val="4D4D4D"/>
                </a:solidFill>
                <a:effectLst/>
                <a:latin typeface="-apple-system"/>
              </a:rPr>
              <a:t>JSON</a:t>
            </a:r>
            <a:r>
              <a:rPr lang="zh-CN" altLang="en-US" b="0" i="0" u="none" strike="noStrike" dirty="0">
                <a:solidFill>
                  <a:srgbClr val="4D4D4D"/>
                </a:solidFill>
                <a:effectLst/>
                <a:latin typeface="-apple-system"/>
              </a:rPr>
              <a:t>数据类型的省份信息，需要返回城市时只需要在本链接后加上“</a:t>
            </a:r>
            <a:r>
              <a:rPr lang="en-US" altLang="zh-CN" b="0" i="0" u="none" strike="noStrike" dirty="0">
                <a:solidFill>
                  <a:srgbClr val="4D4D4D"/>
                </a:solidFill>
                <a:effectLst/>
                <a:latin typeface="-apple-system"/>
              </a:rPr>
              <a:t>/</a:t>
            </a:r>
            <a:r>
              <a:rPr lang="zh-CN" altLang="en-US" b="0" i="0" u="none" strike="noStrike" dirty="0">
                <a:solidFill>
                  <a:srgbClr val="4D4D4D"/>
                </a:solidFill>
                <a:effectLst/>
                <a:latin typeface="-apple-system"/>
              </a:rPr>
              <a:t>对应省份</a:t>
            </a:r>
            <a:r>
              <a:rPr lang="en-US" altLang="zh-CN" b="0" i="0" u="none" strike="noStrike" dirty="0">
                <a:solidFill>
                  <a:srgbClr val="4D4D4D"/>
                </a:solidFill>
                <a:effectLst/>
                <a:latin typeface="-apple-system"/>
              </a:rPr>
              <a:t>id”</a:t>
            </a:r>
            <a:r>
              <a:rPr lang="zh-CN" altLang="en-US" b="0" i="0" u="none" strike="noStrike" dirty="0">
                <a:solidFill>
                  <a:srgbClr val="4D4D4D"/>
                </a:solidFill>
                <a:effectLst/>
                <a:latin typeface="-apple-system"/>
              </a:rPr>
              <a:t>即可获取到相应的城市信息，县市信息也是一样的，原链接加上“</a:t>
            </a:r>
            <a:r>
              <a:rPr lang="en-US" altLang="zh-CN" b="0" i="0" u="none" strike="noStrike" dirty="0">
                <a:solidFill>
                  <a:srgbClr val="4D4D4D"/>
                </a:solidFill>
                <a:effectLst/>
                <a:latin typeface="-apple-system"/>
              </a:rPr>
              <a:t>/</a:t>
            </a:r>
            <a:r>
              <a:rPr lang="zh-CN" altLang="en-US" b="0" i="0" u="none" strike="noStrike" dirty="0">
                <a:solidFill>
                  <a:srgbClr val="4D4D4D"/>
                </a:solidFill>
                <a:effectLst/>
                <a:latin typeface="-apple-system"/>
              </a:rPr>
              <a:t>对应省份</a:t>
            </a:r>
            <a:r>
              <a:rPr lang="en-US" altLang="zh-CN" b="0" i="0" u="none" strike="noStrike" dirty="0">
                <a:solidFill>
                  <a:srgbClr val="4D4D4D"/>
                </a:solidFill>
                <a:effectLst/>
                <a:latin typeface="-apple-system"/>
              </a:rPr>
              <a:t>id/</a:t>
            </a:r>
            <a:r>
              <a:rPr lang="zh-CN" altLang="en-US" b="0" i="0" u="none" strike="noStrike" dirty="0">
                <a:solidFill>
                  <a:srgbClr val="4D4D4D"/>
                </a:solidFill>
                <a:effectLst/>
                <a:latin typeface="-apple-system"/>
              </a:rPr>
              <a:t>对应城市</a:t>
            </a:r>
            <a:r>
              <a:rPr lang="en-US" altLang="zh-CN" b="0" i="0" u="none" strike="noStrike" dirty="0">
                <a:solidFill>
                  <a:srgbClr val="4D4D4D"/>
                </a:solidFill>
                <a:effectLst/>
                <a:latin typeface="-apple-system"/>
              </a:rPr>
              <a:t>id”</a:t>
            </a:r>
            <a:r>
              <a:rPr lang="zh-CN" altLang="en-US" b="0" i="0" u="none" strike="noStrike" dirty="0">
                <a:solidFill>
                  <a:srgbClr val="4D4D4D"/>
                </a:solidFill>
                <a:effectLst/>
                <a:latin typeface="-apple-system"/>
              </a:rPr>
              <a:t>即可。</a:t>
            </a:r>
            <a:br>
              <a:rPr lang="zh-CN" altLang="en-US" dirty="0"/>
            </a:br>
            <a:r>
              <a:rPr lang="zh-CN" altLang="en-US" b="0" i="0" u="none" strike="noStrike" dirty="0">
                <a:solidFill>
                  <a:srgbClr val="4D4D4D"/>
                </a:solidFill>
                <a:effectLst/>
                <a:latin typeface="-apple-system"/>
              </a:rPr>
              <a:t>点击网址可以得到这样的响应：</a:t>
            </a:r>
            <a:endParaRPr lang="en-US" altLang="zh-CN" b="0" i="0" u="none" strike="noStrike" dirty="0">
              <a:solidFill>
                <a:srgbClr val="4D4D4D"/>
              </a:solidFill>
              <a:effectLst/>
              <a:latin typeface="-apple-system"/>
            </a:endParaRPr>
          </a:p>
          <a:p>
            <a:pPr marL="0" indent="0">
              <a:buNone/>
            </a:pPr>
            <a:endParaRPr lang="zh-CN" altLang="en-US" dirty="0"/>
          </a:p>
        </p:txBody>
      </p:sp>
      <p:pic>
        <p:nvPicPr>
          <p:cNvPr id="1026" name="Picture 2">
            <a:extLst>
              <a:ext uri="{FF2B5EF4-FFF2-40B4-BE49-F238E27FC236}">
                <a16:creationId xmlns:a16="http://schemas.microsoft.com/office/drawing/2014/main" id="{66B7E23C-4801-4156-AA1B-46ADC955C4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4438" y="4064793"/>
            <a:ext cx="9020175" cy="120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146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226E77-450C-490B-8844-30CD5E2DFC89}"/>
              </a:ext>
            </a:extLst>
          </p:cNvPr>
          <p:cNvSpPr>
            <a:spLocks noGrp="1"/>
          </p:cNvSpPr>
          <p:nvPr>
            <p:ph type="title"/>
          </p:nvPr>
        </p:nvSpPr>
        <p:spPr/>
        <p:txBody>
          <a:bodyPr/>
          <a:lstStyle/>
          <a:p>
            <a:r>
              <a:rPr lang="zh-CN" altLang="en-US" dirty="0"/>
              <a:t>五、关键技术与难点</a:t>
            </a:r>
          </a:p>
        </p:txBody>
      </p:sp>
      <p:sp>
        <p:nvSpPr>
          <p:cNvPr id="3" name="内容占位符 2">
            <a:extLst>
              <a:ext uri="{FF2B5EF4-FFF2-40B4-BE49-F238E27FC236}">
                <a16:creationId xmlns:a16="http://schemas.microsoft.com/office/drawing/2014/main" id="{C6684162-CAE7-43DA-BF86-49AC96C258CA}"/>
              </a:ext>
            </a:extLst>
          </p:cNvPr>
          <p:cNvSpPr>
            <a:spLocks noGrp="1"/>
          </p:cNvSpPr>
          <p:nvPr>
            <p:ph sz="quarter" idx="13"/>
          </p:nvPr>
        </p:nvSpPr>
        <p:spPr/>
        <p:txBody>
          <a:bodyPr/>
          <a:lstStyle/>
          <a:p>
            <a:r>
              <a:rPr lang="en-US" altLang="zh-CN" dirty="0"/>
              <a:t>2</a:t>
            </a:r>
            <a:r>
              <a:rPr lang="zh-CN" altLang="en-US" dirty="0"/>
              <a:t>、</a:t>
            </a:r>
            <a:r>
              <a:rPr lang="zh-CN" altLang="en-US" b="1" dirty="0">
                <a:solidFill>
                  <a:srgbClr val="4F4F4F"/>
                </a:solidFill>
                <a:latin typeface="PingFang SC"/>
              </a:rPr>
              <a:t>获取天气信息</a:t>
            </a:r>
            <a:endParaRPr lang="zh-CN" altLang="en-US" dirty="0"/>
          </a:p>
          <a:p>
            <a:r>
              <a:rPr lang="zh-CN" altLang="en-US" b="0" i="0" u="none" strike="noStrike" dirty="0">
                <a:solidFill>
                  <a:srgbClr val="4D4D4D"/>
                </a:solidFill>
                <a:effectLst/>
                <a:latin typeface="-apple-system"/>
              </a:rPr>
              <a:t>获取天气信息的网络操作是和获取城市信息的操作是一样的，使用网络异步函数即可，如果觉得不好，也可以使用网络开源项目包装的网络访问接口，比如说</a:t>
            </a:r>
            <a:r>
              <a:rPr lang="en-US" altLang="zh-CN" b="0" i="0" u="none" strike="noStrike" dirty="0" err="1">
                <a:solidFill>
                  <a:srgbClr val="4D4D4D"/>
                </a:solidFill>
                <a:effectLst/>
                <a:latin typeface="-apple-system"/>
              </a:rPr>
              <a:t>OKHttp</a:t>
            </a:r>
            <a:r>
              <a:rPr lang="zh-CN" altLang="en-US" b="0" i="0" u="none" strike="noStrike" dirty="0">
                <a:solidFill>
                  <a:srgbClr val="4D4D4D"/>
                </a:solidFill>
                <a:effectLst/>
                <a:latin typeface="-apple-system"/>
              </a:rPr>
              <a:t>。不同的是天气信息的</a:t>
            </a:r>
            <a:r>
              <a:rPr lang="en-US" altLang="zh-CN" b="0" i="0" u="none" strike="noStrike" dirty="0">
                <a:solidFill>
                  <a:srgbClr val="4D4D4D"/>
                </a:solidFill>
                <a:effectLst/>
                <a:latin typeface="-apple-system"/>
              </a:rPr>
              <a:t>JSON</a:t>
            </a:r>
            <a:r>
              <a:rPr lang="zh-CN" altLang="en-US" b="0" i="0" u="none" strike="noStrike" dirty="0">
                <a:solidFill>
                  <a:srgbClr val="4D4D4D"/>
                </a:solidFill>
                <a:effectLst/>
                <a:latin typeface="-apple-system"/>
              </a:rPr>
              <a:t>数据要比城市信息的</a:t>
            </a:r>
            <a:r>
              <a:rPr lang="en-US" altLang="zh-CN" b="0" i="0" u="none" strike="noStrike" dirty="0">
                <a:solidFill>
                  <a:srgbClr val="4D4D4D"/>
                </a:solidFill>
                <a:effectLst/>
                <a:latin typeface="-apple-system"/>
              </a:rPr>
              <a:t>JSON</a:t>
            </a:r>
            <a:r>
              <a:rPr lang="zh-CN" altLang="en-US" b="0" i="0" u="none" strike="noStrike" dirty="0">
                <a:solidFill>
                  <a:srgbClr val="4D4D4D"/>
                </a:solidFill>
                <a:effectLst/>
                <a:latin typeface="-apple-system"/>
              </a:rPr>
              <a:t>数据复杂得多。</a:t>
            </a:r>
            <a:endParaRPr lang="zh-CN" altLang="en-US" dirty="0"/>
          </a:p>
        </p:txBody>
      </p:sp>
    </p:spTree>
    <p:extLst>
      <p:ext uri="{BB962C8B-B14F-4D97-AF65-F5344CB8AC3E}">
        <p14:creationId xmlns:p14="http://schemas.microsoft.com/office/powerpoint/2010/main" val="1541732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9C1F45-C1DA-4C5B-91D8-EB107968CB68}"/>
              </a:ext>
            </a:extLst>
          </p:cNvPr>
          <p:cNvSpPr>
            <a:spLocks noGrp="1"/>
          </p:cNvSpPr>
          <p:nvPr>
            <p:ph type="title"/>
          </p:nvPr>
        </p:nvSpPr>
        <p:spPr/>
        <p:txBody>
          <a:bodyPr/>
          <a:lstStyle/>
          <a:p>
            <a:r>
              <a:rPr lang="zh-CN" altLang="en-US" dirty="0"/>
              <a:t>五、关键技术与难点</a:t>
            </a:r>
          </a:p>
        </p:txBody>
      </p:sp>
      <p:sp>
        <p:nvSpPr>
          <p:cNvPr id="3" name="内容占位符 2">
            <a:extLst>
              <a:ext uri="{FF2B5EF4-FFF2-40B4-BE49-F238E27FC236}">
                <a16:creationId xmlns:a16="http://schemas.microsoft.com/office/drawing/2014/main" id="{59AFD97E-3BE0-4471-ADF8-C39AC74192CB}"/>
              </a:ext>
            </a:extLst>
          </p:cNvPr>
          <p:cNvSpPr>
            <a:spLocks noGrp="1"/>
          </p:cNvSpPr>
          <p:nvPr>
            <p:ph sz="quarter" idx="13"/>
          </p:nvPr>
        </p:nvSpPr>
        <p:spPr/>
        <p:txBody>
          <a:bodyPr/>
          <a:lstStyle/>
          <a:p>
            <a:r>
              <a:rPr lang="en-US" altLang="zh-CN" b="1" i="0" u="none" strike="noStrike" dirty="0">
                <a:solidFill>
                  <a:srgbClr val="4F4F4F"/>
                </a:solidFill>
                <a:effectLst/>
                <a:latin typeface="PingFang SC"/>
              </a:rPr>
              <a:t>3</a:t>
            </a:r>
            <a:r>
              <a:rPr lang="zh-CN" altLang="en-US" dirty="0"/>
              <a:t> 、</a:t>
            </a:r>
            <a:r>
              <a:rPr lang="zh-CN" altLang="en-US" b="1" i="0" u="none" strike="noStrike" dirty="0">
                <a:solidFill>
                  <a:srgbClr val="4F4F4F"/>
                </a:solidFill>
                <a:effectLst/>
                <a:latin typeface="PingFang SC"/>
              </a:rPr>
              <a:t>获取背景图片和图片的更新</a:t>
            </a:r>
            <a:endParaRPr lang="en-US" altLang="zh-CN" b="1" i="0" u="none" strike="noStrike" dirty="0">
              <a:solidFill>
                <a:srgbClr val="4F4F4F"/>
              </a:solidFill>
              <a:effectLst/>
              <a:latin typeface="PingFang SC"/>
            </a:endParaRPr>
          </a:p>
          <a:p>
            <a:pPr marL="0" indent="0">
              <a:buNone/>
            </a:pPr>
            <a:r>
              <a:rPr lang="en-US" altLang="zh-CN" b="0" i="0" u="none" strike="noStrike" dirty="0">
                <a:solidFill>
                  <a:srgbClr val="4D4D4D"/>
                </a:solidFill>
                <a:effectLst/>
                <a:latin typeface="-apple-system"/>
              </a:rPr>
              <a:t>http://guolin.tech/api/bing_pic</a:t>
            </a:r>
            <a:r>
              <a:rPr lang="zh-CN" altLang="en-US" b="0" i="0" u="none" strike="noStrike" dirty="0">
                <a:solidFill>
                  <a:srgbClr val="4D4D4D"/>
                </a:solidFill>
                <a:effectLst/>
                <a:latin typeface="-apple-system"/>
              </a:rPr>
              <a:t>这个链接是获取必应每日背景图片下载链接的，可以通过该链接获取图片下载地址，然后再去下载。</a:t>
            </a:r>
            <a:br>
              <a:rPr lang="zh-CN" altLang="en-US" dirty="0"/>
            </a:br>
            <a:r>
              <a:rPr lang="zh-CN" altLang="en-US" b="0" i="0" u="none" strike="noStrike" dirty="0">
                <a:solidFill>
                  <a:srgbClr val="4D4D4D"/>
                </a:solidFill>
                <a:effectLst/>
                <a:latin typeface="-apple-system"/>
              </a:rPr>
              <a:t>由于下载图片是耗时的网络操作，所以这里需要使用一个异步线程去下载图片，然后在下载好之后再通知</a:t>
            </a:r>
            <a:r>
              <a:rPr lang="en-US" altLang="zh-CN" b="0" i="0" u="none" strike="noStrike" dirty="0">
                <a:solidFill>
                  <a:srgbClr val="4D4D4D"/>
                </a:solidFill>
                <a:effectLst/>
                <a:latin typeface="-apple-system"/>
              </a:rPr>
              <a:t>UI</a:t>
            </a:r>
            <a:r>
              <a:rPr lang="zh-CN" altLang="en-US" b="0" i="0" u="none" strike="noStrike" dirty="0">
                <a:solidFill>
                  <a:srgbClr val="4D4D4D"/>
                </a:solidFill>
                <a:effectLst/>
                <a:latin typeface="-apple-system"/>
              </a:rPr>
              <a:t>线程去加载。</a:t>
            </a:r>
            <a:endParaRPr lang="zh-CN" altLang="en-US" dirty="0"/>
          </a:p>
        </p:txBody>
      </p:sp>
    </p:spTree>
    <p:extLst>
      <p:ext uri="{BB962C8B-B14F-4D97-AF65-F5344CB8AC3E}">
        <p14:creationId xmlns:p14="http://schemas.microsoft.com/office/powerpoint/2010/main" val="2028412423"/>
      </p:ext>
    </p:extLst>
  </p:cSld>
  <p:clrMapOvr>
    <a:masterClrMapping/>
  </p:clrMapOvr>
</p:sld>
</file>

<file path=ppt/theme/theme1.xml><?xml version="1.0" encoding="utf-8"?>
<a:theme xmlns:a="http://schemas.openxmlformats.org/drawingml/2006/main" name="水滴">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TM04033925[[fn=水滴]]</Template>
  <TotalTime>145</TotalTime>
  <Words>1341</Words>
  <Application>Microsoft Office PowerPoint</Application>
  <PresentationFormat>宽屏</PresentationFormat>
  <Paragraphs>48</Paragraphs>
  <Slides>15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&amp;quot</vt:lpstr>
      <vt:lpstr>-apple-system</vt:lpstr>
      <vt:lpstr>PingFang SC</vt:lpstr>
      <vt:lpstr>等线</vt:lpstr>
      <vt:lpstr>Arial</vt:lpstr>
      <vt:lpstr>Tw Cen MT</vt:lpstr>
      <vt:lpstr>水滴</vt:lpstr>
      <vt:lpstr>基于Android Studio环境开发的天气预报APP</vt:lpstr>
      <vt:lpstr>一、产品简介</vt:lpstr>
      <vt:lpstr>二、产品功能（配合UI flow）</vt:lpstr>
      <vt:lpstr>二、产品功能（配合UI flow）</vt:lpstr>
      <vt:lpstr>三、开发背景与意义</vt:lpstr>
      <vt:lpstr>四、产品构思</vt:lpstr>
      <vt:lpstr>五、关键技术与难点</vt:lpstr>
      <vt:lpstr>五、关键技术与难点</vt:lpstr>
      <vt:lpstr>五、关键技术与难点</vt:lpstr>
      <vt:lpstr>五、关键技术与难点</vt:lpstr>
      <vt:lpstr>五、关键技术与难点</vt:lpstr>
      <vt:lpstr>五、关键技术与难点</vt:lpstr>
      <vt:lpstr>五、关键技术与难点</vt:lpstr>
      <vt:lpstr>五、关键技术与难点</vt:lpstr>
      <vt:lpstr>六、团队计划与分工</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基于AndroidStudio环境开发的天气预报APP</dc:title>
  <dc:creator>成 海斌</dc:creator>
  <cp:lastModifiedBy>成 海斌</cp:lastModifiedBy>
  <cp:revision>18</cp:revision>
  <dcterms:created xsi:type="dcterms:W3CDTF">2020-10-06T09:31:42Z</dcterms:created>
  <dcterms:modified xsi:type="dcterms:W3CDTF">2020-10-13T08:04:48Z</dcterms:modified>
</cp:coreProperties>
</file>