
<file path=[Content_Types].xml><?xml version="1.0" encoding="utf-8"?>
<Types xmlns="http://schemas.openxmlformats.org/package/2006/content-types"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Default Extension="bin" ContentType="application/vnd.openxmlformats-officedocument.presentationml.printerSettings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Default Extension="png" ContentType="image/png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Default Extension="xml" ContentType="application/xml"/>
  <Default Extension="jpeg" ContentType="image/jpeg"/>
  <Default Extension="rels" ContentType="application/vnd.openxmlformats-package.relationshi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9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5"/>
  </p:notesMasterIdLst>
  <p:sldIdLst>
    <p:sldId id="256" r:id="rId2"/>
    <p:sldId id="271" r:id="rId3"/>
    <p:sldId id="274" r:id="rId4"/>
    <p:sldId id="275" r:id="rId5"/>
    <p:sldId id="283" r:id="rId6"/>
    <p:sldId id="284" r:id="rId7"/>
    <p:sldId id="285" r:id="rId8"/>
    <p:sldId id="258" r:id="rId9"/>
    <p:sldId id="257" r:id="rId10"/>
    <p:sldId id="260" r:id="rId11"/>
    <p:sldId id="259" r:id="rId12"/>
    <p:sldId id="262" r:id="rId13"/>
    <p:sldId id="263" r:id="rId14"/>
    <p:sldId id="276" r:id="rId15"/>
    <p:sldId id="277" r:id="rId16"/>
    <p:sldId id="278" r:id="rId17"/>
    <p:sldId id="279" r:id="rId18"/>
    <p:sldId id="280" r:id="rId19"/>
    <p:sldId id="282" r:id="rId20"/>
    <p:sldId id="264" r:id="rId21"/>
    <p:sldId id="268" r:id="rId22"/>
    <p:sldId id="269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D7A44-0B36-4C9D-B895-2FDA84A670E7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20B0-1797-46BA-BB1F-767FF290D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What do we learn from these examples?</a:t>
            </a:r>
          </a:p>
          <a:p>
            <a:r>
              <a:rPr lang="en-US"/>
              <a:t>Pancake</a:t>
            </a:r>
            <a:r>
              <a:rPr lang="en-US" baseline="0"/>
              <a:t> flipping: teaching is easier than programming. Sensory input is key.</a:t>
            </a:r>
          </a:p>
          <a:p>
            <a:r>
              <a:rPr lang="en-US" baseline="0"/>
              <a:t>Watson: also uses reinforcement learning, markov decision processes.</a:t>
            </a:r>
          </a:p>
          <a:p>
            <a:r>
              <a:rPr lang="en-US" baseline="0"/>
              <a:t>Uncertainty has to do with intelligence (knowing what you don’t know). Contrast with dung beetle.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20B0-1797-46BA-BB1F-767FF290DF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20B0-1797-46BA-BB1F-767FF290DF4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Statistics is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20B0-1797-46BA-BB1F-767FF290DF4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I1RHmSm36aE&amp;feature=relat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3NOS63-4hTQ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r7180npAU9Y&amp;NR=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1Fn3Mz6f5xA&amp;feature=related" TargetMode="External"/><Relationship Id="rId3" Type="http://schemas.openxmlformats.org/officeDocument/2006/relationships/hyperlink" Target="http://www.youtube.com/watch?v=Vbt-vHaIbYw&amp;feature=relat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ihcW31lFQR4&amp;feature=rela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W_gxLKSsSIE" TargetMode="External"/><Relationship Id="rId4" Type="http://schemas.openxmlformats.org/officeDocument/2006/relationships/hyperlink" Target="http://www.youtube.com/watch?v=1GhNXHCQGsM" TargetMode="External"/><Relationship Id="rId5" Type="http://schemas.openxmlformats.org/officeDocument/2006/relationships/hyperlink" Target="http://www.youtube.com/watch?v=0C7058RFKd4" TargetMode="External"/><Relationship Id="rId6" Type="http://schemas.openxmlformats.org/officeDocument/2006/relationships/hyperlink" Target="http://www.youtube.com/watch?v=RqAyIqy6UXE&amp;feature=related" TargetMode="External"/><Relationship Id="rId7" Type="http://schemas.openxmlformats.org/officeDocument/2006/relationships/hyperlink" Target="http://www.youtube.com/watch?v=WFR3lOm_xhE" TargetMode="External"/><Relationship Id="rId8" Type="http://schemas.openxmlformats.org/officeDocument/2006/relationships/hyperlink" Target="http://www.youtube.com/watch?v=Y2wQQ-xSE4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Neato_Robotic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fu.ca/~vaughan/" TargetMode="External"/><Relationship Id="rId3" Type="http://schemas.openxmlformats.org/officeDocument/2006/relationships/hyperlink" Target="http://www.cs.sfu.ca/~anoop/" TargetMode="External"/><Relationship Id="rId4" Type="http://schemas.openxmlformats.org/officeDocument/2006/relationships/hyperlink" Target="http://www.cs.sfu.ca/~veronica/" TargetMode="External"/><Relationship Id="rId5" Type="http://schemas.openxmlformats.org/officeDocument/2006/relationships/hyperlink" Target="http://www.sfu.ca/~popowich/public/Home.html" TargetMode="External"/><Relationship Id="rId6" Type="http://schemas.openxmlformats.org/officeDocument/2006/relationships/hyperlink" Target="http://www.cs.sfu.ca/people/Faculty/Profile/jim.html" TargetMode="External"/><Relationship Id="rId7" Type="http://schemas.openxmlformats.org/officeDocument/2006/relationships/hyperlink" Target="http://www.cs.sfu.ca/~mitchell/" TargetMode="External"/><Relationship Id="rId8" Type="http://schemas.openxmlformats.org/officeDocument/2006/relationships/hyperlink" Target="http://www.cs.sfu.ca/~ter/my_web_page/Welcome.html" TargetMode="External"/><Relationship Id="rId9" Type="http://schemas.openxmlformats.org/officeDocument/2006/relationships/hyperlink" Target="http://www.cs.sfu.ca/~mori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everbot.com/" TargetMode="External"/><Relationship Id="rId3" Type="http://schemas.openxmlformats.org/officeDocument/2006/relationships/hyperlink" Target="http://www.manifestation.com/neurotoys/eliza.php3" TargetMode="External"/><Relationship Id="rId4" Type="http://schemas.openxmlformats.org/officeDocument/2006/relationships/hyperlink" Target="http://www.loebner.net/Prizef/loebner-prize.html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CMPT 310: Summer 2011</a:t>
            </a:r>
          </a:p>
          <a:p>
            <a:r>
              <a:rPr lang="en-US" dirty="0" smtClean="0"/>
              <a:t>Oliver Schulte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Completely Automated Public Turing test to tell Computers and Humans Apart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514600"/>
            <a:ext cx="6705600" cy="342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Thinking humanly: cognitive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Validate thinking in humans</a:t>
            </a:r>
          </a:p>
          <a:p>
            <a:endParaRPr lang="en-US" dirty="0" smtClean="0"/>
          </a:p>
          <a:p>
            <a:r>
              <a:rPr lang="en-US" dirty="0" smtClean="0"/>
              <a:t>Cognitive science brings together computer models from AI and experimental techniques from psychology  to construct the working of the human mind.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Aristotle: what are correct arguments/thought processes?</a:t>
            </a:r>
          </a:p>
          <a:p>
            <a:endParaRPr lang="en-US" sz="2400" dirty="0" smtClean="0"/>
          </a:p>
          <a:p>
            <a:r>
              <a:rPr lang="en-US" sz="2400" dirty="0" smtClean="0"/>
              <a:t>Several Greek schools developed various forms of logic:</a:t>
            </a:r>
          </a:p>
          <a:p>
            <a:pPr lvl="1"/>
            <a:r>
              <a:rPr lang="en-US" sz="2400" dirty="0" smtClean="0"/>
              <a:t>notation and rules of derivation for thoughts;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Direct line through mathematics and philosophy to modern 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1"/>
            <a:ext cx="8229600" cy="4267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Rational behavior: doing the right thing</a:t>
            </a:r>
          </a:p>
          <a:p>
            <a:endParaRPr lang="en-US" dirty="0" smtClean="0"/>
          </a:p>
          <a:p>
            <a:r>
              <a:rPr lang="en-US" dirty="0" smtClean="0"/>
              <a:t>The right thing:  that which is </a:t>
            </a:r>
            <a:r>
              <a:rPr lang="en-US" dirty="0" smtClean="0">
                <a:solidFill>
                  <a:srgbClr val="FF0000"/>
                </a:solidFill>
              </a:rPr>
              <a:t>expected</a:t>
            </a:r>
            <a:r>
              <a:rPr lang="en-US" dirty="0" smtClean="0"/>
              <a:t> to maximize goal achievement, given the </a:t>
            </a:r>
            <a:r>
              <a:rPr lang="en-US" dirty="0" smtClean="0">
                <a:solidFill>
                  <a:srgbClr val="FF0000"/>
                </a:solidFill>
              </a:rPr>
              <a:t>available information</a:t>
            </a:r>
            <a:endParaRPr lang="en-US" dirty="0" smtClean="0"/>
          </a:p>
          <a:p>
            <a:r>
              <a:rPr lang="en-US" dirty="0" smtClean="0"/>
              <a:t>Does it require thinking?</a:t>
            </a:r>
          </a:p>
          <a:p>
            <a:pPr lvl="1"/>
            <a:r>
              <a:rPr lang="en-US" dirty="0" smtClean="0"/>
              <a:t>Not always.</a:t>
            </a:r>
          </a:p>
          <a:p>
            <a:pPr lvl="2"/>
            <a:r>
              <a:rPr lang="en-US" dirty="0" smtClean="0"/>
              <a:t>Iroboclean?</a:t>
            </a:r>
          </a:p>
          <a:p>
            <a:pPr lvl="2"/>
            <a:r>
              <a:rPr lang="en-US" dirty="0" smtClean="0"/>
              <a:t>blinking reflex.</a:t>
            </a:r>
          </a:p>
          <a:p>
            <a:pPr lvl="2"/>
            <a:r>
              <a:rPr lang="en-US" dirty="0" smtClean="0"/>
              <a:t>Insects.  </a:t>
            </a:r>
            <a:r>
              <a:rPr lang="en-US" dirty="0" smtClean="0">
                <a:hlinkClick r:id="rId2" tooltip="go to 2 min"/>
              </a:rPr>
              <a:t>Do dung beetles think?</a:t>
            </a:r>
            <a:endParaRPr lang="en-US" dirty="0" smtClean="0"/>
          </a:p>
          <a:p>
            <a:pPr lvl="1"/>
            <a:r>
              <a:rPr lang="en-US" dirty="0" smtClean="0"/>
              <a:t>Thinking seems to lead to </a:t>
            </a:r>
            <a:r>
              <a:rPr lang="en-US" b="1" dirty="0" smtClean="0"/>
              <a:t>flexibility</a:t>
            </a:r>
            <a:r>
              <a:rPr lang="en-US" dirty="0" smtClean="0"/>
              <a:t> and </a:t>
            </a:r>
            <a:r>
              <a:rPr lang="en-US" b="1" dirty="0" smtClean="0"/>
              <a:t>robustness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Inspirations for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Major question:</a:t>
            </a:r>
          </a:p>
          <a:p>
            <a:pPr lvl="1"/>
            <a:r>
              <a:rPr lang="en-GB" dirty="0" smtClean="0"/>
              <a:t>“</a:t>
            </a:r>
            <a:r>
              <a:rPr lang="en-GB" u="sng" dirty="0" smtClean="0"/>
              <a:t>How are we going to get a machine to</a:t>
            </a:r>
          </a:p>
          <a:p>
            <a:pPr lvl="1">
              <a:buFontTx/>
              <a:buNone/>
            </a:pPr>
            <a:r>
              <a:rPr lang="en-GB" dirty="0" smtClean="0"/>
              <a:t>    </a:t>
            </a:r>
            <a:r>
              <a:rPr lang="en-GB" u="sng" dirty="0" smtClean="0"/>
              <a:t>act intelligently to perform complex tasks?</a:t>
            </a:r>
            <a:r>
              <a:rPr lang="en-GB" dirty="0" smtClean="0"/>
              <a:t>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Inspirations </a:t>
            </a:r>
            <a:r>
              <a:rPr lang="en-GB" dirty="0"/>
              <a:t>for AI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229600" cy="4343400"/>
          </a:xfrm>
        </p:spPr>
        <p:txBody>
          <a:bodyPr>
            <a:normAutofit lnSpcReduction="10000"/>
          </a:bodyPr>
          <a:lstStyle/>
          <a:p>
            <a:pPr>
              <a:buFont typeface="Wingdings" pitchFamily="1" charset="2"/>
              <a:buNone/>
            </a:pPr>
            <a:r>
              <a:rPr lang="en-GB" dirty="0"/>
              <a:t>1. Logic</a:t>
            </a:r>
          </a:p>
          <a:p>
            <a:pPr lvl="1"/>
            <a:r>
              <a:rPr lang="en-GB" dirty="0"/>
              <a:t>Studied intensively within mathematics</a:t>
            </a:r>
          </a:p>
          <a:p>
            <a:pPr lvl="1"/>
            <a:r>
              <a:rPr lang="en-GB" dirty="0"/>
              <a:t>Gives a handle on how to reason intelligently</a:t>
            </a:r>
          </a:p>
          <a:p>
            <a:r>
              <a:rPr lang="en-GB" dirty="0"/>
              <a:t>Example: automated reasoning</a:t>
            </a:r>
          </a:p>
          <a:p>
            <a:pPr lvl="1"/>
            <a:r>
              <a:rPr lang="en-GB" dirty="0"/>
              <a:t>Proving theorems using </a:t>
            </a:r>
            <a:r>
              <a:rPr lang="en-GB" dirty="0" smtClean="0"/>
              <a:t>deduction</a:t>
            </a:r>
          </a:p>
          <a:p>
            <a:pPr lvl="1"/>
            <a:r>
              <a:rPr lang="en-US" dirty="0" smtClean="0">
                <a:hlinkClick r:id="rId2"/>
              </a:rPr>
              <a:t>http://www.youtube.com/watch?v=3NOS63-4hTQ</a:t>
            </a:r>
            <a:endParaRPr lang="en-GB" dirty="0"/>
          </a:p>
          <a:p>
            <a:r>
              <a:rPr lang="en-GB" dirty="0"/>
              <a:t>Advantage of logic:</a:t>
            </a:r>
          </a:p>
          <a:p>
            <a:pPr lvl="1"/>
            <a:r>
              <a:rPr lang="en-GB" dirty="0"/>
              <a:t>We can be very precise (formal) about our programs</a:t>
            </a:r>
          </a:p>
          <a:p>
            <a:r>
              <a:rPr lang="en-GB" dirty="0"/>
              <a:t>Disadvantage of logic:</a:t>
            </a:r>
          </a:p>
          <a:p>
            <a:pPr lvl="1"/>
            <a:r>
              <a:rPr lang="en-GB" sz="2200" dirty="0"/>
              <a:t>Not designed for uncertainty.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Inspirations </a:t>
            </a:r>
            <a:r>
              <a:rPr lang="en-GB" dirty="0"/>
              <a:t>for AI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305800" cy="4495800"/>
          </a:xfrm>
        </p:spPr>
        <p:txBody>
          <a:bodyPr>
            <a:normAutofit/>
          </a:bodyPr>
          <a:lstStyle/>
          <a:p>
            <a:pPr>
              <a:buFont typeface="Wingdings" pitchFamily="1" charset="2"/>
              <a:buNone/>
            </a:pPr>
            <a:r>
              <a:rPr lang="en-GB" dirty="0"/>
              <a:t>2. Introspection</a:t>
            </a:r>
          </a:p>
          <a:p>
            <a:pPr lvl="1"/>
            <a:r>
              <a:rPr lang="en-GB" dirty="0"/>
              <a:t>Humans are intelligent, aren’t they?</a:t>
            </a:r>
          </a:p>
          <a:p>
            <a:r>
              <a:rPr lang="en-GB" sz="2600" dirty="0" smtClean="0"/>
              <a:t>Expert </a:t>
            </a:r>
            <a:r>
              <a:rPr lang="en-GB" sz="2600" dirty="0"/>
              <a:t>systems</a:t>
            </a:r>
          </a:p>
          <a:p>
            <a:pPr lvl="1"/>
            <a:r>
              <a:rPr lang="en-GB" dirty="0"/>
              <a:t>Implement the ways (rules) of the experts</a:t>
            </a:r>
          </a:p>
          <a:p>
            <a:r>
              <a:rPr lang="en-GB" sz="2600" dirty="0"/>
              <a:t>Example: MYCIN (blood disease diagnosis)</a:t>
            </a:r>
          </a:p>
          <a:p>
            <a:pPr lvl="1"/>
            <a:r>
              <a:rPr lang="en-GB" dirty="0"/>
              <a:t>Performed better than junior doctors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Inspirations </a:t>
            </a:r>
            <a:r>
              <a:rPr lang="en-GB" dirty="0"/>
              <a:t>for AI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001000" cy="4343400"/>
          </a:xfrm>
        </p:spPr>
        <p:txBody>
          <a:bodyPr>
            <a:normAutofit/>
          </a:bodyPr>
          <a:lstStyle/>
          <a:p>
            <a:pPr>
              <a:buFont typeface="Wingdings" pitchFamily="1" charset="2"/>
              <a:buNone/>
            </a:pPr>
            <a:r>
              <a:rPr lang="en-GB" dirty="0"/>
              <a:t>3. Brains</a:t>
            </a:r>
          </a:p>
          <a:p>
            <a:pPr lvl="1"/>
            <a:r>
              <a:rPr lang="en-GB" dirty="0"/>
              <a:t>Our brains and senses are what give us intelligence</a:t>
            </a:r>
          </a:p>
          <a:p>
            <a:r>
              <a:rPr lang="en-GB" dirty="0"/>
              <a:t>Neurologist tell us about:</a:t>
            </a:r>
          </a:p>
          <a:p>
            <a:pPr lvl="1"/>
            <a:r>
              <a:rPr lang="en-GB" dirty="0"/>
              <a:t>Networks of billions of neurons</a:t>
            </a:r>
          </a:p>
          <a:p>
            <a:r>
              <a:rPr lang="en-GB" dirty="0"/>
              <a:t>Build artificial neural networks</a:t>
            </a:r>
          </a:p>
          <a:p>
            <a:pPr lvl="1"/>
            <a:r>
              <a:rPr lang="en-GB" dirty="0"/>
              <a:t>In hardware and software (mostly software now)</a:t>
            </a:r>
          </a:p>
          <a:p>
            <a:r>
              <a:rPr lang="en-GB" dirty="0"/>
              <a:t>Build neural structures</a:t>
            </a:r>
          </a:p>
          <a:p>
            <a:pPr lvl="1"/>
            <a:r>
              <a:rPr lang="en-GB" dirty="0"/>
              <a:t>Interactions of layers of neural </a:t>
            </a:r>
            <a:r>
              <a:rPr lang="en-GB" dirty="0" smtClean="0"/>
              <a:t>networks</a:t>
            </a:r>
          </a:p>
          <a:p>
            <a:pPr lvl="2"/>
            <a:r>
              <a:rPr lang="en-GB" dirty="0" smtClean="0">
                <a:hlinkClick r:id="rId2"/>
              </a:rPr>
              <a:t>http://www.youtube.com/watch?v=r7180npAU9Y&amp;NR=1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Inspirations </a:t>
            </a:r>
            <a:r>
              <a:rPr lang="en-GB" dirty="0"/>
              <a:t>for AI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1" charset="2"/>
              <a:buNone/>
            </a:pPr>
            <a:r>
              <a:rPr lang="en-GB" dirty="0"/>
              <a:t>4. Evolution</a:t>
            </a:r>
          </a:p>
          <a:p>
            <a:pPr lvl="1"/>
            <a:r>
              <a:rPr lang="en-GB" dirty="0"/>
              <a:t>Our brains evolved through natural selection</a:t>
            </a:r>
          </a:p>
          <a:p>
            <a:r>
              <a:rPr lang="en-GB" dirty="0"/>
              <a:t>So, simulate the evolutionary process</a:t>
            </a:r>
          </a:p>
          <a:p>
            <a:pPr lvl="1"/>
            <a:r>
              <a:rPr lang="en-GB" dirty="0"/>
              <a:t>Simulate genes, mutation, inheritance, fitness, etc.</a:t>
            </a:r>
          </a:p>
          <a:p>
            <a:r>
              <a:rPr lang="en-GB" dirty="0"/>
              <a:t>Genetic algorithms and genetic programming</a:t>
            </a:r>
          </a:p>
          <a:p>
            <a:pPr lvl="1"/>
            <a:r>
              <a:rPr lang="en-GB" dirty="0"/>
              <a:t>Used in machine learning (induction)</a:t>
            </a:r>
          </a:p>
          <a:p>
            <a:pPr lvl="1"/>
            <a:r>
              <a:rPr lang="en-GB" dirty="0"/>
              <a:t>Used in Artificial Life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1.2 Inspirations for AI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610600" cy="4267200"/>
          </a:xfrm>
        </p:spPr>
        <p:txBody>
          <a:bodyPr>
            <a:normAutofit lnSpcReduction="10000"/>
          </a:bodyPr>
          <a:lstStyle/>
          <a:p>
            <a:pPr>
              <a:buFont typeface="Wingdings" pitchFamily="1" charset="2"/>
              <a:buNone/>
            </a:pPr>
            <a:r>
              <a:rPr lang="en-GB" dirty="0" smtClean="0"/>
              <a:t>5. </a:t>
            </a:r>
            <a:r>
              <a:rPr lang="en-GB" dirty="0"/>
              <a:t>Society</a:t>
            </a:r>
          </a:p>
          <a:p>
            <a:pPr lvl="1"/>
            <a:r>
              <a:rPr lang="en-GB" dirty="0"/>
              <a:t>Humans interact to achieve tasks requiring intelligence</a:t>
            </a:r>
          </a:p>
          <a:p>
            <a:pPr lvl="1"/>
            <a:r>
              <a:rPr lang="en-GB" dirty="0"/>
              <a:t>Can draw on group/crowd psychology</a:t>
            </a:r>
          </a:p>
          <a:p>
            <a:r>
              <a:rPr lang="en-GB" dirty="0"/>
              <a:t>Software should therefore</a:t>
            </a:r>
          </a:p>
          <a:p>
            <a:pPr lvl="1"/>
            <a:r>
              <a:rPr lang="en-GB" dirty="0"/>
              <a:t>Cooperate and compete to achieve tasks</a:t>
            </a:r>
          </a:p>
          <a:p>
            <a:r>
              <a:rPr lang="en-GB" dirty="0"/>
              <a:t>Multi-agent systems</a:t>
            </a:r>
          </a:p>
          <a:p>
            <a:pPr lvl="1"/>
            <a:r>
              <a:rPr lang="en-GB" dirty="0"/>
              <a:t>Split tasks into sub-tasks</a:t>
            </a:r>
          </a:p>
          <a:p>
            <a:pPr lvl="1"/>
            <a:r>
              <a:rPr lang="en-GB" dirty="0"/>
              <a:t>Autonomous agents interact to achieve their </a:t>
            </a:r>
            <a:r>
              <a:rPr lang="en-GB" dirty="0" smtClean="0"/>
              <a:t>subtask</a:t>
            </a:r>
          </a:p>
          <a:p>
            <a:pPr lvl="2"/>
            <a:r>
              <a:rPr lang="en-US" dirty="0" smtClean="0">
                <a:hlinkClick r:id="rId2"/>
              </a:rPr>
              <a:t>http://www.youtube.com/watch?v=1Fn3Mz6f5xA&amp;feature=related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http://www.youtube.com/watch?v=Vbt-vHaIbYw&amp;feature=related</a:t>
            </a:r>
            <a:endParaRPr lang="en-US" dirty="0" smtClean="0"/>
          </a:p>
          <a:p>
            <a:pPr lvl="2"/>
            <a:r>
              <a:rPr lang="en-US" dirty="0" smtClean="0"/>
              <a:t>Used in movies too.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Intelligent Agents </a:t>
            </a:r>
          </a:p>
          <a:p>
            <a:r>
              <a:rPr lang="en-US" dirty="0" smtClean="0"/>
              <a:t>uninformed and informed search </a:t>
            </a:r>
          </a:p>
          <a:p>
            <a:r>
              <a:rPr lang="en-US" dirty="0" smtClean="0"/>
              <a:t>Constraint Satisfaction Problems </a:t>
            </a:r>
          </a:p>
          <a:p>
            <a:r>
              <a:rPr lang="en-US" dirty="0" smtClean="0"/>
              <a:t>Game playing </a:t>
            </a:r>
          </a:p>
          <a:p>
            <a:r>
              <a:rPr lang="en-US" dirty="0" smtClean="0"/>
              <a:t>First-order Logic </a:t>
            </a:r>
          </a:p>
          <a:p>
            <a:r>
              <a:rPr lang="en-US" dirty="0" smtClean="0"/>
              <a:t>Reasoning under uncertainty </a:t>
            </a:r>
          </a:p>
          <a:p>
            <a:r>
              <a:rPr lang="en-US" dirty="0" smtClean="0"/>
              <a:t>Bayesian networks </a:t>
            </a:r>
          </a:p>
          <a:p>
            <a:r>
              <a:rPr lang="en-US" dirty="0" smtClean="0"/>
              <a:t>Learning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An agent is an entity that perceives and acts </a:t>
            </a:r>
          </a:p>
          <a:p>
            <a:r>
              <a:rPr lang="en-US" sz="2800" dirty="0" smtClean="0"/>
              <a:t>This course is about designing rational agents</a:t>
            </a:r>
          </a:p>
          <a:p>
            <a:r>
              <a:rPr lang="en-US" sz="2800" dirty="0" smtClean="0"/>
              <a:t>Abstractly, an agent is a function from percept histories to actions:</a:t>
            </a:r>
          </a:p>
          <a:p>
            <a:pPr>
              <a:buNone/>
            </a:pPr>
            <a:r>
              <a:rPr lang="en-US" sz="2800" dirty="0" smtClean="0"/>
              <a:t>					</a:t>
            </a:r>
          </a:p>
          <a:p>
            <a:pPr>
              <a:buNone/>
            </a:pPr>
            <a:r>
              <a:rPr lang="en-US" sz="2800" dirty="0" smtClean="0"/>
              <a:t>					[ </a:t>
            </a:r>
            <a:r>
              <a:rPr lang="en-US" sz="2800" i="1" dirty="0" smtClean="0"/>
              <a:t>f</a:t>
            </a:r>
            <a:r>
              <a:rPr lang="en-US" sz="2800" dirty="0" smtClean="0"/>
              <a:t>:  </a:t>
            </a:r>
            <a:r>
              <a:rPr lang="en-US" sz="2800" dirty="0" smtClean="0">
                <a:latin typeface="Monotype Corsiva" pitchFamily="66" charset="0"/>
              </a:rPr>
              <a:t>P* 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 </a:t>
            </a:r>
            <a:r>
              <a:rPr lang="en-US" sz="2800" dirty="0" smtClean="0">
                <a:latin typeface="Monotype Corsiva" pitchFamily="66" charset="0"/>
              </a:rPr>
              <a:t>A </a:t>
            </a:r>
            <a:r>
              <a:rPr lang="en-US" sz="2800" dirty="0" smtClean="0"/>
              <a:t>]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For any given class of environments and tasks, we seek the agent (or class of agents) with the </a:t>
            </a:r>
            <a:r>
              <a:rPr lang="en-US" sz="2800" b="1" dirty="0" smtClean="0"/>
              <a:t>best performance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primary goal is performance, </a:t>
            </a:r>
            <a:r>
              <a:rPr lang="en-US" sz="2800" i="1" dirty="0" smtClean="0"/>
              <a:t>not</a:t>
            </a:r>
            <a:r>
              <a:rPr lang="en-US" sz="2800" dirty="0" smtClean="0"/>
              <a:t> thinking, consciousness or intelligence. These may be means to achieve performance.</a:t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Performance measure is usually given by the user or engineer.
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computational limitations make perfect rationality unachievable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Arial" charset="0"/>
                <a:sym typeface="Wingdings" pitchFamily="2" charset="2"/>
              </a:rPr>
              <a:t> </a:t>
            </a:r>
            <a:r>
              <a:rPr lang="en-US" sz="2400" dirty="0" smtClean="0"/>
              <a:t>design best </a:t>
            </a:r>
            <a:r>
              <a:rPr lang="en-US" sz="2400" dirty="0" smtClean="0">
                <a:solidFill>
                  <a:srgbClr val="FF0000"/>
                </a:solidFill>
              </a:rPr>
              <a:t>program</a:t>
            </a:r>
            <a:r>
              <a:rPr lang="en-US" sz="2400" dirty="0" smtClean="0"/>
              <a:t> for given machine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prehistory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Philosophy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formal rules be used to draw valid conclusions?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does knowledge come from?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does knowledge lead into action?</a:t>
            </a:r>
          </a:p>
          <a:p>
            <a:pPr lvl="1"/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 smtClean="0"/>
              <a:t>Mathematics/Statistics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formal rules to draw valid conclusion?</a:t>
            </a:r>
          </a:p>
          <a:p>
            <a:pPr lvl="1"/>
            <a:r>
              <a:rPr lang="en-US" sz="1600" dirty="0" smtClean="0"/>
              <a:t>How do we reason with uncertain information?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intelligent agents learn?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Economics</a:t>
            </a:r>
            <a:r>
              <a:rPr lang="en-US" sz="2000" dirty="0"/>
              <a:t>		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should we make decisions to maximize payoff?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How should we do this when others are making decisions too?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Psychology </a:t>
            </a:r>
            <a:r>
              <a:rPr lang="en-US" sz="2000" dirty="0"/>
              <a:t>		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How do humans and animals think?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Computer </a:t>
            </a:r>
            <a:r>
              <a:rPr lang="en-US" sz="2000" dirty="0"/>
              <a:t>		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How can we build efficient computers?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Linguistics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How does language relate to thoughts?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knowledge </a:t>
            </a:r>
            <a:r>
              <a:rPr lang="en-US" sz="1600" dirty="0"/>
              <a:t>representation,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Abridged history of AI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1943     	McCulloch &amp; Pitts: Boolean circuit model of brain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1950     </a:t>
            </a:r>
            <a:r>
              <a:rPr lang="en-US" sz="2000" dirty="0"/>
              <a:t>	Turing's "Computing Machinery and </a:t>
            </a:r>
            <a:r>
              <a:rPr lang="en-US" sz="2000" dirty="0" smtClean="0"/>
              <a:t>Intelligence“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1950s</a:t>
            </a:r>
            <a:r>
              <a:rPr lang="en-US" sz="2000" dirty="0"/>
              <a:t>	</a:t>
            </a:r>
            <a:r>
              <a:rPr lang="en-US" sz="2000" dirty="0" smtClean="0"/>
              <a:t>	Early </a:t>
            </a:r>
            <a:r>
              <a:rPr lang="en-US" sz="2000" dirty="0"/>
              <a:t>AI programs, including Samuel's checkers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1965		Robinson's complete algorithm for logical reasoning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1966—73</a:t>
            </a:r>
            <a:r>
              <a:rPr lang="en-US" sz="2000" dirty="0"/>
              <a:t>	AI discovers computational complexity</a:t>
            </a:r>
            <a:br>
              <a:rPr lang="en-US" sz="2000" dirty="0"/>
            </a:br>
            <a:r>
              <a:rPr lang="en-US" sz="2000" dirty="0"/>
              <a:t>		Neural network research almost disappears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1969—79</a:t>
            </a:r>
            <a:r>
              <a:rPr lang="en-US" sz="2000" dirty="0"/>
              <a:t>	Early development of knowledge-based systems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1980-</a:t>
            </a:r>
            <a:r>
              <a:rPr lang="en-US" sz="2000" dirty="0"/>
              <a:t>- 	AI becomes an industry 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1986-</a:t>
            </a:r>
            <a:r>
              <a:rPr lang="en-US" sz="2000" dirty="0"/>
              <a:t>- 	Neural networks return to popularity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1995-</a:t>
            </a:r>
            <a:r>
              <a:rPr lang="en-US" sz="2000" dirty="0"/>
              <a:t>-	The emergence of intelligent agents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Autonomous planning and scheduling</a:t>
            </a:r>
          </a:p>
          <a:p>
            <a:pPr lvl="1"/>
            <a:r>
              <a:rPr lang="en-US" dirty="0" smtClean="0">
                <a:hlinkClick r:id="rId2"/>
              </a:rPr>
              <a:t>NASA's Mars Rover </a:t>
            </a:r>
            <a:r>
              <a:rPr lang="en-US" dirty="0" smtClean="0"/>
              <a:t>on-board program controlled the operations for a spacecraft a hundred million miles from Earth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Game playing:</a:t>
            </a:r>
          </a:p>
          <a:p>
            <a:pPr lvl="1"/>
            <a:r>
              <a:rPr lang="en-US" dirty="0" smtClean="0"/>
              <a:t>Deep Blue defeated the world chess champion Garry Kasparov in 1997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Autonomous control</a:t>
            </a:r>
          </a:p>
          <a:p>
            <a:pPr lvl="1"/>
            <a:r>
              <a:rPr lang="en-US" dirty="0" smtClean="0"/>
              <a:t>No hands across America (driving autonomously 98% of the time from Pittsburgh to San Diego)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Logistic planning</a:t>
            </a:r>
          </a:p>
          <a:p>
            <a:pPr lvl="1"/>
            <a:r>
              <a:rPr lang="en-US" dirty="0" smtClean="0"/>
              <a:t>During the 1991 Gulf War, US forces deployed an AI logistics planning and scheduling program that involved up to 50,000 vehicles, cargo, and people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Language understanding and problem solving</a:t>
            </a:r>
          </a:p>
          <a:p>
            <a:pPr lvl="1"/>
            <a:r>
              <a:rPr lang="en-US" dirty="0" smtClean="0"/>
              <a:t>solves crossword puzzles better than most humans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Aims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600200"/>
            <a:ext cx="8001000" cy="4343400"/>
          </a:xfrm>
        </p:spPr>
        <p:txBody>
          <a:bodyPr>
            <a:normAutofit/>
          </a:bodyPr>
          <a:lstStyle/>
          <a:p>
            <a:r>
              <a:rPr lang="en-GB" dirty="0"/>
              <a:t>Assumption:</a:t>
            </a:r>
          </a:p>
          <a:p>
            <a:pPr lvl="1"/>
            <a:r>
              <a:rPr lang="en-GB" dirty="0"/>
              <a:t>You will be going off to industry/academia</a:t>
            </a:r>
          </a:p>
          <a:p>
            <a:pPr lvl="1"/>
            <a:r>
              <a:rPr lang="en-GB" dirty="0"/>
              <a:t>Will come across computational problems </a:t>
            </a:r>
          </a:p>
          <a:p>
            <a:pPr lvl="2"/>
            <a:r>
              <a:rPr lang="en-GB" dirty="0"/>
              <a:t>requiring intelligence (in humans and computers) to solve</a:t>
            </a:r>
          </a:p>
          <a:p>
            <a:r>
              <a:rPr lang="en-GB" dirty="0"/>
              <a:t>Two aims:</a:t>
            </a:r>
          </a:p>
          <a:p>
            <a:pPr lvl="1"/>
            <a:r>
              <a:rPr lang="en-GB" dirty="0"/>
              <a:t>Give you an understanding of what AI is</a:t>
            </a:r>
          </a:p>
          <a:p>
            <a:pPr lvl="2"/>
            <a:r>
              <a:rPr lang="en-GB" dirty="0"/>
              <a:t>Aims, abilities, methodologies, applications, …</a:t>
            </a:r>
          </a:p>
          <a:p>
            <a:pPr lvl="1"/>
            <a:r>
              <a:rPr lang="en-GB" dirty="0"/>
              <a:t>Equip you with techniques for solving problems</a:t>
            </a:r>
          </a:p>
          <a:p>
            <a:pPr lvl="2"/>
            <a:r>
              <a:rPr lang="en-GB" dirty="0"/>
              <a:t>By writing/building intelligent software/machines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Computers and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Why use computers for intelligent behaviour at all?</a:t>
            </a:r>
          </a:p>
          <a:p>
            <a:pPr lvl="1"/>
            <a:r>
              <a:rPr lang="en-GB" dirty="0" smtClean="0"/>
              <a:t>They can do some things better than us.</a:t>
            </a:r>
          </a:p>
          <a:p>
            <a:pPr lvl="2"/>
            <a:r>
              <a:rPr lang="en-GB" dirty="0" smtClean="0"/>
              <a:t>Big calculations quickly and reliably</a:t>
            </a:r>
          </a:p>
          <a:p>
            <a:pPr lvl="2"/>
            <a:r>
              <a:rPr lang="en-GB" dirty="0" smtClean="0"/>
              <a:t>Search through many options.</a:t>
            </a:r>
          </a:p>
          <a:p>
            <a:pPr lvl="1"/>
            <a:r>
              <a:rPr lang="en-GB" dirty="0" smtClean="0"/>
              <a:t>Cognitive Science: building intelligent machines helps us understand the nature of intelligence.</a:t>
            </a:r>
          </a:p>
          <a:p>
            <a:pPr lvl="1"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Intelligent Behavior: Examples 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Learn to flip pancakes</a:t>
            </a:r>
            <a:endParaRPr lang="en-US"/>
          </a:p>
          <a:p>
            <a:r>
              <a:rPr lang="en-US">
                <a:hlinkClick r:id="rId4"/>
              </a:rPr>
              <a:t>Object Tracking</a:t>
            </a:r>
            <a:endParaRPr lang="en-US"/>
          </a:p>
          <a:p>
            <a:r>
              <a:rPr lang="en-US">
                <a:hlinkClick r:id="rId5"/>
              </a:rPr>
              <a:t>roboclean talk</a:t>
            </a:r>
            <a:endParaRPr lang="en-US"/>
          </a:p>
          <a:p>
            <a:r>
              <a:rPr lang="en-US">
                <a:hlinkClick r:id="rId6"/>
              </a:rPr>
              <a:t>roboclean action</a:t>
            </a:r>
            <a:endParaRPr lang="en-US"/>
          </a:p>
          <a:p>
            <a:r>
              <a:rPr lang="en-US">
                <a:hlinkClick r:id="rId7"/>
              </a:rPr>
              <a:t>Watson Game Show</a:t>
            </a:r>
            <a:endParaRPr lang="en-US"/>
          </a:p>
          <a:p>
            <a:r>
              <a:rPr lang="en-US">
                <a:hlinkClick r:id="rId8"/>
              </a:rPr>
              <a:t>Watson U.S. cities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Follow-up: Cleaning Robot and Random Walks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Wikipedia</a:t>
            </a:r>
            <a:r>
              <a:rPr lang="en-US"/>
              <a:t>: The Roomba vacuum cleaner (see video) does random exploration, Neato robotics uses SLAM to avoid redundancy.</a:t>
            </a:r>
          </a:p>
          <a:p>
            <a:r>
              <a:rPr lang="en-US"/>
              <a:t>Advanced math: A random walk after t time steps travels on average a distance of √t.</a:t>
            </a:r>
          </a:p>
          <a:p>
            <a:r>
              <a:rPr lang="en-US"/>
              <a:t>E.g., to move 10 units, a random walk needs 100 steps.</a:t>
            </a:r>
          </a:p>
          <a:p>
            <a:r>
              <a:rPr lang="en-US"/>
              <a:t> From a mathematical point of view, a lot of AI is about how to explore a space faster than quadratic.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Research at SFU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Various opportunities for funding:</a:t>
            </a:r>
          </a:p>
          <a:p>
            <a:pPr lvl="1"/>
            <a:r>
              <a:rPr lang="en-US"/>
              <a:t>NSERC Undergraduate Research Award. Full-time research in the summer.</a:t>
            </a:r>
          </a:p>
          <a:p>
            <a:pPr lvl="1"/>
            <a:r>
              <a:rPr lang="en-US"/>
              <a:t>Work-study SFU.</a:t>
            </a:r>
          </a:p>
          <a:p>
            <a:pPr lvl="1"/>
            <a:r>
              <a:rPr lang="en-US"/>
              <a:t>Raships from professors.</a:t>
            </a:r>
          </a:p>
          <a:p>
            <a:r>
              <a:rPr lang="en-US"/>
              <a:t>AI researchers</a:t>
            </a:r>
          </a:p>
          <a:p>
            <a:pPr lvl="1"/>
            <a:r>
              <a:rPr lang="en-US">
                <a:hlinkClick r:id="rId2"/>
              </a:rPr>
              <a:t>Richard Vaughan</a:t>
            </a:r>
            <a:r>
              <a:rPr lang="en-US"/>
              <a:t>. Robotics.</a:t>
            </a:r>
          </a:p>
          <a:p>
            <a:pPr lvl="1"/>
            <a:r>
              <a:rPr lang="en-US">
                <a:hlinkClick r:id="rId3"/>
              </a:rPr>
              <a:t>Anoop Sarkar.</a:t>
            </a:r>
            <a:r>
              <a:rPr lang="en-US"/>
              <a:t> </a:t>
            </a:r>
            <a:r>
              <a:rPr lang="en-US">
                <a:hlinkClick r:id="rId4"/>
              </a:rPr>
              <a:t>Veronica Dahl.</a:t>
            </a:r>
            <a:r>
              <a:rPr lang="en-US"/>
              <a:t> </a:t>
            </a:r>
            <a:r>
              <a:rPr lang="en-US">
                <a:hlinkClick r:id="rId5"/>
              </a:rPr>
              <a:t> Fred Popowich.</a:t>
            </a:r>
            <a:r>
              <a:rPr lang="en-US"/>
              <a:t>Linguistics, Machine Translation.</a:t>
            </a:r>
          </a:p>
          <a:p>
            <a:pPr lvl="1"/>
            <a:r>
              <a:rPr lang="en-US">
                <a:hlinkClick r:id="rId6"/>
              </a:rPr>
              <a:t>James Delgrande</a:t>
            </a:r>
            <a:r>
              <a:rPr lang="en-US"/>
              <a:t>. Logic and AI.</a:t>
            </a:r>
          </a:p>
          <a:p>
            <a:pPr lvl="1"/>
            <a:r>
              <a:rPr lang="en-US">
                <a:hlinkClick r:id="rId7"/>
              </a:rPr>
              <a:t>David Mitchell</a:t>
            </a:r>
            <a:r>
              <a:rPr lang="en-US"/>
              <a:t>. </a:t>
            </a:r>
            <a:r>
              <a:rPr lang="en-US">
                <a:hlinkClick r:id="rId8"/>
              </a:rPr>
              <a:t>Eugenia Ternovska.</a:t>
            </a:r>
            <a:r>
              <a:rPr lang="en-US"/>
              <a:t> Logic, Theorem Proving, Constraint Satisfaction.</a:t>
            </a:r>
          </a:p>
          <a:p>
            <a:pPr lvl="1"/>
            <a:r>
              <a:rPr lang="en-US">
                <a:hlinkClick r:id="rId9"/>
              </a:rPr>
              <a:t>Greg Mori.</a:t>
            </a:r>
            <a:r>
              <a:rPr lang="en-US"/>
              <a:t> Vision, Tracking.</a:t>
            </a:r>
          </a:p>
          <a:p>
            <a:pPr lvl="1"/>
            <a:r>
              <a:rPr lang="en-US"/>
              <a:t>Oliver Schulte. Machine Learning, Network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Views of AI fall into four categories:
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Group 18"/>
          <p:cNvGraphicFramePr>
            <a:graphicFrameLocks noGrp="1"/>
          </p:cNvGraphicFramePr>
          <p:nvPr/>
        </p:nvGraphicFramePr>
        <p:xfrm>
          <a:off x="685800" y="2590799"/>
          <a:ext cx="7315200" cy="1524001"/>
        </p:xfrm>
        <a:graphic>
          <a:graphicData uri="http://schemas.openxmlformats.org/drawingml/2006/table">
            <a:tbl>
              <a:tblPr/>
              <a:tblGrid>
                <a:gridCol w="3539613"/>
                <a:gridCol w="3775587"/>
              </a:tblGrid>
              <a:tr h="655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Thinking humanly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Thinking rationally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Acting humanly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Acting rationally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648200"/>
            <a:ext cx="746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/>
              <a:t> Modern view (ie. Since 1990s): A</a:t>
            </a:r>
            <a:r>
              <a:rPr lang="en-US" sz="2400" dirty="0" smtClean="0"/>
              <a:t>cting rationally.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In economics and statistics, since the 1920s or earlier.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Turing (1950) "Computing machinery and intelligence":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"Can machines think?"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"Can machines behave intelligently?”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Skills required:	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Natural language processing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Knowledge representation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Automated reasoning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Machine learning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Predicted that by 2000, a machine might have a 30% chance of fooling a lay person for 5 minutes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hlinkClick r:id="rId2"/>
              </a:rPr>
              <a:t>Cleverbot.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hlinkClick r:id="rId2"/>
              </a:rPr>
              <a:t>Alice, Kirk</a:t>
            </a:r>
            <a:endParaRPr lang="en-US" sz="2300" dirty="0" smtClean="0"/>
          </a:p>
          <a:p>
            <a:pPr lvl="1">
              <a:lnSpc>
                <a:spcPct val="80000"/>
              </a:lnSpc>
            </a:pPr>
            <a:r>
              <a:rPr lang="en-US" sz="2100" dirty="0" smtClean="0">
                <a:hlinkClick r:id="rId3"/>
              </a:rPr>
              <a:t>Eliza</a:t>
            </a:r>
            <a:r>
              <a:rPr lang="en-US" sz="21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100" dirty="0" smtClean="0">
                <a:hlinkClick r:id="rId4"/>
              </a:rPr>
              <a:t>Loebner Prize</a:t>
            </a:r>
            <a:endParaRPr lang="en-US" sz="2100" dirty="0" smtClean="0"/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pic>
        <p:nvPicPr>
          <p:cNvPr id="4" name="Picture 4" descr="tu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362200"/>
            <a:ext cx="3948113" cy="1368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4204</TotalTime>
  <Words>1430</Words>
  <Application>Microsoft Macintosh PowerPoint</Application>
  <PresentationFormat>On-screen Show (4:3)</PresentationFormat>
  <Paragraphs>231</Paragraphs>
  <Slides>23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Introduction to  Artificial Intelligence</vt:lpstr>
      <vt:lpstr>topics</vt:lpstr>
      <vt:lpstr>Course Aims</vt:lpstr>
      <vt:lpstr>Computers and Intelligence</vt:lpstr>
      <vt:lpstr>Intelligent Behavior: Examples (?)</vt:lpstr>
      <vt:lpstr>Follow-up: Cleaning Robot and Random Walks</vt:lpstr>
      <vt:lpstr>AI Research at SFU</vt:lpstr>
      <vt:lpstr>What is AI?</vt:lpstr>
      <vt:lpstr>Acting Humanly</vt:lpstr>
      <vt:lpstr>Captcha</vt:lpstr>
      <vt:lpstr>Thinking humanly: cognitive modeling</vt:lpstr>
      <vt:lpstr>Thinking rationally</vt:lpstr>
      <vt:lpstr>Rational Action</vt:lpstr>
      <vt:lpstr>Inspirations for AI</vt:lpstr>
      <vt:lpstr>Inspirations for AI</vt:lpstr>
      <vt:lpstr>Inspirations for AI</vt:lpstr>
      <vt:lpstr>Inspirations for AI</vt:lpstr>
      <vt:lpstr>Inspirations for AI</vt:lpstr>
      <vt:lpstr>1.2 Inspirations for AI</vt:lpstr>
      <vt:lpstr>Rational Agents</vt:lpstr>
      <vt:lpstr>AI prehistory</vt:lpstr>
      <vt:lpstr>Abridged history of AI</vt:lpstr>
      <vt:lpstr>State-of-the-art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Oliver Schulte</cp:lastModifiedBy>
  <cp:revision>191</cp:revision>
  <dcterms:created xsi:type="dcterms:W3CDTF">2011-07-04T17:17:21Z</dcterms:created>
  <dcterms:modified xsi:type="dcterms:W3CDTF">2011-07-04T17:22:21Z</dcterms:modified>
</cp:coreProperties>
</file>