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25" r:id="rId3"/>
    <p:sldId id="362" r:id="rId4"/>
    <p:sldId id="285" r:id="rId5"/>
    <p:sldId id="286" r:id="rId6"/>
    <p:sldId id="258" r:id="rId7"/>
    <p:sldId id="327" r:id="rId8"/>
    <p:sldId id="259" r:id="rId9"/>
    <p:sldId id="287" r:id="rId10"/>
    <p:sldId id="335" r:id="rId11"/>
    <p:sldId id="263" r:id="rId12"/>
    <p:sldId id="264" r:id="rId13"/>
    <p:sldId id="330" r:id="rId14"/>
    <p:sldId id="331" r:id="rId15"/>
    <p:sldId id="318" r:id="rId16"/>
    <p:sldId id="328" r:id="rId17"/>
    <p:sldId id="332" r:id="rId18"/>
    <p:sldId id="339" r:id="rId19"/>
    <p:sldId id="333" r:id="rId20"/>
    <p:sldId id="334" r:id="rId21"/>
    <p:sldId id="329" r:id="rId22"/>
    <p:sldId id="265" r:id="rId23"/>
    <p:sldId id="345" r:id="rId24"/>
    <p:sldId id="346" r:id="rId25"/>
    <p:sldId id="359" r:id="rId26"/>
    <p:sldId id="341" r:id="rId27"/>
    <p:sldId id="343" r:id="rId28"/>
    <p:sldId id="342" r:id="rId29"/>
    <p:sldId id="356" r:id="rId30"/>
    <p:sldId id="347" r:id="rId31"/>
    <p:sldId id="348" r:id="rId32"/>
    <p:sldId id="349" r:id="rId33"/>
    <p:sldId id="350" r:id="rId34"/>
    <p:sldId id="351" r:id="rId35"/>
    <p:sldId id="360" r:id="rId36"/>
    <p:sldId id="354" r:id="rId37"/>
    <p:sldId id="355" r:id="rId38"/>
    <p:sldId id="319" r:id="rId39"/>
    <p:sldId id="357" r:id="rId40"/>
    <p:sldId id="275" r:id="rId41"/>
    <p:sldId id="276" r:id="rId42"/>
    <p:sldId id="361" r:id="rId43"/>
    <p:sldId id="277" r:id="rId44"/>
    <p:sldId id="280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76" d="100"/>
          <a:sy n="76" d="100"/>
        </p:scale>
        <p:origin x="-272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160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A5B0D1-AFE2-0B4F-8E86-9744616E5591}" type="datetime1">
              <a:rPr lang="en-US"/>
              <a:pPr>
                <a:defRPr/>
              </a:pPr>
              <a:t>2018-03-23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3EA282-1ECE-2448-86A1-D76CAB058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1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Outline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Random variables.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Joint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distribuiton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Probability calculus.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Marginalization.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Conditional probabilities.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product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rule.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go into next lecture.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Bayes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 theorem.</a:t>
            </a: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Independence.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Tx/>
              <a:buAutoNum type="arabicPeriod"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Maybe try this: show examples of every rule in Bayes net. So just do joint distribution and marginalization first. Then do independence and conditional independence using a Bayes net example.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81BA1B-B2B6-E24F-BE52-2E8E61756881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Fill in Cavity value later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58177D-8FDC-0C41-BDFE-564063ADC5CD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sentences that are used later.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sentence should have higher probability.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Exercise: Prove that if A entails B, then P(A) &gt;= P(B).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1FAC19-85AA-0644-91CA-C10455C3A3FC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B38F9-30DE-5A42-82F9-5645E07A25A5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Give examples: P(toothache, not cavity, toothache or cavity, as needed before).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0832E-9BBA-034B-AF3A-3AE03F182E5A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34A796-F06E-4748-B6B9-9BF8B3737E71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200" dirty="0" smtClean="0">
                <a:latin typeface="Georgia" charset="0"/>
                <a:ea typeface="ＭＳ Ｐゴシック" charset="0"/>
                <a:cs typeface="ＭＳ Ｐゴシック" charset="0"/>
              </a:rPr>
              <a:t>Compare with logical inference by model checking.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7F2875-46FD-C343-B6CE-54F43206C940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Logic: rewrite rules: infer new sentences from previous ones.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Probability: infer new probabilities from previous ones.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---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Assignment prove 1- rule,</a:t>
            </a:r>
          </a:p>
          <a:p>
            <a:pPr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prove that entailment means lower probability.</a:t>
            </a:r>
          </a:p>
          <a:p>
            <a:pPr>
              <a:buFontTx/>
              <a:buChar char="•"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B6089E-C19C-AE4E-8C0D-CFB5BDC6C919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Logical equivalence connects probability and logic.</a:t>
            </a:r>
          </a:p>
          <a:p>
            <a:pPr eaLnBrk="1" hangingPunct="1"/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True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 is a constant sentence that is true in all possible worlds.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5070F9-401A-D642-B51B-D70975F45C39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Spot the pattern – which rule am I using?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049CA2-8EA6-2748-8ACE-E4FE8C0EB5CB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shows how logical reasoning is an important part of probabilistic reasoning. </a:t>
            </a:r>
          </a:p>
          <a:p>
            <a:pPr marL="171450" indent="-171450"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Often easier to determine probability after transforming expression into a logically equivalent form.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52824E-ACEC-A243-8A7F-9E2DC36754F7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Comparison to game theory. How can you have full observability with nondeterminism? E.g. GPS system: knows its state, but doesn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 know whether driver will follow its instructions. Can argue philosophically that nondeterminism involves partial observability because there must be hidden factors that determine outcome.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DE167F-213A-C248-B951-D7EEABBBAECD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ON-LINE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EA282-1ECE-2448-86A1-D76CAB0584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9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Assignment: fill in marginal over 2 variables.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Second and third problem look similar but are different in the target.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F365EE-76F9-B743-959D-95D1E9792631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Assignment: fill in marginal over 2 variables.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D44B68-4E31-4045-9743-FFDD8D3A6A74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Exercise: prove that conditioning leads to a well-defined normalized probability measure.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A2AA7B-FF2F-8241-AA95-BDDB5FA93BA7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point: thinking about conditionals is easier than thinking about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conjunctions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 ON-LINE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0F91A2-A543-4348-A6E4-6DDC1E5C7A43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Product Rule: P(A,B) = P(A|B) x P(B)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C3C573-0B1E-DC46-A0D9-DA6FC65597B2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Product Rule: P(A,B) = P(A|B) x P(B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P(TA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F|Cavity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= F) = 0.08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5E0818-E862-4843-9B53-26A98EAAD9CE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Solution: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 or 2 -&gt; 3: use product rule.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3 -&gt; 1: P(A|B) = P(A,B)/P(B) = P(A) x P(B) / P(B) = P(A).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AE3B-A29A-8E45-B58C-35F6E0B147CD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B7E517-83D7-CE44-8B10-F298CA3353F5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independence at bottom applies for all values of variables.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Demonstrate in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Aispace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tool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how </a:t>
            </a:r>
            <a:r>
              <a:rPr lang="en-US" baseline="0" dirty="0" err="1" smtClean="0">
                <a:latin typeface="Calibri" charset="0"/>
                <a:ea typeface="ＭＳ Ｐゴシック" charset="0"/>
                <a:cs typeface="ＭＳ Ｐゴシック" charset="0"/>
              </a:rPr>
              <a:t>probabilitiy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smtClean="0">
                <a:latin typeface="Calibri" charset="0"/>
                <a:ea typeface="ＭＳ Ｐゴシック" charset="0"/>
                <a:cs typeface="ＭＳ Ｐゴシック" charset="0"/>
              </a:rPr>
              <a:t>doesn’t change.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48225-98BC-7D46-B48B-7BA1A38CE57F}" type="slidenum">
              <a:rPr lang="en-US" sz="1200"/>
              <a:pPr eaLnBrk="1" hangingPunct="1"/>
              <a:t>41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More examples in game theory part.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Other examples: invest in the stock market.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Believe in God?!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92C473-508D-1E4C-965B-6FD92E4018D4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3E0C94-A86B-E546-86F6-B6781485F6D4}" type="slidenum">
              <a:rPr lang="en-US" sz="1200"/>
              <a:pPr eaLnBrk="1" hangingPunct="1"/>
              <a:t>43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 in Aispace tool.</a:t>
            </a:r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5DD974-8AB4-3E42-907E-A1FCCC40C313}" type="slidenum">
              <a:rPr lang="en-US" sz="1200"/>
              <a:pPr eaLnBrk="1" hangingPunct="1"/>
              <a:t>44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have to act in spite of this!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Drawing conclusions under uncertainty.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Connections with Statistics, Economics.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AI has developed other approaches to uncertainty, not covered in this course.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Recall early discussion about intelligent action.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A4A292-A9AE-9742-AB00-17361598EDF4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8481C9-CD4A-144C-A44E-3285556988F3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Other examples: no logical rule for skytrain checks.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Logical entailment is </a:t>
            </a:r>
            <a:r>
              <a:rPr lang="en-US" b="1">
                <a:latin typeface="Georgia" charset="0"/>
                <a:ea typeface="ＭＳ Ｐゴシック" charset="0"/>
                <a:cs typeface="ＭＳ Ｐゴシック" charset="0"/>
              </a:rPr>
              <a:t>deterministic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: given that the conditions hold, the consequence must hold also. 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B23ADF-6F81-FC47-81D9-599DCA7745EE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If we had complete knowledge, deterministic rules would be fine.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(Laplace 19</a:t>
            </a:r>
            <a:r>
              <a:rPr lang="en-US" baseline="30000">
                <a:latin typeface="Calibri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century).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B02CC4-9130-9647-8956-55239454D3E3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 how to graph in Bayes net.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Variable like CSP. Do table CSP vs. logic. Assignment of value to variable. Sentence: Boolean combination of assignments= boolean combination of literals. Example with 3 variables, cavity etc. Proposition = set of possible worlds. Random variable example.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Sentences are also called events or propositions, more soon.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Can also have continuous variables (not covered).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Don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t confuse probabilistic variables with 1</a:t>
            </a:r>
            <a:r>
              <a:rPr lang="en-US" altLang="ja-JP" baseline="30000">
                <a:latin typeface="Calibri" charset="0"/>
                <a:ea typeface="ＭＳ Ｐゴシック" charset="0"/>
                <a:cs typeface="ＭＳ Ｐゴシック" charset="0"/>
              </a:rPr>
              <a:t>st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-order variables.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C698E5-3818-6746-825F-254C6EBB8E0C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Give example of possible world in Bayes net.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 Atomic events 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mutually exclusive: at most one is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Exhaustive: at least one is true</a:t>
            </a:r>
          </a:p>
          <a:p>
            <a:pPr lvl="1" eaLnBrk="1" hangingPunct="1">
              <a:lnSpc>
                <a:spcPct val="80000"/>
              </a:lnSpc>
            </a:pPr>
            <a:endParaRPr lang="en-US" sz="240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Actually, a variable in logic is a term.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7B6C20-3391-4448-8A09-8AC109A3418C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4C67B-9997-E74B-A7CE-1D0FD9FF8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30388-1E91-7740-B777-81AE0AE11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901B-5C02-7548-8247-044947E5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7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EE548-0570-014B-8694-E616F9A33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125E3-A3E6-6549-8B0A-6D248200D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E4618-7648-BB45-BB73-87D9EBF4B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5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D3D5-6151-9A40-A0D1-B438B033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2119-D2E1-C140-97CB-AEBCD8499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A95AD9-A76C-7E46-B766-7E9D46429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811CC-D6E9-E34A-AC15-198F1B88F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86077-4566-2A44-A6FE-16C53048E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pPr>
              <a:defRPr/>
            </a:pPr>
            <a:fld id="{DA714089-CA00-E346-AB1E-3D4595AFD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0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0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-103" charset="2"/>
              <a:buNone/>
              <a:defRPr/>
            </a:pPr>
            <a:r>
              <a:rPr lang="en-US" cap="none" smtClean="0">
                <a:ea typeface="ＭＳ Ｐゴシック" pitchFamily="-103" charset="-128"/>
                <a:cs typeface="ＭＳ Ｐゴシック" pitchFamily="-103" charset="-128"/>
              </a:rPr>
              <a:t>CMPT 310</a:t>
            </a:r>
          </a:p>
          <a:p>
            <a:pPr eaLnBrk="1" hangingPunct="1">
              <a:buFont typeface="Wingdings 2" pitchFamily="-103" charset="2"/>
              <a:buNone/>
              <a:defRPr/>
            </a:pPr>
            <a:r>
              <a:rPr lang="en-US" cap="none" smtClean="0">
                <a:ea typeface="ＭＳ Ｐゴシック" pitchFamily="-103" charset="-128"/>
                <a:cs typeface="ＭＳ Ｐゴシック" pitchFamily="-103" charset="-128"/>
              </a:rPr>
              <a:t>CHAPTER 13</a:t>
            </a:r>
          </a:p>
          <a:p>
            <a:pPr eaLnBrk="1" hangingPunct="1">
              <a:buFont typeface="Wingdings 2" pitchFamily="-103" charset="2"/>
              <a:buNone/>
              <a:defRPr/>
            </a:pPr>
            <a:r>
              <a:rPr lang="en-US" cap="none" smtClean="0">
                <a:ea typeface="ＭＳ Ｐゴシック" pitchFamily="-103" charset="-128"/>
                <a:cs typeface="ＭＳ Ｐゴシック" pitchFamily="-103" charset="-128"/>
              </a:rPr>
              <a:t>Oliver Schulte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Uncertainty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Georgia" charset="0"/>
                <a:ea typeface="ＭＳ Ｐゴシック" charset="0"/>
                <a:cs typeface="ＭＳ Ｐゴシック" charset="0"/>
              </a:rPr>
              <a:t>Probability Syntax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Probability Syntax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79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Georgia" charset="0"/>
                <a:ea typeface="ＭＳ Ｐゴシック" charset="0"/>
                <a:cs typeface="ＭＳ Ｐゴシック" charset="0"/>
              </a:rPr>
              <a:t>Basic element: </a:t>
            </a:r>
            <a:r>
              <a:rPr lang="en-US" sz="18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variable </a:t>
            </a:r>
            <a:r>
              <a:rPr lang="en-US" sz="1800" dirty="0">
                <a:latin typeface="Georgia" charset="0"/>
                <a:ea typeface="ＭＳ Ｐゴシック" charset="0"/>
                <a:cs typeface="ＭＳ Ｐゴシック" charset="0"/>
              </a:rPr>
              <a:t>that can be assigned a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Georgia" charset="0"/>
                <a:ea typeface="ＭＳ Ｐゴシック" charset="0"/>
              </a:rPr>
              <a:t>Traditionally </a:t>
            </a:r>
            <a:r>
              <a:rPr lang="en-US" sz="1800" smtClean="0">
                <a:latin typeface="Georgia" charset="0"/>
                <a:ea typeface="ＭＳ Ｐゴシック" charset="0"/>
              </a:rPr>
              <a:t>a </a:t>
            </a:r>
            <a:r>
              <a:rPr lang="en-US" sz="1800" u="sng" smtClean="0">
                <a:latin typeface="Georgia" charset="0"/>
                <a:ea typeface="ＭＳ Ｐゴシック" charset="0"/>
              </a:rPr>
              <a:t>factored </a:t>
            </a:r>
            <a:r>
              <a:rPr lang="en-US" sz="1800" u="sng" dirty="0" smtClean="0">
                <a:latin typeface="Georgia" charset="0"/>
                <a:ea typeface="ＭＳ Ｐゴシック" charset="0"/>
              </a:rPr>
              <a:t>representation</a:t>
            </a:r>
            <a:endParaRPr lang="en-US" sz="1800" dirty="0">
              <a:latin typeface="Georgia" charset="0"/>
              <a:ea typeface="ＭＳ Ｐゴシック" charset="0"/>
            </a:endParaRPr>
          </a:p>
          <a:p>
            <a:pPr lvl="4" eaLnBrk="1" hangingPunct="1">
              <a:lnSpc>
                <a:spcPct val="80000"/>
              </a:lnSpc>
            </a:pPr>
            <a:endParaRPr lang="en-US" dirty="0">
              <a:latin typeface="Georgia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Georgia" charset="0"/>
                <a:ea typeface="ＭＳ Ｐゴシック" charset="0"/>
                <a:cs typeface="ＭＳ Ｐゴシック" charset="0"/>
              </a:rPr>
              <a:t>Boolean</a:t>
            </a:r>
            <a:r>
              <a:rPr lang="en-US" sz="1800" dirty="0">
                <a:latin typeface="Georgia" charset="0"/>
                <a:ea typeface="ＭＳ Ｐゴシック" charset="0"/>
                <a:cs typeface="ＭＳ Ｐゴシック" charset="0"/>
              </a:rPr>
              <a:t>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Georgia" charset="0"/>
                <a:ea typeface="ＭＳ Ｐゴシック" charset="0"/>
              </a:rPr>
              <a:t>e.g., </a:t>
            </a:r>
            <a:r>
              <a:rPr lang="en-US" sz="1800" i="1" dirty="0">
                <a:latin typeface="Georgia" charset="0"/>
                <a:ea typeface="ＭＳ Ｐゴシック" charset="0"/>
              </a:rPr>
              <a:t>Cavity</a:t>
            </a:r>
            <a:r>
              <a:rPr lang="en-US" sz="1800" dirty="0">
                <a:latin typeface="Georgia" charset="0"/>
                <a:ea typeface="ＭＳ Ｐゴシック" charset="0"/>
              </a:rPr>
              <a:t> (do I have a cavity?)
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Georgia" charset="0"/>
                <a:ea typeface="ＭＳ Ｐゴシック" charset="0"/>
                <a:cs typeface="ＭＳ Ｐゴシック" charset="0"/>
              </a:rPr>
              <a:t>Discrete</a:t>
            </a:r>
            <a:r>
              <a:rPr lang="en-US" sz="1800" dirty="0">
                <a:latin typeface="Georgia" charset="0"/>
                <a:ea typeface="ＭＳ Ｐゴシック" charset="0"/>
                <a:cs typeface="ＭＳ Ｐゴシック" charset="0"/>
              </a:rPr>
              <a:t> 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Georgia" charset="0"/>
                <a:ea typeface="ＭＳ Ｐゴシック" charset="0"/>
              </a:rPr>
              <a:t>e.g., </a:t>
            </a:r>
            <a:r>
              <a:rPr lang="en-US" sz="1800" i="1" dirty="0">
                <a:latin typeface="Georgia" charset="0"/>
                <a:ea typeface="ＭＳ Ｐゴシック" charset="0"/>
              </a:rPr>
              <a:t>Weather</a:t>
            </a:r>
            <a:r>
              <a:rPr lang="en-US" sz="1800" dirty="0">
                <a:latin typeface="Georgia" charset="0"/>
                <a:ea typeface="ＭＳ Ｐゴシック" charset="0"/>
              </a:rPr>
              <a:t> is one of &lt;</a:t>
            </a:r>
            <a:r>
              <a:rPr lang="en-US" sz="1800" i="1" dirty="0" err="1">
                <a:latin typeface="Georgia" charset="0"/>
                <a:ea typeface="ＭＳ Ｐゴシック" charset="0"/>
              </a:rPr>
              <a:t>sunny,rainy,cloudy,snow</a:t>
            </a:r>
            <a:r>
              <a:rPr lang="en-US" sz="1800" dirty="0">
                <a:latin typeface="Georgia" charset="0"/>
                <a:ea typeface="ＭＳ Ｐゴシック" charset="0"/>
              </a:rPr>
              <a:t>&gt;
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Georgia" charset="0"/>
                <a:ea typeface="ＭＳ Ｐゴシック" charset="0"/>
                <a:cs typeface="ＭＳ Ｐゴシック" charset="0"/>
              </a:rPr>
              <a:t>Atom = assignment of value to variable.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Georgia" charset="0"/>
                <a:ea typeface="ＭＳ Ｐゴシック" charset="0"/>
              </a:rPr>
              <a:t>Aka atomic event. 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latin typeface="Georgia" charset="0"/>
                <a:ea typeface="ＭＳ Ｐゴシック" charset="0"/>
              </a:rPr>
              <a:t>Weather =</a:t>
            </a:r>
            <a:r>
              <a:rPr lang="en-US" sz="1800" dirty="0">
                <a:latin typeface="Georgia" charset="0"/>
                <a:ea typeface="ＭＳ Ｐゴシック" charset="0"/>
              </a:rPr>
              <a:t> </a:t>
            </a:r>
            <a:r>
              <a:rPr lang="en-US" sz="1800" i="1" dirty="0">
                <a:latin typeface="Georgia" charset="0"/>
                <a:ea typeface="ＭＳ Ｐゴシック" charset="0"/>
              </a:rPr>
              <a:t>sunny</a:t>
            </a:r>
            <a:endParaRPr lang="en-US" sz="1800" dirty="0">
              <a:latin typeface="Georgia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latin typeface="Georgia" charset="0"/>
                <a:ea typeface="ＭＳ Ｐゴシック" charset="0"/>
              </a:rPr>
              <a:t>Cavity </a:t>
            </a:r>
            <a:r>
              <a:rPr lang="en-US" sz="1800" dirty="0">
                <a:latin typeface="Georgia" charset="0"/>
                <a:ea typeface="ＭＳ Ｐゴシック" charset="0"/>
              </a:rPr>
              <a:t>= </a:t>
            </a:r>
            <a:r>
              <a:rPr lang="en-US" sz="1800" i="1" dirty="0">
                <a:latin typeface="Georgia" charset="0"/>
                <a:ea typeface="ＭＳ Ｐゴシック" charset="0"/>
              </a:rPr>
              <a:t>false.</a:t>
            </a:r>
            <a:br>
              <a:rPr lang="en-US" sz="1800" i="1" dirty="0">
                <a:latin typeface="Georgia" charset="0"/>
                <a:ea typeface="ＭＳ Ｐゴシック" charset="0"/>
              </a:rPr>
            </a:br>
            <a:endParaRPr lang="en-US" sz="1800" dirty="0">
              <a:latin typeface="Georgia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Georgia" charset="0"/>
                <a:ea typeface="ＭＳ Ｐゴシック" charset="0"/>
                <a:cs typeface="ＭＳ Ｐゴシック" charset="0"/>
              </a:rPr>
              <a:t>Sentences are Boolean combinations of atoms.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latin typeface="Georgia" charset="0"/>
                <a:ea typeface="ＭＳ Ｐゴシック" charset="0"/>
              </a:rPr>
              <a:t>Same as propositional logic. 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latin typeface="Georgia" charset="0"/>
                <a:ea typeface="ＭＳ Ｐゴシック" charset="0"/>
              </a:rPr>
              <a:t>Weather = sunny </a:t>
            </a:r>
            <a:r>
              <a:rPr lang="en-US" sz="1800" dirty="0">
                <a:latin typeface="Georgia" charset="0"/>
                <a:ea typeface="ＭＳ Ｐゴシック" charset="0"/>
                <a:sym typeface="Symbol" charset="0"/>
              </a:rPr>
              <a:t>OR </a:t>
            </a:r>
            <a:r>
              <a:rPr lang="en-US" sz="1800" i="1" dirty="0">
                <a:latin typeface="Georgia" charset="0"/>
                <a:ea typeface="ＭＳ Ｐゴシック" charset="0"/>
              </a:rPr>
              <a:t>Cavity </a:t>
            </a:r>
            <a:r>
              <a:rPr lang="en-US" sz="1800" dirty="0">
                <a:latin typeface="Georgia" charset="0"/>
                <a:ea typeface="ＭＳ Ｐゴシック" charset="0"/>
              </a:rPr>
              <a:t>= </a:t>
            </a:r>
            <a:r>
              <a:rPr lang="en-US" sz="1800" i="1" dirty="0">
                <a:latin typeface="Georgia" charset="0"/>
                <a:ea typeface="ＭＳ Ｐゴシック" charset="0"/>
              </a:rPr>
              <a:t>false.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latin typeface="Georgia" charset="0"/>
                <a:ea typeface="ＭＳ Ｐゴシック" charset="0"/>
              </a:rPr>
              <a:t>Catch = true </a:t>
            </a:r>
            <a:r>
              <a:rPr lang="en-US" sz="1800" dirty="0">
                <a:latin typeface="Georgia" charset="0"/>
                <a:ea typeface="ＭＳ Ｐゴシック" charset="0"/>
              </a:rPr>
              <a:t>AND</a:t>
            </a:r>
            <a:r>
              <a:rPr lang="en-US" sz="1800" i="1" dirty="0">
                <a:latin typeface="Georgia" charset="0"/>
                <a:ea typeface="ＭＳ Ｐゴシック" charset="0"/>
              </a:rPr>
              <a:t> </a:t>
            </a:r>
            <a:r>
              <a:rPr lang="en-US" sz="1800" i="1" dirty="0" err="1">
                <a:latin typeface="Georgia" charset="0"/>
                <a:ea typeface="ＭＳ Ｐゴシック" charset="0"/>
              </a:rPr>
              <a:t>Tootache</a:t>
            </a:r>
            <a:r>
              <a:rPr lang="en-US" sz="1800" i="1" dirty="0">
                <a:latin typeface="Georgia" charset="0"/>
                <a:ea typeface="ＭＳ Ｐゴシック" charset="0"/>
              </a:rPr>
              <a:t> = False.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Probabilities and Possible Worlds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Possible </a:t>
            </a:r>
            <a:r>
              <a:rPr lang="en-US" sz="2800" dirty="0" smtClean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World/State: 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u="sng" dirty="0">
                <a:latin typeface="Georgia" charset="0"/>
                <a:ea typeface="ＭＳ Ｐゴシック" charset="0"/>
                <a:cs typeface="ＭＳ Ｐゴシック" charset="0"/>
              </a:rPr>
              <a:t>complete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 assignment of a value to each variable.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Removes all uncertainty.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>
                <a:latin typeface="Georgia" charset="0"/>
                <a:ea typeface="ＭＳ Ｐゴシック" charset="0"/>
                <a:cs typeface="ＭＳ Ｐゴシック" charset="0"/>
              </a:rPr>
              <a:t>Event 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2800" b="1" dirty="0">
                <a:latin typeface="Georgia" charset="0"/>
                <a:ea typeface="ＭＳ Ｐゴシック" charset="0"/>
                <a:cs typeface="ＭＳ Ｐゴシック" charset="0"/>
              </a:rPr>
              <a:t> proposition 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= set of possible worlds.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Atomic event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 = a single possible world.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733800"/>
          <a:ext cx="8001000" cy="2478089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  <a:gridCol w="2667000"/>
              </a:tblGrid>
              <a:tr h="365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Logic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Statistics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Examples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47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n/a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Variable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Weather, Cavity, Probe, Toothache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547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Atom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Variable Assignment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Weather = sunny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Cavity = false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1017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Possible World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Atomic Event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[Weather = sunny</a:t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Cavity =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Catch =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Toothache = true]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Random Variables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800" b="1">
                <a:latin typeface="Georgia" charset="0"/>
                <a:ea typeface="ＭＳ Ｐゴシック" charset="0"/>
                <a:cs typeface="ＭＳ Ｐゴシック" charset="0"/>
              </a:rPr>
              <a:t>random variable </a:t>
            </a: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has a probability associated with each of its values.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667000"/>
          <a:ext cx="6096000" cy="2868624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Variable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Value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Probability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Weather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Sunny
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Weather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Rainy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Weather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Cloudy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0.08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Weather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Snow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Cavity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Cavity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Probability for Sentences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Sentences also have probabilities assigned to them.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667000"/>
          <a:ext cx="7696200" cy="1114425"/>
        </p:xfrm>
        <a:graphic>
          <a:graphicData uri="http://schemas.openxmlformats.org/drawingml/2006/table">
            <a:tbl>
              <a:tblPr/>
              <a:tblGrid>
                <a:gridCol w="4800600"/>
                <a:gridCol w="2895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Sentence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P(Cavity = false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P(Cavity = true OR 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Probability Notation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Often probability theorists write A,B instead of A 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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B (like Prolog).</a:t>
            </a:r>
          </a:p>
          <a:p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 If the intended random variables are known, they are often not mentioned</a:t>
            </a:r>
            <a:r>
              <a:rPr lang="en-US" sz="2800" dirty="0" smtClean="0">
                <a:latin typeface="Georgia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sz="2800" dirty="0" smtClean="0">
                <a:latin typeface="Georgia" charset="0"/>
                <a:ea typeface="ＭＳ Ｐゴシック" charset="0"/>
                <a:cs typeface="ＭＳ Ｐゴシック" charset="0"/>
              </a:rPr>
              <a:t>If a statement is true for all values, the values are often not mentioned.</a:t>
            </a:r>
          </a:p>
          <a:p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38817"/>
              </p:ext>
            </p:extLst>
          </p:nvPr>
        </p:nvGraphicFramePr>
        <p:xfrm>
          <a:off x="533400" y="4572000"/>
          <a:ext cx="7772400" cy="148018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Shorthand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Full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false,Toothache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false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  <a:sym typeface="Symbol" pitchFamily="-103" charset="2"/>
                        </a:rPr>
                        <a:t>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= false)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P(false, false)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false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  <a:sym typeface="Symbol" pitchFamily="-103" charset="2"/>
                        </a:rPr>
                        <a:t>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P(C)&gt;0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P(C=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true)&gt;0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and P(C=false)&gt;0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Georgia" charset="0"/>
                <a:ea typeface="ＭＳ Ｐゴシック" charset="0"/>
                <a:cs typeface="ＭＳ Ｐゴシック" charset="0"/>
              </a:rPr>
              <a:t>Joint Probabilities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Assigning Probabilities to Sentences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b="1">
                <a:latin typeface="Georgia" charset="0"/>
                <a:ea typeface="ＭＳ Ｐゴシック" charset="0"/>
                <a:cs typeface="ＭＳ Ｐゴシック" charset="0"/>
              </a:rPr>
              <a:t>joint probability distribution</a:t>
            </a:r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 specifies the probability of each possible world (atomic event).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>
                <a:latin typeface="Georgia" charset="0"/>
                <a:ea typeface="ＭＳ Ｐゴシック" charset="0"/>
                <a:cs typeface="ＭＳ Ｐゴシック" charset="0"/>
              </a:rPr>
              <a:t>A joint distribution determines an probability for every sentence.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How? Spot the pattern.</a:t>
            </a:r>
          </a:p>
        </p:txBody>
      </p:sp>
      <p:pic>
        <p:nvPicPr>
          <p:cNvPr id="47107" name="Picture 4" descr="dentist-j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1425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Probabilities for Sentences: Spot the Pattern</a:t>
            </a:r>
          </a:p>
        </p:txBody>
      </p:sp>
      <p:pic>
        <p:nvPicPr>
          <p:cNvPr id="49154" name="Picture 4" descr="dentist-j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914775"/>
          <a:ext cx="7696200" cy="1485900"/>
        </p:xfrm>
        <a:graphic>
          <a:graphicData uri="http://schemas.openxmlformats.org/drawingml/2006/table">
            <a:tbl>
              <a:tblPr/>
              <a:tblGrid>
                <a:gridCol w="4800600"/>
                <a:gridCol w="2895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Sentence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P(Cavity = false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AND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P(Cavity = true OR 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P(Toothache = 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Inference by enumeration</a:t>
            </a:r>
          </a:p>
        </p:txBody>
      </p:sp>
      <p:pic>
        <p:nvPicPr>
          <p:cNvPr id="50178" name="Picture 9" descr="dentist-join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97025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Environments with Uncertainty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Artificial Intelligence a modern approach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AB3778-E791-E14E-A619-F8030D588865}" type="slidenum">
              <a:rPr lang="en-US" sz="1600">
                <a:solidFill>
                  <a:srgbClr val="7B9899"/>
                </a:solidFill>
              </a:rPr>
              <a:pPr eaLnBrk="1" hangingPunct="1"/>
              <a:t>2</a:t>
            </a:fld>
            <a:endParaRPr lang="en-US" sz="1600">
              <a:solidFill>
                <a:srgbClr val="7B9899"/>
              </a:solidFill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429000" y="1981200"/>
            <a:ext cx="1447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Fully Observable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1752600" y="3276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Deterministic</a:t>
            </a:r>
          </a:p>
        </p:txBody>
      </p:sp>
      <p:sp>
        <p:nvSpPr>
          <p:cNvPr id="17414" name="TextBox 8"/>
          <p:cNvSpPr txBox="1">
            <a:spLocks noChangeArrowheads="1"/>
          </p:cNvSpPr>
          <p:nvPr/>
        </p:nvSpPr>
        <p:spPr bwMode="auto">
          <a:xfrm>
            <a:off x="1676400" y="4267200"/>
            <a:ext cx="1600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Certainty: Search</a:t>
            </a: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3810000" y="4267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Uncertainty</a:t>
            </a:r>
          </a:p>
        </p:txBody>
      </p:sp>
      <p:cxnSp>
        <p:nvCxnSpPr>
          <p:cNvPr id="12" name="Straight Arrow Connector 11"/>
          <p:cNvCxnSpPr>
            <a:stCxn id="17412" idx="2"/>
            <a:endCxn id="17413" idx="0"/>
          </p:cNvCxnSpPr>
          <p:nvPr/>
        </p:nvCxnSpPr>
        <p:spPr>
          <a:xfrm rot="5400000">
            <a:off x="3028156" y="2151857"/>
            <a:ext cx="649287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413" idx="2"/>
            <a:endCxn id="17414" idx="0"/>
          </p:cNvCxnSpPr>
          <p:nvPr/>
        </p:nvCxnSpPr>
        <p:spPr>
          <a:xfrm rot="5400000">
            <a:off x="2204244" y="3918744"/>
            <a:ext cx="620712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413" idx="3"/>
          </p:cNvCxnSpPr>
          <p:nvPr/>
        </p:nvCxnSpPr>
        <p:spPr>
          <a:xfrm>
            <a:off x="3352800" y="3460750"/>
            <a:ext cx="1219200" cy="73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 noChangeShapeType="1"/>
            <a:stCxn id="17412" idx="2"/>
          </p:cNvCxnSpPr>
          <p:nvPr/>
        </p:nvCxnSpPr>
        <p:spPr bwMode="auto">
          <a:xfrm rot="16200000" flipH="1">
            <a:off x="3656806" y="3123407"/>
            <a:ext cx="1563687" cy="571500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8"/>
              </a:srgbClr>
            </a:outerShdw>
          </a:effectLst>
          <a:extLst/>
        </p:spPr>
      </p:cxnSp>
      <p:sp>
        <p:nvSpPr>
          <p:cNvPr id="17420" name="TextBox 18"/>
          <p:cNvSpPr txBox="1">
            <a:spLocks noChangeArrowheads="1"/>
          </p:cNvSpPr>
          <p:nvPr/>
        </p:nvSpPr>
        <p:spPr bwMode="auto">
          <a:xfrm>
            <a:off x="4648200" y="3048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</a:t>
            </a:r>
          </a:p>
        </p:txBody>
      </p:sp>
      <p:sp>
        <p:nvSpPr>
          <p:cNvPr id="17421" name="TextBox 19"/>
          <p:cNvSpPr txBox="1">
            <a:spLocks noChangeArrowheads="1"/>
          </p:cNvSpPr>
          <p:nvPr/>
        </p:nvSpPr>
        <p:spPr bwMode="auto">
          <a:xfrm>
            <a:off x="2286000" y="2590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yes</a:t>
            </a:r>
          </a:p>
        </p:txBody>
      </p:sp>
      <p:sp>
        <p:nvSpPr>
          <p:cNvPr id="17422" name="TextBox 20"/>
          <p:cNvSpPr txBox="1">
            <a:spLocks noChangeArrowheads="1"/>
          </p:cNvSpPr>
          <p:nvPr/>
        </p:nvSpPr>
        <p:spPr bwMode="auto">
          <a:xfrm>
            <a:off x="1905000" y="3744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yes</a:t>
            </a:r>
          </a:p>
        </p:txBody>
      </p:sp>
      <p:sp>
        <p:nvSpPr>
          <p:cNvPr id="17423" name="TextBox 21"/>
          <p:cNvSpPr txBox="1">
            <a:spLocks noChangeArrowheads="1"/>
          </p:cNvSpPr>
          <p:nvPr/>
        </p:nvSpPr>
        <p:spPr bwMode="auto">
          <a:xfrm>
            <a:off x="3657600" y="3276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Inference by enumeration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1901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Marginalization: For any sentence </a:t>
            </a:r>
            <a:r>
              <a:rPr lang="en-US" sz="2400" i="1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, sum the atomic events (possible worlds) where </a:t>
            </a:r>
            <a:r>
              <a:rPr lang="en-US" sz="2400" i="1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 is true.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Georgia" charset="0"/>
                <a:ea typeface="ＭＳ Ｐゴシック" charset="0"/>
                <a:cs typeface="ＭＳ Ｐゴシック" charset="0"/>
              </a:rPr>
              <a:t>P(</a:t>
            </a:r>
            <a:r>
              <a:rPr lang="en-US" sz="2400" i="1" dirty="0" smtClean="0">
                <a:latin typeface="Georgia" charset="0"/>
                <a:ea typeface="ＭＳ Ｐゴシック" charset="0"/>
                <a:cs typeface="ＭＳ Ｐゴシック" charset="0"/>
              </a:rPr>
              <a:t>Toothache=T)</a:t>
            </a:r>
            <a:r>
              <a:rPr lang="en-US" sz="2400" dirty="0" smtClean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= 0.108 + 0.012 + 0.016 + 0.064 = 0.2</a:t>
            </a:r>
            <a:r>
              <a:rPr lang="en-US" sz="2400" dirty="0" smtClean="0">
                <a:latin typeface="Georgia" charset="0"/>
                <a:ea typeface="ＭＳ Ｐゴシック" charset="0"/>
                <a:cs typeface="ＭＳ Ｐゴシック" charset="0"/>
              </a:rPr>
              <a:t>.</a:t>
            </a:r>
            <a:endParaRPr lang="en-US" sz="24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2227" name="Picture 9" descr="dentist-join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3657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Georgia" charset="0"/>
                <a:ea typeface="ＭＳ Ｐゴシック" charset="0"/>
                <a:cs typeface="ＭＳ Ｐゴシック" charset="0"/>
              </a:rPr>
              <a:t>Probabilistic Inference Rules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Axioms of probability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4876800" cy="3505200"/>
          </a:xfrm>
        </p:spPr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For any </a:t>
            </a:r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sentence 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A, B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
0 </a:t>
            </a:r>
            <a:r>
              <a:rPr lang="en-US" dirty="0">
                <a:latin typeface="Georgia" charset="0"/>
                <a:ea typeface="ＭＳ Ｐゴシック" charset="0"/>
                <a:cs typeface="Arial" charset="0"/>
              </a:rPr>
              <a:t>≤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Georgia" charset="0"/>
                <a:ea typeface="ＭＳ Ｐゴシック" charset="0"/>
                <a:cs typeface="Arial" charset="0"/>
              </a:rPr>
              <a:t>≤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1</a:t>
            </a:r>
          </a:p>
          <a:p>
            <a:pPr marL="0" indent="0"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true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) = 1 and 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false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) = 0</a:t>
            </a:r>
          </a:p>
          <a:p>
            <a:pPr marL="0" indent="0"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P(A) = P(B) if A and B are logically equivalent. </a:t>
            </a:r>
          </a:p>
          <a:p>
            <a:pPr marL="0" indent="0" eaLnBrk="1" hangingPunct="1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 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) =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) + 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) - P(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Georgia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2467" name="Picture 4" descr="axiom3-ve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3781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5410200" y="5791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/>
              <a:t>sentences </a:t>
            </a:r>
            <a:r>
              <a:rPr lang="en-US" sz="1800" dirty="0"/>
              <a:t>considered as sets of possible worlds.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Rule 1: Logical Equivalence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61257"/>
              </p:ext>
            </p:extLst>
          </p:nvPr>
        </p:nvGraphicFramePr>
        <p:xfrm>
          <a:off x="533400" y="1524000"/>
          <a:ext cx="6400800" cy="1011238"/>
        </p:xfrm>
        <a:graphic>
          <a:graphicData uri="http://schemas.openxmlformats.org/drawingml/2006/table">
            <a:tbl>
              <a:tblPr/>
              <a:tblGrid>
                <a:gridCol w="3763911"/>
                <a:gridCol w="2636889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P(NOT (NOT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Cavity=T))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42646"/>
              </p:ext>
            </p:extLst>
          </p:nvPr>
        </p:nvGraphicFramePr>
        <p:xfrm>
          <a:off x="533400" y="4419600"/>
          <a:ext cx="8153400" cy="1011583"/>
        </p:xfrm>
        <a:graphic>
          <a:graphicData uri="http://schemas.openxmlformats.org/drawingml/2006/table">
            <a:tbl>
              <a:tblPr/>
              <a:tblGrid>
                <a:gridCol w="3989388"/>
                <a:gridCol w="4164012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P(NOT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(Cavity = 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OR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= T))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 AND Toothache = F)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0.72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0.72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91289"/>
              </p:ext>
            </p:extLst>
          </p:nvPr>
        </p:nvGraphicFramePr>
        <p:xfrm>
          <a:off x="228600" y="2895600"/>
          <a:ext cx="8695031" cy="1011583"/>
        </p:xfrm>
        <a:graphic>
          <a:graphicData uri="http://schemas.openxmlformats.org/drawingml/2006/table">
            <a:tbl>
              <a:tblPr/>
              <a:tblGrid>
                <a:gridCol w="4732631"/>
                <a:gridCol w="39624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P(NOT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/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(Cavity = 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AND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= T))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 OR Toothache = F)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0.88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0.88</a:t>
                      </a:r>
                    </a:p>
                  </a:txBody>
                  <a:tcPr marL="91428" marR="91428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The Logical Equivalence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79450"/>
              </p:ext>
            </p:extLst>
          </p:nvPr>
        </p:nvGraphicFramePr>
        <p:xfrm>
          <a:off x="533400" y="1524000"/>
          <a:ext cx="5181600" cy="1011293"/>
        </p:xfrm>
        <a:graphic>
          <a:graphicData uri="http://schemas.openxmlformats.org/drawingml/2006/table">
            <a:tbl>
              <a:tblPr/>
              <a:tblGrid>
                <a:gridCol w="2781465"/>
                <a:gridCol w="451595"/>
                <a:gridCol w="1948540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P(NOT (NOT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Cavity=T))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61667"/>
              </p:ext>
            </p:extLst>
          </p:nvPr>
        </p:nvGraphicFramePr>
        <p:xfrm>
          <a:off x="304800" y="4765675"/>
          <a:ext cx="8610600" cy="1558925"/>
        </p:xfrm>
        <a:graphic>
          <a:graphicData uri="http://schemas.openxmlformats.org/drawingml/2006/table">
            <a:tbl>
              <a:tblPr/>
              <a:tblGrid>
                <a:gridCol w="3953688"/>
                <a:gridCol w="508168"/>
                <a:gridCol w="4148744"/>
              </a:tblGrid>
              <a:tr h="1189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P(NOT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(Cavity=T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OR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 AND Toothache = F)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0.72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0.72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56029"/>
              </p:ext>
            </p:extLst>
          </p:nvPr>
        </p:nvGraphicFramePr>
        <p:xfrm>
          <a:off x="228600" y="3013075"/>
          <a:ext cx="8686800" cy="1558925"/>
        </p:xfrm>
        <a:graphic>
          <a:graphicData uri="http://schemas.openxmlformats.org/drawingml/2006/table">
            <a:tbl>
              <a:tblPr/>
              <a:tblGrid>
                <a:gridCol w="4102100"/>
                <a:gridCol w="723900"/>
                <a:gridCol w="3860800"/>
              </a:tblGrid>
              <a:tr h="1189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P(NOT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=T AND Toothache =T))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 OR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F)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0.88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0.88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sp>
        <p:nvSpPr>
          <p:cNvPr id="66604" name="TextBox 6"/>
          <p:cNvSpPr txBox="1">
            <a:spLocks noChangeArrowheads="1"/>
          </p:cNvSpPr>
          <p:nvPr/>
        </p:nvSpPr>
        <p:spPr bwMode="auto">
          <a:xfrm>
            <a:off x="6019800" y="1418272"/>
            <a:ext cx="2895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Rule 1: Logically equivalent expressions have the same probability.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Psychology: Probability Judgements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pitchFamily="-103" charset="2"/>
              <a:buNone/>
              <a:defRPr/>
            </a:pPr>
            <a:r>
              <a:rPr lang="en-US" dirty="0" smtClean="0"/>
              <a:t>Consider the following famous experiment.</a:t>
            </a:r>
          </a:p>
          <a:p>
            <a:pPr>
              <a:buFont typeface="Wingdings 2" pitchFamily="-103" charset="2"/>
              <a:buNone/>
              <a:defRPr/>
            </a:pPr>
            <a:r>
              <a:rPr lang="en-US" dirty="0" smtClean="0"/>
              <a:t>Two groups of subjects.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Would you opt for surgery if the survival rate is 90 percent?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Would you opt for surgery if the </a:t>
            </a:r>
            <a:r>
              <a:rPr lang="en-US" dirty="0" err="1" smtClean="0"/>
              <a:t>mortatility</a:t>
            </a:r>
            <a:r>
              <a:rPr lang="en-US" dirty="0" smtClean="0"/>
              <a:t> rate is 10 percent?</a:t>
            </a:r>
          </a:p>
          <a:p>
            <a:pPr marL="514350" indent="-514350">
              <a:buFont typeface="Wingdings 2" pitchFamily="-103" charset="2"/>
              <a:buNone/>
              <a:defRPr/>
            </a:pPr>
            <a:r>
              <a:rPr lang="en-US" dirty="0" smtClean="0"/>
              <a:t>Which would you prefer?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Rule 2: Marginalization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67033"/>
              </p:ext>
            </p:extLst>
          </p:nvPr>
        </p:nvGraphicFramePr>
        <p:xfrm>
          <a:off x="301625" y="1527175"/>
          <a:ext cx="6116638" cy="1011293"/>
        </p:xfrm>
        <a:graphic>
          <a:graphicData uri="http://schemas.openxmlformats.org/drawingml/2006/table">
            <a:tbl>
              <a:tblPr/>
              <a:tblGrid>
                <a:gridCol w="2038350"/>
                <a:gridCol w="2039938"/>
                <a:gridCol w="2038350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 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= F)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67447"/>
              </p:ext>
            </p:extLst>
          </p:nvPr>
        </p:nvGraphicFramePr>
        <p:xfrm>
          <a:off x="301625" y="4856163"/>
          <a:ext cx="6251575" cy="1011292"/>
        </p:xfrm>
        <a:graphic>
          <a:graphicData uri="http://schemas.openxmlformats.org/drawingml/2006/table">
            <a:tbl>
              <a:tblPr/>
              <a:tblGrid>
                <a:gridCol w="2038350"/>
                <a:gridCol w="2039938"/>
                <a:gridCol w="2173287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 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09722"/>
              </p:ext>
            </p:extLst>
          </p:nvPr>
        </p:nvGraphicFramePr>
        <p:xfrm>
          <a:off x="301625" y="3200400"/>
          <a:ext cx="6116638" cy="1011293"/>
        </p:xfrm>
        <a:graphic>
          <a:graphicData uri="http://schemas.openxmlformats.org/drawingml/2006/table">
            <a:tbl>
              <a:tblPr/>
              <a:tblGrid>
                <a:gridCol w="2038350"/>
                <a:gridCol w="2039938"/>
                <a:gridCol w="2038350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F, Toothache = F)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F)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0.72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</a:t>
                      </a:r>
                    </a:p>
                  </a:txBody>
                  <a:tcPr marL="91428" marR="9142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The Marginalization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16212"/>
              </p:ext>
            </p:extLst>
          </p:nvPr>
        </p:nvGraphicFramePr>
        <p:xfrm>
          <a:off x="301625" y="1527175"/>
          <a:ext cx="6887037" cy="1011293"/>
        </p:xfrm>
        <a:graphic>
          <a:graphicData uri="http://schemas.openxmlformats.org/drawingml/2006/table">
            <a:tbl>
              <a:tblPr/>
              <a:tblGrid>
                <a:gridCol w="1839114"/>
                <a:gridCol w="428625"/>
                <a:gridCol w="1952298"/>
                <a:gridCol w="533400"/>
                <a:gridCol w="2133600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+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 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31374"/>
              </p:ext>
            </p:extLst>
          </p:nvPr>
        </p:nvGraphicFramePr>
        <p:xfrm>
          <a:off x="301625" y="4810388"/>
          <a:ext cx="8266028" cy="1011293"/>
        </p:xfrm>
        <a:graphic>
          <a:graphicData uri="http://schemas.openxmlformats.org/drawingml/2006/table">
            <a:tbl>
              <a:tblPr/>
              <a:tblGrid>
                <a:gridCol w="1839114"/>
                <a:gridCol w="306388"/>
                <a:gridCol w="2132012"/>
                <a:gridCol w="343614"/>
                <a:gridCol w="3644900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+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85355"/>
              </p:ext>
            </p:extLst>
          </p:nvPr>
        </p:nvGraphicFramePr>
        <p:xfrm>
          <a:off x="301625" y="3362588"/>
          <a:ext cx="6765513" cy="1011293"/>
        </p:xfrm>
        <a:graphic>
          <a:graphicData uri="http://schemas.openxmlformats.org/drawingml/2006/table">
            <a:tbl>
              <a:tblPr/>
              <a:tblGrid>
                <a:gridCol w="1839114"/>
                <a:gridCol w="457200"/>
                <a:gridCol w="1952298"/>
                <a:gridCol w="685800"/>
                <a:gridCol w="1831101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F,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+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F,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 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 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0.72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Prove the Pattern: 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Theorem. P(A) = P(A,B) + P(A, not B)</a:t>
            </a:r>
          </a:p>
          <a:p>
            <a:pPr marL="0" indent="0"/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Proof. </a:t>
            </a:r>
          </a:p>
          <a:p>
            <a:pPr marL="0" indent="0"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A is logically equivalent to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[A and B)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(A and not B)].</a:t>
            </a:r>
          </a:p>
          <a:p>
            <a:pPr marL="0" indent="0"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P(A) = P([A and B)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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(A and not B)]) =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 and B) + P(A and not B) –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</a:t>
            </a:r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[(A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and B)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(A and not B)]). Disjunction Rule.</a:t>
            </a:r>
          </a:p>
          <a:p>
            <a:pPr marL="0" indent="0"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[A and B)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(A and not B)] is logically equivalent to </a:t>
            </a:r>
            <a:r>
              <a:rPr lang="en-US" b="1" dirty="0">
                <a:latin typeface="Georgia" charset="0"/>
                <a:ea typeface="ＭＳ Ｐゴシック" charset="0"/>
                <a:cs typeface="ＭＳ Ｐゴシック" charset="0"/>
              </a:rPr>
              <a:t>false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, so P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en-US" smtClean="0">
                <a:latin typeface="Georgia" charset="0"/>
                <a:ea typeface="ＭＳ Ｐゴシック" charset="0"/>
                <a:cs typeface="ＭＳ Ｐゴシック" charset="0"/>
              </a:rPr>
              <a:t>[(A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and B)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(A and not B)]) =0.</a:t>
            </a:r>
          </a:p>
          <a:p>
            <a:pPr marL="0" indent="0"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So 2. implies P(A) = P(A and B) + P(A and not B).</a:t>
            </a:r>
          </a:p>
          <a:p>
            <a:pPr marL="0" indent="0">
              <a:buFont typeface="Georgia" charset="0"/>
              <a:buAutoNum type="arabicPeriod"/>
            </a:pP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Conditional Probabilities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The Big Picture: AI for Model-Based Agents</a:t>
            </a: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Artificial Intelligence a modern approach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9D0FC-4DD8-0A4F-85D0-75D4B0E075A2}" type="slidenum">
              <a:rPr lang="en-US" sz="1600">
                <a:solidFill>
                  <a:srgbClr val="7B9899"/>
                </a:solidFill>
              </a:rPr>
              <a:pPr eaLnBrk="1" hangingPunct="1"/>
              <a:t>3</a:t>
            </a:fld>
            <a:endParaRPr lang="en-US" sz="1600">
              <a:solidFill>
                <a:srgbClr val="7B9899"/>
              </a:solidFill>
            </a:endParaRPr>
          </a:p>
        </p:txBody>
      </p:sp>
      <p:sp>
        <p:nvSpPr>
          <p:cNvPr id="59397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1981200"/>
            <a:ext cx="1295400" cy="6064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charset="0"/>
              <a:buNone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Action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0" y="3470275"/>
            <a:ext cx="1676400" cy="60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 sz="2700">
                <a:latin typeface="Georgia" charset="0"/>
                <a:cs typeface="ＭＳ Ｐゴシック" charset="0"/>
              </a:rPr>
              <a:t>Learning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52600" y="3505200"/>
            <a:ext cx="2362200" cy="53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 sz="2700" b="1" dirty="0">
                <a:latin typeface="Georgia" charset="0"/>
                <a:cs typeface="ＭＳ Ｐゴシック" charset="0"/>
              </a:rPr>
              <a:t>Knowledge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52600" y="4114800"/>
            <a:ext cx="2057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 dirty="0">
                <a:latin typeface="Georgia" charset="0"/>
                <a:cs typeface="ＭＳ Ｐゴシック" charset="0"/>
              </a:rPr>
              <a:t>Logic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 b="1" dirty="0">
                <a:latin typeface="Georgia" charset="0"/>
                <a:cs typeface="ＭＳ Ｐゴシック" charset="0"/>
              </a:rPr>
              <a:t>Probability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 dirty="0">
                <a:latin typeface="Georgia" charset="0"/>
                <a:cs typeface="ＭＳ Ｐゴシック" charset="0"/>
              </a:rPr>
              <a:t>Heuristics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 dirty="0">
                <a:latin typeface="Georgia" charset="0"/>
                <a:cs typeface="ＭＳ Ｐゴシック" charset="0"/>
              </a:rPr>
              <a:t>Inference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9" idx="0"/>
            <a:endCxn id="59397" idx="2"/>
          </p:cNvCxnSpPr>
          <p:nvPr/>
        </p:nvCxnSpPr>
        <p:spPr bwMode="auto">
          <a:xfrm flipV="1">
            <a:off x="2933700" y="2587625"/>
            <a:ext cx="1905000" cy="917575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752600" y="1752600"/>
            <a:ext cx="2590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>
                <a:latin typeface="Georgia" charset="0"/>
                <a:cs typeface="ＭＳ Ｐゴシック" charset="0"/>
              </a:rPr>
              <a:t>Planning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>
                <a:latin typeface="Georgia" charset="0"/>
                <a:cs typeface="ＭＳ Ｐゴシック" charset="0"/>
              </a:rPr>
              <a:t>Decision Theory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>
                <a:latin typeface="Georgia" charset="0"/>
                <a:cs typeface="ＭＳ Ｐゴシック" charset="0"/>
              </a:rPr>
              <a:t>Game Theory</a:t>
            </a:r>
          </a:p>
        </p:txBody>
      </p:sp>
      <p:cxnSp>
        <p:nvCxnSpPr>
          <p:cNvPr id="16" name="Straight Arrow Connector 15"/>
          <p:cNvCxnSpPr>
            <a:cxnSpLocks noChangeShapeType="1"/>
            <a:stCxn id="59397" idx="2"/>
          </p:cNvCxnSpPr>
          <p:nvPr/>
        </p:nvCxnSpPr>
        <p:spPr bwMode="auto">
          <a:xfrm rot="16200000" flipH="1">
            <a:off x="5503862" y="1922463"/>
            <a:ext cx="841375" cy="2171700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791200" y="2057400"/>
            <a:ext cx="259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>
                <a:latin typeface="Georgia" charset="0"/>
                <a:cs typeface="ＭＳ Ｐゴシック" charset="0"/>
              </a:rPr>
              <a:t>Reinforcement Learning</a:t>
            </a:r>
          </a:p>
        </p:txBody>
      </p:sp>
      <p:cxnSp>
        <p:nvCxnSpPr>
          <p:cNvPr id="20" name="Straight Arrow Connector 19"/>
          <p:cNvCxnSpPr>
            <a:stCxn id="8" idx="1"/>
            <a:endCxn id="9" idx="3"/>
          </p:cNvCxnSpPr>
          <p:nvPr/>
        </p:nvCxnSpPr>
        <p:spPr>
          <a:xfrm flipH="1" flipV="1">
            <a:off x="4114800" y="3771107"/>
            <a:ext cx="1981200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4038600" y="4038600"/>
            <a:ext cx="2971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>
                <a:latin typeface="Georgia" charset="0"/>
                <a:cs typeface="ＭＳ Ｐゴシック" charset="0"/>
              </a:rPr>
              <a:t>Machine Learning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charset="0"/>
              <a:buNone/>
            </a:pPr>
            <a:r>
              <a:rPr lang="en-US">
                <a:latin typeface="Georgia" charset="0"/>
                <a:cs typeface="ＭＳ Ｐゴシック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06644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Probabilities: Intro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Given (A) that a die comes up with an odd number, what is the probability that (B) the number is</a:t>
            </a:r>
          </a:p>
          <a:p>
            <a:pPr marL="731838" lvl="1" indent="-457200"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</a:rPr>
              <a:t>a 2</a:t>
            </a:r>
          </a:p>
          <a:p>
            <a:pPr marL="731838" lvl="1" indent="-457200"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</a:rPr>
              <a:t>a 3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Answer: the number of cases that satisfy both A and B, out of the number of cases that satisfy A.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Examples:</a:t>
            </a:r>
          </a:p>
          <a:p>
            <a:pPr marL="731838" lvl="1" indent="-457200"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</a:rPr>
              <a:t>#faces with (odd and 2)/#faces with odd</a:t>
            </a:r>
            <a:br>
              <a:rPr lang="en-US">
                <a:latin typeface="Georgia" charset="0"/>
                <a:ea typeface="ＭＳ Ｐゴシック" charset="0"/>
              </a:rPr>
            </a:br>
            <a:r>
              <a:rPr lang="en-US">
                <a:latin typeface="Georgia" charset="0"/>
                <a:ea typeface="ＭＳ Ｐゴシック" charset="0"/>
              </a:rPr>
              <a:t>= 0 / 3 = 0.</a:t>
            </a:r>
          </a:p>
          <a:p>
            <a:pPr marL="731838" lvl="1" indent="-457200"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</a:rPr>
              <a:t>#faces with (odd and 3)/#faces with odd</a:t>
            </a:r>
            <a:br>
              <a:rPr lang="en-US">
                <a:latin typeface="Georgia" charset="0"/>
                <a:ea typeface="ＭＳ Ｐゴシック" charset="0"/>
              </a:rPr>
            </a:br>
            <a:r>
              <a:rPr lang="en-US">
                <a:latin typeface="Georgia" charset="0"/>
                <a:ea typeface="ＭＳ Ｐゴシック" charset="0"/>
              </a:rPr>
              <a:t>= 1 / 3.</a:t>
            </a:r>
          </a:p>
          <a:p>
            <a:pPr marL="731838" lvl="1" indent="-457200">
              <a:buFont typeface="Georgia" charset="0"/>
              <a:buAutoNum type="arabicPeriod"/>
            </a:pPr>
            <a:endParaRPr lang="en-US">
              <a:latin typeface="Georgi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Probs ctd.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Suppose that 50 students are taking 310 and 30 are women. Given (A) that a student is taking 310, what is the probability that (B) they are a woman?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Answer: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#students who take 310 and are a woman/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#students in 310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= 30/50 = 3/5.</a:t>
            </a:r>
          </a:p>
          <a:p>
            <a:r>
              <a:rPr lang="en-US" b="1" dirty="0">
                <a:latin typeface="Georgia" charset="0"/>
                <a:ea typeface="ＭＳ Ｐゴシック" charset="0"/>
                <a:cs typeface="ＭＳ Ｐゴシック" charset="0"/>
              </a:rPr>
              <a:t>Notation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: P</a:t>
            </a:r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(B|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  <a:endParaRPr lang="en-US" b="1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Ratios: Spot the Pattern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682625"/>
          </a:xfrm>
        </p:spPr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Spot the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762000" y="4114800"/>
          <a:ext cx="6708775" cy="1285891"/>
        </p:xfrm>
        <a:graphic>
          <a:graphicData uri="http://schemas.openxmlformats.org/drawingml/2006/table">
            <a:tbl>
              <a:tblPr/>
              <a:tblGrid>
                <a:gridCol w="2236788"/>
                <a:gridCol w="2235200"/>
                <a:gridCol w="2236787"/>
              </a:tblGrid>
              <a:tr h="9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P(Student takes 310)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P(Student takes 310 and is woman)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P(Student is woman|Student takes 310)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=50/15,000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30/15,000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3/5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762000" y="2209800"/>
          <a:ext cx="6116638" cy="1285891"/>
        </p:xfrm>
        <a:graphic>
          <a:graphicData uri="http://schemas.openxmlformats.org/drawingml/2006/table">
            <a:tbl>
              <a:tblPr/>
              <a:tblGrid>
                <a:gridCol w="2038350"/>
                <a:gridCol w="2039938"/>
                <a:gridCol w="2038350"/>
              </a:tblGrid>
              <a:tr h="914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P(die comes up with odd number)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P(die comes up with 3)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P(3|odd number)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1/2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1/6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1/3</a:t>
                      </a:r>
                    </a:p>
                  </a:txBody>
                  <a:tcPr marL="91428" marR="91428" marT="45747" marB="4574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Probs: The Ratio Pattern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682625"/>
          </a:xfrm>
        </p:spPr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Spot the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/>
        </p:nvGraphicFramePr>
        <p:xfrm>
          <a:off x="762000" y="3962400"/>
          <a:ext cx="7696200" cy="1558925"/>
        </p:xfrm>
        <a:graphic>
          <a:graphicData uri="http://schemas.openxmlformats.org/drawingml/2006/table">
            <a:tbl>
              <a:tblPr/>
              <a:tblGrid>
                <a:gridCol w="1539875"/>
                <a:gridCol w="1538288"/>
                <a:gridCol w="1539875"/>
                <a:gridCol w="1538287"/>
                <a:gridCol w="1539875"/>
              </a:tblGrid>
              <a:tr h="1189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P(Student takes 310)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/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P(Student takes 310 and is woman)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P(Student is woman|Student takes 310)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=50/15,000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30/15,000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3/5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762000" y="2209800"/>
          <a:ext cx="7696200" cy="1558925"/>
        </p:xfrm>
        <a:graphic>
          <a:graphicData uri="http://schemas.openxmlformats.org/drawingml/2006/table">
            <a:tbl>
              <a:tblPr/>
              <a:tblGrid>
                <a:gridCol w="1539875"/>
                <a:gridCol w="1538288"/>
                <a:gridCol w="1539875"/>
                <a:gridCol w="1538287"/>
                <a:gridCol w="1539875"/>
              </a:tblGrid>
              <a:tr h="11890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P(die comes up with odd number)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/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P(die comes up with 3)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P(3|odd number)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1/2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1/6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1/3</a:t>
                      </a:r>
                    </a:p>
                  </a:txBody>
                  <a:tcPr marL="91428" marR="91428"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sp>
        <p:nvSpPr>
          <p:cNvPr id="78891" name="TextBox 6"/>
          <p:cNvSpPr txBox="1">
            <a:spLocks noChangeArrowheads="1"/>
          </p:cNvSpPr>
          <p:nvPr/>
        </p:nvSpPr>
        <p:spPr bwMode="auto">
          <a:xfrm>
            <a:off x="685800" y="5791200"/>
            <a:ext cx="7848600" cy="4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accent1"/>
                </a:solidFill>
              </a:rPr>
              <a:t>P(A|B) = P(A and B)/ P(B) </a:t>
            </a:r>
            <a:r>
              <a:rPr lang="en-US" sz="2500"/>
              <a:t>Important!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Probabilities: Motivation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From logic: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much knowledge can be represented as implications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B</a:t>
            </a:r>
            <a:r>
              <a:rPr lang="en-US" baseline="-25000" dirty="0">
                <a:latin typeface="Georgi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,..,B</a:t>
            </a:r>
            <a:r>
              <a:rPr lang="en-US" baseline="-25000" dirty="0">
                <a:latin typeface="Georgia" charset="0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=&gt;A.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Conditional probabilities are a probabilistic version of reasoning about what follows from conditions.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Cognitive Science: Our minds store implicational knowledge.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Key for understanding Bayes nets.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Conjunctivitis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_tradnl" sz="2400">
                <a:latin typeface="Georgia" charset="0"/>
                <a:ea typeface="ＭＳ Ｐゴシック" charset="0"/>
                <a:cs typeface="ＭＳ Ｐゴシック" charset="0"/>
              </a:rPr>
              <a:t>Linda is 31 years old, single, outspoken, and very bright. She majored in philosophy. As a student, she was deeply concerned with issues of discrimination and social justice, and also participated in antinuclear demonstrations. </a:t>
            </a: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>
              <a:buFont typeface="Wingdings 2" charset="0"/>
              <a:buNone/>
            </a:pPr>
            <a:r>
              <a:rPr lang="es-ES_tradnl" sz="2400">
                <a:latin typeface="Georgia" charset="0"/>
                <a:ea typeface="ＭＳ Ｐゴシック" charset="0"/>
                <a:cs typeface="ＭＳ Ｐゴシック" charset="0"/>
              </a:rPr>
              <a:t>Here are some possibilities for what Linda is doing now; please rank them according to likelihood.</a:t>
            </a: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>
              <a:buFont typeface="Wingdings 2" charset="0"/>
              <a:buNone/>
            </a:pPr>
            <a:r>
              <a:rPr lang="es-ES_tradnl" sz="2400">
                <a:latin typeface="Georgia" charset="0"/>
                <a:ea typeface="ＭＳ Ｐゴシック" charset="0"/>
                <a:cs typeface="ＭＳ Ｐゴシック" charset="0"/>
              </a:rPr>
              <a:t> </a:t>
            </a: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>
              <a:buFont typeface="Wingdings 2" charset="0"/>
              <a:buNone/>
            </a:pPr>
            <a:r>
              <a:rPr lang="es-ES_tradnl" sz="2400">
                <a:latin typeface="Georgia" charset="0"/>
                <a:ea typeface="ＭＳ Ｐゴシック" charset="0"/>
                <a:cs typeface="ＭＳ Ｐゴシック" charset="0"/>
              </a:rPr>
              <a:t>a. Linda is a bank teller.</a:t>
            </a: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>
              <a:buFont typeface="Wingdings 2" charset="0"/>
              <a:buNone/>
            </a:pPr>
            <a:r>
              <a:rPr lang="es-ES_tradnl" sz="2400">
                <a:latin typeface="Georgia" charset="0"/>
                <a:ea typeface="ＭＳ Ｐゴシック" charset="0"/>
                <a:cs typeface="ＭＳ Ｐゴシック" charset="0"/>
              </a:rPr>
              <a:t>b. Linda works for a book publisher.</a:t>
            </a: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pPr>
              <a:buFont typeface="Wingdings 2" charset="0"/>
              <a:buNone/>
            </a:pPr>
            <a:r>
              <a:rPr lang="es-ES_tradnl" sz="2400">
                <a:latin typeface="Georgia" charset="0"/>
                <a:ea typeface="ＭＳ Ｐゴシック" charset="0"/>
                <a:cs typeface="ＭＳ Ｐゴシック" charset="0"/>
              </a:rPr>
              <a:t>c. Linda is a bankteller who is active in the feminist movement.</a:t>
            </a:r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  <a:p>
            <a:endParaRPr lang="en-US" sz="24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The Product Rule: Spot the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53868"/>
              </p:ext>
            </p:extLst>
          </p:nvPr>
        </p:nvGraphicFramePr>
        <p:xfrm>
          <a:off x="301625" y="1527175"/>
          <a:ext cx="8692617" cy="1011238"/>
        </p:xfrm>
        <a:graphic>
          <a:graphicData uri="http://schemas.openxmlformats.org/drawingml/2006/table">
            <a:tbl>
              <a:tblPr/>
              <a:tblGrid>
                <a:gridCol w="1594002"/>
                <a:gridCol w="3236730"/>
                <a:gridCol w="3861885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P(Toothache=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T|Cavity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T,Toothache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0.6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24488"/>
              </p:ext>
            </p:extLst>
          </p:nvPr>
        </p:nvGraphicFramePr>
        <p:xfrm>
          <a:off x="301625" y="4648200"/>
          <a:ext cx="8885790" cy="1011238"/>
        </p:xfrm>
        <a:graphic>
          <a:graphicData uri="http://schemas.openxmlformats.org/drawingml/2006/table">
            <a:tbl>
              <a:tblPr/>
              <a:tblGrid>
                <a:gridCol w="1679575"/>
                <a:gridCol w="3347003"/>
                <a:gridCol w="3859212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T|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 = 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T,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 =F)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27616"/>
              </p:ext>
            </p:extLst>
          </p:nvPr>
        </p:nvGraphicFramePr>
        <p:xfrm>
          <a:off x="105917" y="3048000"/>
          <a:ext cx="9038083" cy="1011238"/>
        </p:xfrm>
        <a:graphic>
          <a:graphicData uri="http://schemas.openxmlformats.org/drawingml/2006/table">
            <a:tbl>
              <a:tblPr/>
              <a:tblGrid>
                <a:gridCol w="2101531"/>
                <a:gridCol w="3294761"/>
                <a:gridCol w="3641791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Cavity=T| 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T,Toothache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0.6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The Product Rule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74371"/>
              </p:ext>
            </p:extLst>
          </p:nvPr>
        </p:nvGraphicFramePr>
        <p:xfrm>
          <a:off x="301624" y="1527175"/>
          <a:ext cx="8308976" cy="1011293"/>
        </p:xfrm>
        <a:graphic>
          <a:graphicData uri="http://schemas.openxmlformats.org/drawingml/2006/table">
            <a:tbl>
              <a:tblPr/>
              <a:tblGrid>
                <a:gridCol w="1972743"/>
                <a:gridCol w="599233"/>
                <a:gridCol w="3147531"/>
                <a:gridCol w="577620"/>
                <a:gridCol w="2011849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x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Toothache|Cavity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0.6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L="91444" marR="91444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78831"/>
              </p:ext>
            </p:extLst>
          </p:nvPr>
        </p:nvGraphicFramePr>
        <p:xfrm>
          <a:off x="301624" y="4648200"/>
          <a:ext cx="8393437" cy="1011293"/>
        </p:xfrm>
        <a:graphic>
          <a:graphicData uri="http://schemas.openxmlformats.org/drawingml/2006/table">
            <a:tbl>
              <a:tblPr/>
              <a:tblGrid>
                <a:gridCol w="1729843"/>
                <a:gridCol w="514351"/>
                <a:gridCol w="3510804"/>
                <a:gridCol w="521092"/>
                <a:gridCol w="2117347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 =F)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x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T|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 = 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Cavity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=F)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0.08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0672"/>
              </p:ext>
            </p:extLst>
          </p:nvPr>
        </p:nvGraphicFramePr>
        <p:xfrm>
          <a:off x="301625" y="3048000"/>
          <a:ext cx="7852435" cy="1011293"/>
        </p:xfrm>
        <a:graphic>
          <a:graphicData uri="http://schemas.openxmlformats.org/drawingml/2006/table">
            <a:tbl>
              <a:tblPr/>
              <a:tblGrid>
                <a:gridCol w="2101531"/>
                <a:gridCol w="416244"/>
                <a:gridCol w="2977645"/>
                <a:gridCol w="441692"/>
                <a:gridCol w="1915323"/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x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P(Cavity|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=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P(Cavity=T,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Toothache=T)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0.2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0.6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itchFamily="-103" charset="0"/>
                        <a:ea typeface="ＭＳ Ｐゴシック" pitchFamily="-103" charset="-128"/>
                        <a:cs typeface="ＭＳ Ｐゴシック" pitchFamily="-103" charset="-128"/>
                      </a:endParaRP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3" charset="0"/>
                          <a:ea typeface="ＭＳ Ｐゴシック" pitchFamily="-103" charset="-128"/>
                          <a:cs typeface="ＭＳ Ｐゴシック" pitchFamily="-103" charset="-128"/>
                        </a:rPr>
                        <a:t>0.12</a:t>
                      </a:r>
                    </a:p>
                  </a:txBody>
                  <a:tcPr marL="91438" marR="91438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Exercise: Conditional Probability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Prove the </a:t>
            </a:r>
            <a:r>
              <a:rPr lang="en-US" b="1" dirty="0">
                <a:latin typeface="Georgia" charset="0"/>
                <a:ea typeface="ＭＳ Ｐゴシック" charset="0"/>
                <a:cs typeface="ＭＳ Ｐゴシック" charset="0"/>
              </a:rPr>
              <a:t>product rule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P(A,B) = P(A|B) x P(B).</a:t>
            </a:r>
          </a:p>
          <a:p>
            <a:pPr lvl="1"/>
            <a:r>
              <a:rPr lang="en-US" dirty="0">
                <a:latin typeface="Georgia" charset="0"/>
                <a:ea typeface="ＭＳ Ｐゴシック" charset="0"/>
              </a:rPr>
              <a:t>Marginal </a:t>
            </a:r>
            <a:r>
              <a:rPr lang="en-US" dirty="0" smtClean="0">
                <a:latin typeface="Georgia" charset="0"/>
                <a:ea typeface="ＭＳ Ｐゴシック" charset="0"/>
              </a:rPr>
              <a:t>x </a:t>
            </a:r>
            <a:r>
              <a:rPr lang="en-US" dirty="0">
                <a:latin typeface="Georgia" charset="0"/>
                <a:ea typeface="ＭＳ Ｐゴシック" charset="0"/>
              </a:rPr>
              <a:t>conditional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Georgia" charset="0"/>
                <a:ea typeface="ＭＳ Ｐゴシック" charset="0"/>
              </a:rPr>
              <a:t> joint.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sentences A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,B are </a:t>
            </a:r>
            <a:r>
              <a:rPr lang="en-US" b="1" dirty="0">
                <a:latin typeface="Georgia" charset="0"/>
                <a:ea typeface="ＭＳ Ｐゴシック" charset="0"/>
                <a:cs typeface="ＭＳ Ｐゴシック" charset="0"/>
              </a:rPr>
              <a:t>independent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 if </a:t>
            </a:r>
            <a:b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P(A|B) = P(A). Prove that the following conditions are equivalent if P(A) &gt; 0, P(B)&gt; 0.</a:t>
            </a:r>
          </a:p>
          <a:p>
            <a:pPr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P(A|B) = P(A).</a:t>
            </a:r>
          </a:p>
          <a:p>
            <a:pPr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P(B|A) = P(B).</a:t>
            </a:r>
          </a:p>
          <a:p>
            <a:pPr>
              <a:buFont typeface="Georgia" charset="0"/>
              <a:buAutoNum type="arabicPeriod"/>
            </a:pP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P(A,B) = P(A) x P(B).</a:t>
            </a:r>
          </a:p>
          <a:p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7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Independence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Review Example</a:t>
            </a:r>
            <a:endParaRPr lang="en-US" dirty="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Georgia" charset="0"/>
                <a:ea typeface="ＭＳ Ｐゴシック" charset="0"/>
                <a:cs typeface="ＭＳ Ｐゴシック" charset="0"/>
              </a:rPr>
              <a:t>You want to take the skytrain home tonight. You have two options: pay $3.75 for a ticket, or don</a:t>
            </a:r>
            <a:r>
              <a:rPr lang="ja-JP" altLang="en-US" sz="2600">
                <a:latin typeface="Georgi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600">
                <a:latin typeface="Georgia" charset="0"/>
                <a:ea typeface="ＭＳ Ｐゴシック" charset="0"/>
                <a:cs typeface="ＭＳ Ｐゴシック" charset="0"/>
              </a:rPr>
              <a:t>t pay and run the risk of being fined $50.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Georgia" charset="0"/>
                <a:ea typeface="ＭＳ Ｐゴシック" charset="0"/>
                <a:cs typeface="ＭＳ Ｐゴシック" charset="0"/>
              </a:rPr>
              <a:t>Suppose you know that on average, Translink checks fares on a train 10% of the time. Should you pay the fare?</a:t>
            </a:r>
            <a:endParaRPr lang="en-US" sz="140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0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495800"/>
          <a:ext cx="6096000" cy="11144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Check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Not Check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Pay Fare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-$3.75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-$3.75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Not pay fare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-$50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  <a:ea typeface="ＭＳ Ｐゴシック" charset="0"/>
                          <a:cs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  <p:sp>
        <p:nvSpPr>
          <p:cNvPr id="25621" name="TextBox 4"/>
          <p:cNvSpPr txBox="1">
            <a:spLocks noChangeArrowheads="1"/>
          </p:cNvSpPr>
          <p:nvPr/>
        </p:nvSpPr>
        <p:spPr bwMode="auto">
          <a:xfrm>
            <a:off x="4114800" y="40386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10%</a:t>
            </a:r>
          </a:p>
        </p:txBody>
      </p:sp>
      <p:sp>
        <p:nvSpPr>
          <p:cNvPr id="25622" name="TextBox 5"/>
          <p:cNvSpPr txBox="1">
            <a:spLocks noChangeArrowheads="1"/>
          </p:cNvSpPr>
          <p:nvPr/>
        </p:nvSpPr>
        <p:spPr bwMode="auto">
          <a:xfrm>
            <a:off x="6248400" y="4038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90%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Independence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Suppose that Weather is independent of the Cavity Scenario. Then the joint distribution decomposes:
</a:t>
            </a:r>
          </a:p>
          <a:p>
            <a:pPr eaLnBrk="1" hangingPunct="1"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smtClean="0">
                <a:ea typeface="ＭＳ Ｐゴシック" charset="0"/>
              </a:rPr>
              <a:t>P</a:t>
            </a:r>
            <a:r>
              <a:rPr lang="en-US" sz="2000" dirty="0">
                <a:ea typeface="ＭＳ Ｐゴシック" charset="0"/>
              </a:rPr>
              <a:t>(</a:t>
            </a:r>
            <a:r>
              <a:rPr lang="en-US" sz="2000" i="1" dirty="0">
                <a:ea typeface="ＭＳ Ｐゴシック" charset="0"/>
              </a:rPr>
              <a:t>Toothache, Catch, Cavity, Weather</a:t>
            </a:r>
            <a:r>
              <a:rPr lang="en-US" sz="2000" dirty="0">
                <a:ea typeface="ＭＳ Ｐゴシック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>
                <a:ea typeface="ＭＳ Ｐゴシック" charset="0"/>
              </a:rPr>
              <a:t>= </a:t>
            </a:r>
            <a:r>
              <a:rPr lang="en-US" sz="2000" b="1" dirty="0">
                <a:ea typeface="ＭＳ Ｐゴシック" charset="0"/>
              </a:rPr>
              <a:t>P</a:t>
            </a:r>
            <a:r>
              <a:rPr lang="en-US" sz="2000" dirty="0">
                <a:ea typeface="ＭＳ Ｐゴシック" charset="0"/>
              </a:rPr>
              <a:t>(</a:t>
            </a:r>
            <a:r>
              <a:rPr lang="en-US" sz="2000" i="1" dirty="0">
                <a:ea typeface="ＭＳ Ｐゴシック" charset="0"/>
              </a:rPr>
              <a:t>Toothache, Catch, Cavity</a:t>
            </a:r>
            <a:r>
              <a:rPr lang="en-US" sz="2000" dirty="0">
                <a:ea typeface="ＭＳ Ｐゴシック" charset="0"/>
              </a:rPr>
              <a:t>) </a:t>
            </a:r>
            <a:r>
              <a:rPr lang="en-US" sz="2000" b="1" dirty="0">
                <a:ea typeface="ＭＳ Ｐゴシック" charset="0"/>
              </a:rPr>
              <a:t>P</a:t>
            </a:r>
            <a:r>
              <a:rPr lang="en-US" sz="2000" dirty="0">
                <a:ea typeface="ＭＳ Ｐゴシック" charset="0"/>
              </a:rPr>
              <a:t>(</a:t>
            </a:r>
            <a:r>
              <a:rPr lang="en-US" sz="2000" i="1" dirty="0">
                <a:ea typeface="ＭＳ Ｐゴシック" charset="0"/>
              </a:rPr>
              <a:t>Weather</a:t>
            </a:r>
            <a:r>
              <a:rPr lang="en-US" sz="2000" dirty="0">
                <a:ea typeface="ＭＳ Ｐゴシック" charset="0"/>
              </a:rPr>
              <a:t>)</a:t>
            </a:r>
          </a:p>
          <a:p>
            <a:pPr marL="1143000" lvl="4" indent="0" eaLnBrk="1" hangingPunct="1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Absolute independence powerful but rare
</a:t>
            </a:r>
            <a:endParaRPr lang="en-US" sz="20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Dentistry is a large field with hundreds of variables, none of which are independent. What to do?</a:t>
            </a:r>
          </a:p>
        </p:txBody>
      </p:sp>
      <p:pic>
        <p:nvPicPr>
          <p:cNvPr id="119811" name="Picture 4" descr="weather-indepen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74913"/>
            <a:ext cx="41148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independence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4" y="1527175"/>
            <a:ext cx="8689975" cy="45720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If I have a cavity, the probability that the probe catches in it doesn't depend on whether I have a toothache:
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latin typeface="Georgia" charset="0"/>
                <a:ea typeface="ＭＳ Ｐゴシック" charset="0"/>
              </a:rPr>
              <a:t>(1) </a:t>
            </a: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</a:rPr>
              <a:t>catch | toothache, cavity</a:t>
            </a:r>
            <a:r>
              <a:rPr lang="en-US" sz="2000" dirty="0">
                <a:latin typeface="Georgia" charset="0"/>
                <a:ea typeface="ＭＳ Ｐゴシック" charset="0"/>
              </a:rPr>
              <a:t>) = </a:t>
            </a: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</a:rPr>
              <a:t>catch | cavity</a:t>
            </a:r>
            <a:r>
              <a:rPr lang="en-US" sz="2000" dirty="0">
                <a:latin typeface="Georgia" charset="0"/>
                <a:ea typeface="ＭＳ Ｐゴシック" charset="0"/>
              </a:rPr>
              <a:t>)</a:t>
            </a:r>
          </a:p>
          <a:p>
            <a:pPr eaLnBrk="1" hangingPunct="1"/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The same independence holds if I haven't got a cavity:</a:t>
            </a:r>
            <a:b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(2) </a:t>
            </a:r>
            <a:r>
              <a:rPr lang="en-US" sz="2000" b="1" dirty="0">
                <a:latin typeface="Georgia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catch | </a:t>
            </a:r>
            <a:r>
              <a:rPr lang="en-US" sz="2000" i="1" dirty="0" err="1">
                <a:latin typeface="Georgia" charset="0"/>
                <a:ea typeface="ＭＳ Ｐゴシック" charset="0"/>
                <a:cs typeface="ＭＳ Ｐゴシック" charset="0"/>
              </a:rPr>
              <a:t>toothache,</a:t>
            </a:r>
            <a:r>
              <a:rPr lang="en-US" sz="2000" dirty="0" err="1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2000" i="1" dirty="0" err="1">
                <a:latin typeface="Georgia" charset="0"/>
                <a:ea typeface="ＭＳ Ｐゴシック" charset="0"/>
                <a:cs typeface="ＭＳ Ｐゴシック" charset="0"/>
              </a:rPr>
              <a:t>cavity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1" dirty="0">
                <a:latin typeface="Georgia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catch 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| 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  <a:sym typeface="Symbol" charset="0"/>
              </a:rPr>
              <a:t>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cavity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Catch 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is </a:t>
            </a:r>
            <a:r>
              <a:rPr lang="en-US" sz="20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conditionally independent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Toothache 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given 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Cavity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:</a:t>
            </a:r>
            <a:b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000" b="1" dirty="0">
                <a:latin typeface="Georgia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Catch | </a:t>
            </a:r>
            <a:r>
              <a:rPr lang="en-US" sz="2000" i="1" dirty="0" err="1">
                <a:latin typeface="Georgia" charset="0"/>
                <a:ea typeface="ＭＳ Ｐゴシック" charset="0"/>
                <a:cs typeface="ＭＳ Ｐゴシック" charset="0"/>
              </a:rPr>
              <a:t>Toothache,Cavity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1" dirty="0">
                <a:latin typeface="Georgia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  <a:cs typeface="ＭＳ Ｐゴシック" charset="0"/>
              </a:rPr>
              <a:t>Catch | Cavity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The equivalences for independence also holds for conditional independence, e.g.: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</a:rPr>
              <a:t>Toothache | Catch, Cavity</a:t>
            </a:r>
            <a:r>
              <a:rPr lang="en-US" sz="2000" dirty="0">
                <a:latin typeface="Georgia" charset="0"/>
                <a:ea typeface="ＭＳ Ｐゴシック" charset="0"/>
              </a:rPr>
              <a:t>) = </a:t>
            </a: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</a:rPr>
              <a:t>Toothache | Cavity</a:t>
            </a:r>
            <a:r>
              <a:rPr lang="en-US" sz="2000" dirty="0">
                <a:latin typeface="Georgia" charset="0"/>
                <a:ea typeface="ＭＳ Ｐゴシック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</a:rPr>
              <a:t>Toothache, Catch | Cavity</a:t>
            </a:r>
            <a:r>
              <a:rPr lang="en-US" sz="2000" dirty="0">
                <a:latin typeface="Georgia" charset="0"/>
                <a:ea typeface="ＭＳ Ｐゴシック" charset="0"/>
              </a:rPr>
              <a:t>) = </a:t>
            </a: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>
                <a:latin typeface="Georgia" charset="0"/>
                <a:ea typeface="ＭＳ Ｐゴシック" charset="0"/>
              </a:rPr>
              <a:t>Toothache | Cavity</a:t>
            </a:r>
            <a:r>
              <a:rPr lang="en-US" sz="2000" dirty="0">
                <a:latin typeface="Georgia" charset="0"/>
                <a:ea typeface="ＭＳ Ｐゴシック" charset="0"/>
              </a:rPr>
              <a:t>) </a:t>
            </a:r>
            <a:r>
              <a:rPr lang="en-US" sz="2000" b="1" dirty="0">
                <a:latin typeface="Georgia" charset="0"/>
                <a:ea typeface="ＭＳ Ｐゴシック" charset="0"/>
              </a:rPr>
              <a:t>P</a:t>
            </a:r>
            <a:r>
              <a:rPr lang="en-US" sz="2000" dirty="0">
                <a:latin typeface="Georgia" charset="0"/>
                <a:ea typeface="ＭＳ Ｐゴシック" charset="0"/>
              </a:rPr>
              <a:t>(</a:t>
            </a:r>
            <a:r>
              <a:rPr lang="en-US" sz="2000" i="1" dirty="0" smtClean="0">
                <a:latin typeface="Georgia" charset="0"/>
                <a:ea typeface="ＭＳ Ｐゴシック" charset="0"/>
              </a:rPr>
              <a:t>Catch| </a:t>
            </a:r>
            <a:r>
              <a:rPr lang="en-US" sz="2000" i="1" dirty="0">
                <a:latin typeface="Georgia" charset="0"/>
                <a:ea typeface="ＭＳ Ｐゴシック" charset="0"/>
              </a:rPr>
              <a:t>Cavity</a:t>
            </a:r>
            <a:r>
              <a:rPr lang="en-US" sz="2000" dirty="0">
                <a:latin typeface="Georgia" charset="0"/>
                <a:ea typeface="ＭＳ Ｐゴシック" charset="0"/>
              </a:rPr>
              <a:t>)</a:t>
            </a:r>
            <a:r>
              <a:rPr lang="en-US" sz="2000" dirty="0">
                <a:latin typeface="Georgia" charset="0"/>
                <a:ea typeface="ＭＳ Ｐゴシック" charset="0"/>
                <a:cs typeface="ＭＳ Ｐゴシック" charset="0"/>
              </a:rPr>
              <a:t>
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Independence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The same equivalences hold for both conditional and unconditional independence. </a:t>
            </a:r>
          </a:p>
          <a:p>
            <a:r>
              <a:rPr lang="en-US" b="1">
                <a:latin typeface="Georgia" charset="0"/>
                <a:ea typeface="ＭＳ Ｐゴシック" charset="0"/>
                <a:cs typeface="ＭＳ Ｐゴシック" charset="0"/>
              </a:rPr>
              <a:t>Theorem. 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 The following conditions are equivalent if P(A|C) &gt; 0, P(B|C)&gt; 0.</a:t>
            </a:r>
          </a:p>
          <a:p>
            <a:pPr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P(A|B,C) = P(A|C).</a:t>
            </a:r>
          </a:p>
          <a:p>
            <a:pPr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P(B|A,C) = P(B|C).</a:t>
            </a:r>
          </a:p>
          <a:p>
            <a:pPr>
              <a:buFont typeface="Georgia" charset="0"/>
              <a:buAutoNum type="arabicPeriod"/>
            </a:pP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P(A,B|C) = P(A|C) x P(B|C).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9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independence and the Joint Distribution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200" dirty="0">
                <a:latin typeface="Georgia" charset="0"/>
                <a:ea typeface="ＭＳ Ｐゴシック" charset="0"/>
                <a:cs typeface="ＭＳ Ｐゴシック" charset="0"/>
              </a:rPr>
              <a:t>Write out full joint distribution using product rule:</a:t>
            </a:r>
          </a:p>
          <a:p>
            <a:pPr eaLnBrk="1" hangingPunct="1">
              <a:buFontTx/>
              <a:buNone/>
            </a:pPr>
            <a:r>
              <a:rPr lang="en-US" sz="2200" b="1" dirty="0">
                <a:latin typeface="Georgia" charset="0"/>
                <a:ea typeface="ＭＳ Ｐゴシック" charset="0"/>
                <a:cs typeface="ＭＳ Ｐゴシック" charset="0"/>
              </a:rPr>
              <a:t>	P</a:t>
            </a:r>
            <a:r>
              <a:rPr lang="en-US" sz="2200" dirty="0">
                <a:latin typeface="Georgi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200" i="1" dirty="0">
                <a:latin typeface="Georgia" charset="0"/>
                <a:ea typeface="ＭＳ Ｐゴシック" charset="0"/>
                <a:cs typeface="ＭＳ Ｐゴシック" charset="0"/>
              </a:rPr>
              <a:t>Toothache, Catch, Cavity</a:t>
            </a:r>
            <a:r>
              <a:rPr lang="en-US" sz="2200" dirty="0">
                <a:latin typeface="Georgia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1900" dirty="0">
                <a:latin typeface="Georgia" charset="0"/>
                <a:ea typeface="ＭＳ Ｐゴシック" charset="0"/>
              </a:rPr>
              <a:t>	=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Toothache | Catch, Cavity</a:t>
            </a:r>
            <a:r>
              <a:rPr lang="en-US" sz="1900" dirty="0">
                <a:latin typeface="Georgia" charset="0"/>
                <a:ea typeface="ＭＳ Ｐゴシック" charset="0"/>
              </a:rPr>
              <a:t>)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Catch, Cavity</a:t>
            </a:r>
            <a:r>
              <a:rPr lang="en-US" sz="1900" dirty="0">
                <a:latin typeface="Georgia" charset="0"/>
                <a:ea typeface="ＭＳ Ｐゴシック" charset="0"/>
              </a:rPr>
              <a:t>)
	=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Toothache | Catch, Cavity</a:t>
            </a:r>
            <a:r>
              <a:rPr lang="en-US" sz="1900" dirty="0">
                <a:latin typeface="Georgia" charset="0"/>
                <a:ea typeface="ＭＳ Ｐゴシック" charset="0"/>
              </a:rPr>
              <a:t>)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Catch | Cavity</a:t>
            </a:r>
            <a:r>
              <a:rPr lang="en-US" sz="1900" dirty="0">
                <a:latin typeface="Georgia" charset="0"/>
                <a:ea typeface="ＭＳ Ｐゴシック" charset="0"/>
              </a:rPr>
              <a:t>)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Cavity</a:t>
            </a:r>
            <a:r>
              <a:rPr lang="en-US" sz="1900" dirty="0">
                <a:latin typeface="Georgia" charset="0"/>
                <a:ea typeface="ＭＳ Ｐゴシック" charset="0"/>
              </a:rPr>
              <a:t>)
	=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Toothache | Cavity</a:t>
            </a:r>
            <a:r>
              <a:rPr lang="en-US" sz="1900" dirty="0">
                <a:latin typeface="Georgia" charset="0"/>
                <a:ea typeface="ＭＳ Ｐゴシック" charset="0"/>
              </a:rPr>
              <a:t>)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</a:t>
            </a:r>
            <a:r>
              <a:rPr lang="en-US" sz="1900" i="1" dirty="0">
                <a:latin typeface="Georgia" charset="0"/>
                <a:ea typeface="ＭＳ Ｐゴシック" charset="0"/>
              </a:rPr>
              <a:t>Catch | Cavity</a:t>
            </a:r>
            <a:r>
              <a:rPr lang="en-US" sz="1900" dirty="0">
                <a:latin typeface="Georgia" charset="0"/>
                <a:ea typeface="ＭＳ Ｐゴシック" charset="0"/>
              </a:rPr>
              <a:t>) </a:t>
            </a:r>
            <a:r>
              <a:rPr lang="en-US" sz="1900" b="1" dirty="0">
                <a:latin typeface="Georgia" charset="0"/>
                <a:ea typeface="ＭＳ Ｐゴシック" charset="0"/>
              </a:rPr>
              <a:t>P</a:t>
            </a:r>
            <a:r>
              <a:rPr lang="en-US" sz="1900" dirty="0">
                <a:latin typeface="Georgia" charset="0"/>
                <a:ea typeface="ＭＳ Ｐゴシック" charset="0"/>
              </a:rPr>
              <a:t>(Cavity)
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Georgia" charset="0"/>
                <a:ea typeface="ＭＳ Ｐゴシック" charset="0"/>
                <a:cs typeface="ＭＳ Ｐゴシック" charset="0"/>
              </a:rPr>
              <a:t>	I.e., 2 + 2 + 1 = 5 independent numbers
</a:t>
            </a:r>
            <a:endParaRPr lang="en-US" sz="1500" dirty="0">
              <a:solidFill>
                <a:srgbClr val="FF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In most cases, the use of conditional independence reduces the size of the representation of the joint distribution from exponential in </a:t>
            </a:r>
            <a:r>
              <a:rPr lang="en-US" sz="2200" i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n </a:t>
            </a:r>
            <a:r>
              <a:rPr lang="en-US" sz="22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to linear in </a:t>
            </a:r>
            <a:r>
              <a:rPr lang="en-US" sz="2200" i="1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2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.</a:t>
            </a:r>
            <a:endParaRPr lang="en-US" sz="1500" dirty="0">
              <a:solidFill>
                <a:srgbClr val="FF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dirty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independence is our most basic and robust form of knowledge about uncertain </a:t>
            </a:r>
            <a:r>
              <a:rPr lang="en-US" sz="2200" dirty="0" smtClean="0">
                <a:solidFill>
                  <a:srgbClr val="FF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environments</a:t>
            </a:r>
            <a:endParaRPr lang="en-US" sz="2200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146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Probability is a rigorous formalism for uncertain knowledge.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3366FF"/>
                </a:solidFill>
                <a:latin typeface="Georgia" charset="0"/>
                <a:ea typeface="ＭＳ Ｐゴシック" charset="0"/>
                <a:cs typeface="ＭＳ Ｐゴシック" charset="0"/>
              </a:rPr>
              <a:t>Joint probability distribution 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specifies probability of every </a:t>
            </a:r>
            <a:r>
              <a:rPr lang="en-US" sz="2800" dirty="0">
                <a:solidFill>
                  <a:srgbClr val="3366FF"/>
                </a:solidFill>
                <a:latin typeface="Georgia" charset="0"/>
                <a:ea typeface="ＭＳ Ｐゴシック" charset="0"/>
                <a:cs typeface="ＭＳ Ｐゴシック" charset="0"/>
              </a:rPr>
              <a:t>atomic event </a:t>
            </a: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(possible world)</a:t>
            </a:r>
            <a:r>
              <a:rPr lang="en-US" sz="2800" dirty="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.</a:t>
            </a:r>
            <a:endParaRPr lang="en-US" sz="2800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Georgia" charset="0"/>
                <a:ea typeface="ＭＳ Ｐゴシック" charset="0"/>
                <a:cs typeface="ＭＳ Ｐゴシック" charset="0"/>
              </a:rPr>
              <a:t>Queries can be answered by summing over atomic events.
For nontrivial domains, we must find a way to compactly represent the joint distribution.
</a:t>
            </a:r>
            <a:r>
              <a:rPr lang="en-US" sz="2800">
                <a:solidFill>
                  <a:srgbClr val="3366FF"/>
                </a:solidFill>
                <a:latin typeface="Georgia" charset="0"/>
                <a:ea typeface="ＭＳ Ｐゴシック" charset="0"/>
                <a:cs typeface="ＭＳ Ｐゴシック" charset="0"/>
              </a:rPr>
              <a:t>Independence</a:t>
            </a:r>
            <a:r>
              <a:rPr lang="en-US" sz="2800">
                <a:solidFill>
                  <a:schemeClr val="accent2"/>
                </a:solidFill>
                <a:latin typeface="Georgi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800">
                <a:solidFill>
                  <a:srgbClr val="3366FF"/>
                </a:solidFill>
                <a:latin typeface="Georgia" charset="0"/>
                <a:ea typeface="ＭＳ Ｐゴシック" charset="0"/>
                <a:cs typeface="ＭＳ Ｐゴシック" charset="0"/>
              </a:rPr>
              <a:t>conditional independence </a:t>
            </a: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provide the </a:t>
            </a:r>
            <a:r>
              <a:rPr lang="en-US" sz="2800" smtClean="0">
                <a:latin typeface="Georgia" charset="0"/>
                <a:ea typeface="ＭＳ Ｐゴシック" charset="0"/>
                <a:cs typeface="ＭＳ Ｐゴシック" charset="0"/>
              </a:rPr>
              <a:t>tools</a:t>
            </a:r>
            <a:r>
              <a:rPr lang="en-US" sz="2800">
                <a:latin typeface="Georgi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Motivation for Uncertainty</a:t>
            </a:r>
            <a:endParaRPr lang="en-US" dirty="0">
              <a:solidFill>
                <a:srgbClr val="7B9899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In many cases, our perceptions are incomplete (not enough information) or uncertain (sensors are unreliable).</a:t>
            </a:r>
          </a:p>
          <a:p>
            <a:pPr eaLnBrk="1" hangingPunct="1"/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Rules about the domain are incomplete or admit exceptions.</a:t>
            </a:r>
          </a:p>
          <a:p>
            <a:pPr eaLnBrk="1" hangingPunct="1"/>
            <a:r>
              <a:rPr lang="en-US" sz="2400">
                <a:latin typeface="Georgia" charset="0"/>
                <a:ea typeface="ＭＳ Ｐゴシック" charset="0"/>
                <a:cs typeface="ＭＳ Ｐゴシック" charset="0"/>
              </a:rPr>
              <a:t>Probabilistic knowledge</a:t>
            </a:r>
          </a:p>
          <a:p>
            <a:pPr lvl="1" eaLnBrk="1" hangingPunct="1"/>
            <a:r>
              <a:rPr lang="en-US" sz="1900">
                <a:latin typeface="Georgia" charset="0"/>
                <a:ea typeface="ＭＳ Ｐゴシック" charset="0"/>
              </a:rPr>
              <a:t>Quantifies uncertainty.</a:t>
            </a:r>
          </a:p>
          <a:p>
            <a:pPr lvl="1" eaLnBrk="1" hangingPunct="1"/>
            <a:r>
              <a:rPr lang="en-US" sz="1900">
                <a:latin typeface="Georgia" charset="0"/>
                <a:ea typeface="ＭＳ Ｐゴシック" charset="0"/>
              </a:rPr>
              <a:t>Supports rational decision-making.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Uncertainty and Rationality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Probability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Syntax and Semantics</a:t>
            </a:r>
          </a:p>
          <a:p>
            <a:pPr eaLnBrk="1" hangingPunct="1"/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Inference Rules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Georgia" charset="0"/>
                <a:ea typeface="ＭＳ Ｐゴシック" charset="0"/>
                <a:cs typeface="ＭＳ Ｐゴシック" charset="0"/>
              </a:rPr>
              <a:t>Probabilistic Knowledge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Uncertainty vs. Logical Rules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latin typeface="Georgia" charset="0"/>
                <a:ea typeface="ＭＳ Ｐゴシック" charset="0"/>
                <a:cs typeface="ＭＳ Ｐゴシック" charset="0"/>
              </a:rPr>
              <a:t>Cavity causes toothache.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Georgia" charset="0"/>
                <a:ea typeface="ＭＳ Ｐゴシック" charset="0"/>
                <a:cs typeface="ＭＳ Ｐゴシック" charset="0"/>
              </a:rPr>
              <a:t>Cavity is detected by probe (catches).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latin typeface="Georgia" charset="0"/>
                <a:ea typeface="ＭＳ Ｐゴシック" charset="0"/>
                <a:cs typeface="ＭＳ Ｐゴシック" charset="0"/>
              </a:rPr>
              <a:t>In logic: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Georgia" charset="0"/>
                <a:ea typeface="ＭＳ Ｐゴシック" charset="0"/>
              </a:rPr>
              <a:t>Cavity =&gt; Toothache.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Georgia" charset="0"/>
                <a:ea typeface="ＭＳ Ｐゴシック" charset="0"/>
              </a:rPr>
              <a:t>But not always, e.g. </a:t>
            </a:r>
            <a:br>
              <a:rPr lang="en-US">
                <a:latin typeface="Georgia" charset="0"/>
                <a:ea typeface="ＭＳ Ｐゴシック" charset="0"/>
              </a:rPr>
            </a:br>
            <a:r>
              <a:rPr lang="en-US">
                <a:latin typeface="Georgia" charset="0"/>
                <a:ea typeface="ＭＳ Ｐゴシック" charset="0"/>
              </a:rPr>
              <a:t>Cavity, dead nerve does not cause Toothache.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>
                <a:latin typeface="Georgia" charset="0"/>
                <a:ea typeface="ＭＳ Ｐゴシック" charset="0"/>
              </a:rPr>
              <a:t>Nonmonotonic rules</a:t>
            </a:r>
            <a:r>
              <a:rPr lang="en-US">
                <a:latin typeface="Georgia" charset="0"/>
                <a:ea typeface="ＭＳ Ｐゴシック" charset="0"/>
              </a:rPr>
              <a:t>: </a:t>
            </a:r>
            <a:r>
              <a:rPr lang="en-US" i="1">
                <a:latin typeface="Georgia" charset="0"/>
                <a:ea typeface="ＭＳ Ｐゴシック" charset="0"/>
              </a:rPr>
              <a:t>adding information changes conclusions.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Georgia" charset="0"/>
                <a:ea typeface="ＭＳ Ｐゴシック" charset="0"/>
              </a:rPr>
              <a:t>Cavity =&gt; CatchProbe.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Georgia" charset="0"/>
                <a:ea typeface="ＭＳ Ｐゴシック" charset="0"/>
              </a:rPr>
              <a:t>Also not always.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  <a:latin typeface="Georgia" charset="0"/>
                <a:ea typeface="ＭＳ Ｐゴシック" charset="0"/>
                <a:cs typeface="ＭＳ Ｐゴシック" charset="0"/>
              </a:rPr>
              <a:t>Probability vs. Determinism 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Medical diagnosis is not deterministic.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Laziness</a:t>
            </a:r>
            <a:r>
              <a:rPr lang="en-US" sz="2400" dirty="0">
                <a:latin typeface="Times New Roman" charset="0"/>
                <a:ea typeface="ＭＳ Ｐゴシック" charset="0"/>
              </a:rPr>
              <a:t>: failure to enumerate exceptions, qualifications,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Theoretical </a:t>
            </a:r>
            <a:r>
              <a:rPr lang="en-US" sz="2400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ignorance</a:t>
            </a:r>
            <a:r>
              <a:rPr lang="en-US" sz="2400" dirty="0">
                <a:latin typeface="Times New Roman" charset="0"/>
                <a:ea typeface="ＭＳ Ｐゴシック" charset="0"/>
              </a:rPr>
              <a:t>: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domain theory is incomplete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Practical ignorance</a:t>
            </a:r>
            <a:r>
              <a:rPr lang="en-US" sz="2400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: </a:t>
            </a:r>
            <a:r>
              <a:rPr lang="en-US" sz="2400" dirty="0">
                <a:latin typeface="Times New Roman" charset="0"/>
                <a:ea typeface="ＭＳ Ｐゴシック" charset="0"/>
              </a:rPr>
              <a:t>Even if we know all the rules, a patient might not have done all the necessary tests.</a:t>
            </a:r>
          </a:p>
          <a:p>
            <a:pPr eaLnBrk="1" hangingPunct="1"/>
            <a:endParaRPr 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Probabilistic assertions </a:t>
            </a:r>
            <a:r>
              <a:rPr lang="en-US" sz="32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summarize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 effects 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Laziness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Ignorance</a:t>
            </a:r>
            <a:endParaRPr lang="en-US" sz="2800" dirty="0">
              <a:solidFill>
                <a:srgbClr val="0000FF"/>
              </a:solidFill>
              <a:latin typeface="Georgi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5280</TotalTime>
  <Words>2589</Words>
  <Application>Microsoft Macintosh PowerPoint</Application>
  <PresentationFormat>On-screen Show (4:3)</PresentationFormat>
  <Paragraphs>523</Paragraphs>
  <Slides>44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Uncertainty</vt:lpstr>
      <vt:lpstr>Environments with Uncertainty</vt:lpstr>
      <vt:lpstr>The Big Picture: AI for Model-Based Agents</vt:lpstr>
      <vt:lpstr>Review Example</vt:lpstr>
      <vt:lpstr>Motivation for Uncertainty</vt:lpstr>
      <vt:lpstr>Outline</vt:lpstr>
      <vt:lpstr>Probabilistic Knowledge</vt:lpstr>
      <vt:lpstr>Uncertainty vs. Logical Rules</vt:lpstr>
      <vt:lpstr>Probability vs. Determinism </vt:lpstr>
      <vt:lpstr>Probability Syntax</vt:lpstr>
      <vt:lpstr>Probability Syntax</vt:lpstr>
      <vt:lpstr>Probabilities and Possible Worlds</vt:lpstr>
      <vt:lpstr>Random Variables</vt:lpstr>
      <vt:lpstr>Probability for Sentences</vt:lpstr>
      <vt:lpstr>Probability Notation</vt:lpstr>
      <vt:lpstr>Joint Probabilities</vt:lpstr>
      <vt:lpstr>Assigning Probabilities to Sentences</vt:lpstr>
      <vt:lpstr>Probabilities for Sentences: Spot the Pattern</vt:lpstr>
      <vt:lpstr>Inference by enumeration</vt:lpstr>
      <vt:lpstr>Inference by enumeration</vt:lpstr>
      <vt:lpstr>Probabilistic Inference Rules</vt:lpstr>
      <vt:lpstr>Axioms of probability</vt:lpstr>
      <vt:lpstr>Rule 1: Logical Equivalence</vt:lpstr>
      <vt:lpstr>The Logical Equivalence Pattern</vt:lpstr>
      <vt:lpstr>Psychology: Probability Judgements</vt:lpstr>
      <vt:lpstr>Rule 2: Marginalization</vt:lpstr>
      <vt:lpstr>The Marginalization Pattern</vt:lpstr>
      <vt:lpstr>Prove the Pattern: Marginalization</vt:lpstr>
      <vt:lpstr>Conditional Probabilities</vt:lpstr>
      <vt:lpstr>Conditional Probabilities: Intro</vt:lpstr>
      <vt:lpstr>Conditional Probs ctd.</vt:lpstr>
      <vt:lpstr>Conditional Ratios: Spot the Pattern</vt:lpstr>
      <vt:lpstr>Conditional Probs: The Ratio Pattern</vt:lpstr>
      <vt:lpstr>Conditional Probabilities: Motivation</vt:lpstr>
      <vt:lpstr>Conjunctivitis</vt:lpstr>
      <vt:lpstr>The Product Rule: Spot the Pattern</vt:lpstr>
      <vt:lpstr>The Product Rule Pattern</vt:lpstr>
      <vt:lpstr>Exercise: Conditional Probability</vt:lpstr>
      <vt:lpstr>Independence</vt:lpstr>
      <vt:lpstr>Independence</vt:lpstr>
      <vt:lpstr>Conditional independence</vt:lpstr>
      <vt:lpstr>Conditional Independence Conditions</vt:lpstr>
      <vt:lpstr>Conditional independence and the Joint Distribution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</dc:title>
  <dc:creator>Min-Yen Kan</dc:creator>
  <cp:lastModifiedBy>Oliver Schulte</cp:lastModifiedBy>
  <cp:revision>389</cp:revision>
  <dcterms:created xsi:type="dcterms:W3CDTF">2015-03-06T07:11:46Z</dcterms:created>
  <dcterms:modified xsi:type="dcterms:W3CDTF">2018-03-23T22:26:52Z</dcterms:modified>
</cp:coreProperties>
</file>