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handoutMasterIdLst>
    <p:handoutMasterId r:id="rId57"/>
  </p:handoutMasterIdLst>
  <p:sldIdLst>
    <p:sldId id="257" r:id="rId2"/>
    <p:sldId id="396" r:id="rId3"/>
    <p:sldId id="358" r:id="rId4"/>
    <p:sldId id="402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361" r:id="rId13"/>
    <p:sldId id="398" r:id="rId14"/>
    <p:sldId id="258" r:id="rId15"/>
    <p:sldId id="350" r:id="rId16"/>
    <p:sldId id="362" r:id="rId17"/>
    <p:sldId id="295" r:id="rId18"/>
    <p:sldId id="364" r:id="rId19"/>
    <p:sldId id="363" r:id="rId20"/>
    <p:sldId id="365" r:id="rId21"/>
    <p:sldId id="293" r:id="rId22"/>
    <p:sldId id="384" r:id="rId23"/>
    <p:sldId id="366" r:id="rId24"/>
    <p:sldId id="263" r:id="rId25"/>
    <p:sldId id="397" r:id="rId26"/>
    <p:sldId id="368" r:id="rId27"/>
    <p:sldId id="369" r:id="rId28"/>
    <p:sldId id="371" r:id="rId29"/>
    <p:sldId id="370" r:id="rId30"/>
    <p:sldId id="380" r:id="rId31"/>
    <p:sldId id="379" r:id="rId32"/>
    <p:sldId id="374" r:id="rId33"/>
    <p:sldId id="375" r:id="rId34"/>
    <p:sldId id="387" r:id="rId35"/>
    <p:sldId id="385" r:id="rId36"/>
    <p:sldId id="400" r:id="rId37"/>
    <p:sldId id="378" r:id="rId38"/>
    <p:sldId id="260" r:id="rId39"/>
    <p:sldId id="297" r:id="rId40"/>
    <p:sldId id="377" r:id="rId41"/>
    <p:sldId id="275" r:id="rId42"/>
    <p:sldId id="388" r:id="rId43"/>
    <p:sldId id="354" r:id="rId44"/>
    <p:sldId id="382" r:id="rId45"/>
    <p:sldId id="401" r:id="rId46"/>
    <p:sldId id="391" r:id="rId47"/>
    <p:sldId id="389" r:id="rId48"/>
    <p:sldId id="390" r:id="rId49"/>
    <p:sldId id="392" r:id="rId50"/>
    <p:sldId id="393" r:id="rId51"/>
    <p:sldId id="395" r:id="rId52"/>
    <p:sldId id="357" r:id="rId53"/>
    <p:sldId id="355" r:id="rId54"/>
    <p:sldId id="356" r:id="rId5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C47CEB8-72F8-6B4F-9194-1AD832F2E3F5}">
          <p14:sldIdLst>
            <p14:sldId id="257"/>
            <p14:sldId id="396"/>
          </p14:sldIdLst>
        </p14:section>
        <p14:section name="KR Intro" id="{363412BB-4456-384C-AF44-BD727CA2AD25}">
          <p14:sldIdLst>
            <p14:sldId id="358"/>
            <p14:sldId id="402"/>
            <p14:sldId id="403"/>
            <p14:sldId id="404"/>
            <p14:sldId id="405"/>
            <p14:sldId id="406"/>
            <p14:sldId id="407"/>
            <p14:sldId id="408"/>
          </p14:sldIdLst>
        </p14:section>
        <p14:section name="Bayesian Networks and KR" id="{16E51C97-0EBC-7243-B265-7F0C85FD78CC}">
          <p14:sldIdLst>
            <p14:sldId id="409"/>
            <p14:sldId id="361"/>
            <p14:sldId id="398"/>
            <p14:sldId id="258"/>
            <p14:sldId id="350"/>
            <p14:sldId id="362"/>
            <p14:sldId id="295"/>
            <p14:sldId id="364"/>
            <p14:sldId id="363"/>
            <p14:sldId id="365"/>
            <p14:sldId id="293"/>
            <p14:sldId id="384"/>
            <p14:sldId id="366"/>
            <p14:sldId id="263"/>
            <p14:sldId id="397"/>
            <p14:sldId id="368"/>
            <p14:sldId id="369"/>
            <p14:sldId id="371"/>
            <p14:sldId id="370"/>
            <p14:sldId id="380"/>
            <p14:sldId id="379"/>
            <p14:sldId id="374"/>
            <p14:sldId id="375"/>
            <p14:sldId id="387"/>
            <p14:sldId id="385"/>
            <p14:sldId id="400"/>
            <p14:sldId id="378"/>
            <p14:sldId id="260"/>
            <p14:sldId id="297"/>
            <p14:sldId id="377"/>
            <p14:sldId id="275"/>
            <p14:sldId id="388"/>
            <p14:sldId id="354"/>
            <p14:sldId id="382"/>
            <p14:sldId id="401"/>
            <p14:sldId id="391"/>
            <p14:sldId id="389"/>
            <p14:sldId id="390"/>
            <p14:sldId id="392"/>
            <p14:sldId id="393"/>
            <p14:sldId id="395"/>
            <p14:sldId id="357"/>
            <p14:sldId id="355"/>
            <p14:sldId id="35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0546"/>
  </p:normalViewPr>
  <p:slideViewPr>
    <p:cSldViewPr>
      <p:cViewPr>
        <p:scale>
          <a:sx n="139" d="100"/>
          <a:sy n="139" d="100"/>
        </p:scale>
        <p:origin x="1328" y="2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B7DF530-3680-4E20-ABFC-64C4207AD010}" type="datetimeFigureOut">
              <a:rPr lang="en-US"/>
              <a:pPr/>
              <a:t>2018-03-23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BFD4949-DD3F-416A-B881-0B6AB3597E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39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87479148-09F7-4A19-9108-E8A94DC49AEB}" type="datetimeFigureOut">
              <a:rPr lang="en-US"/>
              <a:pPr/>
              <a:t>2018-03-23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0BAAB37E-C8EE-43EC-B1C2-DDAFBE637D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497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A357CF95-E4B6-475B-AE29-BB276FDE6CCC}" type="slidenum">
              <a:rPr lang="en-US">
                <a:ea typeface="Arial" charset="0"/>
                <a:cs typeface="Arial" charset="0"/>
              </a:rPr>
              <a:pPr/>
              <a:t>1</a:t>
            </a:fld>
            <a:endParaRPr lang="en-US">
              <a:ea typeface="Arial" charset="0"/>
              <a:cs typeface="Arial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These are easy to draw in the AI space tool.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AB37E-C8EE-43EC-B1C2-DDAFBE637DF9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AB37E-C8EE-43EC-B1C2-DDAFBE637DF9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2236A7CB-BB36-4E3F-8308-EB7E2B250C51}" type="slidenum">
              <a:rPr lang="en-US">
                <a:ea typeface="Arial" charset="0"/>
                <a:cs typeface="Arial" charset="0"/>
              </a:rPr>
              <a:pPr/>
              <a:t>20</a:t>
            </a:fld>
            <a:endParaRPr lang="en-US">
              <a:ea typeface="Arial" charset="0"/>
              <a:cs typeface="Arial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/>
              <a:t>Example Horn Clauses: Alarm -&gt; JohnClass p:0.9</a:t>
            </a:r>
          </a:p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Example Horn clauses</a:t>
            </a:r>
          </a:p>
          <a:p>
            <a:pPr marL="228600" indent="-228600">
              <a:buAutoNum type="arabicPeriod"/>
            </a:pPr>
            <a:r>
              <a:rPr lang="en-US" baseline="0"/>
              <a:t>Alarm -&gt; JohnCalls; p = 0.9</a:t>
            </a:r>
          </a:p>
          <a:p>
            <a:pPr marL="228600" indent="-228600">
              <a:buAutoNum type="arabicPeriod"/>
            </a:pPr>
            <a:r>
              <a:rPr lang="en-US" baseline="0"/>
              <a:t>Not Alarm -&gt; JohnCalls; p = 0.05.</a:t>
            </a:r>
          </a:p>
          <a:p>
            <a:pPr marL="228600" indent="-228600">
              <a:buFont typeface="+mj-lt"/>
              <a:buNone/>
            </a:pPr>
            <a:r>
              <a:rPr lang="en-US" baseline="0"/>
              <a:t>Reference: Haddaway, Langley, Kerstin and de Raedt.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AB37E-C8EE-43EC-B1C2-DDAFBE637DF9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2852C428-3A42-4D90-AB36-8E76BAA7104A}" type="slidenum">
              <a:rPr lang="en-US">
                <a:ea typeface="Arial" charset="0"/>
                <a:cs typeface="Arial" charset="0"/>
              </a:rPr>
              <a:pPr/>
              <a:t>24</a:t>
            </a:fld>
            <a:endParaRPr lang="en-US">
              <a:ea typeface="Arial" charset="0"/>
              <a:cs typeface="Arial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demo with cavity network and compare with joint queries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2852C428-3A42-4D90-AB36-8E76BAA7104A}" type="slidenum">
              <a:rPr lang="en-US">
                <a:ea typeface="Arial" charset="0"/>
                <a:cs typeface="Arial" charset="0"/>
              </a:rPr>
              <a:pPr/>
              <a:t>26</a:t>
            </a:fld>
            <a:endParaRPr lang="en-US">
              <a:ea typeface="Arial" charset="0"/>
              <a:cs typeface="Arial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2852C428-3A42-4D90-AB36-8E76BAA7104A}" type="slidenum">
              <a:rPr lang="en-US">
                <a:ea typeface="Arial" charset="0"/>
                <a:cs typeface="Arial" charset="0"/>
              </a:rPr>
              <a:pPr/>
              <a:t>27</a:t>
            </a:fld>
            <a:endParaRPr lang="en-US">
              <a:ea typeface="Arial" charset="0"/>
              <a:cs typeface="Arial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Example</a:t>
            </a:r>
            <a:r>
              <a:rPr lang="en-US" baseline="0" dirty="0"/>
              <a:t> calculations: 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 smtClean="0"/>
              <a:t>compare with </a:t>
            </a:r>
            <a:r>
              <a:rPr lang="en-US" baseline="0" smtClean="0"/>
              <a:t>joint distribution!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67C18DA6-F334-41EE-88A8-F0D34DDE3684}" type="slidenum">
              <a:rPr lang="en-US">
                <a:ea typeface="Arial" charset="0"/>
                <a:cs typeface="Arial" charset="0"/>
              </a:rPr>
              <a:pPr/>
              <a:t>28</a:t>
            </a:fld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/>
              <a:t>Recall toothache example where we directly represented the joint distribution.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2852C428-3A42-4D90-AB36-8E76BAA7104A}" type="slidenum">
              <a:rPr lang="en-US">
                <a:ea typeface="Arial" charset="0"/>
                <a:cs typeface="Arial" charset="0"/>
              </a:rPr>
              <a:pPr/>
              <a:t>29</a:t>
            </a:fld>
            <a:endParaRPr lang="en-US">
              <a:ea typeface="Arial" charset="0"/>
              <a:cs typeface="Arial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en-US"/>
              <a:t> Demo in AIspace</a:t>
            </a:r>
            <a:r>
              <a:rPr lang="en-US" baseline="0"/>
              <a:t> using cavity example.</a:t>
            </a:r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2852C428-3A42-4D90-AB36-8E76BAA7104A}" type="slidenum">
              <a:rPr lang="en-US">
                <a:ea typeface="Arial" charset="0"/>
                <a:cs typeface="Arial" charset="0"/>
              </a:rPr>
              <a:pPr/>
              <a:t>30</a:t>
            </a:fld>
            <a:endParaRPr lang="en-US">
              <a:ea typeface="Arial" charset="0"/>
              <a:cs typeface="Arial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A18BC1C-A97B-490F-9639-079DBE259B89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Char char=""/>
              <a:tabLst/>
              <a:defRPr/>
            </a:pPr>
            <a:endParaRPr kumimoji="0" lang="en-US" sz="2400" b="0" i="0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Char char=""/>
              <a:tabLst/>
              <a:defRPr/>
            </a:pPr>
            <a:r>
              <a:rPr lang="en-US" sz="2400" baseline="0">
                <a:latin typeface="+mn-lt"/>
              </a:rPr>
              <a:t>In UBC “Simple</a:t>
            </a:r>
            <a:r>
              <a:rPr lang="en-US" sz="2400">
                <a:latin typeface="+mn-lt"/>
              </a:rPr>
              <a:t> Diagnostic Example:</a:t>
            </a:r>
          </a:p>
          <a:p>
            <a:pPr marL="730250" lvl="1" indent="-2730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charset="2"/>
              <a:buChar char=""/>
              <a:defRPr/>
            </a:pPr>
            <a:r>
              <a:rPr kumimoji="0" lang="en-US" sz="2400" b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+mn-cs"/>
              </a:rPr>
              <a:t>Fever</a:t>
            </a:r>
            <a:r>
              <a:rPr kumimoji="0" lang="en-US" sz="2400" b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+mn-cs"/>
              </a:rPr>
              <a:t> is independent of Coughing Given Influenza.</a:t>
            </a:r>
          </a:p>
          <a:p>
            <a:pPr marL="730250" lvl="1" indent="-2730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charset="2"/>
              <a:buChar char=""/>
              <a:defRPr/>
            </a:pPr>
            <a:r>
              <a:rPr lang="en-US" sz="2400" baseline="0">
                <a:latin typeface="+mn-lt"/>
              </a:rPr>
              <a:t>Coughing</a:t>
            </a:r>
            <a:r>
              <a:rPr lang="en-US" sz="2400">
                <a:latin typeface="+mn-lt"/>
              </a:rPr>
              <a:t> is independent of Fever given Bronchitis.</a:t>
            </a:r>
            <a:endParaRPr kumimoji="0" lang="en-US" sz="2400" b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AB37E-C8EE-43EC-B1C2-DDAFBE637DF9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2852C428-3A42-4D90-AB36-8E76BAA7104A}" type="slidenum">
              <a:rPr lang="en-US">
                <a:ea typeface="Arial" charset="0"/>
                <a:cs typeface="Arial" charset="0"/>
              </a:rPr>
              <a:pPr/>
              <a:t>33</a:t>
            </a:fld>
            <a:endParaRPr lang="en-US">
              <a:ea typeface="Arial" charset="0"/>
              <a:cs typeface="Arial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2852C428-3A42-4D90-AB36-8E76BAA7104A}" type="slidenum">
              <a:rPr lang="en-US">
                <a:ea typeface="Arial" charset="0"/>
                <a:cs typeface="Arial" charset="0"/>
              </a:rPr>
              <a:pPr/>
              <a:t>34</a:t>
            </a:fld>
            <a:endParaRPr lang="en-US">
              <a:ea typeface="Arial" charset="0"/>
              <a:cs typeface="Arial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>
            <a:normAutofit lnSpcReduction="10000"/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Char char=""/>
              <a:tabLst/>
              <a:defRPr/>
            </a:pPr>
            <a:r>
              <a:rPr lang="en-US" sz="2800" baseline="0">
                <a:latin typeface="+mn-lt"/>
              </a:rPr>
              <a:t>This is typical for sequential data.</a:t>
            </a: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Char char=""/>
              <a:tabLst/>
              <a:defRPr/>
            </a:pPr>
            <a:r>
              <a:rPr lang="en-US" sz="2800" baseline="0">
                <a:latin typeface="+mn-lt"/>
              </a:rPr>
              <a:t> In UBC “Simple</a:t>
            </a:r>
            <a:r>
              <a:rPr lang="en-US" sz="2800">
                <a:latin typeface="+mn-lt"/>
              </a:rPr>
              <a:t> Diagnostic Example:</a:t>
            </a:r>
          </a:p>
          <a:p>
            <a:pPr marL="730250" lvl="1" indent="-2730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charset="2"/>
              <a:buChar char=""/>
              <a:defRPr/>
            </a:pPr>
            <a:r>
              <a:rPr kumimoji="0" lang="en-US" sz="2800" b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+mn-cs"/>
              </a:rPr>
              <a:t>Wheezing</a:t>
            </a:r>
            <a:r>
              <a:rPr kumimoji="0" lang="en-US" sz="2800" b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+mn-cs"/>
              </a:rPr>
              <a:t> is independent of Influenza Given Bronchitis.</a:t>
            </a:r>
          </a:p>
          <a:p>
            <a:pPr marL="730250" lvl="1" indent="-2730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charset="2"/>
              <a:buChar char=""/>
              <a:defRPr/>
            </a:pPr>
            <a:r>
              <a:rPr lang="en-US" sz="2800">
                <a:latin typeface="+mn-lt"/>
              </a:rPr>
              <a:t>Coughing </a:t>
            </a:r>
            <a:r>
              <a:rPr lang="en-US" sz="2800">
                <a:solidFill>
                  <a:prstClr val="black"/>
                </a:solidFill>
                <a:latin typeface="Georgia"/>
              </a:rPr>
              <a:t>is independent of Smoke </a:t>
            </a:r>
            <a:r>
              <a:rPr lang="en-US" sz="2800">
                <a:latin typeface="+mn-lt"/>
              </a:rPr>
              <a:t>given Bronchitis.</a:t>
            </a:r>
          </a:p>
          <a:p>
            <a:pPr marL="730250" lvl="1" indent="-2730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charset="2"/>
              <a:buChar char=""/>
              <a:defRPr/>
            </a:pPr>
            <a:r>
              <a:rPr kumimoji="0" lang="en-US" sz="2800" b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+mn-cs"/>
              </a:rPr>
              <a:t>Influenze is independent of Smokes. [check assignment]</a:t>
            </a:r>
          </a:p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1. This can always</a:t>
            </a:r>
            <a:r>
              <a:rPr lang="en-US" baseline="0"/>
              <a:t> be achieved by letting a node have enough parents. See text for details on how to construct a Bayesian network.</a:t>
            </a:r>
          </a:p>
          <a:p>
            <a:r>
              <a:rPr lang="en-US" baseline="0"/>
              <a:t>2. This is also called the Markov condition.</a:t>
            </a:r>
          </a:p>
          <a:p>
            <a:r>
              <a:rPr lang="en-US" baseline="0"/>
              <a:t>3. Helps with the retrieve relevant problem: from the graph we can tell that certain information is ignorable.</a:t>
            </a:r>
          </a:p>
          <a:p>
            <a:endParaRPr lang="en-US" baseline="0"/>
          </a:p>
          <a:p>
            <a:r>
              <a:rPr lang="en-US" baseline="0"/>
              <a:t>Can work on this using “spot the pattern”.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AB37E-C8EE-43EC-B1C2-DDAFBE637DF9}" type="slidenum">
              <a:rPr lang="en-US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029442F9-40C7-4C79-947E-3AE1AD661D47}" type="slidenum">
              <a:rPr lang="en-US">
                <a:ea typeface="Arial" charset="0"/>
                <a:cs typeface="Arial" charset="0"/>
              </a:rPr>
              <a:pPr/>
              <a:t>38</a:t>
            </a:fld>
            <a:endParaRPr lang="en-US">
              <a:ea typeface="Arial" charset="0"/>
              <a:cs typeface="Arial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Accompany</a:t>
            </a:r>
            <a:r>
              <a:rPr lang="en-US" baseline="0" dirty="0" smtClean="0"/>
              <a:t> this with blackboard demonstration of the BN graph.</a:t>
            </a:r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30053F19-068A-40E0-BA23-A5BB3B496EAB}" type="slidenum">
              <a:rPr lang="en-US">
                <a:ea typeface="Arial" charset="0"/>
                <a:cs typeface="Arial" charset="0"/>
              </a:rPr>
              <a:pPr/>
              <a:t>41</a:t>
            </a:fld>
            <a:endParaRPr lang="en-US">
              <a:ea typeface="Arial" charset="0"/>
              <a:cs typeface="Arial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en-US" dirty="0"/>
              <a:t>From UBC “Simple diagnostic problem</a:t>
            </a:r>
            <a:r>
              <a:rPr lang="en-US" dirty="0" smtClean="0"/>
              <a:t>”</a:t>
            </a:r>
          </a:p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en-US" dirty="0" smtClean="0"/>
              <a:t>Does</a:t>
            </a:r>
            <a:r>
              <a:rPr lang="en-US" baseline="0" dirty="0" smtClean="0"/>
              <a:t> this make sense?</a:t>
            </a:r>
            <a:endParaRPr lang="en-US" dirty="0"/>
          </a:p>
          <a:p>
            <a:pPr marL="228600" indent="-228600" eaLnBrk="1" hangingPunct="1">
              <a:spcBef>
                <a:spcPct val="0"/>
              </a:spcBef>
              <a:buAutoNum type="arabicPeriod"/>
            </a:pPr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30053F19-068A-40E0-BA23-A5BB3B496EAB}" type="slidenum">
              <a:rPr lang="en-US">
                <a:ea typeface="Arial" charset="0"/>
                <a:cs typeface="Arial" charset="0"/>
              </a:rPr>
              <a:pPr/>
              <a:t>42</a:t>
            </a:fld>
            <a:endParaRPr lang="en-US">
              <a:ea typeface="Arial" charset="0"/>
              <a:cs typeface="Arial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en-US" baseline="0" dirty="0" smtClean="0"/>
              <a:t>Another example: </a:t>
            </a:r>
            <a:r>
              <a:rPr lang="en-US" baseline="0" dirty="0" err="1" smtClean="0"/>
              <a:t>Wumpus</a:t>
            </a:r>
            <a:r>
              <a:rPr lang="en-US" baseline="0" dirty="0" smtClean="0"/>
              <a:t> on one square explains stench.</a:t>
            </a:r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/>
              <a:t>Not quite a proof because we A,B</a:t>
            </a:r>
            <a:r>
              <a:rPr lang="en-US" baseline="0"/>
              <a:t> may have parents. But illustrates general idea.</a:t>
            </a:r>
          </a:p>
          <a:p>
            <a:pPr marL="228600" indent="-228600">
              <a:buAutoNum type="arabicPeriod"/>
            </a:pPr>
            <a:r>
              <a:rPr lang="en-US" baseline="0"/>
              <a:t>First step follows from marginilization. Second step follows from product formula.</a:t>
            </a:r>
          </a:p>
          <a:p>
            <a:pPr marL="228600" indent="-228600">
              <a:buAutoNum type="arabicPeriod"/>
            </a:pPr>
            <a:r>
              <a:rPr lang="en-US" baseline="0"/>
              <a:t>3</a:t>
            </a:r>
            <a:r>
              <a:rPr lang="en-US" baseline="30000"/>
              <a:t>rd</a:t>
            </a:r>
            <a:r>
              <a:rPr lang="en-US" baseline="0"/>
              <a:t> step follows since P(a), P(b) do not depend on c. Last step follows P(c|a,b) adds up to 1 over possible c values.</a:t>
            </a:r>
          </a:p>
          <a:p>
            <a:pPr marL="228600" indent="-228600">
              <a:buAutoNum type="arabicPeriod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AB37E-C8EE-43EC-B1C2-DDAFBE637DF9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But not impossible in logic: see </a:t>
            </a:r>
            <a:r>
              <a:rPr lang="en-US" dirty="0" err="1" smtClean="0"/>
              <a:t>nonmonotonic</a:t>
            </a:r>
            <a:r>
              <a:rPr lang="en-US" dirty="0" smtClean="0"/>
              <a:t> reasoning. </a:t>
            </a:r>
            <a:r>
              <a:rPr lang="en-US" smtClean="0"/>
              <a:t>Horn clauses 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Black: causal direction.</a:t>
            </a:r>
          </a:p>
          <a:p>
            <a:pPr marL="228600" indent="-228600">
              <a:buAutoNum type="arabicPeriod"/>
            </a:pPr>
            <a:r>
              <a:rPr lang="en-US" dirty="0" smtClean="0"/>
              <a:t>Red: direction of inference.</a:t>
            </a:r>
          </a:p>
          <a:p>
            <a:r>
              <a:rPr lang="en-US" dirty="0" smtClean="0"/>
              <a:t>(e.g. logical Horn clauses).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AB37E-C8EE-43EC-B1C2-DDAFBE637DF9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20785A8-AE91-4B35-8F1D-8A373E7CBBC4}" type="slidenum">
              <a:rPr lang="en-US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FA5975F-75C0-1441-9B1B-41CA0B5CDD31}" type="slidenum">
              <a:rPr lang="en-US" altLang="x-none" sz="1200"/>
              <a:pPr eaLnBrk="1" hangingPunct="1"/>
              <a:t>5</a:t>
            </a:fld>
            <a:endParaRPr lang="en-US" altLang="x-none" sz="12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GB" altLang="x-none">
                <a:latin typeface="Arial" charset="0"/>
              </a:rPr>
              <a:t>See also Assignment 3.</a:t>
            </a:r>
          </a:p>
        </p:txBody>
      </p:sp>
    </p:spTree>
    <p:extLst>
      <p:ext uri="{BB962C8B-B14F-4D97-AF65-F5344CB8AC3E}">
        <p14:creationId xmlns:p14="http://schemas.microsoft.com/office/powerpoint/2010/main" val="17688141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does</a:t>
            </a:r>
            <a:r>
              <a:rPr lang="en-US" baseline="0" dirty="0" smtClean="0"/>
              <a:t> the last number depend on the first three?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AB37E-C8EE-43EC-B1C2-DDAFBE637DF9}" type="slidenum">
              <a:rPr lang="en-US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AB37E-C8EE-43EC-B1C2-DDAFBE637DF9}" type="slidenum">
              <a:rPr lang="en-US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EE8CAE0-70B9-427B-87AE-1EC3A33E95B9}" type="slidenum">
              <a:rPr lang="en-US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The better the cause explains the effect, the more</a:t>
            </a:r>
            <a:r>
              <a:rPr lang="en-US" baseline="0"/>
              <a:t> likely it is.</a:t>
            </a:r>
          </a:p>
          <a:p>
            <a:pPr eaLnBrk="1" hangingPunct="1"/>
            <a:r>
              <a:rPr lang="en-US" baseline="0"/>
              <a:t>The more plausible the cause is, the more likely it is.</a:t>
            </a:r>
          </a:p>
          <a:p>
            <a:pPr eaLnBrk="1" hangingPunct="1"/>
            <a:r>
              <a:rPr lang="en-US" baseline="0"/>
              <a:t>The more surprising the evidence (the lower its prior probability), the greater its impact.</a:t>
            </a:r>
            <a:endParaRPr 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5486407-0153-4F89-87F7-1535178B5847}" type="slidenum">
              <a:rPr lang="en-US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Key concepts: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AB37E-C8EE-43EC-B1C2-DDAFBE637DF9}" type="slidenum">
              <a:rPr lang="en-US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/>
              <a:t>think of missionaries and cannibals.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97C2AE1-66D8-274B-94EA-12F948E4F6D5}" type="slidenum">
              <a:rPr lang="en-US" altLang="x-none" sz="1200">
                <a:latin typeface="Calibri" charset="0"/>
              </a:rPr>
              <a:pPr eaLnBrk="1" hangingPunct="1"/>
              <a:t>6</a:t>
            </a:fld>
            <a:endParaRPr lang="en-US" altLang="x-none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9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/>
              <a:t>see deductive databases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2C5F2E1-F7E3-484B-AA21-3B6341274F51}" type="slidenum">
              <a:rPr lang="en-US" altLang="x-none" sz="1200">
                <a:latin typeface="Calibri" charset="0"/>
              </a:rPr>
              <a:pPr eaLnBrk="1" hangingPunct="1"/>
              <a:t>8</a:t>
            </a:fld>
            <a:endParaRPr lang="en-US" altLang="x-none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458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/>
              <a:t>see deductive databases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2E9F754-2F17-244A-A42D-6B62AF148538}" type="slidenum">
              <a:rPr lang="en-US" altLang="x-none" sz="1200">
                <a:latin typeface="Calibri" charset="0"/>
              </a:rPr>
              <a:pPr eaLnBrk="1" hangingPunct="1"/>
              <a:t>9</a:t>
            </a:fld>
            <a:endParaRPr lang="en-US" altLang="x-none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920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B2813A13-92F3-4033-8142-F0F56E5221BD}" type="slidenum">
              <a:rPr lang="en-US">
                <a:ea typeface="Arial" charset="0"/>
                <a:cs typeface="Arial" charset="0"/>
              </a:rPr>
              <a:pPr/>
              <a:t>14</a:t>
            </a:fld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/>
              <a:t>See aispace.org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look </a:t>
            </a:r>
            <a:r>
              <a:rPr lang="en-US" dirty="0"/>
              <a:t>up companies on-line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AB37E-C8EE-43EC-B1C2-DDAFBE637DF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20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DAG is equivalent to the existence of a topological ordering.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AB37E-C8EE-43EC-B1C2-DDAFBE637DF9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786A71-4FF8-4FF7-B1DF-0AB4BC1B5230}" type="datetimeFigureOut">
              <a:rPr lang="en-US"/>
              <a:pPr/>
              <a:t>2018-03-23</a:t>
            </a:fld>
            <a:endParaRPr lang="en-US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52C02F23-E51B-40CB-B064-5AA64FDFCAA1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A94E5-F2C1-4184-BA35-D35465A5CF3C}" type="datetimeFigureOut">
              <a:rPr lang="en-US"/>
              <a:pPr/>
              <a:t>2018-03-23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174058-05D3-4690-A240-45D8000ACCCC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F451233F-6D61-4B17-9A95-33A3D903BF9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8185EC89-022F-4D80-8728-8DE81FC36DCE}" type="datetimeFigureOut">
              <a:rPr lang="en-US"/>
              <a:pPr/>
              <a:t>2018-03-23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1E441B-4D6D-4F2E-AF35-98D2B7523E5F}" type="datetimeFigureOut">
              <a:rPr lang="en-US"/>
              <a:pPr/>
              <a:t>2018-03-23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936E9D50-FA72-427D-BDAA-0B619C638BC3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228C4F27-5493-4520-8F44-8D2D0A10CEB6}" type="datetimeFigureOut">
              <a:rPr lang="en-US"/>
              <a:pPr/>
              <a:t>2018-03-23</a:t>
            </a:fld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B506CCAF-BEBD-476A-9209-CDD1A41E4F8A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>
            <a:solidFill>
              <a:schemeClr val="tx2"/>
            </a:solidFill>
            <a:prstDash val="sys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fld id="{B9BCF9EF-3E06-4947-8ABE-0A3383EE0172}" type="datetimeFigureOut">
              <a:rPr lang="en-US"/>
              <a:pPr/>
              <a:t>2018-03-23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83D8FF-F40D-4F2B-AFBE-2B892094DE3F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>
            <a:solidFill>
              <a:schemeClr val="tx2"/>
            </a:solidFill>
            <a:prstDash val="sys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358046-56A5-40FF-82DA-0DA4954EF93D}" type="datetimeFigureOut">
              <a:rPr lang="en-US"/>
              <a:pPr/>
              <a:t>2018-03-23</a:t>
            </a:fld>
            <a:endParaRPr lang="en-US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01F96FAD-5BEB-47C4-936E-215D3F29978D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CA2A44-BFB3-4C4D-96FB-FC136C1BB442}" type="datetimeFigureOut">
              <a:rPr lang="en-US"/>
              <a:pPr/>
              <a:t>2018-03-23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C394963C-2F7C-4B0D-B10F-8B89DA820E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E5B4B-FEC1-49A9-ACFC-0C38336999C5}" type="datetimeFigureOut">
              <a:rPr lang="en-US"/>
              <a:pPr/>
              <a:t>2018-03-23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08974CE-46EA-4739-894B-242D64ACE5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F4322C39-30EF-4615-884B-CB9F52DC1E4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0A360297-9875-413E-A35B-E2535F0225D6}" type="datetimeFigureOut">
              <a:rPr lang="en-US"/>
              <a:pPr/>
              <a:t>2018-03-23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836DDB2A-DBF7-405A-AB91-15256AC866E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fld id="{2ADA2724-4E40-4E27-B209-61F79A0D9A07}" type="datetimeFigureOut">
              <a:rPr lang="en-US"/>
              <a:pPr/>
              <a:t>2018-03-23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FFFF"/>
                </a:solidFill>
                <a:latin typeface="Georgia" charset="0"/>
              </a:defRPr>
            </a:lvl1pPr>
          </a:lstStyle>
          <a:p>
            <a:fld id="{99C754EB-F94D-45E0-B65F-2934CB5B671B}" type="datetimeFigureOut">
              <a:rPr lang="en-US"/>
              <a:pPr/>
              <a:t>2018-03-23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  <a:latin typeface="Georgia" charset="0"/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600">
                <a:solidFill>
                  <a:srgbClr val="7B9899"/>
                </a:solidFill>
                <a:latin typeface="Georgia" charset="0"/>
              </a:defRPr>
            </a:lvl1pPr>
          </a:lstStyle>
          <a:p>
            <a:fld id="{F1D1F8A8-B24F-4570-B90B-FEE6056C78C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6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8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"/>
        <a:defRPr sz="2200" kern="1200">
          <a:solidFill>
            <a:schemeClr val="tx2"/>
          </a:solidFill>
          <a:latin typeface="+mn-lt"/>
          <a:ea typeface="ＭＳ Ｐゴシック" charset="-128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charset="2"/>
        <a:buChar char="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charset="2"/>
        <a:buChar char=""/>
        <a:defRPr sz="2000" kern="1200">
          <a:solidFill>
            <a:schemeClr val="tx2"/>
          </a:solidFill>
          <a:latin typeface="+mn-lt"/>
          <a:ea typeface="ＭＳ Ｐゴシック" charset="-128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amturing.acm.org/award_winners/pearl_2658896.cfm" TargetMode="External"/><Relationship Id="rId4" Type="http://schemas.openxmlformats.org/officeDocument/2006/relationships/hyperlink" Target="http://www.amazon.com/Bayesian-Networks-Practical-Guide-Applications/dp/0470060301?&amp;tag=rnwff-20" TargetMode="External"/><Relationship Id="rId5" Type="http://schemas.openxmlformats.org/officeDocument/2006/relationships/hyperlink" Target="http://www.hugin.com/" TargetMode="External"/><Relationship Id="rId6" Type="http://schemas.openxmlformats.org/officeDocument/2006/relationships/hyperlink" Target="http://www.norsys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aispace.o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sfu.ca/~mitchell/" TargetMode="External"/><Relationship Id="rId3" Type="http://schemas.openxmlformats.org/officeDocument/2006/relationships/hyperlink" Target="http://www.cs.sfu.ca/~ter/my_web_page/Welcome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cap="none" dirty="0"/>
              <a:t>CMPT 310</a:t>
            </a:r>
          </a:p>
          <a:p>
            <a:pPr eaLnBrk="1" hangingPunct="1"/>
            <a:r>
              <a:rPr lang="en-US" cap="none" dirty="0"/>
              <a:t>Simon Fraser  University</a:t>
            </a:r>
          </a:p>
          <a:p>
            <a:pPr eaLnBrk="1" hangingPunct="1"/>
            <a:r>
              <a:rPr lang="en-US" cap="none" dirty="0"/>
              <a:t>CHAPTER 14</a:t>
            </a:r>
          </a:p>
          <a:p>
            <a:pPr eaLnBrk="1" hangingPunct="1"/>
            <a:r>
              <a:rPr lang="en-US" cap="none"/>
              <a:t>Oliver </a:t>
            </a:r>
            <a:r>
              <a:rPr lang="en-US" cap="none" smtClean="0"/>
              <a:t>Schulte</a:t>
            </a:r>
            <a:endParaRPr lang="en-US" cap="none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Bayesian Networks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solidFill>
                  <a:srgbClr val="7B9899"/>
                </a:solidFill>
              </a:rPr>
              <a:t>Knowledge Representation Issues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n-US" altLang="x-none"/>
              <a:t>The Relevance Problem.</a:t>
            </a:r>
          </a:p>
          <a:p>
            <a:r>
              <a:rPr lang="en-US" altLang="x-none"/>
              <a:t>The Completeness problem.</a:t>
            </a:r>
          </a:p>
          <a:p>
            <a:r>
              <a:rPr lang="en-US" altLang="x-none"/>
              <a:t>The Inference Problem.</a:t>
            </a:r>
          </a:p>
          <a:p>
            <a:r>
              <a:rPr lang="en-US" altLang="x-none"/>
              <a:t>The Decision Problem.</a:t>
            </a:r>
          </a:p>
          <a:p>
            <a:r>
              <a:rPr lang="en-US" altLang="x-none"/>
              <a:t>The Robustness problem.</a:t>
            </a:r>
          </a:p>
        </p:txBody>
      </p:sp>
    </p:spTree>
    <p:extLst>
      <p:ext uri="{BB962C8B-B14F-4D97-AF65-F5344CB8AC3E}">
        <p14:creationId xmlns:p14="http://schemas.microsoft.com/office/powerpoint/2010/main" val="816845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Bayesian networks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Knowledge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88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Probabilistic Inference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667000" y="1600200"/>
            <a:ext cx="4724400" cy="609600"/>
          </a:xfrm>
        </p:spPr>
        <p:txBody>
          <a:bodyPr/>
          <a:lstStyle/>
          <a:p>
            <a:pPr>
              <a:buNone/>
            </a:pPr>
            <a:r>
              <a:rPr lang="en-US" sz="1800" dirty="0"/>
              <a:t>What is P(A|K)</a:t>
            </a:r>
            <a:r>
              <a:rPr lang="en-US" sz="1800" dirty="0" smtClean="0"/>
              <a:t>?</a:t>
            </a:r>
          </a:p>
          <a:p>
            <a:pPr>
              <a:buNone/>
            </a:pPr>
            <a:r>
              <a:rPr lang="en-US" sz="1800" dirty="0" smtClean="0"/>
              <a:t>Read: probability of A given Knowledge.</a:t>
            </a:r>
            <a:endParaRPr lang="en-US" sz="18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2133600" y="2362200"/>
            <a:ext cx="2286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Model-based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1600200" y="3657600"/>
            <a:ext cx="3200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 over possible worlds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4648200" y="2438400"/>
            <a:ext cx="1600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Rule-based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876800" y="3733800"/>
            <a:ext cx="2286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Probability Calculus</a:t>
            </a: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/>
              <a:buChar char="•"/>
              <a:tabLst/>
              <a:defRPr/>
            </a:pPr>
            <a:r>
              <a:rPr lang="en-US">
                <a:latin typeface="+mn-lt"/>
              </a:rPr>
              <a:t>Product Rule</a:t>
            </a: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Marginalization</a:t>
            </a: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/>
              <a:buChar char="•"/>
              <a:tabLst/>
              <a:defRPr/>
            </a:pPr>
            <a:r>
              <a:rPr lang="en-US">
                <a:latin typeface="+mn-lt"/>
              </a:rPr>
              <a:t>Bayes’ theorem</a:t>
            </a: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896362" y="2209039"/>
            <a:ext cx="1219200" cy="1373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H="1">
            <a:off x="4037838" y="2439163"/>
            <a:ext cx="1143000" cy="8366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Nets: General Points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310 Guest Lecture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Represent </a:t>
            </a:r>
            <a:r>
              <a:rPr lang="en-US" b="1" dirty="0" smtClean="0"/>
              <a:t>domain knowledge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Possibly a lot of it.</a:t>
            </a:r>
          </a:p>
          <a:p>
            <a:r>
              <a:rPr lang="en-US" dirty="0" smtClean="0"/>
              <a:t>Allow for </a:t>
            </a:r>
            <a:r>
              <a:rPr lang="en-US" b="1" dirty="0" smtClean="0"/>
              <a:t>uncertainty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Represent </a:t>
            </a:r>
            <a:r>
              <a:rPr lang="en-US" b="1" dirty="0" smtClean="0"/>
              <a:t>causal relations.</a:t>
            </a:r>
            <a:endParaRPr lang="en-US" dirty="0" smtClean="0"/>
          </a:p>
          <a:p>
            <a:r>
              <a:rPr lang="en-US" dirty="0" smtClean="0"/>
              <a:t>Fast answers to types of queries:</a:t>
            </a:r>
          </a:p>
          <a:p>
            <a:pPr lvl="1"/>
            <a:r>
              <a:rPr lang="en-US" dirty="0" smtClean="0"/>
              <a:t>Probabilistic: What is the probability that a patient has strep throat given that they have fever?</a:t>
            </a:r>
          </a:p>
          <a:p>
            <a:pPr lvl="1"/>
            <a:r>
              <a:rPr lang="en-US" dirty="0" smtClean="0"/>
              <a:t>Relevance: Is fever relevant to having strep throat?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75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</a:rPr>
              <a:t>Knowledge Representation Format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62299167"/>
              </p:ext>
            </p:extLst>
          </p:nvPr>
        </p:nvGraphicFramePr>
        <p:xfrm>
          <a:off x="301625" y="1527175"/>
          <a:ext cx="6378180" cy="2844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060"/>
                <a:gridCol w="2126060"/>
                <a:gridCol w="2126060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Logic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Bayes</a:t>
                      </a:r>
                      <a:r>
                        <a:rPr lang="en-US" baseline="0"/>
                        <a:t> nets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Basic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Literal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Random Variable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(Horn) Clauses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Variable</a:t>
                      </a:r>
                      <a:r>
                        <a:rPr lang="en-US" baseline="0"/>
                        <a:t> Graph</a:t>
                      </a:r>
                      <a:br>
                        <a:rPr lang="en-US" baseline="0"/>
                      </a:br>
                      <a:r>
                        <a:rPr lang="en-US" baseline="0"/>
                        <a:t>(Directed) +</a:t>
                      </a:r>
                    </a:p>
                    <a:p>
                      <a:r>
                        <a:rPr lang="en-US" baseline="0"/>
                        <a:t>Probability Horn clauses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Belief</a:t>
                      </a:r>
                      <a:r>
                        <a:rPr lang="en-US" baseline="0"/>
                        <a:t> Propagation</a:t>
                      </a:r>
                      <a:br>
                        <a:rPr lang="en-US" baseline="0"/>
                      </a:br>
                      <a:r>
                        <a:rPr lang="en-US" baseline="0"/>
                        <a:t>Product-Sum</a:t>
                      </a:r>
                      <a:br>
                        <a:rPr lang="en-US" baseline="0"/>
                      </a:br>
                      <a:r>
                        <a:rPr lang="en-US" baseline="0"/>
                        <a:t>(not covered)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 </a:t>
            </a:r>
            <a:r>
              <a:rPr lang="en-US" dirty="0" err="1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sz="2800" dirty="0">
                <a:hlinkClick r:id="rId3"/>
              </a:rPr>
              <a:t>Judea Pearl's Turing Award</a:t>
            </a:r>
            <a:endParaRPr lang="en-CA" sz="2800" dirty="0"/>
          </a:p>
          <a:p>
            <a:r>
              <a:rPr lang="en-US" dirty="0" smtClean="0"/>
              <a:t>Used </a:t>
            </a:r>
            <a:r>
              <a:rPr lang="en-US" dirty="0"/>
              <a:t>in many applications: medical diagnosis, office clip, …</a:t>
            </a:r>
          </a:p>
          <a:p>
            <a:r>
              <a:rPr lang="en-US" dirty="0">
                <a:hlinkClick r:id="rId4"/>
              </a:rPr>
              <a:t>400-page book </a:t>
            </a:r>
            <a:r>
              <a:rPr lang="en-US" dirty="0"/>
              <a:t>about applications.</a:t>
            </a:r>
          </a:p>
          <a:p>
            <a:r>
              <a:rPr lang="en-US" dirty="0"/>
              <a:t>Companies: </a:t>
            </a:r>
            <a:r>
              <a:rPr lang="en-US" dirty="0">
                <a:hlinkClick r:id="rId5"/>
              </a:rPr>
              <a:t>Hugin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Netica</a:t>
            </a:r>
            <a:r>
              <a:rPr lang="en-US" dirty="0"/>
              <a:t>, Microsoft.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533400" y="1828800"/>
            <a:ext cx="7772400" cy="1524000"/>
          </a:xfrm>
        </p:spPr>
        <p:txBody>
          <a:bodyPr/>
          <a:lstStyle/>
          <a:p>
            <a:r>
              <a:rPr lang="en-US" sz="4400"/>
              <a:t>Basic Concepts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</a:rPr>
              <a:t>Bayesian Network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3730625"/>
          </a:xfrm>
        </p:spPr>
        <p:txBody>
          <a:bodyPr/>
          <a:lstStyle/>
          <a:p>
            <a:pPr eaLnBrk="1" hangingPunct="1"/>
            <a:r>
              <a:rPr lang="en-US"/>
              <a:t>A graph where:</a:t>
            </a:r>
          </a:p>
          <a:p>
            <a:pPr lvl="1" eaLnBrk="1" hangingPunct="1"/>
            <a:r>
              <a:rPr lang="en-US"/>
              <a:t>Each node is a random variable.</a:t>
            </a:r>
          </a:p>
          <a:p>
            <a:pPr lvl="1" eaLnBrk="1" hangingPunct="1"/>
            <a:r>
              <a:rPr lang="en-US">
                <a:sym typeface="Wingdings" charset="2"/>
              </a:rPr>
              <a:t>Edges are directed.</a:t>
            </a:r>
          </a:p>
          <a:p>
            <a:pPr lvl="1" eaLnBrk="1" hangingPunct="1"/>
            <a:r>
              <a:rPr lang="en-US">
                <a:sym typeface="Wingdings" charset="2"/>
              </a:rPr>
              <a:t>There are no directed cycles (directed acyclic graph).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</a:rPr>
              <a:t>Example: Bayesian Network Graph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3048000" y="1600200"/>
            <a:ext cx="1755775" cy="682625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buNone/>
            </a:pPr>
            <a:r>
              <a:rPr lang="en-US" dirty="0"/>
              <a:t>Cavity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295400" y="2859088"/>
            <a:ext cx="1755775" cy="682625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Catch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24400" y="2859088"/>
            <a:ext cx="2438400" cy="682625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toothache</a:t>
            </a:r>
          </a:p>
        </p:txBody>
      </p:sp>
      <p:cxnSp>
        <p:nvCxnSpPr>
          <p:cNvPr id="9" name="Straight Arrow Connector 8"/>
          <p:cNvCxnSpPr>
            <a:stCxn id="5" idx="4"/>
            <a:endCxn id="6" idx="0"/>
          </p:cNvCxnSpPr>
          <p:nvPr/>
        </p:nvCxnSpPr>
        <p:spPr>
          <a:xfrm rot="5400000">
            <a:off x="2761457" y="1694656"/>
            <a:ext cx="576263" cy="1752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4"/>
            <a:endCxn id="7" idx="0"/>
          </p:cNvCxnSpPr>
          <p:nvPr/>
        </p:nvCxnSpPr>
        <p:spPr>
          <a:xfrm rot="16200000" flipH="1">
            <a:off x="4646613" y="1562100"/>
            <a:ext cx="576263" cy="20177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</a:rPr>
              <a:t>Bayesian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3654425"/>
          </a:xfrm>
        </p:spPr>
        <p:txBody>
          <a:bodyPr/>
          <a:lstStyle/>
          <a:p>
            <a:pPr eaLnBrk="1" hangingPunct="1"/>
            <a:r>
              <a:rPr lang="en-US"/>
              <a:t>A Bayesian network structure +</a:t>
            </a:r>
          </a:p>
          <a:p>
            <a:pPr eaLnBrk="1" hangingPunct="1"/>
            <a:r>
              <a:rPr lang="en-US"/>
              <a:t>For each node X, for each value x of X, a conditional probability P(X=x|Y</a:t>
            </a:r>
            <a:r>
              <a:rPr lang="en-US" baseline="-25000"/>
              <a:t>1</a:t>
            </a:r>
            <a:r>
              <a:rPr lang="en-US"/>
              <a:t> = y</a:t>
            </a:r>
            <a:r>
              <a:rPr lang="en-US" baseline="-25000"/>
              <a:t>1</a:t>
            </a:r>
            <a:r>
              <a:rPr lang="en-US"/>
              <a:t>,…,Y</a:t>
            </a:r>
            <a:r>
              <a:rPr lang="en-US" baseline="-25000"/>
              <a:t>k</a:t>
            </a:r>
            <a:r>
              <a:rPr lang="en-US"/>
              <a:t> = y</a:t>
            </a:r>
            <a:r>
              <a:rPr lang="en-US" baseline="-25000"/>
              <a:t>k</a:t>
            </a:r>
            <a:r>
              <a:rPr lang="en-US"/>
              <a:t>) = p for every assignment of values to the parents of X.</a:t>
            </a:r>
          </a:p>
          <a:p>
            <a:pPr eaLnBrk="1" hangingPunct="1"/>
            <a:r>
              <a:rPr lang="en-US">
                <a:hlinkClick r:id="rId3"/>
              </a:rPr>
              <a:t>Demo in AIspace tool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7B9899"/>
                </a:solidFill>
              </a:rPr>
              <a:t>Environment Type: Un</a:t>
            </a:r>
            <a:r>
              <a:rPr lang="en-US">
                <a:solidFill>
                  <a:srgbClr val="7B9899"/>
                </a:solidFill>
                <a:ea typeface="ＭＳ Ｐゴシック" charset="-128"/>
                <a:cs typeface="ＭＳ Ｐゴシック" charset="-128"/>
              </a:rPr>
              <a:t>certain</a:t>
            </a:r>
          </a:p>
        </p:txBody>
      </p:sp>
      <p:sp>
        <p:nvSpPr>
          <p:cNvPr id="3993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Artificial Intelligence a modern approach</a:t>
            </a:r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5495E81-334C-4601-BF85-E3D39D534B46}" type="slidenum">
              <a:rPr lang="en-US"/>
              <a:pPr/>
              <a:t>2</a:t>
            </a:fld>
            <a:endParaRPr lang="en-US"/>
          </a:p>
        </p:txBody>
      </p:sp>
      <p:sp>
        <p:nvSpPr>
          <p:cNvPr id="39941" name="TextBox 5"/>
          <p:cNvSpPr txBox="1">
            <a:spLocks noChangeArrowheads="1"/>
          </p:cNvSpPr>
          <p:nvPr/>
        </p:nvSpPr>
        <p:spPr bwMode="auto">
          <a:xfrm>
            <a:off x="3429000" y="1981200"/>
            <a:ext cx="1447800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Fully Observable</a:t>
            </a:r>
          </a:p>
        </p:txBody>
      </p:sp>
      <p:sp>
        <p:nvSpPr>
          <p:cNvPr id="39942" name="TextBox 7"/>
          <p:cNvSpPr txBox="1">
            <a:spLocks noChangeArrowheads="1"/>
          </p:cNvSpPr>
          <p:nvPr/>
        </p:nvSpPr>
        <p:spPr bwMode="auto">
          <a:xfrm>
            <a:off x="1752600" y="32766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Deterministic</a:t>
            </a:r>
          </a:p>
        </p:txBody>
      </p:sp>
      <p:sp>
        <p:nvSpPr>
          <p:cNvPr id="39943" name="TextBox 8"/>
          <p:cNvSpPr txBox="1">
            <a:spLocks noChangeArrowheads="1"/>
          </p:cNvSpPr>
          <p:nvPr/>
        </p:nvSpPr>
        <p:spPr bwMode="auto">
          <a:xfrm>
            <a:off x="1676400" y="4267200"/>
            <a:ext cx="1600200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Certainty: Search</a:t>
            </a:r>
          </a:p>
        </p:txBody>
      </p:sp>
      <p:sp>
        <p:nvSpPr>
          <p:cNvPr id="39944" name="TextBox 9"/>
          <p:cNvSpPr txBox="1">
            <a:spLocks noChangeArrowheads="1"/>
          </p:cNvSpPr>
          <p:nvPr/>
        </p:nvSpPr>
        <p:spPr bwMode="auto">
          <a:xfrm>
            <a:off x="3810000" y="42672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/>
              <a:t>Uncertainty</a:t>
            </a:r>
          </a:p>
        </p:txBody>
      </p:sp>
      <p:cxnSp>
        <p:nvCxnSpPr>
          <p:cNvPr id="12" name="Straight Arrow Connector 11"/>
          <p:cNvCxnSpPr>
            <a:stCxn id="39941" idx="2"/>
            <a:endCxn id="39942" idx="0"/>
          </p:cNvCxnSpPr>
          <p:nvPr/>
        </p:nvCxnSpPr>
        <p:spPr>
          <a:xfrm rot="5400000">
            <a:off x="3028156" y="2151857"/>
            <a:ext cx="649287" cy="160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9942" idx="2"/>
            <a:endCxn id="39943" idx="0"/>
          </p:cNvCxnSpPr>
          <p:nvPr/>
        </p:nvCxnSpPr>
        <p:spPr>
          <a:xfrm rot="5400000">
            <a:off x="2204244" y="3918744"/>
            <a:ext cx="620712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9942" idx="3"/>
          </p:cNvCxnSpPr>
          <p:nvPr/>
        </p:nvCxnSpPr>
        <p:spPr>
          <a:xfrm>
            <a:off x="3352800" y="3460750"/>
            <a:ext cx="1219200" cy="730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 noChangeShapeType="1"/>
            <a:stCxn id="39941" idx="2"/>
          </p:cNvCxnSpPr>
          <p:nvPr/>
        </p:nvCxnSpPr>
        <p:spPr bwMode="auto">
          <a:xfrm rot="16200000" flipH="1">
            <a:off x="3656806" y="3123407"/>
            <a:ext cx="1563687" cy="571500"/>
          </a:xfrm>
          <a:prstGeom prst="straightConnector1">
            <a:avLst/>
          </a:prstGeom>
          <a:noFill/>
          <a:ln w="11429">
            <a:solidFill>
              <a:schemeClr val="accent1"/>
            </a:solidFill>
            <a:prstDash val="sysDash"/>
            <a:round/>
            <a:headEnd/>
            <a:tailEnd type="arrow" w="med" len="med"/>
          </a:ln>
          <a:effectLst>
            <a:outerShdw blurRad="50800" dist="25400" dir="5400000" rotWithShape="0">
              <a:srgbClr val="000000">
                <a:alpha val="34998"/>
              </a:srgbClr>
            </a:outerShdw>
          </a:effectLst>
        </p:spPr>
      </p:cxnSp>
      <p:sp>
        <p:nvSpPr>
          <p:cNvPr id="39949" name="TextBox 18"/>
          <p:cNvSpPr txBox="1">
            <a:spLocks noChangeArrowheads="1"/>
          </p:cNvSpPr>
          <p:nvPr/>
        </p:nvSpPr>
        <p:spPr bwMode="auto">
          <a:xfrm>
            <a:off x="4648200" y="30480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39950" name="TextBox 19"/>
          <p:cNvSpPr txBox="1">
            <a:spLocks noChangeArrowheads="1"/>
          </p:cNvSpPr>
          <p:nvPr/>
        </p:nvSpPr>
        <p:spPr bwMode="auto">
          <a:xfrm>
            <a:off x="2286000" y="2590800"/>
            <a:ext cx="83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39951" name="TextBox 20"/>
          <p:cNvSpPr txBox="1">
            <a:spLocks noChangeArrowheads="1"/>
          </p:cNvSpPr>
          <p:nvPr/>
        </p:nvSpPr>
        <p:spPr bwMode="auto">
          <a:xfrm>
            <a:off x="1905000" y="3744913"/>
            <a:ext cx="838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39952" name="TextBox 21"/>
          <p:cNvSpPr txBox="1">
            <a:spLocks noChangeArrowheads="1"/>
          </p:cNvSpPr>
          <p:nvPr/>
        </p:nvSpPr>
        <p:spPr bwMode="auto">
          <a:xfrm>
            <a:off x="3657600" y="32766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no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Complete Bayesian Network</a:t>
            </a:r>
          </a:p>
        </p:txBody>
      </p:sp>
      <p:pic>
        <p:nvPicPr>
          <p:cNvPr id="26627" name="Picture 10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1219200" y="1600200"/>
            <a:ext cx="6832600" cy="4495800"/>
          </a:xfr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</a:rPr>
              <a:t>The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dirty="0"/>
              <a:t>You have a new burglar alarm installed at home.</a:t>
            </a:r>
          </a:p>
          <a:p>
            <a:pPr eaLnBrk="1" hangingPunct="1"/>
            <a:r>
              <a:rPr lang="en-US" dirty="0" smtClean="0"/>
              <a:t>It’s </a:t>
            </a:r>
            <a:r>
              <a:rPr lang="en-US" dirty="0"/>
              <a:t>reliable at detecting burglary but also responds to earthquakes.</a:t>
            </a:r>
          </a:p>
          <a:p>
            <a:pPr eaLnBrk="1" hangingPunct="1"/>
            <a:r>
              <a:rPr lang="en-US" dirty="0"/>
              <a:t>You have two neighbors that promise to call you at work when they hear the alarm.</a:t>
            </a:r>
          </a:p>
          <a:p>
            <a:pPr eaLnBrk="1" hangingPunct="1"/>
            <a:r>
              <a:rPr lang="en-US" dirty="0"/>
              <a:t>John always calls when he hears the alarm, but sometimes confuses alarm with telephone ringing.</a:t>
            </a:r>
          </a:p>
          <a:p>
            <a:pPr eaLnBrk="1" hangingPunct="1"/>
            <a:r>
              <a:rPr lang="en-US" dirty="0"/>
              <a:t>Mary listens to loud music and sometimes misses the alarm.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</a:rPr>
              <a:t>Bayesian Networks and Horn Clauses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3654425"/>
          </a:xfrm>
        </p:spPr>
        <p:txBody>
          <a:bodyPr/>
          <a:lstStyle/>
          <a:p>
            <a:pPr eaLnBrk="1" hangingPunct="1"/>
            <a:r>
              <a:rPr lang="en-US" dirty="0"/>
              <a:t>Let P(X=x|Y</a:t>
            </a:r>
            <a:r>
              <a:rPr lang="en-US" baseline="-25000" dirty="0"/>
              <a:t>1</a:t>
            </a:r>
            <a:r>
              <a:rPr lang="en-US" dirty="0"/>
              <a:t> = y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 =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) = p be a conditional probability specified in a BN.</a:t>
            </a:r>
          </a:p>
          <a:p>
            <a:pPr eaLnBrk="1" hangingPunct="1"/>
            <a:r>
              <a:rPr lang="en-US" dirty="0"/>
              <a:t>This can be interpreted as a </a:t>
            </a:r>
            <a:r>
              <a:rPr lang="en-US" i="1" dirty="0"/>
              <a:t>probability clause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P(X = x) = p </a:t>
            </a:r>
            <a:r>
              <a:rPr lang="en-US" sz="1800" dirty="0">
                <a:latin typeface="Wingdings"/>
                <a:ea typeface="Wingdings"/>
                <a:cs typeface="Wingdings"/>
              </a:rPr>
              <a:t></a:t>
            </a:r>
            <a:r>
              <a:rPr lang="en-US" dirty="0"/>
              <a:t> Y</a:t>
            </a:r>
            <a:r>
              <a:rPr lang="en-US" baseline="-25000" dirty="0"/>
              <a:t>1</a:t>
            </a:r>
            <a:r>
              <a:rPr lang="en-US" dirty="0"/>
              <a:t> = y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 =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baseline="-25000" dirty="0"/>
              <a:t>.</a:t>
            </a:r>
            <a:endParaRPr lang="en-US" dirty="0"/>
          </a:p>
          <a:p>
            <a:pPr eaLnBrk="1" hangingPunct="1"/>
            <a:r>
              <a:rPr lang="en-US" dirty="0" smtClean="0"/>
              <a:t>if parents = values, then child = value with probability p</a:t>
            </a:r>
            <a:endParaRPr lang="en-US" dirty="0"/>
          </a:p>
          <a:p>
            <a:pPr eaLnBrk="1" hangingPunct="1"/>
            <a:r>
              <a:rPr lang="en-US" dirty="0"/>
              <a:t>A Bayes net can be seen as a </a:t>
            </a:r>
            <a:r>
              <a:rPr lang="en-US" i="1" dirty="0"/>
              <a:t>knowledge base containing probability clauses.</a:t>
            </a:r>
          </a:p>
          <a:p>
            <a:pPr eaLnBrk="1" hangingPunct="1"/>
            <a:r>
              <a:rPr lang="en-US" dirty="0"/>
              <a:t>For short, a </a:t>
            </a:r>
            <a:r>
              <a:rPr lang="en-US" b="1" dirty="0"/>
              <a:t>probabilistic knowledge base.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533400" y="1828800"/>
            <a:ext cx="7772400" cy="1524000"/>
          </a:xfrm>
        </p:spPr>
        <p:txBody>
          <a:bodyPr/>
          <a:lstStyle/>
          <a:p>
            <a:r>
              <a:rPr lang="en-US" sz="4400"/>
              <a:t>Bayes Nets Encode the Joint Distribution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</a:rPr>
              <a:t>Bayes Nets and the Joint Distribution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4"/>
            <a:ext cx="8504238" cy="4873625"/>
          </a:xfrm>
        </p:spPr>
        <p:txBody>
          <a:bodyPr>
            <a:noAutofit/>
          </a:bodyPr>
          <a:lstStyle/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A Bayes net compactly encodes the joint distribution over the random variables X</a:t>
            </a:r>
            <a:r>
              <a:rPr lang="en-US" sz="2400" baseline="-25000" dirty="0"/>
              <a:t>1</a:t>
            </a:r>
            <a:r>
              <a:rPr lang="en-US" sz="2400" dirty="0"/>
              <a:t>,…,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. How?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Let x</a:t>
            </a:r>
            <a:r>
              <a:rPr lang="en-US" sz="2400" baseline="-25000" dirty="0"/>
              <a:t>1</a:t>
            </a:r>
            <a:r>
              <a:rPr lang="en-US" sz="2400" dirty="0"/>
              <a:t>,…,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 be a complete assignment of a value to each random variable. Then </a:t>
            </a:r>
            <a:br>
              <a:rPr lang="en-US" sz="2400" dirty="0"/>
            </a:br>
            <a:r>
              <a:rPr lang="en-US" sz="2400" dirty="0"/>
              <a:t>P(</a:t>
            </a:r>
            <a:r>
              <a:rPr lang="en-US" sz="2400" dirty="0">
                <a:solidFill>
                  <a:prstClr val="black"/>
                </a:solidFill>
              </a:rPr>
              <a:t>x</a:t>
            </a:r>
            <a:r>
              <a:rPr lang="en-US" sz="2400" baseline="-25000" dirty="0">
                <a:solidFill>
                  <a:prstClr val="black"/>
                </a:solidFill>
              </a:rPr>
              <a:t>1</a:t>
            </a:r>
            <a:r>
              <a:rPr lang="en-US" sz="2400" dirty="0">
                <a:solidFill>
                  <a:prstClr val="black"/>
                </a:solidFill>
              </a:rPr>
              <a:t>,…,</a:t>
            </a:r>
            <a:r>
              <a:rPr lang="en-US" sz="2400" dirty="0" err="1">
                <a:solidFill>
                  <a:prstClr val="black"/>
                </a:solidFill>
              </a:rPr>
              <a:t>x</a:t>
            </a:r>
            <a:r>
              <a:rPr lang="en-US" sz="2400" baseline="-25000" dirty="0" err="1">
                <a:solidFill>
                  <a:prstClr val="black"/>
                </a:solidFill>
              </a:rPr>
              <a:t>n</a:t>
            </a:r>
            <a:r>
              <a:rPr lang="en-US" sz="2400" dirty="0">
                <a:solidFill>
                  <a:prstClr val="black"/>
                </a:solidFill>
              </a:rPr>
              <a:t>) = </a:t>
            </a:r>
            <a:r>
              <a:rPr lang="en-US" sz="2400" dirty="0" err="1">
                <a:solidFill>
                  <a:prstClr val="black"/>
                </a:solidFill>
              </a:rPr>
              <a:t>Π</a:t>
            </a:r>
            <a:r>
              <a:rPr lang="en-US" sz="2400" dirty="0">
                <a:solidFill>
                  <a:prstClr val="black"/>
                </a:solidFill>
              </a:rPr>
              <a:t> P(</a:t>
            </a:r>
            <a:r>
              <a:rPr lang="en-US" sz="2400" dirty="0" err="1">
                <a:solidFill>
                  <a:prstClr val="black"/>
                </a:solidFill>
              </a:rPr>
              <a:t>x</a:t>
            </a:r>
            <a:r>
              <a:rPr lang="en-US" sz="2400" baseline="-25000" dirty="0" err="1">
                <a:solidFill>
                  <a:prstClr val="black"/>
                </a:solidFill>
              </a:rPr>
              <a:t>i</a:t>
            </a:r>
            <a:r>
              <a:rPr lang="en-US" sz="2400" dirty="0" err="1">
                <a:solidFill>
                  <a:prstClr val="black"/>
                </a:solidFill>
              </a:rPr>
              <a:t>|parents</a:t>
            </a:r>
            <a:r>
              <a:rPr lang="en-US" sz="2400" dirty="0">
                <a:solidFill>
                  <a:prstClr val="black"/>
                </a:solidFill>
              </a:rPr>
              <a:t>(X</a:t>
            </a:r>
            <a:r>
              <a:rPr lang="en-US" sz="2400" baseline="-25000" dirty="0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))</a:t>
            </a:r>
            <a:br>
              <a:rPr lang="en-US" sz="2400" dirty="0">
                <a:solidFill>
                  <a:prstClr val="black"/>
                </a:solidFill>
              </a:rPr>
            </a:br>
            <a:r>
              <a:rPr lang="en-US" sz="2400" dirty="0">
                <a:solidFill>
                  <a:prstClr val="black"/>
                </a:solidFill>
              </a:rPr>
              <a:t>where the index 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=1,…,n runs over all n nodes. 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prstClr val="black"/>
                </a:solidFill>
              </a:rPr>
              <a:t>This is the </a:t>
            </a:r>
            <a:r>
              <a:rPr lang="en-US" sz="2400" b="1" dirty="0">
                <a:solidFill>
                  <a:prstClr val="black"/>
                </a:solidFill>
              </a:rPr>
              <a:t>product formula</a:t>
            </a:r>
            <a:r>
              <a:rPr lang="en-US" sz="2400" dirty="0">
                <a:solidFill>
                  <a:prstClr val="black"/>
                </a:solidFill>
              </a:rPr>
              <a:t> for Bayes nets</a:t>
            </a:r>
            <a:r>
              <a:rPr lang="en-US" sz="2400" dirty="0" smtClean="0">
                <a:solidFill>
                  <a:prstClr val="black"/>
                </a:solidFill>
              </a:rPr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/>
              <a:t>T</a:t>
            </a:r>
            <a:r>
              <a:rPr lang="en-US" dirty="0" smtClean="0"/>
              <a:t>he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400" dirty="0">
              <a:solidFill>
                <a:prstClr val="black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solidFill>
                  <a:prstClr val="black"/>
                </a:solidFill>
              </a:rPr>
              <a:t>In words, the joint probability is computed as follows</a:t>
            </a:r>
            <a:r>
              <a:rPr lang="en-US" sz="2400" dirty="0" smtClean="0">
                <a:solidFill>
                  <a:prstClr val="black"/>
                </a:solidFill>
              </a:rPr>
              <a:t>.</a:t>
            </a:r>
            <a:br>
              <a:rPr lang="en-US" sz="2400" dirty="0" smtClean="0">
                <a:solidFill>
                  <a:prstClr val="black"/>
                </a:solidFill>
              </a:rPr>
            </a:br>
            <a:endParaRPr lang="en-US" sz="2400" dirty="0">
              <a:solidFill>
                <a:prstClr val="black"/>
              </a:solidFill>
            </a:endParaRPr>
          </a:p>
          <a:p>
            <a:pPr marL="617538" lvl="1" indent="-342900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</a:rPr>
              <a:t>For each node X</a:t>
            </a:r>
            <a:r>
              <a:rPr lang="en-US" sz="2400" baseline="-25000" dirty="0">
                <a:solidFill>
                  <a:prstClr val="black"/>
                </a:solidFill>
              </a:rPr>
              <a:t>i</a:t>
            </a:r>
            <a:r>
              <a:rPr lang="en-US" sz="2400" dirty="0" smtClean="0">
                <a:solidFill>
                  <a:prstClr val="black"/>
                </a:solidFill>
              </a:rPr>
              <a:t>:</a:t>
            </a:r>
            <a:endParaRPr lang="en-US" sz="2400" dirty="0">
              <a:solidFill>
                <a:prstClr val="black"/>
              </a:solidFill>
            </a:endParaRPr>
          </a:p>
          <a:p>
            <a:pPr marL="617538" lvl="1" indent="-342900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</a:rPr>
              <a:t>Find the assigned value x</a:t>
            </a:r>
            <a:r>
              <a:rPr lang="en-US" sz="2400" baseline="-25000" dirty="0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617538" lvl="1" indent="-342900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</a:rPr>
              <a:t>Find the values y</a:t>
            </a:r>
            <a:r>
              <a:rPr lang="en-US" sz="2400" baseline="-25000" dirty="0">
                <a:solidFill>
                  <a:prstClr val="black"/>
                </a:solidFill>
              </a:rPr>
              <a:t>1</a:t>
            </a:r>
            <a:r>
              <a:rPr lang="en-US" sz="2400" dirty="0">
                <a:solidFill>
                  <a:prstClr val="black"/>
                </a:solidFill>
              </a:rPr>
              <a:t>,..,y</a:t>
            </a:r>
            <a:r>
              <a:rPr lang="en-US" sz="2400" baseline="-25000" dirty="0">
                <a:solidFill>
                  <a:prstClr val="black"/>
                </a:solidFill>
              </a:rPr>
              <a:t>k</a:t>
            </a:r>
            <a:r>
              <a:rPr lang="en-US" sz="2400" dirty="0">
                <a:solidFill>
                  <a:prstClr val="black"/>
                </a:solidFill>
              </a:rPr>
              <a:t> assigned to the parents of X</a:t>
            </a:r>
            <a:r>
              <a:rPr lang="en-US" sz="2400" baseline="-25000" dirty="0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617538" lvl="1" indent="-342900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</a:rPr>
              <a:t>Look up the conditional probability P(x</a:t>
            </a:r>
            <a:r>
              <a:rPr lang="en-US" sz="2400" baseline="-25000" dirty="0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|y</a:t>
            </a:r>
            <a:r>
              <a:rPr lang="en-US" sz="2400" baseline="-25000" dirty="0">
                <a:solidFill>
                  <a:prstClr val="black"/>
                </a:solidFill>
              </a:rPr>
              <a:t>1</a:t>
            </a:r>
            <a:r>
              <a:rPr lang="en-US" sz="2400" dirty="0">
                <a:solidFill>
                  <a:prstClr val="black"/>
                </a:solidFill>
              </a:rPr>
              <a:t>,..,y</a:t>
            </a:r>
            <a:r>
              <a:rPr lang="en-US" sz="2400" baseline="-25000" dirty="0">
                <a:solidFill>
                  <a:prstClr val="black"/>
                </a:solidFill>
              </a:rPr>
              <a:t>k</a:t>
            </a:r>
            <a:r>
              <a:rPr lang="en-US" sz="2400" dirty="0">
                <a:solidFill>
                  <a:prstClr val="black"/>
                </a:solidFill>
              </a:rPr>
              <a:t>) in the Bayes net.</a:t>
            </a:r>
          </a:p>
          <a:p>
            <a:pPr marL="617538" lvl="1" indent="-342900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</a:rPr>
              <a:t>Multiply together these conditional probabilities</a:t>
            </a:r>
            <a:r>
              <a:rPr lang="en-US" sz="2400" dirty="0" smtClean="0">
                <a:solidFill>
                  <a:prstClr val="black"/>
                </a:solidFill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5063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</a:rPr>
              <a:t>Product Formula Example: Burglary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114800" y="1676400"/>
            <a:ext cx="5029200" cy="4191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Query: What is the joint probability that all variables are true?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P(M, J</a:t>
            </a:r>
            <a:r>
              <a:rPr lang="en-US" sz="2400" dirty="0" smtClean="0"/>
              <a:t>, A, E, B</a:t>
            </a:r>
            <a:r>
              <a:rPr lang="en-US" sz="2400" dirty="0"/>
              <a:t>) = </a:t>
            </a:r>
            <a:br>
              <a:rPr lang="en-US" sz="2400" dirty="0"/>
            </a:br>
            <a:r>
              <a:rPr lang="en-US" sz="2400" dirty="0"/>
              <a:t>P(M|A) p(J|A</a:t>
            </a:r>
            <a:r>
              <a:rPr lang="en-US" sz="2400" dirty="0" smtClean="0"/>
              <a:t>) </a:t>
            </a:r>
            <a:r>
              <a:rPr lang="en-US" sz="2400" dirty="0" err="1" smtClean="0"/>
              <a:t>p</a:t>
            </a:r>
            <a:r>
              <a:rPr lang="en-US" sz="2400" dirty="0" err="1"/>
              <a:t>(</a:t>
            </a:r>
            <a:r>
              <a:rPr lang="en-US" sz="2400" dirty="0" err="1" smtClean="0"/>
              <a:t>A|E</a:t>
            </a:r>
            <a:r>
              <a:rPr lang="en-US" sz="2400" dirty="0" err="1"/>
              <a:t>,B</a:t>
            </a:r>
            <a:r>
              <a:rPr lang="en-US" sz="2400" dirty="0" err="1" smtClean="0"/>
              <a:t>)P</a:t>
            </a:r>
            <a:r>
              <a:rPr lang="en-US" sz="2400" dirty="0" err="1"/>
              <a:t>(E)P(B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= .7 x .9 x .95 x .002 x .001</a:t>
            </a:r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676400"/>
            <a:ext cx="3978729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7B9899"/>
                </a:solidFill>
              </a:rPr>
              <a:t>Cavity 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458200" cy="4191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Query: What is the joint probability that there is a cavity but no toothache and the probe doesn’t catch?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P(Cavity = T, toothache = F, Catch = F) = </a:t>
            </a:r>
            <a:br>
              <a:rPr lang="en-US" sz="2400" dirty="0"/>
            </a:br>
            <a:r>
              <a:rPr lang="en-US" sz="2000" dirty="0"/>
              <a:t>P(Cavity= T) p(</a:t>
            </a:r>
            <a:r>
              <a:rPr lang="en-US" sz="2000" dirty="0" smtClean="0"/>
              <a:t>Toothache </a:t>
            </a:r>
            <a:r>
              <a:rPr lang="en-US" sz="2000" dirty="0"/>
              <a:t>= </a:t>
            </a:r>
            <a:r>
              <a:rPr lang="en-US" sz="2000" dirty="0" err="1"/>
              <a:t>F|Cavity</a:t>
            </a:r>
            <a:r>
              <a:rPr lang="en-US" sz="2000" dirty="0"/>
              <a:t> = T) p(Catch = </a:t>
            </a:r>
            <a:r>
              <a:rPr lang="en-US" sz="2000" dirty="0" err="1"/>
              <a:t>F|Cavity</a:t>
            </a:r>
            <a:r>
              <a:rPr lang="en-US" sz="2000" dirty="0"/>
              <a:t> = T) </a:t>
            </a:r>
            <a:br>
              <a:rPr lang="en-US" sz="2000" dirty="0"/>
            </a:br>
            <a:r>
              <a:rPr lang="en-US" sz="2400" dirty="0"/>
              <a:t>= .2 x </a:t>
            </a:r>
            <a:r>
              <a:rPr lang="en-US" sz="2400" dirty="0" smtClean="0"/>
              <a:t>.</a:t>
            </a:r>
            <a:r>
              <a:rPr lang="en-US" sz="2400" dirty="0"/>
              <a:t>4</a:t>
            </a:r>
            <a:r>
              <a:rPr lang="en-US" sz="2400" dirty="0" smtClean="0"/>
              <a:t> </a:t>
            </a:r>
            <a:r>
              <a:rPr lang="en-US" sz="2400" dirty="0"/>
              <a:t>x </a:t>
            </a:r>
            <a:r>
              <a:rPr lang="en-US" sz="2400" dirty="0" smtClean="0"/>
              <a:t>.1 = 0.008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343400" y="4230687"/>
            <a:ext cx="1755775" cy="682625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Char char="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Char char=""/>
              <a:defRPr sz="2200" kern="120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2pPr>
            <a:lvl3pPr marL="822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charset="2"/>
              <a:buChar char="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0969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4pPr>
            <a:lvl5pPr marL="137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 2" charset="2"/>
              <a:buNone/>
            </a:pPr>
            <a:r>
              <a:rPr lang="en-US" smtClean="0"/>
              <a:t>Cavity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590800" y="5489575"/>
            <a:ext cx="1755775" cy="682625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Catch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19800" y="5489575"/>
            <a:ext cx="2438400" cy="682625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toothache</a:t>
            </a:r>
          </a:p>
        </p:txBody>
      </p:sp>
      <p:cxnSp>
        <p:nvCxnSpPr>
          <p:cNvPr id="7" name="Straight Arrow Connector 6"/>
          <p:cNvCxnSpPr>
            <a:stCxn id="7" idx="4"/>
            <a:endCxn id="8" idx="0"/>
          </p:cNvCxnSpPr>
          <p:nvPr/>
        </p:nvCxnSpPr>
        <p:spPr>
          <a:xfrm rot="5400000">
            <a:off x="4056857" y="4325143"/>
            <a:ext cx="576263" cy="1752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7" idx="4"/>
          </p:cNvCxnSpPr>
          <p:nvPr/>
        </p:nvCxnSpPr>
        <p:spPr>
          <a:xfrm rot="16200000" flipH="1">
            <a:off x="5942013" y="4192587"/>
            <a:ext cx="576263" cy="20177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758825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</a:rPr>
              <a:t>Compactness of Bayesian Networks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dirty="0"/>
              <a:t>Consider </a:t>
            </a:r>
            <a:r>
              <a:rPr lang="en-US" i="1" dirty="0"/>
              <a:t>n</a:t>
            </a:r>
            <a:r>
              <a:rPr lang="en-US" dirty="0"/>
              <a:t> binary variables</a:t>
            </a:r>
          </a:p>
          <a:p>
            <a:pPr eaLnBrk="1" hangingPunct="1"/>
            <a:r>
              <a:rPr lang="en-US" dirty="0"/>
              <a:t>Unconstrained joint distribution requires O(2</a:t>
            </a:r>
            <a:r>
              <a:rPr lang="en-US" baseline="30000" dirty="0"/>
              <a:t>n</a:t>
            </a:r>
            <a:r>
              <a:rPr lang="en-US" dirty="0"/>
              <a:t>) probabilities</a:t>
            </a:r>
          </a:p>
          <a:p>
            <a:pPr eaLnBrk="1" hangingPunct="1"/>
            <a:r>
              <a:rPr lang="en-US" dirty="0"/>
              <a:t>If we have a Bayesian network, with a maximum of k parents for any node, then we need O(n 2</a:t>
            </a:r>
            <a:r>
              <a:rPr lang="en-US" baseline="30000" dirty="0"/>
              <a:t>k</a:t>
            </a:r>
            <a:r>
              <a:rPr lang="en-US" dirty="0"/>
              <a:t>) probabilities</a:t>
            </a:r>
          </a:p>
          <a:p>
            <a:pPr eaLnBrk="1" hangingPunct="1"/>
            <a:r>
              <a:rPr lang="en-US" dirty="0"/>
              <a:t>Example</a:t>
            </a:r>
          </a:p>
          <a:p>
            <a:pPr lvl="1" eaLnBrk="1" hangingPunct="1"/>
            <a:r>
              <a:rPr lang="en-US" dirty="0"/>
              <a:t>Full unconstrained joint distribution</a:t>
            </a:r>
          </a:p>
          <a:p>
            <a:pPr lvl="2" eaLnBrk="1" hangingPunct="1"/>
            <a:r>
              <a:rPr lang="en-US" dirty="0"/>
              <a:t>n = 30:  need 10</a:t>
            </a:r>
            <a:r>
              <a:rPr lang="en-US" baseline="30000" dirty="0"/>
              <a:t>9</a:t>
            </a:r>
            <a:r>
              <a:rPr lang="en-US" dirty="0"/>
              <a:t> probabilities for full joint distribution</a:t>
            </a:r>
          </a:p>
          <a:p>
            <a:pPr lvl="1" eaLnBrk="1" hangingPunct="1"/>
            <a:r>
              <a:rPr lang="en-US" dirty="0"/>
              <a:t>Bayesian network</a:t>
            </a:r>
          </a:p>
          <a:p>
            <a:pPr lvl="2" eaLnBrk="1" hangingPunct="1"/>
            <a:r>
              <a:rPr lang="en-US" dirty="0"/>
              <a:t>n = 30, k = 4:  need 480 probabilities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</a:rPr>
              <a:t>Completeness of Bayes nets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458200" cy="4191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The Bayes net encodes all joint probabilities.</a:t>
            </a:r>
          </a:p>
          <a:p>
            <a:pPr>
              <a:lnSpc>
                <a:spcPct val="150000"/>
              </a:lnSpc>
            </a:pPr>
            <a:r>
              <a:rPr lang="en-US" sz="2400"/>
              <a:t>Knowledge of all joint probabilities is sufficient to answer </a:t>
            </a:r>
            <a:r>
              <a:rPr lang="en-US" sz="2400" b="1"/>
              <a:t>any</a:t>
            </a:r>
            <a:r>
              <a:rPr lang="en-US" sz="2400"/>
              <a:t> probabilistic query.</a:t>
            </a:r>
          </a:p>
          <a:p>
            <a:pPr>
              <a:lnSpc>
                <a:spcPct val="150000"/>
              </a:lnSpc>
              <a:buFont typeface="Wingdings 2" charset="2"/>
              <a:buChar char="⇒"/>
            </a:pPr>
            <a:r>
              <a:rPr lang="en-US" sz="2400"/>
              <a:t> </a:t>
            </a:r>
            <a:r>
              <a:rPr lang="en-US" sz="2400" i="1"/>
              <a:t>A Bayes net can in principle answer every query.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Knowledge Representation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</a:rPr>
              <a:t>Is it Magic?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458200" cy="4191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Why does the product formula work?</a:t>
            </a:r>
          </a:p>
          <a:p>
            <a:pPr marL="731838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/>
              <a:t>The Bayes net topological or graphical semantics.</a:t>
            </a:r>
          </a:p>
          <a:p>
            <a:pPr marL="1006475" lvl="2" indent="-457200">
              <a:lnSpc>
                <a:spcPct val="150000"/>
              </a:lnSpc>
              <a:buFont typeface="Wingdings" charset="2"/>
              <a:buChar char="§"/>
            </a:pPr>
            <a:r>
              <a:rPr lang="en-US" i="1"/>
              <a:t>The graph by itself entails conditional independencies.</a:t>
            </a:r>
          </a:p>
          <a:p>
            <a:pPr marL="731838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/>
              <a:t>The Chain Rule.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533400" y="1828800"/>
            <a:ext cx="7772400" cy="1524000"/>
          </a:xfrm>
        </p:spPr>
        <p:txBody>
          <a:bodyPr/>
          <a:lstStyle/>
          <a:p>
            <a:r>
              <a:rPr lang="en-US" sz="4400"/>
              <a:t>Bayes Nets Graphical Semantics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</a:rPr>
              <a:t>Common Causes: Spot the Pattern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3048000" y="1600200"/>
            <a:ext cx="1755775" cy="682625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buNone/>
            </a:pPr>
            <a:r>
              <a:rPr lang="en-US"/>
              <a:t>Cavity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295400" y="2859088"/>
            <a:ext cx="1755775" cy="682625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Catch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24400" y="2859088"/>
            <a:ext cx="2438400" cy="682625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toothache</a:t>
            </a:r>
          </a:p>
        </p:txBody>
      </p:sp>
      <p:cxnSp>
        <p:nvCxnSpPr>
          <p:cNvPr id="9" name="Straight Arrow Connector 8"/>
          <p:cNvCxnSpPr>
            <a:stCxn id="5" idx="4"/>
            <a:endCxn id="6" idx="0"/>
          </p:cNvCxnSpPr>
          <p:nvPr/>
        </p:nvCxnSpPr>
        <p:spPr>
          <a:xfrm rot="5400000">
            <a:off x="2761457" y="1694656"/>
            <a:ext cx="576263" cy="1752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4"/>
            <a:endCxn id="7" idx="0"/>
          </p:cNvCxnSpPr>
          <p:nvPr/>
        </p:nvCxnSpPr>
        <p:spPr>
          <a:xfrm rot="16200000" flipH="1">
            <a:off x="4646613" y="1562100"/>
            <a:ext cx="576263" cy="20177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01752" y="4038600"/>
            <a:ext cx="850392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Catch</a:t>
            </a:r>
            <a:r>
              <a:rPr kumimoji="0" lang="en-US" sz="2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independent of toothache given Cavity.</a:t>
            </a:r>
            <a:endParaRPr kumimoji="0" lang="en-US" sz="2400" b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</a:rPr>
              <a:t>Burglary 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62400" y="1676400"/>
            <a:ext cx="4956175" cy="4191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/>
              <a:t>JohnCalls</a:t>
            </a:r>
            <a:r>
              <a:rPr lang="en-US" sz="2400" dirty="0" smtClean="0"/>
              <a:t>, </a:t>
            </a:r>
            <a:r>
              <a:rPr lang="en-US" sz="2400" dirty="0" err="1" smtClean="0"/>
              <a:t>MaryCalls</a:t>
            </a:r>
            <a:r>
              <a:rPr lang="en-US" sz="2400" dirty="0" smtClean="0"/>
              <a:t> </a:t>
            </a:r>
            <a:r>
              <a:rPr lang="en-US" sz="2400" dirty="0"/>
              <a:t>are conditionally independent given Alarm.</a:t>
            </a:r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676400"/>
            <a:ext cx="3276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</a:rPr>
              <a:t>Spot the Pattern: Chain Scenario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62400" y="1676400"/>
            <a:ext cx="4956175" cy="4191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MaryCalls is independent of Burglary given Alarm.</a:t>
            </a:r>
          </a:p>
          <a:p>
            <a:pPr>
              <a:lnSpc>
                <a:spcPct val="150000"/>
              </a:lnSpc>
            </a:pPr>
            <a:r>
              <a:rPr lang="en-US" sz="2400"/>
              <a:t>JohnCalls is independent of Earthquake given Alarm.</a:t>
            </a:r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676400"/>
            <a:ext cx="3276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Markov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 Bayes net is constructed so that:</a:t>
            </a:r>
            <a:br>
              <a:rPr lang="en-US"/>
            </a:br>
            <a:r>
              <a:rPr lang="en-US" i="1"/>
              <a:t>each variable is conditionally independent of its nondescendants given its parents.</a:t>
            </a:r>
          </a:p>
          <a:p>
            <a:pPr>
              <a:buNone/>
            </a:pPr>
            <a:endParaRPr lang="en-US" i="1"/>
          </a:p>
          <a:p>
            <a:pPr>
              <a:buFont typeface="Wingdings 2" charset="2"/>
              <a:buChar char="⇒"/>
            </a:pPr>
            <a:r>
              <a:rPr lang="en-US"/>
              <a:t> The graph alone (without specified probabilities) entails </a:t>
            </a:r>
            <a:r>
              <a:rPr lang="en-US" b="1"/>
              <a:t>conditional independencies</a:t>
            </a:r>
            <a:r>
              <a:rPr lang="en-US"/>
              <a:t>.</a:t>
            </a:r>
          </a:p>
          <a:p>
            <a:endParaRPr lang="en-US" i="1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dirty="0" smtClean="0"/>
              <a:t>In the </a:t>
            </a:r>
            <a:r>
              <a:rPr lang="en-US" dirty="0" err="1" smtClean="0"/>
              <a:t>AISpace</a:t>
            </a:r>
            <a:r>
              <a:rPr lang="en-US" dirty="0" smtClean="0"/>
              <a:t> car starting belief network, does the Markov condition entail the following statements?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Conditional on Spark Plugs and Voltage at Plug, Spark Quality is independent of Spark Timing.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Conditional on Spark Plugs and Voltage at Plug, Spark Quality is independent of Car Starts.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533400" y="1828800"/>
            <a:ext cx="7772400" cy="1524000"/>
          </a:xfrm>
        </p:spPr>
        <p:txBody>
          <a:bodyPr/>
          <a:lstStyle/>
          <a:p>
            <a:r>
              <a:rPr lang="en-US" sz="4400"/>
              <a:t>Derivation of the Product Formula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758825"/>
          </a:xfrm>
        </p:spPr>
        <p:txBody>
          <a:bodyPr/>
          <a:lstStyle/>
          <a:p>
            <a:pPr eaLnBrk="1" hangingPunct="1"/>
            <a:r>
              <a:rPr lang="en-US" sz="2800">
                <a:solidFill>
                  <a:srgbClr val="7B9899"/>
                </a:solidFill>
              </a:rPr>
              <a:t>The Chain Rule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We can always write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      P(a, b, c, … z)   = P(a | b, c, …. z) P(b, c, … z) </a:t>
            </a:r>
            <a:br>
              <a:rPr lang="en-US" sz="2400" dirty="0"/>
            </a:br>
            <a:r>
              <a:rPr lang="en-US" sz="2400" dirty="0"/>
              <a:t>(Product Rule)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Repeatedly applying this idea, we obtain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       P(a, b, c, … z)   = P(a | b, c, …. z) P(b | c,.. z) P(c| .. z)..P(z)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Order the variables such that children come before parents.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Then given its parents, each node is independent of its other ancestors by the </a:t>
            </a:r>
            <a:r>
              <a:rPr lang="en-US" sz="2400" dirty="0" smtClean="0"/>
              <a:t>Markov condition.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eaLnBrk="1" hangingPunct="1">
              <a:lnSpc>
                <a:spcPct val="80000"/>
              </a:lnSpc>
              <a:buFont typeface="Wingdings 2" charset="2"/>
              <a:buChar char="⇒"/>
            </a:pPr>
            <a:r>
              <a:rPr lang="en-US" sz="2400" dirty="0"/>
              <a:t>P(</a:t>
            </a:r>
            <a:r>
              <a:rPr lang="en-US" sz="2400" dirty="0" err="1"/>
              <a:t>a,b,c</a:t>
            </a:r>
            <a:r>
              <a:rPr lang="en-US" sz="2400" dirty="0"/>
              <a:t>, … z) = </a:t>
            </a:r>
            <a:r>
              <a:rPr lang="en-US" sz="2400" dirty="0" err="1"/>
              <a:t>Π</a:t>
            </a:r>
            <a:r>
              <a:rPr lang="en-US" sz="2400" baseline="-25000" dirty="0" err="1"/>
              <a:t>x</a:t>
            </a:r>
            <a:r>
              <a:rPr lang="en-US" sz="2400" dirty="0"/>
              <a:t>. P(</a:t>
            </a:r>
            <a:r>
              <a:rPr lang="en-US" sz="2400" dirty="0" err="1"/>
              <a:t>x|parents</a:t>
            </a:r>
            <a:r>
              <a:rPr lang="en-US" sz="2400" dirty="0"/>
              <a:t>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7B9899"/>
                </a:solidFill>
              </a:rPr>
              <a:t>Example in Burglary Network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P(M, J,A,E,B) = </a:t>
            </a:r>
            <a:r>
              <a:rPr lang="en-US" sz="2000" dirty="0">
                <a:solidFill>
                  <a:schemeClr val="accent1"/>
                </a:solidFill>
              </a:rPr>
              <a:t>P(M| J,A,E,B)</a:t>
            </a:r>
            <a:r>
              <a:rPr lang="en-US" sz="2000" dirty="0"/>
              <a:t> </a:t>
            </a:r>
            <a:r>
              <a:rPr lang="en-US" sz="2000" dirty="0" err="1"/>
              <a:t>p(J,A,E,B</a:t>
            </a:r>
            <a:r>
              <a:rPr lang="en-US" sz="2000" dirty="0"/>
              <a:t>)= </a:t>
            </a:r>
            <a:r>
              <a:rPr lang="en-US" sz="2000" dirty="0">
                <a:solidFill>
                  <a:srgbClr val="D16349"/>
                </a:solidFill>
              </a:rPr>
              <a:t>P(M|A)</a:t>
            </a:r>
            <a:r>
              <a:rPr lang="en-US" sz="2000" dirty="0"/>
              <a:t> </a:t>
            </a:r>
            <a:r>
              <a:rPr lang="en-US" sz="2000" dirty="0" err="1"/>
              <a:t>p(J,A,E,B</a:t>
            </a:r>
            <a:r>
              <a:rPr lang="en-US" sz="2000" dirty="0"/>
              <a:t>)   </a:t>
            </a:r>
          </a:p>
          <a:p>
            <a:pPr>
              <a:lnSpc>
                <a:spcPct val="150000"/>
              </a:lnSpc>
              <a:buFont typeface="Wingdings 2" charset="2"/>
              <a:buNone/>
            </a:pPr>
            <a:r>
              <a:rPr lang="en-US" sz="2000" dirty="0"/>
              <a:t>                              = P(M|A) </a:t>
            </a:r>
            <a:r>
              <a:rPr lang="en-US" sz="2000" dirty="0" err="1">
                <a:solidFill>
                  <a:srgbClr val="3366FF"/>
                </a:solidFill>
              </a:rPr>
              <a:t>p(J|A,E,B</a:t>
            </a:r>
            <a:r>
              <a:rPr lang="en-US" sz="2000" dirty="0">
                <a:solidFill>
                  <a:srgbClr val="3366FF"/>
                </a:solidFill>
              </a:rPr>
              <a:t>)</a:t>
            </a:r>
            <a:r>
              <a:rPr lang="en-US" sz="2000" dirty="0">
                <a:solidFill>
                  <a:srgbClr val="D16349"/>
                </a:solidFill>
              </a:rPr>
              <a:t> </a:t>
            </a:r>
            <a:r>
              <a:rPr lang="en-US" sz="2000" dirty="0" err="1"/>
              <a:t>p(A,E,B</a:t>
            </a:r>
            <a:r>
              <a:rPr lang="en-US" sz="2000" dirty="0"/>
              <a:t>) = P(M|A) </a:t>
            </a:r>
            <a:r>
              <a:rPr lang="en-US" sz="2000" dirty="0" err="1">
                <a:solidFill>
                  <a:srgbClr val="3366FF"/>
                </a:solidFill>
              </a:rPr>
              <a:t>p(J|A</a:t>
            </a:r>
            <a:r>
              <a:rPr lang="en-US" sz="2000" dirty="0">
                <a:solidFill>
                  <a:srgbClr val="3366FF"/>
                </a:solidFill>
              </a:rPr>
              <a:t>)</a:t>
            </a:r>
            <a:r>
              <a:rPr lang="en-US" sz="2000" dirty="0">
                <a:solidFill>
                  <a:srgbClr val="D16349"/>
                </a:solidFill>
              </a:rPr>
              <a:t> </a:t>
            </a:r>
            <a:r>
              <a:rPr lang="en-US" sz="2000" dirty="0" err="1"/>
              <a:t>p(A,E,B</a:t>
            </a:r>
            <a:r>
              <a:rPr lang="en-US" sz="2000" dirty="0"/>
              <a:t>)</a:t>
            </a:r>
          </a:p>
          <a:p>
            <a:pPr>
              <a:lnSpc>
                <a:spcPct val="150000"/>
              </a:lnSpc>
              <a:buFont typeface="Wingdings 2" charset="2"/>
              <a:buNone/>
            </a:pPr>
            <a:r>
              <a:rPr lang="en-US" sz="2000" dirty="0"/>
              <a:t>                              = P(M|A) </a:t>
            </a:r>
            <a:r>
              <a:rPr lang="en-US" sz="2000" dirty="0" err="1"/>
              <a:t>p(J|A</a:t>
            </a:r>
            <a:r>
              <a:rPr lang="en-US" sz="2000" dirty="0"/>
              <a:t>) </a:t>
            </a:r>
            <a:r>
              <a:rPr lang="en-US" sz="2000" dirty="0" err="1"/>
              <a:t>p(A|E,B</a:t>
            </a:r>
            <a:r>
              <a:rPr lang="en-US" sz="2000" dirty="0"/>
              <a:t>) </a:t>
            </a:r>
            <a:r>
              <a:rPr lang="en-US" sz="2000" dirty="0">
                <a:solidFill>
                  <a:schemeClr val="accent2"/>
                </a:solidFill>
              </a:rPr>
              <a:t>P(E,B)</a:t>
            </a:r>
          </a:p>
          <a:p>
            <a:pPr>
              <a:lnSpc>
                <a:spcPct val="150000"/>
              </a:lnSpc>
              <a:buFont typeface="Wingdings 2" charset="2"/>
              <a:buNone/>
            </a:pPr>
            <a:r>
              <a:rPr lang="en-US" sz="2000" dirty="0"/>
              <a:t>                              = P(M|A) </a:t>
            </a:r>
            <a:r>
              <a:rPr lang="en-US" sz="2000" dirty="0" err="1"/>
              <a:t>p(J|A</a:t>
            </a:r>
            <a:r>
              <a:rPr lang="en-US" sz="2000" dirty="0"/>
              <a:t>) </a:t>
            </a:r>
            <a:r>
              <a:rPr lang="en-US" sz="2000" dirty="0" err="1"/>
              <a:t>p(A|E,B</a:t>
            </a:r>
            <a:r>
              <a:rPr lang="en-US" sz="2000" dirty="0"/>
              <a:t>) </a:t>
            </a:r>
            <a:r>
              <a:rPr lang="en-US" sz="2000" dirty="0">
                <a:solidFill>
                  <a:schemeClr val="accent2"/>
                </a:solidFill>
              </a:rPr>
              <a:t>P(E)P(B)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err="1"/>
              <a:t>Colours</a:t>
            </a:r>
            <a:r>
              <a:rPr lang="en-US" sz="2000" dirty="0"/>
              <a:t> show applications of the</a:t>
            </a:r>
            <a:r>
              <a:rPr lang="en-US" sz="2000" dirty="0" smtClean="0"/>
              <a:t> Markov condition.</a:t>
            </a:r>
            <a:endParaRPr lang="en-US" sz="2000" dirty="0"/>
          </a:p>
          <a:p>
            <a:pPr>
              <a:buFont typeface="Wingdings 2" charset="2"/>
              <a:buNone/>
            </a:pPr>
            <a:endParaRPr lang="en-US" sz="2000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191000"/>
            <a:ext cx="3276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7B9899"/>
                </a:solidFill>
              </a:rPr>
              <a:t>Model-based Agents</a:t>
            </a:r>
          </a:p>
        </p:txBody>
      </p:sp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200">
                <a:solidFill>
                  <a:srgbClr val="FFFFFF"/>
                </a:solidFill>
                <a:latin typeface="Georgia" charset="0"/>
              </a:rPr>
              <a:t>Artificial Intelligence a modern approach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616495A-9EB8-3349-9370-E1C35E328DEC}" type="slidenum">
              <a:rPr lang="en-US" altLang="x-none" sz="1600">
                <a:solidFill>
                  <a:srgbClr val="7B9899"/>
                </a:solidFill>
                <a:latin typeface="Georgia" charset="0"/>
              </a:rPr>
              <a:pPr eaLnBrk="1" hangingPunct="1"/>
              <a:t>4</a:t>
            </a:fld>
            <a:endParaRPr lang="en-US" altLang="x-none" sz="1600">
              <a:solidFill>
                <a:srgbClr val="7B9899"/>
              </a:solidFill>
              <a:latin typeface="Georgia" charset="0"/>
            </a:endParaRPr>
          </a:p>
        </p:txBody>
      </p:sp>
      <p:pic>
        <p:nvPicPr>
          <p:cNvPr id="16388" name="Picture 4" descr="reflex+state-agent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447800"/>
            <a:ext cx="4495800" cy="2862263"/>
          </a:xfrm>
        </p:spPr>
      </p:pic>
      <p:sp>
        <p:nvSpPr>
          <p:cNvPr id="16389" name="Content Placeholder 2"/>
          <p:cNvSpPr txBox="1">
            <a:spLocks/>
          </p:cNvSpPr>
          <p:nvPr/>
        </p:nvSpPr>
        <p:spPr bwMode="auto">
          <a:xfrm>
            <a:off x="4876800" y="1447800"/>
            <a:ext cx="3776663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47688" indent="-2730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 charset="2"/>
              <a:buChar char=""/>
            </a:pPr>
            <a:r>
              <a:rPr lang="en-US" altLang="x-none" sz="1800">
                <a:latin typeface="Georgia" charset="0"/>
              </a:rPr>
              <a:t>Know how world evolves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"/>
            </a:pPr>
            <a:r>
              <a:rPr lang="en-US" altLang="x-none" sz="1800">
                <a:solidFill>
                  <a:schemeClr val="tx2"/>
                </a:solidFill>
                <a:latin typeface="Georgia" charset="0"/>
              </a:rPr>
              <a:t>Overtaking car gets closer from behind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 charset="2"/>
              <a:buChar char=""/>
            </a:pPr>
            <a:r>
              <a:rPr lang="en-US" altLang="x-none" sz="1800">
                <a:latin typeface="Georgia" charset="0"/>
              </a:rPr>
              <a:t>How agents actions affect the world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"/>
            </a:pPr>
            <a:r>
              <a:rPr lang="en-US" altLang="x-none" sz="1800">
                <a:solidFill>
                  <a:schemeClr val="tx2"/>
                </a:solidFill>
                <a:latin typeface="Georgia" charset="0"/>
              </a:rPr>
              <a:t>Wheel turned clockwise takes you right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"/>
            </a:pPr>
            <a:endParaRPr lang="en-US" altLang="x-none" sz="1800">
              <a:solidFill>
                <a:schemeClr val="tx2"/>
              </a:solidFill>
              <a:latin typeface="Georgia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 charset="2"/>
              <a:buChar char=""/>
            </a:pPr>
            <a:r>
              <a:rPr lang="en-US" altLang="x-none" sz="1800">
                <a:latin typeface="Georgia" charset="0"/>
              </a:rPr>
              <a:t>Model-based agents update their state.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 charset="2"/>
              <a:buChar char=""/>
            </a:pPr>
            <a:r>
              <a:rPr lang="en-US" altLang="x-none" sz="1800">
                <a:latin typeface="Georgia" charset="0"/>
              </a:rPr>
              <a:t>Can also add goals and utility/performance measures.</a:t>
            </a:r>
          </a:p>
        </p:txBody>
      </p:sp>
    </p:spTree>
    <p:extLst>
      <p:ext uri="{BB962C8B-B14F-4D97-AF65-F5344CB8AC3E}">
        <p14:creationId xmlns:p14="http://schemas.microsoft.com/office/powerpoint/2010/main" val="106949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533400" y="1828800"/>
            <a:ext cx="7772400" cy="1524000"/>
          </a:xfrm>
        </p:spPr>
        <p:txBody>
          <a:bodyPr/>
          <a:lstStyle/>
          <a:p>
            <a:r>
              <a:rPr lang="en-US" sz="4400"/>
              <a:t>Explaining Away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Common Effects: Spot the Pattern</a:t>
            </a:r>
            <a:endParaRPr lang="en-US" dirty="0">
              <a:solidFill>
                <a:srgbClr val="7B9899"/>
              </a:solidFill>
            </a:endParaRPr>
          </a:p>
        </p:txBody>
      </p:sp>
      <p:sp>
        <p:nvSpPr>
          <p:cNvPr id="38916" name="Rectangle 15"/>
          <p:cNvSpPr>
            <a:spLocks noChangeArrowheads="1"/>
          </p:cNvSpPr>
          <p:nvPr/>
        </p:nvSpPr>
        <p:spPr bwMode="auto">
          <a:xfrm>
            <a:off x="381000" y="1524001"/>
            <a:ext cx="4572000" cy="2305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/>
              <a:buChar char="•"/>
            </a:pPr>
            <a:r>
              <a:rPr lang="en-US" sz="2400" dirty="0">
                <a:latin typeface="Georgia" charset="0"/>
              </a:rPr>
              <a:t> Influenza and Smokes are independent.</a:t>
            </a:r>
            <a:endParaRPr lang="en-US" sz="2400" dirty="0" smtClean="0">
              <a:latin typeface="Georgia" charset="0"/>
            </a:endParaRPr>
          </a:p>
          <a:p>
            <a:pPr eaLnBrk="0" hangingPunct="0"/>
            <a:endParaRPr lang="en-US" sz="2400" dirty="0">
              <a:latin typeface="Georgia" charset="0"/>
            </a:endParaRPr>
          </a:p>
          <a:p>
            <a:pPr eaLnBrk="0" hangingPunct="0">
              <a:buFont typeface="Arial"/>
              <a:buChar char="•"/>
            </a:pPr>
            <a:r>
              <a:rPr lang="en-US" sz="2400" dirty="0">
                <a:latin typeface="Georgia" charset="0"/>
              </a:rPr>
              <a:t> Given Bronchitis, they become dependent.</a:t>
            </a:r>
          </a:p>
          <a:p>
            <a:pPr eaLnBrk="0" hangingPunct="0"/>
            <a:r>
              <a:rPr lang="en-US" sz="2400" dirty="0">
                <a:latin typeface="Georgia" charset="0"/>
              </a:rPr>
              <a:t> 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334000" y="1600200"/>
            <a:ext cx="3581400" cy="1506344"/>
            <a:chOff x="5334000" y="1600200"/>
            <a:chExt cx="3581400" cy="1506344"/>
          </a:xfrm>
        </p:grpSpPr>
        <p:sp>
          <p:nvSpPr>
            <p:cNvPr id="38917" name="Line 4"/>
            <p:cNvSpPr>
              <a:spLocks noChangeShapeType="1"/>
            </p:cNvSpPr>
            <p:nvPr/>
          </p:nvSpPr>
          <p:spPr bwMode="auto">
            <a:xfrm>
              <a:off x="6229350" y="2133600"/>
              <a:ext cx="78105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18" name="Line 5"/>
            <p:cNvSpPr>
              <a:spLocks noChangeShapeType="1"/>
            </p:cNvSpPr>
            <p:nvPr/>
          </p:nvSpPr>
          <p:spPr bwMode="auto">
            <a:xfrm flipH="1">
              <a:off x="7315200" y="2133600"/>
              <a:ext cx="533400" cy="48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26" name="Rectangle 7"/>
            <p:cNvSpPr>
              <a:spLocks noChangeArrowheads="1"/>
            </p:cNvSpPr>
            <p:nvPr/>
          </p:nvSpPr>
          <p:spPr bwMode="auto">
            <a:xfrm>
              <a:off x="5334000" y="1600200"/>
              <a:ext cx="1858070" cy="5157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b="1">
                  <a:latin typeface="Georgia" charset="0"/>
                </a:rPr>
                <a:t>Influenza</a:t>
              </a: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7354663" y="1600200"/>
              <a:ext cx="1560737" cy="5157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b="1">
                  <a:latin typeface="Georgia" charset="0"/>
                </a:rPr>
                <a:t>Smokes</a:t>
              </a: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6248400" y="2590800"/>
              <a:ext cx="2019892" cy="5157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b="1">
                  <a:latin typeface="Georgia" charset="0"/>
                </a:rPr>
                <a:t>Bronchitis</a:t>
              </a:r>
            </a:p>
          </p:txBody>
        </p:sp>
      </p:grp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4572001" y="3505200"/>
            <a:ext cx="1676399" cy="905257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orgia" charset="0"/>
              </a:rPr>
              <a:t>Battery Age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6553200" y="3505200"/>
            <a:ext cx="2438400" cy="905257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orgia" charset="0"/>
              </a:rPr>
              <a:t>Charging System OK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6096000" y="4970656"/>
            <a:ext cx="2834072" cy="515744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orgia" charset="0"/>
              </a:rPr>
              <a:t>Battery Voltage</a:t>
            </a:r>
          </a:p>
        </p:txBody>
      </p:sp>
      <p:cxnSp>
        <p:nvCxnSpPr>
          <p:cNvPr id="26" name="Straight Arrow Connector 25"/>
          <p:cNvCxnSpPr>
            <a:stCxn id="21" idx="4"/>
            <a:endCxn id="23" idx="0"/>
          </p:cNvCxnSpPr>
          <p:nvPr/>
        </p:nvCxnSpPr>
        <p:spPr>
          <a:xfrm rot="16200000" flipH="1">
            <a:off x="6181519" y="3639138"/>
            <a:ext cx="560199" cy="210283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4"/>
          </p:cNvCxnSpPr>
          <p:nvPr/>
        </p:nvCxnSpPr>
        <p:spPr>
          <a:xfrm rot="5400000">
            <a:off x="7424929" y="4681728"/>
            <a:ext cx="618743" cy="7620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381000" y="3942641"/>
            <a:ext cx="4572000" cy="2305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/>
              <a:buChar char="•"/>
            </a:pPr>
            <a:r>
              <a:rPr lang="en-US" sz="2400" dirty="0">
                <a:latin typeface="Georgia" charset="0"/>
              </a:rPr>
              <a:t> Battery Age and Charging System are independent.</a:t>
            </a:r>
            <a:endParaRPr lang="en-US" sz="2400" dirty="0" smtClean="0">
              <a:latin typeface="Georgia" charset="0"/>
            </a:endParaRPr>
          </a:p>
          <a:p>
            <a:pPr eaLnBrk="0" hangingPunct="0"/>
            <a:endParaRPr lang="en-US" sz="2400" dirty="0">
              <a:latin typeface="Georgia" charset="0"/>
            </a:endParaRPr>
          </a:p>
          <a:p>
            <a:pPr eaLnBrk="0" hangingPunct="0">
              <a:buFont typeface="Arial"/>
              <a:buChar char="•"/>
            </a:pPr>
            <a:r>
              <a:rPr lang="en-US" sz="2400" dirty="0">
                <a:latin typeface="Georgia" charset="0"/>
              </a:rPr>
              <a:t> Given Battery Voltage, they become dependent.</a:t>
            </a:r>
          </a:p>
          <a:p>
            <a:pPr eaLnBrk="0" hangingPunct="0"/>
            <a:r>
              <a:rPr lang="en-US" sz="2400" dirty="0">
                <a:latin typeface="Georgia" charset="0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Conditioning on Children produces conditional dependencies</a:t>
            </a:r>
            <a:endParaRPr lang="en-US" dirty="0">
              <a:solidFill>
                <a:srgbClr val="7B9899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791200" y="1600200"/>
            <a:ext cx="2482850" cy="1225550"/>
            <a:chOff x="5791200" y="1600200"/>
            <a:chExt cx="2482850" cy="1225550"/>
          </a:xfrm>
        </p:grpSpPr>
        <p:sp>
          <p:nvSpPr>
            <p:cNvPr id="38917" name="Line 4"/>
            <p:cNvSpPr>
              <a:spLocks noChangeShapeType="1"/>
            </p:cNvSpPr>
            <p:nvPr/>
          </p:nvSpPr>
          <p:spPr bwMode="auto">
            <a:xfrm>
              <a:off x="6229350" y="2057400"/>
              <a:ext cx="520700" cy="387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18" name="Line 5"/>
            <p:cNvSpPr>
              <a:spLocks noChangeShapeType="1"/>
            </p:cNvSpPr>
            <p:nvPr/>
          </p:nvSpPr>
          <p:spPr bwMode="auto">
            <a:xfrm flipH="1">
              <a:off x="7239000" y="1981200"/>
              <a:ext cx="533400" cy="48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" name="Group 6"/>
            <p:cNvGrpSpPr>
              <a:grpSpLocks/>
            </p:cNvGrpSpPr>
            <p:nvPr/>
          </p:nvGrpSpPr>
          <p:grpSpPr bwMode="auto">
            <a:xfrm>
              <a:off x="5791200" y="1600200"/>
              <a:ext cx="558800" cy="482600"/>
              <a:chOff x="904" y="1708"/>
              <a:chExt cx="352" cy="304"/>
            </a:xfrm>
          </p:grpSpPr>
          <p:sp>
            <p:nvSpPr>
              <p:cNvPr id="38926" name="Rectangle 7"/>
              <p:cNvSpPr>
                <a:spLocks noChangeArrowheads="1"/>
              </p:cNvSpPr>
              <p:nvPr/>
            </p:nvSpPr>
            <p:spPr bwMode="auto">
              <a:xfrm>
                <a:off x="987" y="1738"/>
                <a:ext cx="218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b="1">
                    <a:latin typeface="Georgia" charset="0"/>
                  </a:rPr>
                  <a:t>A</a:t>
                </a:r>
              </a:p>
            </p:txBody>
          </p:sp>
          <p:sp>
            <p:nvSpPr>
              <p:cNvPr id="38927" name="Oval 8"/>
              <p:cNvSpPr>
                <a:spLocks noChangeArrowheads="1"/>
              </p:cNvSpPr>
              <p:nvPr/>
            </p:nvSpPr>
            <p:spPr bwMode="auto">
              <a:xfrm>
                <a:off x="904" y="1708"/>
                <a:ext cx="352" cy="30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Georgia" charset="0"/>
                </a:endParaRPr>
              </a:p>
            </p:txBody>
          </p:sp>
        </p:grp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7715250" y="1600200"/>
              <a:ext cx="558800" cy="482600"/>
              <a:chOff x="2116" y="1708"/>
              <a:chExt cx="352" cy="304"/>
            </a:xfrm>
          </p:grpSpPr>
          <p:sp>
            <p:nvSpPr>
              <p:cNvPr id="38924" name="Rectangle 10"/>
              <p:cNvSpPr>
                <a:spLocks noChangeArrowheads="1"/>
              </p:cNvSpPr>
              <p:nvPr/>
            </p:nvSpPr>
            <p:spPr bwMode="auto">
              <a:xfrm>
                <a:off x="2187" y="1750"/>
                <a:ext cx="218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b="1">
                    <a:latin typeface="Georgia" charset="0"/>
                  </a:rPr>
                  <a:t>B</a:t>
                </a:r>
              </a:p>
            </p:txBody>
          </p:sp>
          <p:sp>
            <p:nvSpPr>
              <p:cNvPr id="38925" name="Oval 11"/>
              <p:cNvSpPr>
                <a:spLocks noChangeArrowheads="1"/>
              </p:cNvSpPr>
              <p:nvPr/>
            </p:nvSpPr>
            <p:spPr bwMode="auto">
              <a:xfrm>
                <a:off x="2116" y="1708"/>
                <a:ext cx="352" cy="30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Georgia" charset="0"/>
                </a:endParaRPr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6724650" y="2343150"/>
              <a:ext cx="558800" cy="482600"/>
              <a:chOff x="1492" y="2176"/>
              <a:chExt cx="352" cy="304"/>
            </a:xfrm>
          </p:grpSpPr>
          <p:sp>
            <p:nvSpPr>
              <p:cNvPr id="38922" name="Rectangle 13"/>
              <p:cNvSpPr>
                <a:spLocks noChangeArrowheads="1"/>
              </p:cNvSpPr>
              <p:nvPr/>
            </p:nvSpPr>
            <p:spPr bwMode="auto">
              <a:xfrm>
                <a:off x="1563" y="2218"/>
                <a:ext cx="22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b="1" dirty="0">
                    <a:solidFill>
                      <a:srgbClr val="FF0000"/>
                    </a:solidFill>
                    <a:latin typeface="Georgia" charset="0"/>
                  </a:rPr>
                  <a:t>C</a:t>
                </a:r>
              </a:p>
            </p:txBody>
          </p:sp>
          <p:sp>
            <p:nvSpPr>
              <p:cNvPr id="38923" name="Oval 14"/>
              <p:cNvSpPr>
                <a:spLocks noChangeArrowheads="1"/>
              </p:cNvSpPr>
              <p:nvPr/>
            </p:nvSpPr>
            <p:spPr bwMode="auto">
              <a:xfrm>
                <a:off x="1492" y="2176"/>
                <a:ext cx="352" cy="30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Georgia" charset="0"/>
                </a:endParaRPr>
              </a:p>
            </p:txBody>
          </p:sp>
        </p:grpSp>
      </p:grpSp>
      <p:sp>
        <p:nvSpPr>
          <p:cNvPr id="38916" name="Rectangle 15"/>
          <p:cNvSpPr>
            <a:spLocks noChangeArrowheads="1"/>
          </p:cNvSpPr>
          <p:nvPr/>
        </p:nvSpPr>
        <p:spPr bwMode="auto">
          <a:xfrm>
            <a:off x="381000" y="1524000"/>
            <a:ext cx="4572000" cy="48910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/>
              <a:buChar char="•"/>
            </a:pPr>
            <a:r>
              <a:rPr lang="en-US" sz="2400" dirty="0">
                <a:latin typeface="Georgia" charset="0"/>
              </a:rPr>
              <a:t> Independent Causes:</a:t>
            </a:r>
          </a:p>
          <a:p>
            <a:pPr eaLnBrk="0" hangingPunct="0"/>
            <a:r>
              <a:rPr lang="en-US" sz="2400" dirty="0">
                <a:latin typeface="Georgia" charset="0"/>
              </a:rPr>
              <a:t>A and B are independent.</a:t>
            </a:r>
            <a:r>
              <a:rPr lang="en-US" sz="2400" dirty="0" smtClean="0">
                <a:latin typeface="Georgia" charset="0"/>
              </a:rPr>
              <a:t> </a:t>
            </a:r>
          </a:p>
          <a:p>
            <a:pPr eaLnBrk="0" hangingPunct="0"/>
            <a:endParaRPr lang="en-US" sz="2400" dirty="0">
              <a:latin typeface="Georgia" charset="0"/>
            </a:endParaRPr>
          </a:p>
          <a:p>
            <a:pPr eaLnBrk="0" hangingPunct="0">
              <a:buFont typeface="Arial"/>
              <a:buChar char="•"/>
            </a:pPr>
            <a:r>
              <a:rPr lang="en-US" sz="2400" dirty="0">
                <a:latin typeface="Georgia" charset="0"/>
              </a:rPr>
              <a:t> “Explaining away” effect:</a:t>
            </a:r>
          </a:p>
          <a:p>
            <a:pPr eaLnBrk="0" hangingPunct="0"/>
            <a:r>
              <a:rPr lang="en-US" sz="2400" i="1" dirty="0">
                <a:latin typeface="Georgia" charset="0"/>
              </a:rPr>
              <a:t>Given C, observing A makes B less likely</a:t>
            </a:r>
            <a:r>
              <a:rPr lang="en-US" sz="2400" i="1" dirty="0" smtClean="0">
                <a:latin typeface="Georgia" charset="0"/>
              </a:rPr>
              <a:t>.</a:t>
            </a:r>
          </a:p>
          <a:p>
            <a:pPr eaLnBrk="0" hangingPunct="0">
              <a:buFont typeface="Arial"/>
              <a:buChar char="•"/>
            </a:pPr>
            <a:r>
              <a:rPr lang="en-US" sz="2400" dirty="0">
                <a:latin typeface="Georgia" charset="0"/>
              </a:rPr>
              <a:t> E.g. Bronchitis in UBC “Simple Diagnostic Problem”.</a:t>
            </a:r>
          </a:p>
          <a:p>
            <a:pPr eaLnBrk="0" hangingPunct="0"/>
            <a:endParaRPr lang="en-US" sz="2400" dirty="0">
              <a:latin typeface="Georgia" charset="0"/>
            </a:endParaRPr>
          </a:p>
          <a:p>
            <a:pPr eaLnBrk="0" hangingPunct="0">
              <a:buSzPct val="100000"/>
              <a:buFont typeface="Lucida Grande"/>
              <a:buChar char="⇒"/>
            </a:pPr>
            <a:r>
              <a:rPr lang="en-US" sz="2400" dirty="0">
                <a:latin typeface="Georgia" charset="0"/>
              </a:rPr>
              <a:t> A and B are (marginally) </a:t>
            </a:r>
            <a:r>
              <a:rPr lang="en-US" sz="2400" dirty="0" smtClean="0">
                <a:latin typeface="Georgia" charset="0"/>
              </a:rPr>
              <a:t>independent, become </a:t>
            </a:r>
            <a:r>
              <a:rPr lang="en-US" sz="2400" dirty="0">
                <a:latin typeface="Georgia" charset="0"/>
              </a:rPr>
              <a:t>dependent once C is known.</a:t>
            </a:r>
          </a:p>
          <a:p>
            <a:pPr eaLnBrk="0" hangingPunct="0"/>
            <a:r>
              <a:rPr lang="en-US" sz="2400" dirty="0">
                <a:latin typeface="Georgia" charset="0"/>
              </a:rPr>
              <a:t> 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486400" y="3200400"/>
            <a:ext cx="3276600" cy="19364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/>
              <a:buChar char="•"/>
            </a:pPr>
            <a:r>
              <a:rPr lang="en-US" sz="2400" dirty="0" smtClean="0">
                <a:latin typeface="Georgia" charset="0"/>
              </a:rPr>
              <a:t> This pattern requires an extension of the Markov condition known as </a:t>
            </a:r>
            <a:r>
              <a:rPr lang="en-US" sz="2400" b="1" dirty="0" err="1" smtClean="0">
                <a:latin typeface="Georgia" charset="0"/>
              </a:rPr>
              <a:t>d</a:t>
            </a:r>
            <a:r>
              <a:rPr lang="en-US" sz="2400" b="1" dirty="0" smtClean="0">
                <a:latin typeface="Georgia" charset="0"/>
              </a:rPr>
              <a:t>-separation.</a:t>
            </a:r>
            <a:endParaRPr lang="en-US" sz="2400" dirty="0">
              <a:latin typeface="Georgia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Mathematical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5870448" cy="4572000"/>
          </a:xfrm>
        </p:spPr>
        <p:txBody>
          <a:bodyPr/>
          <a:lstStyle/>
          <a:p>
            <a:r>
              <a:rPr lang="en-US" b="1" dirty="0"/>
              <a:t>Theorem</a:t>
            </a:r>
            <a:r>
              <a:rPr lang="en-US" dirty="0"/>
              <a:t>: If A, B have no common </a:t>
            </a:r>
            <a:r>
              <a:rPr lang="en-US" dirty="0" smtClean="0"/>
              <a:t>ancestors </a:t>
            </a:r>
            <a:r>
              <a:rPr lang="en-US" dirty="0"/>
              <a:t>and neither is a descendant of the other, then they are independent of each other.</a:t>
            </a:r>
          </a:p>
          <a:p>
            <a:r>
              <a:rPr lang="en-US" dirty="0" smtClean="0"/>
              <a:t>Proof </a:t>
            </a:r>
            <a:r>
              <a:rPr lang="en-US" dirty="0"/>
              <a:t>for our example: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P(</a:t>
            </a:r>
            <a:r>
              <a:rPr lang="en-US" dirty="0" err="1">
                <a:solidFill>
                  <a:schemeClr val="accent1"/>
                </a:solidFill>
              </a:rPr>
              <a:t>a,b</a:t>
            </a:r>
            <a:r>
              <a:rPr lang="en-US" dirty="0">
                <a:solidFill>
                  <a:schemeClr val="accent1"/>
                </a:solidFill>
              </a:rPr>
              <a:t>) </a:t>
            </a:r>
            <a:r>
              <a:rPr lang="en-US" dirty="0"/>
              <a:t>= </a:t>
            </a:r>
            <a:r>
              <a:rPr lang="en-US" dirty="0" err="1"/>
              <a:t>Σ</a:t>
            </a:r>
            <a:r>
              <a:rPr lang="en-US" baseline="-25000" dirty="0" err="1"/>
              <a:t>c</a:t>
            </a:r>
            <a:r>
              <a:rPr lang="en-US" dirty="0"/>
              <a:t> P(</a:t>
            </a:r>
            <a:r>
              <a:rPr lang="en-US" dirty="0" err="1"/>
              <a:t>a,b,c</a:t>
            </a:r>
            <a:r>
              <a:rPr lang="en-US" dirty="0"/>
              <a:t>) = </a:t>
            </a:r>
            <a:br>
              <a:rPr lang="en-US" dirty="0"/>
            </a:br>
            <a:r>
              <a:rPr lang="en-US" dirty="0" err="1"/>
              <a:t>Σ</a:t>
            </a:r>
            <a:r>
              <a:rPr lang="en-US" baseline="-25000" dirty="0" err="1"/>
              <a:t>c</a:t>
            </a:r>
            <a:r>
              <a:rPr lang="en-US" dirty="0"/>
              <a:t> P(a) P(b) P(</a:t>
            </a:r>
            <a:r>
              <a:rPr lang="en-US" dirty="0" err="1"/>
              <a:t>c|a,b</a:t>
            </a:r>
            <a:r>
              <a:rPr lang="en-US" dirty="0" smtClean="0"/>
              <a:t>) =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</a:t>
            </a:r>
            <a:r>
              <a:rPr lang="en-US" dirty="0"/>
              <a:t>(a) P(b) </a:t>
            </a:r>
            <a:r>
              <a:rPr lang="en-US" dirty="0" err="1"/>
              <a:t>Σ</a:t>
            </a:r>
            <a:r>
              <a:rPr lang="en-US" baseline="-25000" dirty="0" err="1"/>
              <a:t>c</a:t>
            </a:r>
            <a:r>
              <a:rPr lang="en-US" dirty="0"/>
              <a:t> P(</a:t>
            </a:r>
            <a:r>
              <a:rPr lang="en-US" dirty="0" err="1"/>
              <a:t>c|a,b</a:t>
            </a:r>
            <a:r>
              <a:rPr lang="en-US" dirty="0"/>
              <a:t>) =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P</a:t>
            </a:r>
            <a:r>
              <a:rPr lang="en-US" dirty="0">
                <a:solidFill>
                  <a:schemeClr val="accent1"/>
                </a:solidFill>
              </a:rPr>
              <a:t>(a) P(b)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172200" y="1822450"/>
            <a:ext cx="2438400" cy="1225550"/>
            <a:chOff x="5791200" y="1600200"/>
            <a:chExt cx="2482850" cy="1225550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6229350" y="2057400"/>
              <a:ext cx="520700" cy="387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H="1">
              <a:off x="7239000" y="1981200"/>
              <a:ext cx="533400" cy="48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5791202" y="1600206"/>
              <a:ext cx="558800" cy="482601"/>
              <a:chOff x="904" y="1708"/>
              <a:chExt cx="352" cy="304"/>
            </a:xfrm>
          </p:grpSpPr>
          <p:sp>
            <p:nvSpPr>
              <p:cNvPr id="14" name="Rectangle 7"/>
              <p:cNvSpPr>
                <a:spLocks noChangeArrowheads="1"/>
              </p:cNvSpPr>
              <p:nvPr/>
            </p:nvSpPr>
            <p:spPr bwMode="auto">
              <a:xfrm>
                <a:off x="987" y="1738"/>
                <a:ext cx="218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b="1">
                    <a:latin typeface="Georgia" charset="0"/>
                  </a:rPr>
                  <a:t>A</a:t>
                </a:r>
              </a:p>
            </p:txBody>
          </p:sp>
          <p:sp>
            <p:nvSpPr>
              <p:cNvPr id="15" name="Oval 8"/>
              <p:cNvSpPr>
                <a:spLocks noChangeArrowheads="1"/>
              </p:cNvSpPr>
              <p:nvPr/>
            </p:nvSpPr>
            <p:spPr bwMode="auto">
              <a:xfrm>
                <a:off x="904" y="1708"/>
                <a:ext cx="352" cy="30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Georgia" charset="0"/>
                </a:endParaRPr>
              </a:p>
            </p:txBody>
          </p:sp>
        </p:grpSp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7715252" y="1600206"/>
              <a:ext cx="558800" cy="482601"/>
              <a:chOff x="2116" y="1708"/>
              <a:chExt cx="352" cy="304"/>
            </a:xfrm>
          </p:grpSpPr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2187" y="1750"/>
                <a:ext cx="218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b="1">
                    <a:latin typeface="Georgia" charset="0"/>
                  </a:rPr>
                  <a:t>B</a:t>
                </a:r>
              </a:p>
            </p:txBody>
          </p:sp>
          <p:sp>
            <p:nvSpPr>
              <p:cNvPr id="13" name="Oval 11"/>
              <p:cNvSpPr>
                <a:spLocks noChangeArrowheads="1"/>
              </p:cNvSpPr>
              <p:nvPr/>
            </p:nvSpPr>
            <p:spPr bwMode="auto">
              <a:xfrm>
                <a:off x="2116" y="1708"/>
                <a:ext cx="352" cy="30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Georgia" charset="0"/>
                </a:endParaRPr>
              </a:p>
            </p:txBody>
          </p:sp>
        </p:grpSp>
        <p:grpSp>
          <p:nvGrpSpPr>
            <p:cNvPr id="9" name="Group 12"/>
            <p:cNvGrpSpPr>
              <a:grpSpLocks/>
            </p:cNvGrpSpPr>
            <p:nvPr/>
          </p:nvGrpSpPr>
          <p:grpSpPr bwMode="auto">
            <a:xfrm>
              <a:off x="6724652" y="2343157"/>
              <a:ext cx="558800" cy="482601"/>
              <a:chOff x="1492" y="2176"/>
              <a:chExt cx="352" cy="304"/>
            </a:xfrm>
          </p:grpSpPr>
          <p:sp>
            <p:nvSpPr>
              <p:cNvPr id="10" name="Rectangle 13"/>
              <p:cNvSpPr>
                <a:spLocks noChangeArrowheads="1"/>
              </p:cNvSpPr>
              <p:nvPr/>
            </p:nvSpPr>
            <p:spPr bwMode="auto">
              <a:xfrm>
                <a:off x="1563" y="2218"/>
                <a:ext cx="22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b="1" dirty="0">
                    <a:solidFill>
                      <a:srgbClr val="FF0000"/>
                    </a:solidFill>
                    <a:latin typeface="Georgia" charset="0"/>
                  </a:rPr>
                  <a:t>C</a:t>
                </a:r>
              </a:p>
            </p:txBody>
          </p:sp>
          <p:sp>
            <p:nvSpPr>
              <p:cNvPr id="11" name="Oval 14"/>
              <p:cNvSpPr>
                <a:spLocks noChangeArrowheads="1"/>
              </p:cNvSpPr>
              <p:nvPr/>
            </p:nvSpPr>
            <p:spPr bwMode="auto">
              <a:xfrm>
                <a:off x="1492" y="2176"/>
                <a:ext cx="352" cy="30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Georgia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533400" y="1828800"/>
            <a:ext cx="7772400" cy="1524000"/>
          </a:xfrm>
        </p:spPr>
        <p:txBody>
          <a:bodyPr/>
          <a:lstStyle/>
          <a:p>
            <a:r>
              <a:rPr lang="en-US" sz="4400" dirty="0" smtClean="0"/>
              <a:t>Bayes’ Theorem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Abductive</a:t>
            </a:r>
            <a:r>
              <a:rPr lang="en-US" dirty="0" smtClean="0"/>
              <a:t>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803648" cy="4572000"/>
          </a:xfrm>
        </p:spPr>
        <p:txBody>
          <a:bodyPr/>
          <a:lstStyle/>
          <a:p>
            <a:r>
              <a:rPr lang="en-US" smtClean="0"/>
              <a:t>Edges are </a:t>
            </a:r>
            <a:r>
              <a:rPr lang="en-US" dirty="0" smtClean="0"/>
              <a:t>often </a:t>
            </a:r>
            <a:r>
              <a:rPr lang="en-US" b="1" dirty="0" smtClean="0"/>
              <a:t>causal</a:t>
            </a:r>
            <a:r>
              <a:rPr lang="en-US" dirty="0" smtClean="0"/>
              <a:t>, from cause to effect. </a:t>
            </a:r>
          </a:p>
          <a:p>
            <a:r>
              <a:rPr lang="en-US" dirty="0" smtClean="0"/>
              <a:t>Many important queries are </a:t>
            </a:r>
            <a:r>
              <a:rPr lang="en-US" b="1" dirty="0" smtClean="0"/>
              <a:t>diagnostic</a:t>
            </a:r>
            <a:r>
              <a:rPr lang="en-US" dirty="0" smtClean="0"/>
              <a:t>, from effect to cause.</a:t>
            </a:r>
          </a:p>
          <a:p>
            <a:r>
              <a:rPr lang="en-US" dirty="0" smtClean="0"/>
              <a:t>This reversal is difficult to capture with logic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715000" y="2590800"/>
            <a:ext cx="2209800" cy="838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Cavity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562600" y="3962400"/>
            <a:ext cx="2514600" cy="838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Toothache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>
            <a:stCxn id="9" idx="4"/>
            <a:endCxn id="10" idx="0"/>
          </p:cNvCxnSpPr>
          <p:nvPr/>
        </p:nvCxnSpPr>
        <p:spPr>
          <a:xfrm rot="5400000">
            <a:off x="6553200" y="3695700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0" idx="6"/>
            <a:endCxn id="9" idx="6"/>
          </p:cNvCxnSpPr>
          <p:nvPr/>
        </p:nvCxnSpPr>
        <p:spPr>
          <a:xfrm flipH="1" flipV="1">
            <a:off x="7924800" y="3009900"/>
            <a:ext cx="152400" cy="1371600"/>
          </a:xfrm>
          <a:prstGeom prst="curvedConnector3">
            <a:avLst>
              <a:gd name="adj1" fmla="val -1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43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</a:rPr>
              <a:t>Bayes’ Theorem: Another Example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/>
            <a:r>
              <a:rPr lang="en-US" sz="2800" dirty="0"/>
              <a:t>A doctor knows </a:t>
            </a:r>
            <a:r>
              <a:rPr lang="en-US" sz="2800" dirty="0" smtClean="0"/>
              <a:t>the following.</a:t>
            </a:r>
          </a:p>
          <a:p>
            <a:pPr eaLnBrk="1" hangingPunct="1"/>
            <a:r>
              <a:rPr lang="en-US" sz="2800" dirty="0" smtClean="0"/>
              <a:t>The </a:t>
            </a:r>
            <a:r>
              <a:rPr lang="en-US" sz="2800" dirty="0"/>
              <a:t>disease meningitis  causes the patient to have a stiff neck 50% of the time. 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The </a:t>
            </a:r>
            <a:r>
              <a:rPr lang="en-US" sz="2800" dirty="0"/>
              <a:t>prior </a:t>
            </a:r>
            <a:r>
              <a:rPr lang="en-US" sz="2800" dirty="0" smtClean="0"/>
              <a:t>probability that </a:t>
            </a:r>
            <a:r>
              <a:rPr lang="en-US" sz="2800" dirty="0"/>
              <a:t>someone has meningitis is 1/</a:t>
            </a:r>
            <a:r>
              <a:rPr lang="en-US" sz="2800" dirty="0" smtClean="0"/>
              <a:t>50,000. </a:t>
            </a:r>
          </a:p>
          <a:p>
            <a:pPr eaLnBrk="1" hangingPunct="1"/>
            <a:r>
              <a:rPr lang="en-US" sz="2800" dirty="0" smtClean="0"/>
              <a:t>The </a:t>
            </a:r>
            <a:r>
              <a:rPr lang="en-US" sz="2800" dirty="0"/>
              <a:t>prior that someone has a stiff neck is 1/</a:t>
            </a:r>
            <a:r>
              <a:rPr lang="en-US" sz="2800" dirty="0" smtClean="0"/>
              <a:t>20.</a:t>
            </a:r>
          </a:p>
          <a:p>
            <a:pPr eaLnBrk="1" hangingPunct="1"/>
            <a:r>
              <a:rPr lang="en-US" sz="2800" dirty="0" smtClean="0"/>
              <a:t>Question: </a:t>
            </a:r>
            <a:r>
              <a:rPr lang="en-US" sz="2800" dirty="0"/>
              <a:t>knowing that a person has a stiff neck what is the probability that they have meningitis?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Spot the Pattern: Diagnosis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9019624"/>
              </p:ext>
            </p:extLst>
          </p:nvPr>
        </p:nvGraphicFramePr>
        <p:xfrm>
          <a:off x="377824" y="2494280"/>
          <a:ext cx="815657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144"/>
                <a:gridCol w="2039144"/>
                <a:gridCol w="2039144"/>
                <a:gridCol w="20391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P(Cavity)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P(Toothache|Cavity)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P(Toothache)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P(Cavity|Toothache)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28145722"/>
              </p:ext>
            </p:extLst>
          </p:nvPr>
        </p:nvGraphicFramePr>
        <p:xfrm>
          <a:off x="304800" y="4704080"/>
          <a:ext cx="79248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981200"/>
                <a:gridCol w="1981200"/>
                <a:gridCol w="198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P(Meningitis)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P(Stiff Neck|</a:t>
                      </a:r>
                      <a:r>
                        <a:rPr lang="en-US" baseline="0"/>
                        <a:t> Meningitis</a:t>
                      </a:r>
                      <a:r>
                        <a:rPr lang="en-US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P(Stiff</a:t>
                      </a:r>
                      <a:r>
                        <a:rPr lang="en-US" baseline="0"/>
                        <a:t> Neck</a:t>
                      </a:r>
                      <a:r>
                        <a:rPr lang="en-US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P(Meningitis|Stiff</a:t>
                      </a:r>
                      <a:r>
                        <a:rPr lang="en-US" baseline="0"/>
                        <a:t> Neck</a:t>
                      </a:r>
                      <a:r>
                        <a:rPr lang="en-US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1/50,000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1/5,000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Spot the Pattern: Diagnosis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52279248"/>
              </p:ext>
            </p:extLst>
          </p:nvPr>
        </p:nvGraphicFramePr>
        <p:xfrm>
          <a:off x="454025" y="2646680"/>
          <a:ext cx="815657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577"/>
                <a:gridCol w="533400"/>
                <a:gridCol w="1663698"/>
                <a:gridCol w="393702"/>
                <a:gridCol w="1936748"/>
                <a:gridCol w="501652"/>
                <a:gridCol w="18287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P(Cavity)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P(Toothache|Cavity)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P(Toothache)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P(Cavity|Toothache)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4800" y="4704080"/>
          <a:ext cx="85344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304800"/>
                <a:gridCol w="1752600"/>
                <a:gridCol w="609600"/>
                <a:gridCol w="1752600"/>
                <a:gridCol w="404449"/>
                <a:gridCol w="18053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P(Meningitis)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P(Stiff Neck|</a:t>
                      </a:r>
                      <a:r>
                        <a:rPr lang="en-US" baseline="0"/>
                        <a:t> Meningitis</a:t>
                      </a:r>
                      <a:r>
                        <a:rPr lang="en-US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P(Stiff</a:t>
                      </a:r>
                      <a:r>
                        <a:rPr lang="en-US" baseline="0"/>
                        <a:t> Neck</a:t>
                      </a:r>
                      <a:r>
                        <a:rPr lang="en-US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P(Meningitis|Stiff</a:t>
                      </a:r>
                      <a:r>
                        <a:rPr lang="en-US" baseline="0"/>
                        <a:t> Neck</a:t>
                      </a:r>
                      <a:r>
                        <a:rPr lang="en-US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1/50,000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1/5,000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</a:rPr>
              <a:t>Explain the Pattern: Bayes’ Theorem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Exercise: Prove Bayes’ Theorem</a:t>
            </a:r>
          </a:p>
          <a:p>
            <a:pPr eaLnBrk="1" hangingPunct="1">
              <a:lnSpc>
                <a:spcPct val="80000"/>
              </a:lnSpc>
            </a:pPr>
            <a:endParaRPr lang="en-US" sz="24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>
                <a:solidFill>
                  <a:schemeClr val="accent2"/>
                </a:solidFill>
                <a:sym typeface="Symbol" charset="2"/>
              </a:rPr>
              <a:t>	</a:t>
            </a:r>
            <a:r>
              <a:rPr lang="en-US" sz="2400"/>
              <a:t>P(A | B) = P(B | A) P(A) / P(B). </a:t>
            </a:r>
            <a:r>
              <a:rPr lang="en-US" sz="2000"/>
              <a:t>
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7B9899"/>
                </a:solidFill>
              </a:rPr>
              <a:t>Schematic perspective</a:t>
            </a:r>
          </a:p>
        </p:txBody>
      </p:sp>
      <p:pic>
        <p:nvPicPr>
          <p:cNvPr id="174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239000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2057400" y="1676400"/>
            <a:ext cx="1524000" cy="24384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>
              <a:latin typeface="Georgia" charset="0"/>
            </a:endParaRPr>
          </a:p>
        </p:txBody>
      </p:sp>
      <p:sp>
        <p:nvSpPr>
          <p:cNvPr id="218117" name="Rectangle 5"/>
          <p:cNvSpPr>
            <a:spLocks noChangeArrowheads="1"/>
          </p:cNvSpPr>
          <p:nvPr/>
        </p:nvSpPr>
        <p:spPr bwMode="auto">
          <a:xfrm rot="-5400000">
            <a:off x="4076700" y="1257300"/>
            <a:ext cx="685800" cy="1524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>
              <a:latin typeface="Georgia" charset="0"/>
            </a:endParaRPr>
          </a:p>
        </p:txBody>
      </p:sp>
      <p:sp>
        <p:nvSpPr>
          <p:cNvPr id="218118" name="Rectangle 6"/>
          <p:cNvSpPr>
            <a:spLocks noChangeArrowheads="1"/>
          </p:cNvSpPr>
          <p:nvPr/>
        </p:nvSpPr>
        <p:spPr bwMode="auto">
          <a:xfrm>
            <a:off x="5257800" y="1676400"/>
            <a:ext cx="1524000" cy="24384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>
              <a:latin typeface="Georgia" charset="0"/>
            </a:endParaRPr>
          </a:p>
        </p:txBody>
      </p:sp>
      <p:sp>
        <p:nvSpPr>
          <p:cNvPr id="218119" name="Rectangle 7"/>
          <p:cNvSpPr>
            <a:spLocks noChangeArrowheads="1"/>
          </p:cNvSpPr>
          <p:nvPr/>
        </p:nvSpPr>
        <p:spPr bwMode="auto">
          <a:xfrm rot="-5400000">
            <a:off x="4038600" y="2819400"/>
            <a:ext cx="762000" cy="1524000"/>
          </a:xfrm>
          <a:prstGeom prst="rect">
            <a:avLst/>
          </a:prstGeom>
          <a:noFill/>
          <a:ln w="73025">
            <a:solidFill>
              <a:srgbClr val="333399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>
              <a:latin typeface="Georgia" charset="0"/>
            </a:endParaRPr>
          </a:p>
        </p:txBody>
      </p:sp>
      <p:sp>
        <p:nvSpPr>
          <p:cNvPr id="17415" name="Text Box 8"/>
          <p:cNvSpPr txBox="1">
            <a:spLocks noChangeArrowheads="1"/>
          </p:cNvSpPr>
          <p:nvPr/>
        </p:nvSpPr>
        <p:spPr bwMode="auto">
          <a:xfrm>
            <a:off x="685800" y="4419600"/>
            <a:ext cx="8077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If representation is true in the real world, then any fact derived</a:t>
            </a:r>
          </a:p>
          <a:p>
            <a:pPr eaLnBrk="1" hangingPunct="1"/>
            <a:r>
              <a:rPr lang="en-US" altLang="x-none">
                <a:latin typeface="Times New Roman" charset="0"/>
              </a:rPr>
              <a:t>from representation by a sound inference procedure is also true in the real world.</a:t>
            </a:r>
            <a:r>
              <a:rPr lang="en-US" altLang="x-none" b="1">
                <a:latin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391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6" grpId="0" animBg="1"/>
      <p:bldP spid="218117" grpId="0" animBg="1"/>
      <p:bldP spid="218118" grpId="0" animBg="1"/>
      <p:bldP spid="21811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On Bayes’ Theorem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2435225"/>
          </a:xfrm>
        </p:spPr>
        <p:txBody>
          <a:bodyPr/>
          <a:lstStyle/>
          <a:p>
            <a:r>
              <a:rPr lang="en-US" sz="2800"/>
              <a:t>P(a | b) = P(b | a) P(a) / P(b).</a:t>
            </a:r>
          </a:p>
          <a:p>
            <a:pPr eaLnBrk="1" hangingPunct="1">
              <a:lnSpc>
                <a:spcPct val="80000"/>
              </a:lnSpc>
            </a:pPr>
            <a:r>
              <a:rPr lang="en-US" sz="3200"/>
              <a:t>Useful for assessing </a:t>
            </a:r>
            <a:r>
              <a:rPr lang="en-US" sz="3200">
                <a:solidFill>
                  <a:schemeClr val="accent2"/>
                </a:solidFill>
              </a:rPr>
              <a:t>diagnostic </a:t>
            </a:r>
            <a:r>
              <a:rPr lang="en-US" sz="3200"/>
              <a:t>probability from </a:t>
            </a:r>
            <a:r>
              <a:rPr lang="en-US" sz="3200">
                <a:solidFill>
                  <a:schemeClr val="accent2"/>
                </a:solidFill>
              </a:rPr>
              <a:t>causal </a:t>
            </a:r>
            <a:r>
              <a:rPr lang="en-US" sz="3200"/>
              <a:t>probability:
</a:t>
            </a:r>
            <a:r>
              <a:rPr lang="en-US" sz="2800"/>
              <a:t>P(Cause|Effect) = </a:t>
            </a:r>
            <a:br>
              <a:rPr lang="en-US" sz="2800"/>
            </a:br>
            <a:r>
              <a:rPr lang="en-US" sz="2800"/>
              <a:t>P(Effect|Cause) P(Cause) / P(Effect).</a:t>
            </a:r>
            <a:br>
              <a:rPr lang="en-US" sz="2800"/>
            </a:br>
            <a:endParaRPr lang="en-US" sz="2800"/>
          </a:p>
        </p:txBody>
      </p:sp>
      <p:sp>
        <p:nvSpPr>
          <p:cNvPr id="71684" name="TextBox 4"/>
          <p:cNvSpPr txBox="1">
            <a:spLocks noChangeArrowheads="1"/>
          </p:cNvSpPr>
          <p:nvPr/>
        </p:nvSpPr>
        <p:spPr bwMode="auto">
          <a:xfrm>
            <a:off x="762000" y="4495800"/>
            <a:ext cx="2362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/>
              <a:t>Likelihood</a:t>
            </a:r>
            <a:r>
              <a:rPr lang="en-US"/>
              <a:t>: how well does the cause </a:t>
            </a:r>
            <a:r>
              <a:rPr lang="en-US" i="1"/>
              <a:t>explain</a:t>
            </a:r>
            <a:r>
              <a:rPr lang="en-US"/>
              <a:t> the effect?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1485901" y="4076700"/>
            <a:ext cx="83820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686" name="TextBox 8"/>
          <p:cNvSpPr txBox="1">
            <a:spLocks noChangeArrowheads="1"/>
          </p:cNvSpPr>
          <p:nvPr/>
        </p:nvSpPr>
        <p:spPr bwMode="auto">
          <a:xfrm>
            <a:off x="3200400" y="4495800"/>
            <a:ext cx="16002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/>
              <a:t>Prior</a:t>
            </a:r>
            <a:r>
              <a:rPr lang="en-US"/>
              <a:t>: how plausible is the explanation </a:t>
            </a:r>
            <a:r>
              <a:rPr lang="en-US" b="1"/>
              <a:t>before</a:t>
            </a:r>
            <a:r>
              <a:rPr lang="en-US"/>
              <a:t> any evidence?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3390107" y="4075906"/>
            <a:ext cx="8382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688" name="TextBox 10"/>
          <p:cNvSpPr txBox="1">
            <a:spLocks noChangeArrowheads="1"/>
          </p:cNvSpPr>
          <p:nvPr/>
        </p:nvSpPr>
        <p:spPr bwMode="auto">
          <a:xfrm>
            <a:off x="4876799" y="4495800"/>
            <a:ext cx="243998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b="1"/>
              <a:t>Evidence Term/Normalization Constant: </a:t>
            </a:r>
            <a:r>
              <a:rPr lang="en-US"/>
              <a:t>how surprising is the evidence?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5295107" y="4075906"/>
            <a:ext cx="8382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smtClean="0"/>
              <a:t>Topics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Inference and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Efficient Inference Algorithms exploit the graphical structure (see book).</a:t>
            </a:r>
          </a:p>
          <a:p>
            <a:r>
              <a:rPr lang="en-US" dirty="0"/>
              <a:t>Much work on learning Bayesian networks from data (including  yours truly).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-order Bayes 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3355848" cy="4572000"/>
          </a:xfrm>
        </p:spPr>
        <p:txBody>
          <a:bodyPr/>
          <a:lstStyle/>
          <a:p>
            <a:r>
              <a:rPr lang="en-US" sz="2000"/>
              <a:t>Can we combine 1</a:t>
            </a:r>
            <a:r>
              <a:rPr lang="en-US" sz="2000" baseline="30000"/>
              <a:t>st</a:t>
            </a:r>
            <a:r>
              <a:rPr lang="en-US" sz="2000"/>
              <a:t>-order logic with Bayes nets?</a:t>
            </a:r>
          </a:p>
          <a:p>
            <a:r>
              <a:rPr lang="en-US" sz="2000"/>
              <a:t>Basic idea: use nodes with 1</a:t>
            </a:r>
            <a:r>
              <a:rPr lang="en-US" sz="2000" baseline="30000"/>
              <a:t>st</a:t>
            </a:r>
            <a:r>
              <a:rPr lang="en-US" sz="2000"/>
              <a:t>-order variables, like Prolog Horn clauses.</a:t>
            </a:r>
          </a:p>
          <a:p>
            <a:r>
              <a:rPr lang="en-US" sz="2000"/>
              <a:t>For inference, follow grounding approach to 1</a:t>
            </a:r>
            <a:r>
              <a:rPr lang="en-US" sz="2000" baseline="30000"/>
              <a:t>st</a:t>
            </a:r>
            <a:r>
              <a:rPr lang="en-US" sz="2000"/>
              <a:t>-order reasoning.</a:t>
            </a:r>
          </a:p>
          <a:p>
            <a:r>
              <a:rPr lang="en-US" sz="2000"/>
              <a:t>Important open topic, many researchers working on this, including yours truly.</a:t>
            </a:r>
          </a:p>
        </p:txBody>
      </p:sp>
      <p:pic>
        <p:nvPicPr>
          <p:cNvPr id="5" name="Picture 4" descr="1storderbn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371600"/>
            <a:ext cx="2159000" cy="2414000"/>
          </a:xfrm>
          <a:prstGeom prst="rect">
            <a:avLst/>
          </a:prstGeom>
        </p:spPr>
      </p:pic>
      <p:pic>
        <p:nvPicPr>
          <p:cNvPr id="6" name="Picture 5" descr="groundbn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3886200"/>
            <a:ext cx="5041900" cy="2623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Bayes nets represent probabilistic knowledge in a graphical </a:t>
            </a:r>
            <a:r>
              <a:rPr lang="en-US" dirty="0" smtClean="0"/>
              <a:t>way using </a:t>
            </a:r>
            <a:r>
              <a:rPr lang="en-US" b="1" dirty="0" smtClean="0"/>
              <a:t>conditional probabilities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Used in many applications and companies.</a:t>
            </a:r>
          </a:p>
          <a:p>
            <a:r>
              <a:rPr lang="en-US" dirty="0"/>
              <a:t>The graph encodes dependencies (correlations) and independencies.</a:t>
            </a:r>
          </a:p>
          <a:p>
            <a:r>
              <a:rPr lang="en-US" dirty="0"/>
              <a:t>Supports efficient probabilistic queries.</a:t>
            </a:r>
          </a:p>
          <a:p>
            <a:r>
              <a:rPr lang="en-US" dirty="0"/>
              <a:t>Bayes’ theorem is a formula for </a:t>
            </a:r>
            <a:r>
              <a:rPr lang="en-US" dirty="0" err="1"/>
              <a:t>abductive</a:t>
            </a:r>
            <a:r>
              <a:rPr lang="en-US" dirty="0"/>
              <a:t> reasoning, from effect to cause.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>
                <a:solidFill>
                  <a:srgbClr val="7B9899"/>
                </a:solidFill>
              </a:rPr>
              <a:t>Environment Representations</a:t>
            </a:r>
            <a:endParaRPr lang="en-US" altLang="x-none" dirty="0">
              <a:solidFill>
                <a:srgbClr val="7B9899"/>
              </a:solidFill>
            </a:endParaRPr>
          </a:p>
        </p:txBody>
      </p:sp>
      <p:sp>
        <p:nvSpPr>
          <p:cNvPr id="19459" name="TextBox 4"/>
          <p:cNvSpPr txBox="1">
            <a:spLocks noChangeArrowheads="1"/>
          </p:cNvSpPr>
          <p:nvPr/>
        </p:nvSpPr>
        <p:spPr bwMode="auto">
          <a:xfrm>
            <a:off x="304800" y="4800600"/>
            <a:ext cx="8305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x-none" dirty="0">
                <a:latin typeface="Georgia" charset="0"/>
              </a:rPr>
              <a:t> Graph-Based Search: State is </a:t>
            </a:r>
            <a:r>
              <a:rPr lang="en-US" altLang="x-none" b="1" dirty="0">
                <a:latin typeface="Georgia" charset="0"/>
              </a:rPr>
              <a:t>black box</a:t>
            </a:r>
            <a:r>
              <a:rPr lang="en-US" altLang="x-none" dirty="0">
                <a:latin typeface="Georgia" charset="0"/>
              </a:rPr>
              <a:t>, no internal structure, atomic. Contrast: Missionaries and Cannibals.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x-none" dirty="0">
                <a:latin typeface="Georgia" charset="0"/>
              </a:rPr>
              <a:t> Factored Representation: State is list/vector of facts.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x-none" dirty="0">
                <a:latin typeface="Georgia" charset="0"/>
              </a:rPr>
              <a:t> Facts </a:t>
            </a:r>
            <a:r>
              <a:rPr lang="en-US" altLang="x-none" dirty="0" smtClean="0">
                <a:latin typeface="Georgia" charset="0"/>
              </a:rPr>
              <a:t>can be </a:t>
            </a:r>
            <a:r>
              <a:rPr lang="en-US" altLang="x-none" dirty="0">
                <a:latin typeface="Georgia" charset="0"/>
              </a:rPr>
              <a:t>expressed in </a:t>
            </a:r>
            <a:r>
              <a:rPr lang="en-US" altLang="x-none" b="1" dirty="0">
                <a:latin typeface="Georgia" charset="0"/>
              </a:rPr>
              <a:t>formal logic.</a:t>
            </a:r>
            <a:endParaRPr lang="en-US" altLang="x-none" dirty="0">
              <a:latin typeface="Georgi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25" y="1714500"/>
            <a:ext cx="77216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17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Goals of Knowledge Representation (I)</a:t>
            </a:r>
            <a:endParaRPr lang="en-US" dirty="0"/>
          </a:p>
        </p:txBody>
      </p:sp>
      <p:sp>
        <p:nvSpPr>
          <p:cNvPr id="21506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n-US" altLang="x-none" b="1"/>
              <a:t>Problem Description</a:t>
            </a:r>
            <a:r>
              <a:rPr lang="en-US" altLang="x-none"/>
              <a:t>. </a:t>
            </a:r>
          </a:p>
          <a:p>
            <a:pPr lvl="1"/>
            <a:r>
              <a:rPr lang="en-US" altLang="x-none"/>
              <a:t>Describe the problem in terms of facts and rules.</a:t>
            </a:r>
          </a:p>
          <a:p>
            <a:pPr lvl="1"/>
            <a:r>
              <a:rPr lang="en-US" altLang="x-none"/>
              <a:t>Computer generates the state graph.</a:t>
            </a:r>
          </a:p>
          <a:p>
            <a:pPr lvl="1"/>
            <a:r>
              <a:rPr lang="en-US" altLang="x-none">
                <a:hlinkClick r:id="rId2"/>
              </a:rPr>
              <a:t>David Mitchell</a:t>
            </a:r>
            <a:r>
              <a:rPr lang="en-US" altLang="x-none"/>
              <a:t>. </a:t>
            </a:r>
            <a:r>
              <a:rPr lang="en-US" altLang="x-none">
                <a:hlinkClick r:id="rId3"/>
              </a:rPr>
              <a:t>Eugenia Ternovska.</a:t>
            </a:r>
            <a:endParaRPr lang="en-US" altLang="x-none"/>
          </a:p>
          <a:p>
            <a:pPr lvl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11921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Goals of Knowledge Representation (II)</a:t>
            </a:r>
            <a:endParaRPr lang="en-US" dirty="0"/>
          </a:p>
        </p:txBody>
      </p:sp>
      <p:sp>
        <p:nvSpPr>
          <p:cNvPr id="22530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n-US" altLang="x-none" b="1"/>
              <a:t>Deduction.</a:t>
            </a:r>
            <a:r>
              <a:rPr lang="en-US" altLang="x-none"/>
              <a:t> Inference beyond the input facts. </a:t>
            </a:r>
            <a:br>
              <a:rPr lang="en-US" altLang="x-none"/>
            </a:br>
            <a:endParaRPr lang="en-US" altLang="x-none"/>
          </a:p>
        </p:txBody>
      </p:sp>
      <p:pic>
        <p:nvPicPr>
          <p:cNvPr id="22531" name="Picture 3" descr="SherlockBBC2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67000"/>
            <a:ext cx="388620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189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Goals of Knowledge Representation (III)</a:t>
            </a:r>
            <a:endParaRPr lang="en-US" dirty="0"/>
          </a:p>
        </p:txBody>
      </p:sp>
      <p:sp>
        <p:nvSpPr>
          <p:cNvPr id="24578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n-US" altLang="x-none" b="1"/>
              <a:t>Solution.</a:t>
            </a:r>
            <a:endParaRPr lang="en-US" altLang="x-none"/>
          </a:p>
          <a:p>
            <a:pPr lvl="1"/>
            <a:r>
              <a:rPr lang="en-US" altLang="x-none"/>
              <a:t>Describe the problem in terms of facts and rules.</a:t>
            </a:r>
          </a:p>
          <a:p>
            <a:pPr lvl="1"/>
            <a:r>
              <a:rPr lang="en-US" altLang="x-none"/>
              <a:t>Computer solves the problem using logical inference.</a:t>
            </a:r>
          </a:p>
        </p:txBody>
      </p:sp>
    </p:spTree>
    <p:extLst>
      <p:ext uri="{BB962C8B-B14F-4D97-AF65-F5344CB8AC3E}">
        <p14:creationId xmlns:p14="http://schemas.microsoft.com/office/powerpoint/2010/main" val="1110030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19106</TotalTime>
  <Words>2375</Words>
  <Application>Microsoft Macintosh PowerPoint</Application>
  <PresentationFormat>On-screen Show (4:3)</PresentationFormat>
  <Paragraphs>392</Paragraphs>
  <Slides>54</Slides>
  <Notes>34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Civic</vt:lpstr>
      <vt:lpstr>Bayesian Networks</vt:lpstr>
      <vt:lpstr>Environment Type: Uncertain</vt:lpstr>
      <vt:lpstr>Knowledge Representation</vt:lpstr>
      <vt:lpstr>Model-based Agents</vt:lpstr>
      <vt:lpstr>Schematic perspective</vt:lpstr>
      <vt:lpstr>Environment Representations</vt:lpstr>
      <vt:lpstr>Goals of Knowledge Representation (I)</vt:lpstr>
      <vt:lpstr>Goals of Knowledge Representation (II)</vt:lpstr>
      <vt:lpstr>Goals of Knowledge Representation (III)</vt:lpstr>
      <vt:lpstr>Knowledge Representation Issues</vt:lpstr>
      <vt:lpstr>Probabilistic Knowledge Representation</vt:lpstr>
      <vt:lpstr>Probabilistic Inference</vt:lpstr>
      <vt:lpstr>Bayes Nets: General Points</vt:lpstr>
      <vt:lpstr>Knowledge Representation Format</vt:lpstr>
      <vt:lpstr>Bayesian Network LInks</vt:lpstr>
      <vt:lpstr>Basic Concepts</vt:lpstr>
      <vt:lpstr>Bayesian Network Structure</vt:lpstr>
      <vt:lpstr>Example: Bayesian Network Graph</vt:lpstr>
      <vt:lpstr>Bayesian Network</vt:lpstr>
      <vt:lpstr>Example: Complete Bayesian Network</vt:lpstr>
      <vt:lpstr>The Story</vt:lpstr>
      <vt:lpstr>Bayesian Networks and Horn Clauses</vt:lpstr>
      <vt:lpstr>Bayes Nets Encode the Joint Distribution</vt:lpstr>
      <vt:lpstr>Bayes Nets and the Joint Distribution</vt:lpstr>
      <vt:lpstr>Computing The Product</vt:lpstr>
      <vt:lpstr>Product Formula Example: Burglary</vt:lpstr>
      <vt:lpstr>Cavity Example</vt:lpstr>
      <vt:lpstr>Compactness of Bayesian Networks</vt:lpstr>
      <vt:lpstr>Completeness of Bayes nets</vt:lpstr>
      <vt:lpstr>Is it Magic?</vt:lpstr>
      <vt:lpstr>Bayes Nets Graphical Semantics</vt:lpstr>
      <vt:lpstr>Common Causes: Spot the Pattern</vt:lpstr>
      <vt:lpstr>Burglary Example</vt:lpstr>
      <vt:lpstr>Spot the Pattern: Chain Scenario</vt:lpstr>
      <vt:lpstr>The Markov Condition</vt:lpstr>
      <vt:lpstr>Exercise</vt:lpstr>
      <vt:lpstr>Derivation of the Product Formula</vt:lpstr>
      <vt:lpstr>The Chain Rule</vt:lpstr>
      <vt:lpstr>Example in Burglary Network</vt:lpstr>
      <vt:lpstr>Explaining Away</vt:lpstr>
      <vt:lpstr>Common Effects: Spot the Pattern</vt:lpstr>
      <vt:lpstr>Conditioning on Children produces conditional dependencies</vt:lpstr>
      <vt:lpstr>Mathematical Analysis</vt:lpstr>
      <vt:lpstr>Bayes’ Theorem</vt:lpstr>
      <vt:lpstr>Abductive Reasoning</vt:lpstr>
      <vt:lpstr>Bayes’ Theorem: Another Example</vt:lpstr>
      <vt:lpstr>Spot the Pattern: Diagnosis</vt:lpstr>
      <vt:lpstr>Spot the Pattern: Diagnosis</vt:lpstr>
      <vt:lpstr>Explain the Pattern: Bayes’ Theorem</vt:lpstr>
      <vt:lpstr>On Bayes’ Theorem</vt:lpstr>
      <vt:lpstr>Other Topics</vt:lpstr>
      <vt:lpstr>Inference and Learning</vt:lpstr>
      <vt:lpstr>1st-order Bayes nets</vt:lpstr>
      <vt:lpstr>Summary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Networks</dc:title>
  <dc:creator>aaa78</dc:creator>
  <cp:lastModifiedBy>Oliver Schulte</cp:lastModifiedBy>
  <cp:revision>497</cp:revision>
  <cp:lastPrinted>2014-10-31T19:04:47Z</cp:lastPrinted>
  <dcterms:created xsi:type="dcterms:W3CDTF">2014-11-02T00:39:37Z</dcterms:created>
  <dcterms:modified xsi:type="dcterms:W3CDTF">2018-03-23T22:26:28Z</dcterms:modified>
</cp:coreProperties>
</file>