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319" autoAdjust="0"/>
  </p:normalViewPr>
  <p:slideViewPr>
    <p:cSldViewPr>
      <p:cViewPr>
        <p:scale>
          <a:sx n="125" d="100"/>
          <a:sy n="125" d="100"/>
        </p:scale>
        <p:origin x="-4944" y="-1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3650224-4A6F-1240-8590-1A4B54A06D4F}" type="datetime1">
              <a:rPr lang="en-US"/>
              <a:pPr/>
              <a:t>2018-03-14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64D2634-079B-2747-BED5-FCBCB5F2DA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22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48" charset="-128"/>
        <a:cs typeface="ＭＳ Ｐゴシック" pitchFamily="-4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D2634-079B-2747-BED5-FCBCB5F2DA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destroys word order</a:t>
            </a:r>
          </a:p>
          <a:p>
            <a:r>
              <a:rPr lang="en-US" dirty="0" smtClean="0"/>
              <a:t>see http://</a:t>
            </a:r>
            <a:r>
              <a:rPr lang="en-US" dirty="0" err="1" smtClean="0"/>
              <a:t>www.stefanoscerra.it</a:t>
            </a:r>
            <a:r>
              <a:rPr lang="en-US" dirty="0" smtClean="0"/>
              <a:t>/movie~-reviews~-classification~-</a:t>
            </a:r>
            <a:r>
              <a:rPr lang="en-US" dirty="0" err="1" smtClean="0"/>
              <a:t>weka</a:t>
            </a:r>
            <a:r>
              <a:rPr lang="en-US" dirty="0" smtClean="0"/>
              <a:t>~-data~-mining/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D2634-079B-2747-BED5-FCBCB5F2DA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5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/wiki/Bigram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D2634-079B-2747-BED5-FCBCB5F2DA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4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1FB08C-48D2-5B4A-9197-C844EA502109}" type="datetime1">
              <a:rPr lang="en-US"/>
              <a:pPr/>
              <a:t>2018-03-14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Artificial Intelligence a modern approach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27D4C72E-EA87-BF47-82D4-4EFD96E9B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78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AD8CC-14AE-E544-B897-23DDB5348975}" type="datetime1">
              <a:rPr lang="en-US"/>
              <a:pPr/>
              <a:t>2018-03-14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Artificial Intelligence a modern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7EF53-4815-2E43-B2E0-A94C02A485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4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475077B6-C963-9645-A8A4-67080D6E73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49C2590-5704-294A-874A-1A398174AD64}" type="datetime1">
              <a:rPr lang="en-US"/>
              <a:pPr/>
              <a:t>2018-03-14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Artificial Intelligence a modern approach</a:t>
            </a:r>
          </a:p>
        </p:txBody>
      </p:sp>
    </p:spTree>
    <p:extLst>
      <p:ext uri="{BB962C8B-B14F-4D97-AF65-F5344CB8AC3E}">
        <p14:creationId xmlns:p14="http://schemas.microsoft.com/office/powerpoint/2010/main" val="3246834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DD4018-B35E-3944-A8BF-374ABE0EBD94}" type="datetime1">
              <a:rPr lang="en-US"/>
              <a:pPr/>
              <a:t>2018-03-14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Artificial Intelligence a modern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85536060-2E24-9146-A883-F1AAD65D04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48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Artificial Intelligence a modern approach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D654836-9566-224C-BFB1-26D50FE19BBC}" type="datetime1">
              <a:rPr lang="en-US"/>
              <a:pPr/>
              <a:t>2018-03-14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D18C695A-E0A6-9540-A3B6-6C6E6ADB08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54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3FF0D216-1772-1848-A397-AC81B8F3129B}" type="datetime1">
              <a:rPr lang="en-US"/>
              <a:pPr/>
              <a:t>2018-03-14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Artificial Intelligence a modern approach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F4340-E941-6349-ABC7-E2A4196D9A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84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CFB476-6389-D649-89A7-0EFFDBC78C9B}" type="datetime1">
              <a:rPr lang="en-US"/>
              <a:pPr/>
              <a:t>2018-03-14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Artificial Intelligence a modern approach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99A1E107-BB9C-C444-A986-25EEFE622A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60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ADAAF-CEA6-0E45-BD1C-C48FF5798BD7}" type="datetime1">
              <a:rPr lang="en-US"/>
              <a:pPr/>
              <a:t>2018-03-14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Artificial Intelligence a modern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2C6A3AC3-E860-EC47-B6FF-A739A8A466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1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DB756A-B075-424D-8708-390EEE01F0B8}" type="datetime1">
              <a:rPr lang="en-US"/>
              <a:pPr/>
              <a:t>2018-03-14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Artificial Intelligence a modern approach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5637A4-96B8-1445-9341-B144BDA8C7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C2612177-F173-0641-91E7-EB9C14FF9B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7ED77BD-DF89-C149-BE41-24E135AC148D}" type="datetime1">
              <a:rPr lang="en-US"/>
              <a:pPr/>
              <a:t>2018-03-14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Artificial Intelligence a modern approach</a:t>
            </a:r>
          </a:p>
        </p:txBody>
      </p:sp>
    </p:spTree>
    <p:extLst>
      <p:ext uri="{BB962C8B-B14F-4D97-AF65-F5344CB8AC3E}">
        <p14:creationId xmlns:p14="http://schemas.microsoft.com/office/powerpoint/2010/main" val="3875480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4FC74C35-69A4-204E-95D9-F49ADE84DC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97DE9904-3E26-064B-A669-D8E71F3E8C41}" type="datetime1">
              <a:rPr lang="en-US"/>
              <a:pPr/>
              <a:t>2018-03-14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Artificial Intelligence a modern approach</a:t>
            </a:r>
          </a:p>
        </p:txBody>
      </p:sp>
    </p:spTree>
    <p:extLst>
      <p:ext uri="{BB962C8B-B14F-4D97-AF65-F5344CB8AC3E}">
        <p14:creationId xmlns:p14="http://schemas.microsoft.com/office/powerpoint/2010/main" val="229109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D728B583-9A7E-C247-A81B-31C57FDA6F83}" type="datetime1">
              <a:rPr lang="en-US"/>
              <a:pPr/>
              <a:t>2018-03-14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Artificial Intelligence a modern approach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600">
                <a:solidFill>
                  <a:srgbClr val="7B9899"/>
                </a:solidFill>
              </a:defRPr>
            </a:lvl1pPr>
          </a:lstStyle>
          <a:p>
            <a:fld id="{2D16D4DF-1105-C843-983C-710FE3A281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ＭＳ Ｐゴシック" pitchFamily="-48" charset="-128"/>
          <a:cs typeface="ＭＳ Ｐゴシック" pitchFamily="-4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pitchFamily="-48" charset="-128"/>
          <a:cs typeface="ＭＳ Ｐゴシック" pitchFamily="-4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pitchFamily="-48" charset="-128"/>
          <a:cs typeface="ＭＳ Ｐゴシック" pitchFamily="-4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pitchFamily="-48" charset="-128"/>
          <a:cs typeface="ＭＳ Ｐゴシック" pitchFamily="-4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pitchFamily="-48" charset="-128"/>
          <a:cs typeface="ＭＳ Ｐゴシック" pitchFamily="-4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700" kern="1200">
          <a:solidFill>
            <a:schemeClr val="tx1"/>
          </a:solidFill>
          <a:latin typeface="+mn-lt"/>
          <a:ea typeface="ＭＳ Ｐゴシック" pitchFamily="-48" charset="-128"/>
          <a:cs typeface="ＭＳ Ｐゴシック" pitchFamily="-48" charset="-128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"/>
        <a:defRPr sz="2200" kern="1200">
          <a:solidFill>
            <a:schemeClr val="tx2"/>
          </a:solidFill>
          <a:latin typeface="+mn-lt"/>
          <a:ea typeface="ＭＳ Ｐゴシック" charset="-128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charset="0"/>
        <a:buChar char="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charset="0"/>
        <a:buChar char=""/>
        <a:defRPr sz="2000" kern="1200">
          <a:solidFill>
            <a:schemeClr val="tx2"/>
          </a:solidFill>
          <a:latin typeface="+mn-lt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Bigra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en-US" cap="none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cap="none" dirty="0">
                <a:latin typeface="Georgia" charset="0"/>
                <a:ea typeface="ＭＳ Ｐゴシック" charset="0"/>
                <a:cs typeface="ＭＳ Ｐゴシック" charset="0"/>
              </a:rPr>
              <a:t>CHAPTER </a:t>
            </a:r>
            <a:r>
              <a:rPr lang="en-US" cap="none" dirty="0" smtClean="0">
                <a:latin typeface="Georgia" charset="0"/>
                <a:ea typeface="ＭＳ Ｐゴシック" charset="0"/>
                <a:cs typeface="ＭＳ Ｐゴシック" charset="0"/>
              </a:rPr>
              <a:t>22</a:t>
            </a:r>
            <a:endParaRPr lang="en-US" cap="none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cap="none" dirty="0">
                <a:latin typeface="Georgia" charset="0"/>
                <a:ea typeface="ＭＳ Ｐゴシック" charset="0"/>
                <a:cs typeface="ＭＳ Ｐゴシック" charset="0"/>
              </a:rPr>
              <a:t>Oliver </a:t>
            </a:r>
            <a:r>
              <a:rPr lang="en-US" cap="none" dirty="0" smtClean="0">
                <a:latin typeface="Georgia" charset="0"/>
                <a:ea typeface="ＭＳ Ｐゴシック" charset="0"/>
                <a:cs typeface="ＭＳ Ｐゴシック" charset="0"/>
              </a:rPr>
              <a:t>Schulte</a:t>
            </a:r>
            <a:endParaRPr lang="en-US" cap="none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eorgia" charset="0"/>
                <a:ea typeface="ＭＳ Ｐゴシック" charset="0"/>
                <a:cs typeface="ＭＳ Ｐゴシック" charset="0"/>
              </a:rPr>
              <a:t>Natural Language Processing</a:t>
            </a:r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8495" y="39923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 + Classify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20244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 document to feature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Apply machine learning classifier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58163693"/>
              </p:ext>
            </p:extLst>
          </p:nvPr>
        </p:nvGraphicFramePr>
        <p:xfrm>
          <a:off x="304800" y="6172200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Classification Approaches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 a modern approach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6060-2E24-9146-A883-F1AAD65D04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4267200"/>
            <a:ext cx="2133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n>
                  <a:solidFill>
                    <a:schemeClr val="tx1"/>
                  </a:solidFill>
                </a:ln>
                <a:latin typeface="+mn-lt"/>
              </a:rPr>
              <a:t>Lorem</a:t>
            </a:r>
            <a:r>
              <a:rPr lang="en-US" dirty="0">
                <a:ln>
                  <a:solidFill>
                    <a:schemeClr val="tx1"/>
                  </a:solidFill>
                </a:ln>
                <a:latin typeface="+mn-lt"/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latin typeface="+mn-lt"/>
              </a:rPr>
              <a:t>ipsum</a:t>
            </a:r>
            <a:r>
              <a:rPr lang="en-US" dirty="0">
                <a:ln>
                  <a:solidFill>
                    <a:schemeClr val="tx1"/>
                  </a:solidFill>
                </a:ln>
                <a:latin typeface="+mn-lt"/>
              </a:rPr>
              <a:t> dolor sit </a:t>
            </a:r>
            <a:r>
              <a:rPr lang="en-US" dirty="0" err="1">
                <a:ln>
                  <a:solidFill>
                    <a:schemeClr val="tx1"/>
                  </a:solidFill>
                </a:ln>
                <a:latin typeface="+mn-lt"/>
              </a:rPr>
              <a:t>amet</a:t>
            </a:r>
            <a:r>
              <a:rPr lang="en-US" dirty="0">
                <a:ln>
                  <a:solidFill>
                    <a:schemeClr val="tx1"/>
                  </a:solidFill>
                </a:ln>
                <a:latin typeface="+mn-lt"/>
              </a:rPr>
              <a:t>, has ad </a:t>
            </a:r>
            <a:r>
              <a:rPr lang="en-US" dirty="0" err="1">
                <a:ln>
                  <a:solidFill>
                    <a:schemeClr val="tx1"/>
                  </a:solidFill>
                </a:ln>
                <a:latin typeface="+mn-lt"/>
              </a:rPr>
              <a:t>summo</a:t>
            </a:r>
            <a:r>
              <a:rPr lang="en-US" dirty="0">
                <a:ln>
                  <a:solidFill>
                    <a:schemeClr val="tx1"/>
                  </a:solidFill>
                </a:ln>
                <a:latin typeface="+mn-lt"/>
              </a:rPr>
              <a:t> error </a:t>
            </a:r>
            <a:r>
              <a:rPr lang="en-US" dirty="0" err="1">
                <a:ln>
                  <a:solidFill>
                    <a:schemeClr val="tx1"/>
                  </a:solidFill>
                </a:ln>
                <a:latin typeface="+mn-lt"/>
              </a:rPr>
              <a:t>intellegam</a:t>
            </a:r>
            <a:r>
              <a:rPr lang="en-US" dirty="0">
                <a:ln>
                  <a:solidFill>
                    <a:schemeClr val="tx1"/>
                  </a:solidFill>
                </a:ln>
                <a:latin typeface="+mn-lt"/>
              </a:rPr>
              <a:t>, </a:t>
            </a:r>
            <a:r>
              <a:rPr lang="en-US" dirty="0" err="1">
                <a:ln>
                  <a:solidFill>
                    <a:schemeClr val="tx1"/>
                  </a:solidFill>
                </a:ln>
                <a:latin typeface="+mn-lt"/>
              </a:rPr>
              <a:t>mei</a:t>
            </a:r>
            <a:r>
              <a:rPr lang="en-US" dirty="0">
                <a:ln>
                  <a:solidFill>
                    <a:schemeClr val="tx1"/>
                  </a:solidFill>
                </a:ln>
                <a:latin typeface="+mn-lt"/>
              </a:rPr>
              <a:t> cu </a:t>
            </a:r>
            <a:r>
              <a:rPr lang="en-US" dirty="0" err="1">
                <a:ln>
                  <a:solidFill>
                    <a:schemeClr val="tx1"/>
                  </a:solidFill>
                </a:ln>
                <a:latin typeface="+mn-lt"/>
              </a:rPr>
              <a:t>errem</a:t>
            </a:r>
            <a:r>
              <a:rPr lang="en-US" dirty="0">
                <a:ln>
                  <a:solidFill>
                    <a:schemeClr val="tx1"/>
                  </a:solidFill>
                </a:ln>
                <a:latin typeface="+mn-lt"/>
              </a:rPr>
              <a:t> </a:t>
            </a:r>
            <a:r>
              <a:rPr lang="en-US" dirty="0" err="1">
                <a:ln>
                  <a:solidFill>
                    <a:schemeClr val="tx1"/>
                  </a:solidFill>
                </a:ln>
                <a:latin typeface="+mn-lt"/>
              </a:rPr>
              <a:t>exerci</a:t>
            </a:r>
            <a:r>
              <a:rPr lang="en-US" dirty="0">
                <a:ln>
                  <a:solidFill>
                    <a:schemeClr val="tx1"/>
                  </a:solidFill>
                </a:ln>
                <a:latin typeface="+mn-lt"/>
              </a:rPr>
              <a:t>. 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676400" y="5867400"/>
            <a:ext cx="228600" cy="228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0" y="2895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48200" y="2590800"/>
            <a:ext cx="4194048" cy="202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700" kern="1200">
                <a:solidFill>
                  <a:schemeClr val="tx1"/>
                </a:solidFill>
                <a:latin typeface="+mn-lt"/>
                <a:ea typeface="ＭＳ Ｐゴシック" pitchFamily="-48" charset="-128"/>
                <a:cs typeface="ＭＳ Ｐゴシック" pitchFamily="-48" charset="-128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"/>
              <a:defRPr sz="22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charset="0"/>
              <a:buChar char="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charset="0"/>
              <a:buChar char=""/>
              <a:defRPr sz="2000" kern="120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 language model for each class</a:t>
            </a:r>
          </a:p>
          <a:p>
            <a:pPr lvl="1"/>
            <a:r>
              <a:rPr lang="en-US" dirty="0" smtClean="0"/>
              <a:t>e.g. P(</a:t>
            </a:r>
            <a:r>
              <a:rPr lang="en-US" dirty="0" err="1" smtClean="0"/>
              <a:t>S|ham</a:t>
            </a:r>
            <a:r>
              <a:rPr lang="en-US" dirty="0" smtClean="0"/>
              <a:t>), P(</a:t>
            </a:r>
            <a:r>
              <a:rPr lang="en-US" dirty="0" err="1" smtClean="0"/>
              <a:t>S|spam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classify sentence, check which model makes sentence more likely</a:t>
            </a:r>
          </a:p>
          <a:p>
            <a:pPr lvl="1"/>
            <a:r>
              <a:rPr lang="en-US" dirty="0" smtClean="0"/>
              <a:t>e.g. if P(</a:t>
            </a:r>
            <a:r>
              <a:rPr lang="en-US" dirty="0" err="1" smtClean="0"/>
              <a:t>S|ham</a:t>
            </a:r>
            <a:r>
              <a:rPr lang="en-US" dirty="0" smtClean="0"/>
              <a:t>)&gt;P(</a:t>
            </a:r>
            <a:r>
              <a:rPr lang="en-US" dirty="0" err="1" smtClean="0"/>
              <a:t>S|spam</a:t>
            </a:r>
            <a:r>
              <a:rPr lang="en-US" dirty="0" smtClean="0"/>
              <a:t>), output “ham”</a:t>
            </a:r>
          </a:p>
          <a:p>
            <a:pPr marL="731838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4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Don’t worry about the probability theory – we will cover this later.</a:t>
            </a:r>
          </a:p>
          <a:p>
            <a:r>
              <a:rPr lang="en-US" dirty="0" smtClean="0"/>
              <a:t>The vector space model of documents</a:t>
            </a:r>
          </a:p>
          <a:p>
            <a:r>
              <a:rPr lang="en-US" dirty="0" smtClean="0"/>
              <a:t>N-grams</a:t>
            </a:r>
          </a:p>
          <a:p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 a modern approach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6060-2E24-9146-A883-F1AAD65D04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3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Artificial Intelligence a modern approach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6060-2E24-9146-A883-F1AAD65D04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Machine Learning to Documents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Often we want to build a system that </a:t>
            </a:r>
            <a:r>
              <a:rPr lang="en-US" sz="2200" b="1" dirty="0" smtClean="0"/>
              <a:t>classifies texts</a:t>
            </a:r>
            <a:r>
              <a:rPr lang="en-US" sz="2200" dirty="0" smtClean="0"/>
              <a:t>.</a:t>
            </a:r>
          </a:p>
          <a:p>
            <a:pPr lvl="1"/>
            <a:r>
              <a:rPr lang="en-US" dirty="0" smtClean="0"/>
              <a:t>e.g. “spam” vs. “ham”</a:t>
            </a:r>
          </a:p>
          <a:p>
            <a:r>
              <a:rPr lang="en-US" sz="2200" dirty="0" smtClean="0"/>
              <a:t>It would be nice to reuse existing classification techniques</a:t>
            </a:r>
          </a:p>
          <a:p>
            <a:pPr lvl="1"/>
            <a:r>
              <a:rPr lang="en-US" dirty="0" smtClean="0"/>
              <a:t>e.g. decision trees, neural nets</a:t>
            </a:r>
          </a:p>
          <a:p>
            <a:r>
              <a:rPr lang="en-US" sz="2200" dirty="0" smtClean="0"/>
              <a:t>Impedance mismatch: </a:t>
            </a:r>
          </a:p>
          <a:p>
            <a:pPr lvl="1"/>
            <a:r>
              <a:rPr lang="en-US" dirty="0" smtClean="0"/>
              <a:t>classification models expect as input a feature vector</a:t>
            </a:r>
          </a:p>
          <a:p>
            <a:pPr lvl="1"/>
            <a:r>
              <a:rPr lang="en-US" dirty="0" smtClean="0"/>
              <a:t>a document is not a feature vector</a:t>
            </a:r>
          </a:p>
          <a:p>
            <a:r>
              <a:rPr lang="en-US" sz="2200" dirty="0" smtClean="0"/>
              <a:t>Solution: convert a document to a feature vector</a:t>
            </a:r>
          </a:p>
          <a:p>
            <a:pPr lvl="1"/>
            <a:r>
              <a:rPr lang="en-US" dirty="0" smtClean="0"/>
              <a:t>loses a lot of information</a:t>
            </a:r>
          </a:p>
          <a:p>
            <a:pPr lvl="1"/>
            <a:r>
              <a:rPr lang="en-US" dirty="0" smtClean="0"/>
              <a:t>but effective for classification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 a modern approach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695A-E0A6-9540-A3B6-6C6E6ADB08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2892552"/>
          </a:xfrm>
        </p:spPr>
        <p:txBody>
          <a:bodyPr/>
          <a:lstStyle/>
          <a:p>
            <a:r>
              <a:rPr lang="en-US" dirty="0" smtClean="0"/>
              <a:t>Simplest approach: </a:t>
            </a:r>
          </a:p>
          <a:p>
            <a:pPr marL="731838" lvl="1" indent="-457200">
              <a:buFont typeface="+mj-lt"/>
              <a:buAutoNum type="arabicPeriod"/>
            </a:pPr>
            <a:r>
              <a:rPr lang="en-US" dirty="0" smtClean="0"/>
              <a:t>fix </a:t>
            </a:r>
            <a:r>
              <a:rPr lang="en-US" i="1" dirty="0" smtClean="0"/>
              <a:t>w</a:t>
            </a:r>
            <a:r>
              <a:rPr lang="en-US" dirty="0" smtClean="0"/>
              <a:t> words</a:t>
            </a:r>
          </a:p>
          <a:p>
            <a:pPr marL="731838" lvl="1" indent="-457200">
              <a:buFont typeface="+mj-lt"/>
              <a:buAutoNum type="arabicPeriod"/>
            </a:pPr>
            <a:r>
              <a:rPr lang="en-US" dirty="0" smtClean="0"/>
              <a:t>For each word, count how many times it occurs in document</a:t>
            </a:r>
          </a:p>
          <a:p>
            <a:r>
              <a:rPr lang="en-US" dirty="0" smtClean="0"/>
              <a:t>Example: “I am a prince of Nigeria. I need your help”</a:t>
            </a:r>
          </a:p>
          <a:p>
            <a:r>
              <a:rPr lang="en-US" dirty="0" smtClean="0"/>
              <a:t>Word list = “I”, “prince”, “Nigeria”, “need”, “help”, “rich”</a:t>
            </a:r>
          </a:p>
          <a:p>
            <a:r>
              <a:rPr lang="en-US" dirty="0" smtClean="0"/>
              <a:t>Produces count vector or Boolean vector: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 a modern approach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6060-2E24-9146-A883-F1AAD65D040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86284"/>
              </p:ext>
            </p:extLst>
          </p:nvPr>
        </p:nvGraphicFramePr>
        <p:xfrm>
          <a:off x="457200" y="4648200"/>
          <a:ext cx="7543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6"/>
                <a:gridCol w="1077686"/>
                <a:gridCol w="1077686"/>
                <a:gridCol w="1077686"/>
                <a:gridCol w="1077686"/>
                <a:gridCol w="1077686"/>
                <a:gridCol w="10776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Nigeria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84015"/>
              </p:ext>
            </p:extLst>
          </p:nvPr>
        </p:nvGraphicFramePr>
        <p:xfrm>
          <a:off x="457200" y="5562600"/>
          <a:ext cx="75438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6"/>
                <a:gridCol w="1077686"/>
                <a:gridCol w="1077686"/>
                <a:gridCol w="1077686"/>
                <a:gridCol w="1077686"/>
                <a:gridCol w="1077686"/>
                <a:gridCol w="10776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Nigeria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Occurs?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30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30552"/>
          </a:xfrm>
        </p:spPr>
        <p:txBody>
          <a:bodyPr/>
          <a:lstStyle/>
          <a:p>
            <a:r>
              <a:rPr lang="en-US" dirty="0" smtClean="0"/>
              <a:t>Bag of Words completely loses order information</a:t>
            </a:r>
          </a:p>
          <a:p>
            <a:r>
              <a:rPr lang="en-US" dirty="0" smtClean="0"/>
              <a:t>Can keep some by considering </a:t>
            </a:r>
            <a:r>
              <a:rPr lang="en-US" b="1" dirty="0" smtClean="0"/>
              <a:t>bigrams =</a:t>
            </a:r>
            <a:r>
              <a:rPr lang="en-US" dirty="0" smtClean="0"/>
              <a:t> pairs of consecutive worlds</a:t>
            </a:r>
          </a:p>
          <a:p>
            <a:r>
              <a:rPr lang="en-US" dirty="0"/>
              <a:t>Example: “I am a prince of Nigeria. I need your help</a:t>
            </a:r>
            <a:r>
              <a:rPr lang="en-US" dirty="0" smtClean="0"/>
              <a:t>”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 a modern approach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6060-2E24-9146-A883-F1AAD65D040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45463"/>
              </p:ext>
            </p:extLst>
          </p:nvPr>
        </p:nvGraphicFramePr>
        <p:xfrm>
          <a:off x="228602" y="3810000"/>
          <a:ext cx="86867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384"/>
                <a:gridCol w="983471"/>
                <a:gridCol w="1428579"/>
                <a:gridCol w="1297875"/>
                <a:gridCol w="1517830"/>
                <a:gridCol w="1409189"/>
                <a:gridCol w="983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I,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prince,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I, 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of, Nigeria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your,help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get, rich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86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extend bigrams by considering triples, quartets etc. of consecutive words</a:t>
            </a:r>
          </a:p>
          <a:p>
            <a:r>
              <a:rPr lang="en-US" dirty="0" smtClean="0"/>
              <a:t>Bag-of-words = unigram</a:t>
            </a:r>
          </a:p>
          <a:p>
            <a:r>
              <a:rPr lang="en-US" dirty="0" smtClean="0"/>
              <a:t>Can use n-gram model with any sequence</a:t>
            </a:r>
          </a:p>
          <a:p>
            <a:pPr lvl="1"/>
            <a:r>
              <a:rPr lang="en-US" dirty="0" smtClean="0"/>
              <a:t>e.g. bigrams of characters like “</a:t>
            </a:r>
            <a:r>
              <a:rPr lang="en-US" dirty="0" err="1" smtClean="0"/>
              <a:t>ht</a:t>
            </a:r>
            <a:r>
              <a:rPr lang="en-US" dirty="0" smtClean="0"/>
              <a:t>”, “an”, “</a:t>
            </a:r>
            <a:r>
              <a:rPr lang="en-US" dirty="0" err="1" smtClean="0"/>
              <a:t>ny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 a modern approach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6060-2E24-9146-A883-F1AAD65D04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Next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common task: predict the next word given previous words</a:t>
            </a:r>
          </a:p>
          <a:p>
            <a:pPr lvl="1"/>
            <a:r>
              <a:rPr lang="en-US" dirty="0" smtClean="0"/>
              <a:t>think text messaging systems</a:t>
            </a:r>
          </a:p>
          <a:p>
            <a:r>
              <a:rPr lang="en-US" dirty="0" smtClean="0"/>
              <a:t>Can apply n-grams</a:t>
            </a:r>
          </a:p>
          <a:p>
            <a:pPr marL="731838" lvl="1" indent="-457200">
              <a:buFont typeface="+mj-lt"/>
              <a:buAutoNum type="arabicPeriod"/>
            </a:pPr>
            <a:r>
              <a:rPr lang="en-US" dirty="0" smtClean="0"/>
              <a:t>For each n-gram, count frequency </a:t>
            </a:r>
            <a:r>
              <a:rPr lang="en-US" dirty="0"/>
              <a:t>in English </a:t>
            </a:r>
            <a:r>
              <a:rPr lang="en-US" dirty="0">
                <a:hlinkClick r:id="rId3"/>
              </a:rPr>
              <a:t>https://en.wikipedia.org/wiki/</a:t>
            </a:r>
            <a:r>
              <a:rPr lang="en-US" dirty="0" smtClean="0">
                <a:hlinkClick r:id="rId3"/>
              </a:rPr>
              <a:t>Bigram</a:t>
            </a:r>
            <a:endParaRPr lang="en-US" dirty="0" smtClean="0"/>
          </a:p>
          <a:p>
            <a:pPr marL="731838" lvl="1" indent="-457200">
              <a:buFont typeface="+mj-lt"/>
              <a:buAutoNum type="arabicPeriod"/>
            </a:pPr>
            <a:r>
              <a:rPr lang="en-US" dirty="0" smtClean="0"/>
              <a:t>Predict the most likely n-gram given the n-1 previous words</a:t>
            </a:r>
          </a:p>
          <a:p>
            <a:r>
              <a:rPr lang="en-US" dirty="0" smtClean="0"/>
              <a:t>Example (made-up numbers)</a:t>
            </a:r>
          </a:p>
          <a:p>
            <a:pPr lvl="1"/>
            <a:r>
              <a:rPr lang="en-US" dirty="0" smtClean="0"/>
              <a:t>P(“I can”) = 0.01%</a:t>
            </a:r>
          </a:p>
          <a:p>
            <a:pPr lvl="1"/>
            <a:r>
              <a:rPr lang="en-US" dirty="0" smtClean="0"/>
              <a:t>P(“I hope”) = 0.001%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Given “I”, predict “can”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 a modern approach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6060-2E24-9146-A883-F1AAD65D04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5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Probability to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035552"/>
          </a:xfrm>
        </p:spPr>
        <p:txBody>
          <a:bodyPr/>
          <a:lstStyle/>
          <a:p>
            <a:r>
              <a:rPr lang="en-US" sz="2200" dirty="0"/>
              <a:t> </a:t>
            </a:r>
            <a:r>
              <a:rPr lang="en-US" sz="2200" dirty="0" smtClean="0"/>
              <a:t>A language model assigns a probability P(S) to a sentence</a:t>
            </a:r>
          </a:p>
          <a:p>
            <a:r>
              <a:rPr lang="en-US" sz="2200" dirty="0" smtClean="0"/>
              <a:t>Many applications, e.g.</a:t>
            </a:r>
          </a:p>
          <a:p>
            <a:pPr lvl="1"/>
            <a:r>
              <a:rPr lang="en-US" dirty="0" smtClean="0"/>
              <a:t>Generalizes next word prediction</a:t>
            </a:r>
          </a:p>
          <a:p>
            <a:pPr lvl="1"/>
            <a:r>
              <a:rPr lang="en-US" dirty="0" smtClean="0"/>
              <a:t>Decide whether sentence is grammatical</a:t>
            </a:r>
          </a:p>
          <a:p>
            <a:r>
              <a:rPr lang="en-US" sz="2200" dirty="0" smtClean="0"/>
              <a:t>N-gram method</a:t>
            </a:r>
          </a:p>
          <a:p>
            <a:pPr marL="731838" lvl="1" indent="-457200">
              <a:buFont typeface="+mj-lt"/>
              <a:buAutoNum type="arabicPeriod"/>
            </a:pPr>
            <a:r>
              <a:rPr lang="en-US" dirty="0" smtClean="0"/>
              <a:t>For each word w in sentence assign probability given previous n-1 words P(</a:t>
            </a:r>
            <a:r>
              <a:rPr lang="en-US" dirty="0" err="1" smtClean="0"/>
              <a:t>w|previous</a:t>
            </a:r>
            <a:r>
              <a:rPr lang="en-US" dirty="0" smtClean="0"/>
              <a:t> words)</a:t>
            </a:r>
          </a:p>
          <a:p>
            <a:pPr marL="731838" lvl="1" indent="-457200">
              <a:buFont typeface="+mj-lt"/>
              <a:buAutoNum type="arabicPeriod"/>
            </a:pPr>
            <a:r>
              <a:rPr lang="en-US" dirty="0" smtClean="0"/>
              <a:t>P(S) = product of P(</a:t>
            </a:r>
            <a:r>
              <a:rPr lang="en-US" dirty="0" err="1" smtClean="0"/>
              <a:t>w|previous</a:t>
            </a:r>
            <a:r>
              <a:rPr lang="en-US" dirty="0" smtClean="0"/>
              <a:t> words)</a:t>
            </a:r>
          </a:p>
          <a:p>
            <a:r>
              <a:rPr lang="en-US" sz="2200" dirty="0" smtClean="0"/>
              <a:t>Example with made-up numbers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 a modern approach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6060-2E24-9146-A883-F1AAD65D0404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15961"/>
              </p:ext>
            </p:extLst>
          </p:nvPr>
        </p:nvGraphicFramePr>
        <p:xfrm>
          <a:off x="152400" y="5257800"/>
          <a:ext cx="86047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080"/>
                <a:gridCol w="1211943"/>
                <a:gridCol w="1211943"/>
                <a:gridCol w="1211943"/>
                <a:gridCol w="1211943"/>
                <a:gridCol w="1211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Nigeria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 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549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26779</TotalTime>
  <Words>690</Words>
  <Application>Microsoft Macintosh PowerPoint</Application>
  <PresentationFormat>On-screen Show (4:3)</PresentationFormat>
  <Paragraphs>145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Natural Language Processing</vt:lpstr>
      <vt:lpstr>Overview</vt:lpstr>
      <vt:lpstr>Vector Space Model</vt:lpstr>
      <vt:lpstr>Applying Machine Learning to Documents</vt:lpstr>
      <vt:lpstr>Bag of Words</vt:lpstr>
      <vt:lpstr>Bigrams</vt:lpstr>
      <vt:lpstr>n-grams</vt:lpstr>
      <vt:lpstr>Predicting The Next Word</vt:lpstr>
      <vt:lpstr>Assigning Probability to Sentences</vt:lpstr>
      <vt:lpstr>Text Classification Approaches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/>
  <cp:lastModifiedBy>Oliver Schulte</cp:lastModifiedBy>
  <cp:revision>509</cp:revision>
  <dcterms:created xsi:type="dcterms:W3CDTF">2011-08-05T23:41:51Z</dcterms:created>
  <dcterms:modified xsi:type="dcterms:W3CDTF">2018-03-14T19:47:49Z</dcterms:modified>
</cp:coreProperties>
</file>