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83" r:id="rId3"/>
    <p:sldId id="331" r:id="rId4"/>
    <p:sldId id="332" r:id="rId5"/>
    <p:sldId id="385" r:id="rId6"/>
    <p:sldId id="333" r:id="rId7"/>
    <p:sldId id="334" r:id="rId8"/>
    <p:sldId id="335" r:id="rId9"/>
    <p:sldId id="336" r:id="rId10"/>
    <p:sldId id="337" r:id="rId11"/>
    <p:sldId id="355" r:id="rId12"/>
    <p:sldId id="356" r:id="rId13"/>
    <p:sldId id="339" r:id="rId14"/>
    <p:sldId id="362" r:id="rId15"/>
    <p:sldId id="340" r:id="rId16"/>
    <p:sldId id="387" r:id="rId17"/>
    <p:sldId id="389" r:id="rId18"/>
    <p:sldId id="390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69DBEF-6BA1-B242-8133-1D0F40FD5971}">
          <p14:sldIdLst>
            <p14:sldId id="256"/>
            <p14:sldId id="383"/>
            <p14:sldId id="331"/>
            <p14:sldId id="332"/>
            <p14:sldId id="385"/>
            <p14:sldId id="333"/>
            <p14:sldId id="334"/>
            <p14:sldId id="335"/>
            <p14:sldId id="336"/>
            <p14:sldId id="337"/>
            <p14:sldId id="355"/>
            <p14:sldId id="356"/>
            <p14:sldId id="339"/>
            <p14:sldId id="362"/>
            <p14:sldId id="340"/>
          </p14:sldIdLst>
        </p14:section>
        <p14:section name="Bayes Net Classifiers" id="{6DBEB19B-5830-C749-B0D5-DB90C358DA09}">
          <p14:sldIdLst>
            <p14:sldId id="387"/>
            <p14:sldId id="389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3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25" d="100"/>
          <a:sy n="125" d="100"/>
        </p:scale>
        <p:origin x="-4944" y="-1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F3B91-F85D-B248-9AF5-1909BBFA2DC5}" type="datetimeFigureOut">
              <a:rPr lang="en-US" smtClean="0"/>
              <a:pPr/>
              <a:t>2018-04-04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4EF4E-CA93-ED4F-BF08-65F125D95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7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1E128-8506-7C43-ABAC-0B919FE47743}" type="datetimeFigureOut">
              <a:rPr lang="en-US" smtClean="0"/>
              <a:pPr/>
              <a:t>2018-04-04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00D86-F039-EC42-8630-CEEC8B777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use “insert slide number” under “Footer”, that text box only displays the slide number, not the total number of slides. So I use a new textbox for the slide number in </a:t>
            </a:r>
            <a:r>
              <a:rPr lang="en-US" baseline="0" smtClean="0"/>
              <a:t>the master.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7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N? What is D?</a:t>
            </a:r>
          </a:p>
          <a:p>
            <a:r>
              <a:rPr lang="en-US" dirty="0" err="1" smtClean="0"/>
              <a:t>PlayTennis</a:t>
            </a:r>
            <a:r>
              <a:rPr lang="en-US" dirty="0" smtClean="0"/>
              <a:t>: Do you play tennis</a:t>
            </a:r>
            <a:r>
              <a:rPr lang="en-US" baseline="0" dirty="0" smtClean="0"/>
              <a:t> Saturday morning?</a:t>
            </a:r>
          </a:p>
          <a:p>
            <a:r>
              <a:rPr lang="en-US" baseline="0" dirty="0" smtClean="0"/>
              <a:t>For now complete data, incomplete data another day (EM).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way solves the combining</a:t>
            </a:r>
            <a:r>
              <a:rPr lang="en-US" baseline="0" dirty="0" smtClean="0"/>
              <a:t> problem.</a:t>
            </a:r>
          </a:p>
          <a:p>
            <a:r>
              <a:rPr lang="en-US" dirty="0" smtClean="0"/>
              <a:t>Follow demo from http://www2.tech.purdue.edu/</a:t>
            </a:r>
            <a:r>
              <a:rPr lang="en-US" dirty="0" err="1" smtClean="0"/>
              <a:t>cpt</a:t>
            </a:r>
            <a:r>
              <a:rPr lang="en-US" dirty="0" smtClean="0"/>
              <a:t>/courses/CIT499d/Weka_lab_2.htm</a:t>
            </a:r>
          </a:p>
          <a:p>
            <a:r>
              <a:rPr lang="en-US" dirty="0" err="1" smtClean="0"/>
              <a:t>Weka</a:t>
            </a:r>
            <a:r>
              <a:rPr lang="en-US" dirty="0" smtClean="0"/>
              <a:t> file is </a:t>
            </a:r>
            <a:r>
              <a:rPr lang="en-US" dirty="0" err="1" smtClean="0"/>
              <a:t>nominal.weather.arff</a:t>
            </a:r>
            <a:r>
              <a:rPr lang="en-US" dirty="0" smtClean="0"/>
              <a:t>.</a:t>
            </a:r>
            <a:r>
              <a:rPr lang="en-US" baseline="0" dirty="0" smtClean="0"/>
              <a:t> I made </a:t>
            </a:r>
            <a:r>
              <a:rPr lang="en-US" baseline="0" dirty="0" err="1" smtClean="0"/>
              <a:t>playtennis.arff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NaiveBayesSimple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calligraphic font D in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Normalization is not necessary for classification!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2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Show Naive </a:t>
            </a:r>
            <a:r>
              <a:rPr lang="en-US" dirty="0" err="1" smtClean="0"/>
              <a:t>BayesSimple</a:t>
            </a:r>
            <a:r>
              <a:rPr lang="en-US" dirty="0" smtClean="0"/>
              <a:t> in </a:t>
            </a:r>
            <a:r>
              <a:rPr lang="en-US" dirty="0" err="1" smtClean="0"/>
              <a:t>Weka</a:t>
            </a:r>
            <a:r>
              <a:rPr lang="en-US" dirty="0" smtClean="0"/>
              <a:t>.</a:t>
            </a:r>
          </a:p>
          <a:p>
            <a:pPr marL="228600" indent="-228600">
              <a:buAutoNum type="arabicPeriod"/>
            </a:pPr>
            <a:r>
              <a:rPr lang="en-US" dirty="0" smtClean="0"/>
              <a:t>Show Bayes</a:t>
            </a:r>
            <a:r>
              <a:rPr lang="en-US" baseline="0" dirty="0" smtClean="0"/>
              <a:t> net classifier. Show probability estimates in CP tables. Why does it not produce a richer structure? Answer: </a:t>
            </a:r>
            <a:r>
              <a:rPr lang="en-US" baseline="0" dirty="0" err="1" smtClean="0"/>
              <a:t>Weka</a:t>
            </a:r>
            <a:r>
              <a:rPr lang="en-US" baseline="0" dirty="0" smtClean="0"/>
              <a:t> initializes BN search with naive Bayes.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we don’t get into structure learning in this</a:t>
            </a:r>
            <a:r>
              <a:rPr lang="en-US" baseline="0" dirty="0" smtClean="0"/>
              <a:t>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Motivation:</a:t>
            </a:r>
            <a:r>
              <a:rPr lang="en-US" baseline="0"/>
              <a:t> humans are good with causality, bad with numbers.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N? What is D?</a:t>
            </a:r>
          </a:p>
          <a:p>
            <a:r>
              <a:rPr lang="en-US" dirty="0" err="1" smtClean="0"/>
              <a:t>PlayTennis</a:t>
            </a:r>
            <a:r>
              <a:rPr lang="en-US" dirty="0" smtClean="0"/>
              <a:t>: Do you play tennis</a:t>
            </a:r>
            <a:r>
              <a:rPr lang="en-US" baseline="0" dirty="0" smtClean="0"/>
              <a:t> Saturday morning?</a:t>
            </a:r>
          </a:p>
          <a:p>
            <a:r>
              <a:rPr lang="en-US" baseline="0" dirty="0" smtClean="0"/>
              <a:t>For now complete data, incomplete data another day (EM).</a:t>
            </a:r>
          </a:p>
          <a:p>
            <a:r>
              <a:rPr lang="en-US" baseline="0" dirty="0" smtClean="0"/>
              <a:t>Load into Weka.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calligraphic font D in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binomial</a:t>
            </a:r>
            <a:r>
              <a:rPr lang="en-US" baseline="0" dirty="0" smtClean="0"/>
              <a:t> MLE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Lagrange multipliers.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we don’t get into structure learning in this</a:t>
            </a:r>
            <a:r>
              <a:rPr lang="en-US" baseline="0" dirty="0" smtClean="0"/>
              <a:t>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6DB8-04AA-4240-996E-59DA1A5AF79F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09E-C479-9F4D-8826-A7B34FBC6437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7797-894D-094B-8DA4-1DCA1D6ECA39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9A6C-B01C-DB46-89D4-B2BA0B2D4344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9F8-E4D8-114B-8F07-3AA0008FFB3C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618-E21F-2947-925A-22F69CABA2D9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3CC9-3584-6F42-B762-30707575C1AE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374-57D1-5049-ACC8-9BF0B3E4B53B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312D-7C96-C94B-9103-63CB9A70E392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4B11-FFCA-554F-9931-34760E6081B2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F87E-4874-DA4B-8746-F0F35855B10D}" type="datetime1">
              <a:rPr lang="en-US" smtClean="0"/>
              <a:pPr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CA" dirty="0" smtClean="0"/>
              <a:t>Click to edit Master text styles</a:t>
            </a:r>
          </a:p>
          <a:p>
            <a:pPr lvl="1" eaLnBrk="1" latinLnBrk="0" hangingPunct="1"/>
            <a:r>
              <a:rPr kumimoji="0" lang="en-CA" dirty="0" smtClean="0"/>
              <a:t>Second level</a:t>
            </a:r>
          </a:p>
          <a:p>
            <a:pPr lvl="2" eaLnBrk="1" latinLnBrk="0" hangingPunct="1"/>
            <a:r>
              <a:rPr kumimoji="0" lang="en-CA" dirty="0" smtClean="0"/>
              <a:t>Third level</a:t>
            </a:r>
          </a:p>
          <a:p>
            <a:pPr lvl="3" eaLnBrk="1" latinLnBrk="0" hangingPunct="1"/>
            <a:r>
              <a:rPr kumimoji="0" lang="en-CA" dirty="0" smtClean="0"/>
              <a:t>Fourth level</a:t>
            </a:r>
          </a:p>
          <a:p>
            <a:pPr lvl="4" eaLnBrk="1" latinLnBrk="0" hangingPunct="1"/>
            <a:r>
              <a:rPr kumimoji="0" lang="en-CA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242" y="61531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695AFE-B155-E942-BA5B-147280665042}" type="datetime1">
              <a:rPr lang="en-US" smtClean="0"/>
              <a:pPr/>
              <a:t>2018-04-04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898D379-3215-8949-9676-A9C60A9D30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9191" y="6210300"/>
            <a:ext cx="91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214CE-A4BC-EA43-95DF-54C52CE624FD}" type="slidenum">
              <a:rPr lang="en-US" sz="1400" smtClean="0"/>
              <a:pPr/>
              <a:t>‹#›</a:t>
            </a:fld>
            <a:r>
              <a:rPr lang="en-US" sz="1400" dirty="0" smtClean="0"/>
              <a:t>/39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ispace.org/bayes/" TargetMode="Externa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hyperlink" Target="http://summit.sfu.ca/item/2290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CMPT 310</a:t>
            </a:r>
          </a:p>
          <a:p>
            <a:r>
              <a:rPr lang="en-US" dirty="0" smtClean="0"/>
              <a:t>Simon Fraser  University</a:t>
            </a:r>
          </a:p>
          <a:p>
            <a:r>
              <a:rPr lang="en-US" dirty="0" smtClean="0"/>
              <a:t>Oliver Schulte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Bayesian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important general principle: Choose parameter values that maximize the </a:t>
            </a:r>
            <a:r>
              <a:rPr lang="en-US" b="1" dirty="0" smtClean="0"/>
              <a:t>likelihood </a:t>
            </a:r>
            <a:r>
              <a:rPr lang="en-US" dirty="0" smtClean="0"/>
              <a:t>of the data.</a:t>
            </a:r>
          </a:p>
          <a:p>
            <a:r>
              <a:rPr lang="en-US" dirty="0" smtClean="0"/>
              <a:t>Intuition: </a:t>
            </a:r>
            <a:r>
              <a:rPr lang="en-US" i="1" dirty="0" smtClean="0"/>
              <a:t>Explain</a:t>
            </a:r>
            <a:r>
              <a:rPr lang="en-US" dirty="0" smtClean="0"/>
              <a:t> the data as well as possible.</a:t>
            </a:r>
          </a:p>
          <a:p>
            <a:r>
              <a:rPr lang="en-US" dirty="0" smtClean="0"/>
              <a:t>Recall from Bayes’ theorem that the likelihood is</a:t>
            </a:r>
            <a:br>
              <a:rPr lang="en-US" dirty="0" smtClean="0"/>
            </a:br>
            <a:r>
              <a:rPr lang="en-US" dirty="0" smtClean="0"/>
              <a:t>P(</a:t>
            </a:r>
            <a:r>
              <a:rPr lang="en-US" dirty="0" err="1" smtClean="0"/>
              <a:t>data|parameters</a:t>
            </a:r>
            <a:r>
              <a:rPr lang="en-US" dirty="0" smtClean="0"/>
              <a:t>) = P(</a:t>
            </a:r>
            <a:r>
              <a:rPr lang="en-US" i="1" dirty="0" err="1" smtClean="0"/>
              <a:t>D</a:t>
            </a:r>
            <a:r>
              <a:rPr lang="en-US" dirty="0" err="1" smtClean="0"/>
              <a:t>|θ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22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Maximum Likelihood Solution: Single Node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19089" y="2267973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/>
              <a:t>Humidity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04759"/>
              </p:ext>
            </p:extLst>
          </p:nvPr>
        </p:nvGraphicFramePr>
        <p:xfrm>
          <a:off x="310180" y="1506943"/>
          <a:ext cx="2775920" cy="479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960"/>
                <a:gridCol w="1387960"/>
              </a:tblGrid>
              <a:tr h="3488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Humidity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Hi|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</a:t>
                      </a:r>
                      <a:r>
                        <a:rPr lang="en-US" sz="2000" dirty="0" smtClean="0"/>
                        <a:t>θ</a:t>
                      </a:r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</a:t>
                      </a:r>
                      <a:r>
                        <a:rPr lang="en-US" sz="2000" dirty="0" smtClean="0"/>
                        <a:t>θ</a:t>
                      </a:r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</a:t>
                      </a:r>
                      <a:r>
                        <a:rPr lang="en-US" sz="2000" dirty="0" smtClean="0"/>
                        <a:t>θ</a:t>
                      </a:r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</a:t>
                      </a:r>
                      <a:r>
                        <a:rPr lang="en-US" sz="2000" dirty="0" smtClean="0"/>
                        <a:t>θ</a:t>
                      </a:r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</a:t>
                      </a:r>
                      <a:r>
                        <a:rPr lang="en-US" sz="2000" dirty="0" smtClean="0"/>
                        <a:t>θ</a:t>
                      </a:r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</a:t>
                      </a:r>
                      <a:r>
                        <a:rPr lang="en-US" sz="2000" dirty="0" smtClean="0"/>
                        <a:t>θ</a:t>
                      </a:r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</a:t>
                      </a:r>
                      <a:r>
                        <a:rPr lang="en-US" sz="2000" dirty="0" smtClean="0"/>
                        <a:t>θ</a:t>
                      </a:r>
                    </a:p>
                  </a:txBody>
                  <a:tcPr marL="12700" marR="12700" marT="12700" marB="0" anchor="b"/>
                </a:tc>
              </a:tr>
              <a:tr h="2552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972"/>
              </p:ext>
            </p:extLst>
          </p:nvPr>
        </p:nvGraphicFramePr>
        <p:xfrm>
          <a:off x="5711107" y="2267973"/>
          <a:ext cx="2147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P(Humidity</a:t>
                      </a:r>
                      <a:r>
                        <a:rPr lang="en-US" baseline="0" dirty="0" smtClean="0"/>
                        <a:t> = high)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θ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752850" y="3453778"/>
            <a:ext cx="7772400" cy="2426870"/>
            <a:chOff x="914400" y="3453778"/>
            <a:chExt cx="7772400" cy="2426870"/>
          </a:xfrm>
        </p:grpSpPr>
        <p:sp>
          <p:nvSpPr>
            <p:cNvPr id="8" name="Content Placeholder 3"/>
            <p:cNvSpPr txBox="1">
              <a:spLocks/>
            </p:cNvSpPr>
            <p:nvPr/>
          </p:nvSpPr>
          <p:spPr>
            <a:xfrm>
              <a:off x="914400" y="4743088"/>
              <a:ext cx="7772400" cy="1137560"/>
            </a:xfrm>
            <a:prstGeom prst="rect">
              <a:avLst/>
            </a:prstGeom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/>
              </a:pPr>
              <a:r>
                <a:rPr lang="en-US" sz="2400" dirty="0" smtClean="0"/>
                <a:t>Write down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400" dirty="0" smtClean="0"/>
                <a:t>In example, P(</a:t>
              </a:r>
              <a:r>
                <a:rPr lang="en-US" sz="2400" dirty="0" err="1"/>
                <a:t>D|θ</a:t>
              </a:r>
              <a:r>
                <a:rPr lang="en-US" sz="2400" dirty="0"/>
                <a:t>)= </a:t>
              </a:r>
              <a:r>
                <a:rPr lang="en-US" sz="2400" dirty="0" smtClean="0"/>
                <a:t>θ</a:t>
              </a:r>
              <a:r>
                <a:rPr lang="en-US" sz="2400" baseline="30000" dirty="0" smtClean="0"/>
                <a:t>7</a:t>
              </a:r>
              <a:r>
                <a:rPr lang="en-US" sz="2400" dirty="0" smtClean="0"/>
                <a:t>(</a:t>
              </a:r>
              <a:r>
                <a:rPr lang="en-US" sz="2400" dirty="0"/>
                <a:t>1-</a:t>
              </a:r>
              <a:r>
                <a:rPr lang="en-US" sz="2400" dirty="0" smtClean="0"/>
                <a:t>θ)</a:t>
              </a:r>
              <a:r>
                <a:rPr lang="en-US" sz="2400" baseline="30000" dirty="0" smtClean="0"/>
                <a:t>7</a:t>
              </a:r>
              <a:r>
                <a:rPr lang="en-US" sz="2400" dirty="0" smtClean="0"/>
                <a:t>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400" dirty="0" smtClean="0"/>
                <a:t>Maximize θ  for this function.</a:t>
              </a:r>
            </a:p>
            <a:p>
              <a:pPr marL="514350" indent="-514350">
                <a:buFont typeface="+mj-lt"/>
                <a:buAutoNum type="arabicPeriod"/>
              </a:pPr>
              <a:endParaRPr lang="en-US" sz="2400" baseline="30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7419599"/>
                </p:ext>
              </p:extLst>
            </p:nvPr>
          </p:nvGraphicFramePr>
          <p:xfrm>
            <a:off x="3023182" y="4819288"/>
            <a:ext cx="2119970" cy="36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" name="Equation" r:id="rId4" imgW="1371240" imgH="228240" progId="Equation.3">
                    <p:embed/>
                  </p:oleObj>
                </mc:Choice>
                <mc:Fallback>
                  <p:oleObj name="Equation" r:id="rId4" imgW="1371240" imgH="22824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182" y="4819288"/>
                          <a:ext cx="2119970" cy="369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5-Point Star 11"/>
            <p:cNvSpPr/>
            <p:nvPr/>
          </p:nvSpPr>
          <p:spPr>
            <a:xfrm>
              <a:off x="4280935" y="3704345"/>
              <a:ext cx="469980" cy="602798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58317" y="3453778"/>
              <a:ext cx="3091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independent identically distributed data</a:t>
              </a:r>
              <a:r>
                <a:rPr lang="en-US" dirty="0" smtClean="0">
                  <a:solidFill>
                    <a:srgbClr val="3366FF"/>
                  </a:solidFill>
                </a:rPr>
                <a:t>! </a:t>
              </a:r>
              <a:r>
                <a:rPr lang="en-US" dirty="0" err="1" smtClean="0">
                  <a:solidFill>
                    <a:srgbClr val="3366FF"/>
                  </a:solidFill>
                </a:rPr>
                <a:t>iid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29502" y="4112280"/>
              <a:ext cx="20160" cy="7324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2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smtClean="0"/>
              <a:t>the Equation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Often convenient to apply logarithms to products.</a:t>
            </a:r>
            <a:br>
              <a:rPr lang="en-US" sz="3200" dirty="0" smtClean="0"/>
            </a:br>
            <a:r>
              <a:rPr lang="en-US" sz="3200" dirty="0" smtClean="0"/>
              <a:t>L = </a:t>
            </a:r>
            <a:r>
              <a:rPr lang="en-US" sz="3200" dirty="0" err="1" smtClean="0"/>
              <a:t>ln</a:t>
            </a:r>
            <a:r>
              <a:rPr lang="en-US" sz="3200" dirty="0" smtClean="0"/>
              <a:t>(P</a:t>
            </a:r>
            <a:r>
              <a:rPr lang="en-US" sz="3200" dirty="0"/>
              <a:t>(</a:t>
            </a:r>
            <a:r>
              <a:rPr lang="en-US" sz="3200" dirty="0" err="1"/>
              <a:t>D|θ</a:t>
            </a:r>
            <a:r>
              <a:rPr lang="en-US" sz="3200" dirty="0" smtClean="0"/>
              <a:t>))= 7ln(θ) + 7 </a:t>
            </a:r>
            <a:r>
              <a:rPr lang="en-US" sz="3200" dirty="0" err="1" smtClean="0"/>
              <a:t>ln</a:t>
            </a:r>
            <a:r>
              <a:rPr lang="en-US" sz="3200" dirty="0" smtClean="0"/>
              <a:t>(1-θ).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Find derivative, set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Exercise: try finding the </a:t>
            </a:r>
            <a:r>
              <a:rPr lang="en-US" sz="3200" dirty="0" smtClean="0"/>
              <a:t>maxima </a:t>
            </a:r>
            <a:r>
              <a:rPr lang="en-US" sz="3200" dirty="0"/>
              <a:t>of L given above.</a:t>
            </a:r>
          </a:p>
        </p:txBody>
      </p:sp>
    </p:spTree>
    <p:extLst>
      <p:ext uri="{BB962C8B-B14F-4D97-AF65-F5344CB8AC3E}">
        <p14:creationId xmlns:p14="http://schemas.microsoft.com/office/powerpoint/2010/main" val="11253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Maximum Likelihood Solution: Two Nodes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964296"/>
              </p:ext>
            </p:extLst>
          </p:nvPr>
        </p:nvGraphicFramePr>
        <p:xfrm>
          <a:off x="210550" y="1304339"/>
          <a:ext cx="4666250" cy="478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17"/>
                <a:gridCol w="1303791"/>
                <a:gridCol w="1807042"/>
              </a:tblGrid>
              <a:tr h="3403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Humidity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PlayTennis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H,P|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l-GR" sz="2000" b="0" dirty="0" smtClean="0"/>
                        <a:t>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θ1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 θ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θx</a:t>
                      </a:r>
                      <a:r>
                        <a:rPr lang="en-US" sz="2000" dirty="0" smtClean="0">
                          <a:latin typeface="+mn-lt"/>
                        </a:rPr>
                        <a:t> (1-</a:t>
                      </a:r>
                      <a:r>
                        <a:rPr lang="el-GR" sz="2000" dirty="0" smtClean="0">
                          <a:latin typeface="+mn-lt"/>
                        </a:rPr>
                        <a:t>θ1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θx</a:t>
                      </a:r>
                      <a:r>
                        <a:rPr lang="en-US" sz="2000" dirty="0" smtClean="0">
                          <a:latin typeface="+mn-lt"/>
                        </a:rPr>
                        <a:t> (1-</a:t>
                      </a:r>
                      <a:r>
                        <a:rPr lang="el-GR" sz="2000" dirty="0" smtClean="0">
                          <a:latin typeface="+mn-lt"/>
                        </a:rPr>
                        <a:t>θ1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θx</a:t>
                      </a:r>
                      <a:r>
                        <a:rPr lang="en-US" sz="2000" dirty="0" smtClean="0"/>
                        <a:t>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θ1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θx</a:t>
                      </a:r>
                      <a:r>
                        <a:rPr lang="en-US" sz="2000" dirty="0" smtClean="0"/>
                        <a:t>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θ1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2000" dirty="0" smtClean="0"/>
                        <a:t>θ) x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2000" dirty="0" smtClean="0"/>
                        <a:t>θ) x (1-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2)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2000" dirty="0" smtClean="0"/>
                        <a:t>θ)x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θx</a:t>
                      </a:r>
                      <a:r>
                        <a:rPr lang="en-US" sz="2000" dirty="0" smtClean="0">
                          <a:latin typeface="+mn-lt"/>
                        </a:rPr>
                        <a:t> (1-</a:t>
                      </a:r>
                      <a:r>
                        <a:rPr lang="el-GR" sz="2000" dirty="0" smtClean="0">
                          <a:latin typeface="+mn-lt"/>
                        </a:rPr>
                        <a:t>θ1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2000" dirty="0" smtClean="0"/>
                        <a:t>θ) x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2000" dirty="0" smtClean="0"/>
                        <a:t>θ) x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2000" dirty="0" smtClean="0"/>
                        <a:t>θ)x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θx</a:t>
                      </a:r>
                      <a:r>
                        <a:rPr lang="en-US" sz="2000" dirty="0" smtClean="0"/>
                        <a:t>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θ1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2000" dirty="0" smtClean="0"/>
                        <a:t>θ) x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000" dirty="0" smtClean="0"/>
                    </a:p>
                  </a:txBody>
                  <a:tcPr marL="12700" marR="12700" marT="12700" marB="0" anchor="b"/>
                </a:tc>
              </a:tr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θx</a:t>
                      </a:r>
                      <a:r>
                        <a:rPr lang="en-US" sz="2000" dirty="0" smtClean="0">
                          <a:latin typeface="+mn-lt"/>
                        </a:rPr>
                        <a:t> (1-</a:t>
                      </a:r>
                      <a:r>
                        <a:rPr lang="el-GR" sz="2000" dirty="0" smtClean="0">
                          <a:latin typeface="+mn-lt"/>
                        </a:rPr>
                        <a:t>θ1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4478"/>
              </p:ext>
            </p:extLst>
          </p:nvPr>
        </p:nvGraphicFramePr>
        <p:xfrm>
          <a:off x="5632592" y="1304339"/>
          <a:ext cx="2539857" cy="10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857"/>
              </a:tblGrid>
              <a:tr h="5098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P(Humidity</a:t>
                      </a:r>
                      <a:r>
                        <a:rPr lang="en-US" sz="2000" baseline="0" dirty="0" smtClean="0"/>
                        <a:t> = high)</a:t>
                      </a:r>
                      <a:endParaRPr lang="en-US" sz="2000" dirty="0"/>
                    </a:p>
                  </a:txBody>
                  <a:tcPr/>
                </a:tc>
              </a:tr>
              <a:tr h="509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θ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55193"/>
              </p:ext>
            </p:extLst>
          </p:nvPr>
        </p:nvGraphicFramePr>
        <p:xfrm>
          <a:off x="5033343" y="2686050"/>
          <a:ext cx="3805857" cy="188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537"/>
                <a:gridCol w="2560320"/>
              </a:tblGrid>
              <a:tr h="6049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PlayTennis</a:t>
                      </a:r>
                      <a:r>
                        <a:rPr lang="en-US" sz="2400" baseline="0" dirty="0" smtClean="0"/>
                        <a:t> = </a:t>
                      </a:r>
                      <a:r>
                        <a:rPr lang="en-US" sz="2400" baseline="0" dirty="0" err="1" smtClean="0"/>
                        <a:t>yes|Hum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 smtClean="0"/>
                    </a:p>
                  </a:txBody>
                  <a:tcPr/>
                </a:tc>
              </a:tr>
              <a:tr h="345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θ</a:t>
                      </a:r>
                      <a:r>
                        <a:rPr lang="en-US" sz="2400" baseline="0" dirty="0" smtClean="0"/>
                        <a:t>1</a:t>
                      </a:r>
                    </a:p>
                  </a:txBody>
                  <a:tcPr/>
                </a:tc>
              </a:tr>
              <a:tr h="604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normal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θ</a:t>
                      </a:r>
                      <a:r>
                        <a:rPr lang="en-US" sz="2400" baseline="0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876800" y="5180125"/>
            <a:ext cx="4081531" cy="718995"/>
            <a:chOff x="155780" y="5216495"/>
            <a:chExt cx="4081531" cy="71899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481536" y="5216495"/>
              <a:ext cx="1755775" cy="6826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vert="horz">
              <a:normAutofit fontScale="85000" lnSpcReduction="10000"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 2"/>
                <a:buNone/>
              </a:pPr>
              <a:r>
                <a:rPr lang="en-US" dirty="0" err="1" smtClean="0"/>
                <a:t>PlayTennis</a:t>
              </a:r>
              <a:endParaRPr lang="en-US" dirty="0"/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55780" y="5252865"/>
              <a:ext cx="1755775" cy="6826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vert="horz">
              <a:normAutofit fontScale="92500"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 2"/>
                <a:buNone/>
              </a:pPr>
              <a:r>
                <a:rPr lang="en-US" dirty="0" smtClean="0"/>
                <a:t>Humidity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6"/>
              <a:endCxn id="10" idx="2"/>
            </p:cNvCxnSpPr>
            <p:nvPr/>
          </p:nvCxnSpPr>
          <p:spPr>
            <a:xfrm flipV="1">
              <a:off x="1911555" y="5557808"/>
              <a:ext cx="569981" cy="363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30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188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Finding the Maximum Likelihood Solution: Two Nodes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57850" y="3067050"/>
            <a:ext cx="3262630" cy="23368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In a Bayes net, can maximize each parameter separately.</a:t>
            </a:r>
          </a:p>
          <a:p>
            <a:r>
              <a:rPr lang="en-US" dirty="0" smtClean="0"/>
              <a:t>Fix a parent condition 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single node problem.</a:t>
            </a:r>
            <a:endParaRPr lang="en-US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660736"/>
              </p:ext>
            </p:extLst>
          </p:nvPr>
        </p:nvGraphicFramePr>
        <p:xfrm>
          <a:off x="294105" y="2382921"/>
          <a:ext cx="5363745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915"/>
                <a:gridCol w="1187322"/>
                <a:gridCol w="2388508"/>
              </a:tblGrid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Humidity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PlayTennis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H,P|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l-GR" sz="1800" b="0" dirty="0" smtClean="0"/>
                        <a:t>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θ1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 θ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θx</a:t>
                      </a:r>
                      <a:r>
                        <a:rPr lang="en-US" sz="1800" dirty="0" smtClean="0">
                          <a:latin typeface="+mn-lt"/>
                        </a:rPr>
                        <a:t> (1-</a:t>
                      </a:r>
                      <a:r>
                        <a:rPr lang="el-GR" sz="1800" dirty="0" smtClean="0">
                          <a:latin typeface="+mn-lt"/>
                        </a:rPr>
                        <a:t>θ1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θx</a:t>
                      </a:r>
                      <a:r>
                        <a:rPr lang="en-US" sz="1800" dirty="0" smtClean="0">
                          <a:latin typeface="+mn-lt"/>
                        </a:rPr>
                        <a:t> (1-</a:t>
                      </a:r>
                      <a:r>
                        <a:rPr lang="el-GR" sz="1800" dirty="0" smtClean="0">
                          <a:latin typeface="+mn-lt"/>
                        </a:rPr>
                        <a:t>θ1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θx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θ1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θx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θ1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1800" dirty="0" smtClean="0"/>
                        <a:t>θ) x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1800" dirty="0" smtClean="0"/>
                        <a:t>θ) x (1-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2)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1800" dirty="0" smtClean="0"/>
                        <a:t>θ)x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θx</a:t>
                      </a:r>
                      <a:r>
                        <a:rPr lang="en-US" sz="1800" dirty="0" smtClean="0">
                          <a:latin typeface="+mn-lt"/>
                        </a:rPr>
                        <a:t> (1-</a:t>
                      </a:r>
                      <a:r>
                        <a:rPr lang="el-GR" sz="1800" dirty="0" smtClean="0">
                          <a:latin typeface="+mn-lt"/>
                        </a:rPr>
                        <a:t>θ1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1800" dirty="0" smtClean="0"/>
                        <a:t>θ) x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1800" dirty="0" smtClean="0"/>
                        <a:t>θ) x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1800" dirty="0" smtClean="0"/>
                        <a:t>θ)x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θx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θ1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(1-</a:t>
                      </a:r>
                      <a:r>
                        <a:rPr lang="en-US" sz="1800" dirty="0" smtClean="0"/>
                        <a:t>θ) x 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θ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800" dirty="0" smtClean="0"/>
                    </a:p>
                  </a:txBody>
                  <a:tcPr marL="12700" marR="12700" marT="12700" marB="0" anchor="b"/>
                </a:tc>
              </a:tr>
              <a:tr h="23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θx</a:t>
                      </a:r>
                      <a:r>
                        <a:rPr lang="en-US" sz="1800" dirty="0" smtClean="0">
                          <a:latin typeface="+mn-lt"/>
                        </a:rPr>
                        <a:t> (1-</a:t>
                      </a:r>
                      <a:r>
                        <a:rPr lang="el-GR" sz="1800" dirty="0" smtClean="0">
                          <a:latin typeface="+mn-lt"/>
                        </a:rPr>
                        <a:t>θ1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4106" y="1169068"/>
            <a:ext cx="801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 example, </a:t>
            </a:r>
            <a:br>
              <a:rPr lang="en-US" sz="2400" dirty="0" smtClean="0"/>
            </a:br>
            <a:r>
              <a:rPr lang="en-US" sz="2400" dirty="0" smtClean="0"/>
              <a:t>P</a:t>
            </a:r>
            <a:r>
              <a:rPr lang="en-US" sz="2400" dirty="0"/>
              <a:t>(</a:t>
            </a:r>
            <a:r>
              <a:rPr lang="en-US" sz="2400" dirty="0" err="1"/>
              <a:t>D|</a:t>
            </a:r>
            <a:r>
              <a:rPr lang="en-US" sz="2400" dirty="0" err="1" smtClean="0"/>
              <a:t>θ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θ1,</a:t>
            </a:r>
            <a:r>
              <a:rPr lang="en-US" sz="2400" dirty="0"/>
              <a:t> </a:t>
            </a:r>
            <a:r>
              <a:rPr lang="en-US" sz="2400" dirty="0" smtClean="0"/>
              <a:t>θ2)</a:t>
            </a:r>
            <a:r>
              <a:rPr lang="en-US" sz="2400" dirty="0"/>
              <a:t>= θ</a:t>
            </a:r>
            <a:r>
              <a:rPr lang="en-US" sz="2400" baseline="30000" dirty="0"/>
              <a:t>7</a:t>
            </a:r>
            <a:r>
              <a:rPr lang="en-US" sz="2400" dirty="0"/>
              <a:t>(1-θ)</a:t>
            </a:r>
            <a:r>
              <a:rPr lang="en-US" sz="2400" baseline="30000" dirty="0" smtClean="0"/>
              <a:t>7 </a:t>
            </a:r>
            <a:r>
              <a:rPr lang="en-US" sz="2400" dirty="0" smtClean="0"/>
              <a:t>(θ1)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(1-θ1)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(θ2)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(1-θ2).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Take logs and </a:t>
            </a:r>
            <a:r>
              <a:rPr lang="en-US" sz="2400" smtClean="0"/>
              <a:t>set derivative to </a:t>
            </a:r>
            <a:r>
              <a:rPr lang="en-US" sz="2400" dirty="0" smtClean="0"/>
              <a:t>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76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272" y="123744"/>
            <a:ext cx="7772400" cy="1626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the Maximum Likelihood Solution: Single Node, &gt;2 possible values.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84982"/>
              </p:ext>
            </p:extLst>
          </p:nvPr>
        </p:nvGraphicFramePr>
        <p:xfrm>
          <a:off x="404103" y="1749792"/>
          <a:ext cx="2910186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93"/>
                <a:gridCol w="1455093"/>
              </a:tblGrid>
              <a:tr h="2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Outlook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overcast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overcast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overcast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overcast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619089" y="2267973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/>
              <a:t>Outlook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41220"/>
              </p:ext>
            </p:extLst>
          </p:nvPr>
        </p:nvGraphicFramePr>
        <p:xfrm>
          <a:off x="5711107" y="1866921"/>
          <a:ext cx="265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20"/>
                <a:gridCol w="1325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P(Outlook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θ1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θ2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θ3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21189" y="3746768"/>
            <a:ext cx="5382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 example, </a:t>
            </a:r>
            <a:br>
              <a:rPr lang="en-US" sz="2400" dirty="0" smtClean="0"/>
            </a:br>
            <a:r>
              <a:rPr lang="en-US" sz="2400" dirty="0" smtClean="0"/>
              <a:t>P</a:t>
            </a:r>
            <a:r>
              <a:rPr lang="en-US" sz="2400" dirty="0"/>
              <a:t>(D|</a:t>
            </a:r>
            <a:r>
              <a:rPr lang="en-US" sz="2400" dirty="0" smtClean="0"/>
              <a:t>θ1, θ2, θ3)</a:t>
            </a:r>
            <a:r>
              <a:rPr lang="en-US" sz="2400" dirty="0"/>
              <a:t>= </a:t>
            </a:r>
            <a:br>
              <a:rPr lang="en-US" sz="2400" dirty="0"/>
            </a:br>
            <a:r>
              <a:rPr lang="en-US" sz="2400" dirty="0" smtClean="0"/>
              <a:t>(θ1)</a:t>
            </a:r>
            <a:r>
              <a:rPr lang="en-US" sz="2400" baseline="30000" dirty="0" smtClean="0"/>
              <a:t>5 </a:t>
            </a:r>
            <a:r>
              <a:rPr lang="en-US" sz="2400" dirty="0" smtClean="0"/>
              <a:t>(θ2)</a:t>
            </a:r>
            <a:r>
              <a:rPr lang="en-US" sz="2400" baseline="30000" dirty="0" smtClean="0"/>
              <a:t>4 </a:t>
            </a:r>
            <a:r>
              <a:rPr lang="en-US" sz="2400" dirty="0" smtClean="0"/>
              <a:t>(θ3)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MLE solution for 2 possible values can be generalized (Lagrange multipliers)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92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Bayesian Networks for Classification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Naive Bayes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6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Recall that in a classification problem, there is a target </a:t>
            </a:r>
            <a:r>
              <a:rPr lang="en-CA" dirty="0" smtClean="0"/>
              <a:t>node </a:t>
            </a:r>
            <a:r>
              <a:rPr lang="en-CA" i="1" dirty="0" smtClean="0"/>
              <a:t>V</a:t>
            </a:r>
            <a:r>
              <a:rPr lang="en-CA" dirty="0" smtClean="0"/>
              <a:t> such that all queries of interest are of the form</a:t>
            </a:r>
            <a:br>
              <a:rPr lang="en-CA" dirty="0" smtClean="0"/>
            </a:br>
            <a:r>
              <a:rPr lang="en-CA" i="1" dirty="0" smtClean="0"/>
              <a:t>P</a:t>
            </a:r>
            <a:r>
              <a:rPr lang="en-CA" i="1" dirty="0" smtClean="0"/>
              <a:t>(V=v| </a:t>
            </a:r>
            <a:r>
              <a:rPr lang="en-CA" dirty="0" smtClean="0"/>
              <a:t>values for all other variables).</a:t>
            </a:r>
          </a:p>
          <a:p>
            <a:r>
              <a:rPr lang="en-CA" dirty="0" smtClean="0"/>
              <a:t>Example: predict whether patient has bronchitis given values for all other nodes.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Because we know form of query, we can optimize the </a:t>
            </a:r>
            <a:r>
              <a:rPr lang="en-CA" dirty="0" err="1" smtClean="0"/>
              <a:t>Bayes</a:t>
            </a:r>
            <a:r>
              <a:rPr lang="en-CA" dirty="0" smtClean="0"/>
              <a:t> net.</a:t>
            </a:r>
          </a:p>
          <a:p>
            <a:pPr>
              <a:buFont typeface="Arial" pitchFamily="34" charset="0"/>
              <a:buChar char="•"/>
            </a:pPr>
            <a:r>
              <a:rPr lang="en-CA" i="1" dirty="0" smtClean="0"/>
              <a:t>V</a:t>
            </a:r>
            <a:r>
              <a:rPr lang="en-CA" dirty="0" smtClean="0"/>
              <a:t> is called the </a:t>
            </a:r>
            <a:r>
              <a:rPr lang="en-CA" b="1" dirty="0" smtClean="0"/>
              <a:t>class variable</a:t>
            </a:r>
            <a:r>
              <a:rPr lang="en-CA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CA" i="1" dirty="0" smtClean="0"/>
              <a:t> v</a:t>
            </a:r>
            <a:r>
              <a:rPr lang="en-CA" dirty="0" smtClean="0"/>
              <a:t> is called the </a:t>
            </a:r>
            <a:r>
              <a:rPr lang="en-CA" b="1" dirty="0" smtClean="0"/>
              <a:t>class label</a:t>
            </a:r>
            <a:r>
              <a:rPr lang="en-CA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The other variables are called </a:t>
            </a:r>
            <a:r>
              <a:rPr lang="en-CA" b="1" dirty="0" smtClean="0"/>
              <a:t>features.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2199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Optimizing the 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37111" cy="4572000"/>
          </a:xfrm>
        </p:spPr>
        <p:txBody>
          <a:bodyPr/>
          <a:lstStyle/>
          <a:p>
            <a:r>
              <a:rPr lang="en-US" dirty="0" smtClean="0"/>
              <a:t>Some nodes are irrelevant to a target node, given the others.</a:t>
            </a:r>
          </a:p>
          <a:p>
            <a:r>
              <a:rPr lang="en-US" dirty="0" smtClean="0">
                <a:hlinkClick r:id="rId3"/>
              </a:rPr>
              <a:t>Examples</a:t>
            </a:r>
            <a:endParaRPr lang="en-US" dirty="0" smtClean="0"/>
          </a:p>
          <a:p>
            <a:r>
              <a:rPr lang="en-US" dirty="0" smtClean="0"/>
              <a:t>Can you guess the pattern?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Markov blanket </a:t>
            </a:r>
            <a:r>
              <a:rPr lang="en-US" dirty="0" smtClean="0"/>
              <a:t>of a node contains:</a:t>
            </a:r>
          </a:p>
          <a:p>
            <a:pPr lvl="1"/>
            <a:r>
              <a:rPr lang="en-US" dirty="0" smtClean="0"/>
              <a:t>The neighbors.</a:t>
            </a:r>
          </a:p>
          <a:p>
            <a:pPr lvl="1"/>
            <a:r>
              <a:rPr lang="en-US" dirty="0" smtClean="0"/>
              <a:t>The spouses (co-parents).</a:t>
            </a:r>
          </a:p>
        </p:txBody>
      </p:sp>
      <p:pic>
        <p:nvPicPr>
          <p:cNvPr id="5" name="Picture 4" descr="Figure8.26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10" y="1795671"/>
            <a:ext cx="3489053" cy="24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</a:t>
            </a:r>
            <a:r>
              <a:rPr lang="en-US" dirty="0" err="1" smtClean="0"/>
              <a:t>Bayes</a:t>
            </a:r>
            <a:r>
              <a:rPr lang="en-US" dirty="0" smtClean="0"/>
              <a:t> net classifier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612906" cy="1839016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Eliminate nodes not in the Markov blanket.</a:t>
            </a:r>
          </a:p>
          <a:p>
            <a:pPr>
              <a:buFont typeface="Wingdings" pitchFamily="2" charset="2"/>
              <a:buChar char="v"/>
            </a:pPr>
            <a:r>
              <a:rPr lang="en-US" sz="3200" i="1" dirty="0" smtClean="0"/>
              <a:t> Feature </a:t>
            </a:r>
            <a:r>
              <a:rPr lang="en-US" sz="3200" i="1" dirty="0" smtClean="0"/>
              <a:t>Selection</a:t>
            </a:r>
            <a:r>
              <a:rPr lang="en-US" sz="3200" dirty="0" smtClean="0"/>
              <a:t>: reduce number of input features.</a:t>
            </a:r>
            <a:endParaRPr lang="en-US" sz="3200" i="1" dirty="0" smtClean="0"/>
          </a:p>
          <a:p>
            <a:r>
              <a:rPr lang="en-US" sz="3200" dirty="0" smtClean="0"/>
              <a:t>Learn parameters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4725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Bayesian network represents a powerful probabilistic knowledge base.</a:t>
            </a:r>
          </a:p>
          <a:p>
            <a:r>
              <a:rPr lang="en-US" dirty="0" smtClean="0"/>
              <a:t>Where does it come from? 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/>
              <a:t>a knowledge </a:t>
            </a:r>
            <a:r>
              <a:rPr lang="en-US" dirty="0" smtClean="0"/>
              <a:t>base with experts </a:t>
            </a:r>
            <a:r>
              <a:rPr lang="en-US" dirty="0"/>
              <a:t>is a significant investment of time and resources.</a:t>
            </a:r>
          </a:p>
          <a:p>
            <a:r>
              <a:rPr lang="en-US" dirty="0"/>
              <a:t>Prone to error, needs debugging.</a:t>
            </a:r>
          </a:p>
          <a:p>
            <a:r>
              <a:rPr lang="en-US" dirty="0"/>
              <a:t>Alternative approach: </a:t>
            </a:r>
            <a:r>
              <a:rPr lang="en-US" i="1" dirty="0"/>
              <a:t>Learn </a:t>
            </a:r>
            <a:r>
              <a:rPr lang="en-US" i="1" dirty="0" smtClean="0"/>
              <a:t>from </a:t>
            </a:r>
            <a:r>
              <a:rPr lang="en-US" i="1" dirty="0"/>
              <a:t>examples</a:t>
            </a:r>
            <a:r>
              <a:rPr lang="en-US" dirty="0"/>
              <a:t>.</a:t>
            </a:r>
          </a:p>
          <a:p>
            <a:r>
              <a:rPr lang="en-US" dirty="0"/>
              <a:t>Grand Vision: Start with “seed rules” from expert, use examples to expand and refine.</a:t>
            </a:r>
          </a:p>
        </p:txBody>
      </p:sp>
    </p:spTree>
    <p:extLst>
      <p:ext uri="{BB962C8B-B14F-4D97-AF65-F5344CB8AC3E}">
        <p14:creationId xmlns:p14="http://schemas.microsoft.com/office/powerpoint/2010/main" val="65263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/>
          <a:lstStyle/>
          <a:p>
            <a:r>
              <a:rPr lang="en-CA" dirty="0" smtClean="0"/>
              <a:t>The Naïve </a:t>
            </a:r>
            <a:r>
              <a:rPr lang="en-CA" dirty="0" err="1" smtClean="0"/>
              <a:t>Bayes</a:t>
            </a:r>
            <a:r>
              <a:rPr lang="en-CA" dirty="0" smtClean="0"/>
              <a:t> Model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7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0576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err="1" smtClean="0"/>
              <a:t>Bayes</a:t>
            </a:r>
            <a:r>
              <a:rPr lang="en-US" sz="3200" dirty="0" smtClean="0"/>
              <a:t> net is a very general probability model.</a:t>
            </a:r>
          </a:p>
          <a:p>
            <a:r>
              <a:rPr lang="en-US" sz="3200" dirty="0" smtClean="0"/>
              <a:t>Sometimes want to use more specific models.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3200" dirty="0" smtClean="0"/>
              <a:t>More intelligible for some users.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3200" dirty="0" smtClean="0"/>
              <a:t>Models make assumptions : if correct </a:t>
            </a:r>
            <a:r>
              <a:rPr lang="en-US" sz="3200" dirty="0" smtClean="0">
                <a:latin typeface="Franklin Gothic Book"/>
              </a:rPr>
              <a:t>→</a:t>
            </a:r>
            <a:r>
              <a:rPr lang="en-US" sz="3200" dirty="0" smtClean="0"/>
              <a:t> better learning.</a:t>
            </a:r>
            <a:endParaRPr lang="en-US" sz="3200" dirty="0"/>
          </a:p>
          <a:p>
            <a:pPr marL="502920" indent="-457200"/>
            <a:r>
              <a:rPr lang="en-US" sz="3200" dirty="0" smtClean="0"/>
              <a:t>Widely used </a:t>
            </a:r>
            <a:r>
              <a:rPr lang="en-US" sz="3200" dirty="0" err="1" smtClean="0"/>
              <a:t>Bayes</a:t>
            </a:r>
            <a:r>
              <a:rPr lang="en-US" sz="3200" dirty="0" smtClean="0"/>
              <a:t> net-type classifier: </a:t>
            </a:r>
            <a:r>
              <a:rPr lang="en-US" sz="3200" b="1" dirty="0" smtClean="0"/>
              <a:t>Naïve </a:t>
            </a:r>
            <a:r>
              <a:rPr lang="en-US" sz="3200" b="1" dirty="0" err="1" smtClean="0"/>
              <a:t>Bayes</a:t>
            </a:r>
            <a:r>
              <a:rPr lang="en-US" sz="3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12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Naïve </a:t>
            </a:r>
            <a:r>
              <a:rPr lang="en-US" dirty="0" err="1" smtClean="0"/>
              <a:t>Bayes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27095"/>
          </a:xfrm>
        </p:spPr>
        <p:txBody>
          <a:bodyPr/>
          <a:lstStyle/>
          <a:p>
            <a:r>
              <a:rPr lang="en-CA" i="1" dirty="0" smtClean="0"/>
              <a:t>Given class label, features are independent.</a:t>
            </a:r>
          </a:p>
          <a:p>
            <a:r>
              <a:rPr lang="en-CA" dirty="0" smtClean="0"/>
              <a:t>Intuition: The only way in which features interact is through the class label.</a:t>
            </a:r>
          </a:p>
          <a:p>
            <a:r>
              <a:rPr lang="en-CA" dirty="0" smtClean="0"/>
              <a:t>Also: We don’t care about correlations among features.</a:t>
            </a:r>
          </a:p>
          <a:p>
            <a:endParaRPr lang="en-CA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67909" y="3994817"/>
            <a:ext cx="6873142" cy="2177383"/>
            <a:chOff x="225502" y="3999585"/>
            <a:chExt cx="6873142" cy="2177383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89411" y="5494343"/>
              <a:ext cx="1755775" cy="6826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vert="horz">
              <a:normAutofit fontScale="85000" lnSpcReduction="10000"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 2"/>
                <a:buNone/>
              </a:pPr>
              <a:r>
                <a:rPr lang="en-US" dirty="0" err="1" smtClean="0"/>
                <a:t>PlayTennis</a:t>
              </a:r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25502" y="4014291"/>
              <a:ext cx="1658874" cy="59790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 2"/>
                <a:buNone/>
              </a:pPr>
              <a:r>
                <a:rPr lang="en-US" sz="1800" dirty="0" smtClean="0"/>
                <a:t>Humidity</a:t>
              </a:r>
              <a:endParaRPr lang="en-US" sz="18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008343" y="4027492"/>
              <a:ext cx="1475186" cy="5715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 2"/>
                <a:buNone/>
              </a:pPr>
              <a:r>
                <a:rPr lang="en-US" sz="1800" dirty="0" smtClean="0"/>
                <a:t>Outlook</a:t>
              </a:r>
              <a:endParaRPr lang="en-US" sz="18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630143" y="3999585"/>
              <a:ext cx="1784684" cy="627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 2"/>
                <a:buNone/>
              </a:pPr>
              <a:r>
                <a:rPr lang="en-US" sz="1800" dirty="0" smtClean="0"/>
                <a:t>Temperature</a:t>
              </a:r>
              <a:endParaRPr lang="en-US" sz="1800" dirty="0"/>
            </a:p>
          </p:txBody>
        </p:sp>
        <p:cxnSp>
          <p:nvCxnSpPr>
            <p:cNvPr id="9" name="Straight Arrow Connector 8"/>
            <p:cNvCxnSpPr>
              <a:stCxn id="6" idx="4"/>
            </p:cNvCxnSpPr>
            <p:nvPr/>
          </p:nvCxnSpPr>
          <p:spPr>
            <a:xfrm>
              <a:off x="1054939" y="4612193"/>
              <a:ext cx="2389456" cy="88215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4"/>
              <a:endCxn id="5" idx="0"/>
            </p:cNvCxnSpPr>
            <p:nvPr/>
          </p:nvCxnSpPr>
          <p:spPr>
            <a:xfrm>
              <a:off x="2745936" y="4598992"/>
              <a:ext cx="821363" cy="89535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4"/>
            </p:cNvCxnSpPr>
            <p:nvPr/>
          </p:nvCxnSpPr>
          <p:spPr>
            <a:xfrm flipH="1">
              <a:off x="3567299" y="4626899"/>
              <a:ext cx="955186" cy="86744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5647129" y="3999585"/>
              <a:ext cx="1451515" cy="627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 2"/>
                <a:buNone/>
              </a:pPr>
              <a:r>
                <a:rPr lang="en-US" sz="1800" dirty="0" smtClean="0"/>
                <a:t>Wind</a:t>
              </a:r>
              <a:endParaRPr lang="en-US" sz="1800" dirty="0"/>
            </a:p>
          </p:txBody>
        </p:sp>
        <p:cxnSp>
          <p:nvCxnSpPr>
            <p:cNvPr id="16" name="Straight Arrow Connector 15"/>
            <p:cNvCxnSpPr>
              <a:stCxn id="13" idx="4"/>
            </p:cNvCxnSpPr>
            <p:nvPr/>
          </p:nvCxnSpPr>
          <p:spPr>
            <a:xfrm flipH="1">
              <a:off x="3699810" y="4626899"/>
              <a:ext cx="2673077" cy="86744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72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Naive Bayes Classification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677160"/>
          </a:xfrm>
        </p:spPr>
        <p:txBody>
          <a:bodyPr/>
          <a:lstStyle/>
          <a:p>
            <a:r>
              <a:rPr lang="en-US" i="1" dirty="0" smtClean="0"/>
              <a:t>Exercise</a:t>
            </a:r>
            <a:r>
              <a:rPr lang="en-US" dirty="0" smtClean="0"/>
              <a:t>: Use the Naive Bayes </a:t>
            </a:r>
            <a:r>
              <a:rPr lang="en-US" dirty="0" smtClean="0"/>
              <a:t>Assumption and Bayes Theorem </a:t>
            </a:r>
            <a:r>
              <a:rPr lang="en-US" dirty="0" smtClean="0"/>
              <a:t>to find a simple expression for </a:t>
            </a:r>
            <a:br>
              <a:rPr lang="en-US" dirty="0" smtClean="0"/>
            </a:br>
            <a:r>
              <a:rPr lang="en-US" dirty="0" smtClean="0"/>
              <a:t>P(</a:t>
            </a:r>
            <a:r>
              <a:rPr lang="en-US" dirty="0" err="1" smtClean="0"/>
              <a:t>PlayTennis</a:t>
            </a:r>
            <a:r>
              <a:rPr lang="en-US" dirty="0" smtClean="0"/>
              <a:t>=</a:t>
            </a:r>
            <a:r>
              <a:rPr lang="en-US" dirty="0" err="1" smtClean="0"/>
              <a:t>yes|o,t,w,h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Solution: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multiply the numbers in each column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Divide by P(</a:t>
            </a:r>
            <a:r>
              <a:rPr lang="en-US" dirty="0" err="1" smtClean="0"/>
              <a:t>o,t,w,h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21827"/>
              </p:ext>
            </p:extLst>
          </p:nvPr>
        </p:nvGraphicFramePr>
        <p:xfrm>
          <a:off x="443386" y="4335190"/>
          <a:ext cx="8170413" cy="65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61"/>
                <a:gridCol w="1692529"/>
                <a:gridCol w="1804300"/>
                <a:gridCol w="1788333"/>
                <a:gridCol w="151689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Prior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Outlook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Temperature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Wind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Humidity</a:t>
                      </a:r>
                      <a:endParaRPr lang="en-US" sz="1800" b="0" i="0" u="none" strike="noStrike" dirty="0">
                        <a:effectLst/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P(PT=yes</a:t>
                      </a:r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effectLst/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P(</a:t>
                      </a:r>
                      <a:r>
                        <a:rPr lang="en-US" sz="1800" b="0" i="0" u="none" strike="noStrike" dirty="0" err="1">
                          <a:effectLst/>
                          <a:latin typeface="Verdana"/>
                        </a:rPr>
                        <a:t>o|PT</a:t>
                      </a:r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=yes</a:t>
                      </a:r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effectLst/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P</a:t>
                      </a:r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effectLst/>
                          <a:latin typeface="Verdana"/>
                        </a:rPr>
                        <a:t>t|</a:t>
                      </a:r>
                      <a:r>
                        <a:rPr lang="en-US" sz="1800" b="0" i="0" u="none" strike="noStrike" dirty="0" err="1">
                          <a:effectLst/>
                          <a:latin typeface="Verdana"/>
                        </a:rPr>
                        <a:t>PT</a:t>
                      </a:r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=yes</a:t>
                      </a:r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effectLst/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P</a:t>
                      </a:r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effectLst/>
                          <a:latin typeface="Verdana"/>
                        </a:rPr>
                        <a:t>w|PT</a:t>
                      </a:r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=yes</a:t>
                      </a:r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effectLst/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P(</a:t>
                      </a:r>
                      <a:r>
                        <a:rPr lang="en-US" sz="1800" b="0" i="0" u="none" strike="noStrike" dirty="0" err="1" smtClean="0">
                          <a:effectLst/>
                          <a:latin typeface="Verdana"/>
                        </a:rPr>
                        <a:t>h|PT</a:t>
                      </a:r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=yes)</a:t>
                      </a:r>
                      <a:endParaRPr lang="en-US" sz="1800" b="0" i="0" u="none" strike="noStrike" dirty="0">
                        <a:effectLst/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360" y="5151120"/>
            <a:ext cx="835152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Intuition: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conditional probability for PT= yes for each feature is like a vote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classifier multiplies the votes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54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07335027"/>
              </p:ext>
            </p:extLst>
          </p:nvPr>
        </p:nvGraphicFramePr>
        <p:xfrm>
          <a:off x="337680" y="1447800"/>
          <a:ext cx="8186562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67"/>
                <a:gridCol w="1536667"/>
                <a:gridCol w="1643692"/>
                <a:gridCol w="1429642"/>
                <a:gridCol w="1140781"/>
                <a:gridCol w="89911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Prior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Outlook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Temperature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Wind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Humidity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Product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P(PT=yes)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P(sunny|PT=yes)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P(cool|PT=yes)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P(strong|PT=yes)</a:t>
                      </a: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P(high</a:t>
                      </a:r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|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Verdana"/>
                        </a:rPr>
                        <a:t>PT</a:t>
                      </a:r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=yes)</a:t>
                      </a: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9/14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2/9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1/3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1/3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1/3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0.0053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06881"/>
              </p:ext>
            </p:extLst>
          </p:nvPr>
        </p:nvGraphicFramePr>
        <p:xfrm>
          <a:off x="415524" y="3202800"/>
          <a:ext cx="8400888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48"/>
                <a:gridCol w="1400148"/>
                <a:gridCol w="1511715"/>
                <a:gridCol w="1288581"/>
                <a:gridCol w="1743208"/>
                <a:gridCol w="1057088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Prior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Outlook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Temperature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Wind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Humidity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Product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P(PT=no)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P(sunny|PT=no)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P(cool|PT=no)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P(strong|PT=no)</a:t>
                      </a: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P(high|PT=no)</a:t>
                      </a: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5/14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3/5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1/5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3/5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Verdana"/>
                        </a:rPr>
                        <a:t>  4/5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Verdana"/>
                        </a:rPr>
                        <a:t>0.0206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5524" y="5013662"/>
            <a:ext cx="834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Normalization: P(PT=</a:t>
            </a:r>
            <a:r>
              <a:rPr lang="en-US" sz="2400" dirty="0" err="1" smtClean="0"/>
              <a:t>yes|features</a:t>
            </a:r>
            <a:r>
              <a:rPr lang="en-US" sz="2400" dirty="0" smtClean="0"/>
              <a:t>) = </a:t>
            </a:r>
            <a:br>
              <a:rPr lang="en-US" sz="2400" dirty="0" smtClean="0"/>
            </a:br>
            <a:r>
              <a:rPr lang="en-US" sz="2400" dirty="0" smtClean="0"/>
              <a:t>0.0053/(0.0053+0.0206) = 20.5%.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73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Naive Bayes Learning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5908040"/>
            <a:ext cx="3962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22560" y="1682037"/>
            <a:ext cx="7772400" cy="327289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Use maximum likelihood estimates, i.e. observed frequencies.</a:t>
            </a:r>
          </a:p>
          <a:p>
            <a:r>
              <a:rPr lang="en-US" sz="2400" dirty="0" smtClean="0"/>
              <a:t>Linear number of parameters!</a:t>
            </a:r>
          </a:p>
          <a:p>
            <a:r>
              <a:rPr lang="en-US" sz="2400" dirty="0" smtClean="0"/>
              <a:t>Example: see previous slide.</a:t>
            </a:r>
          </a:p>
          <a:p>
            <a:r>
              <a:rPr lang="en-US" sz="2400" dirty="0" smtClean="0"/>
              <a:t>Implemented in </a:t>
            </a:r>
            <a:r>
              <a:rPr lang="en-US" sz="2400" dirty="0" err="1" smtClean="0"/>
              <a:t>Weka.NaiveBayesSimple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For another refinement, can perform feature selection first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78309" y="5682615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err="1" smtClean="0"/>
              <a:t>PlayTennis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14400" y="4202563"/>
            <a:ext cx="1658874" cy="59790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1800" dirty="0" smtClean="0"/>
              <a:t>Humidity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697241" y="4215764"/>
            <a:ext cx="1475186" cy="5715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1800" dirty="0" smtClean="0"/>
              <a:t>Outlook</a:t>
            </a:r>
            <a:endParaRPr lang="en-US" sz="18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319041" y="4187857"/>
            <a:ext cx="1784684" cy="627314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1800" strike="sngStrike" dirty="0" smtClean="0"/>
              <a:t>Temperature</a:t>
            </a:r>
            <a:endParaRPr lang="en-US" sz="1800" strike="sngStrike" dirty="0"/>
          </a:p>
        </p:txBody>
      </p:sp>
      <p:cxnSp>
        <p:nvCxnSpPr>
          <p:cNvPr id="20" name="Straight Arrow Connector 19"/>
          <p:cNvCxnSpPr>
            <a:stCxn id="17" idx="4"/>
          </p:cNvCxnSpPr>
          <p:nvPr/>
        </p:nvCxnSpPr>
        <p:spPr>
          <a:xfrm>
            <a:off x="1743837" y="4800465"/>
            <a:ext cx="2389456" cy="8821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4"/>
            <a:endCxn id="15" idx="0"/>
          </p:cNvCxnSpPr>
          <p:nvPr/>
        </p:nvCxnSpPr>
        <p:spPr>
          <a:xfrm>
            <a:off x="3434834" y="4787264"/>
            <a:ext cx="821363" cy="8953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6336027" y="4187857"/>
            <a:ext cx="1451515" cy="627314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1800" dirty="0" smtClean="0"/>
              <a:t>Wind</a:t>
            </a:r>
            <a:endParaRPr lang="en-US" sz="1800" dirty="0"/>
          </a:p>
        </p:txBody>
      </p:sp>
      <p:cxnSp>
        <p:nvCxnSpPr>
          <p:cNvPr id="24" name="Straight Arrow Connector 23"/>
          <p:cNvCxnSpPr>
            <a:stCxn id="23" idx="4"/>
          </p:cNvCxnSpPr>
          <p:nvPr/>
        </p:nvCxnSpPr>
        <p:spPr>
          <a:xfrm flipH="1">
            <a:off x="4388708" y="4815171"/>
            <a:ext cx="2673077" cy="8674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Parameter learning: Given BN graph structure, fill in the numbers from data.</a:t>
            </a:r>
          </a:p>
          <a:p>
            <a:r>
              <a:rPr lang="en-US" dirty="0" smtClean="0"/>
              <a:t>Can be achieved using maximum likelihood estimation = use observed frequencies</a:t>
            </a:r>
          </a:p>
          <a:p>
            <a:r>
              <a:rPr lang="en-US" dirty="0" smtClean="0"/>
              <a:t>Extensions:</a:t>
            </a:r>
          </a:p>
          <a:p>
            <a:pPr lvl="1"/>
            <a:r>
              <a:rPr lang="en-US" dirty="0" smtClean="0"/>
              <a:t>smooth estimates to handle small sample sizes</a:t>
            </a:r>
          </a:p>
          <a:p>
            <a:pPr lvl="1"/>
            <a:r>
              <a:rPr lang="en-US" dirty="0" smtClean="0"/>
              <a:t>include prior knowledge</a:t>
            </a:r>
          </a:p>
          <a:p>
            <a:r>
              <a:rPr lang="en-US" dirty="0" smtClean="0"/>
              <a:t>Structure learning is more complicated</a:t>
            </a:r>
          </a:p>
          <a:p>
            <a:pPr lvl="1"/>
            <a:r>
              <a:rPr lang="en-US" dirty="0" smtClean="0"/>
              <a:t>work with experts</a:t>
            </a:r>
          </a:p>
          <a:p>
            <a:pPr lvl="1"/>
            <a:r>
              <a:rPr lang="en-US" dirty="0" smtClean="0"/>
              <a:t>use maximum likelihood, typically with penalty for </a:t>
            </a:r>
            <a:r>
              <a:rPr lang="en-US" dirty="0" smtClean="0"/>
              <a:t>edges</a:t>
            </a:r>
          </a:p>
          <a:p>
            <a:r>
              <a:rPr lang="en-US" dirty="0" smtClean="0"/>
              <a:t>The Naive Bayes classifier is a simple effective classifier based on Bayesian networks and maximum likelihood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15" y="2111570"/>
            <a:ext cx="86031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Learning Bayesian Networks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3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Learning Example: </a:t>
            </a:r>
            <a:br>
              <a:rPr lang="en-US" dirty="0" smtClean="0"/>
            </a:br>
            <a:r>
              <a:rPr lang="en-US" dirty="0" smtClean="0"/>
              <a:t>Sleep Disorder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778000"/>
            <a:ext cx="5842000" cy="330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1778000"/>
            <a:ext cx="5842000" cy="3302000"/>
          </a:xfrm>
          <a:prstGeom prst="rect">
            <a:avLst/>
          </a:prstGeom>
        </p:spPr>
      </p:pic>
      <p:pic>
        <p:nvPicPr>
          <p:cNvPr id="7" name="Picture 6" descr="sleep-disorde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1" y="1181100"/>
            <a:ext cx="7462009" cy="40894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0097" y="5165006"/>
            <a:ext cx="7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6"/>
              </a:rPr>
              <a:t>Development of Bayesian Network models for obstructive sleep apnea syndrome assessment</a:t>
            </a:r>
            <a:r>
              <a:rPr lang="en-US" dirty="0"/>
              <a:t> </a:t>
            </a:r>
            <a:r>
              <a:rPr lang="en-US" dirty="0" err="1"/>
              <a:t>Fouron</a:t>
            </a:r>
            <a:r>
              <a:rPr lang="en-US" dirty="0"/>
              <a:t>, Anne </a:t>
            </a:r>
            <a:r>
              <a:rPr lang="en-US" dirty="0" err="1"/>
              <a:t>Gisèle</a:t>
            </a:r>
            <a:r>
              <a:rPr lang="en-US" dirty="0"/>
              <a:t>. (2006) . </a:t>
            </a:r>
            <a:r>
              <a:rPr lang="en-US" dirty="0" smtClean="0"/>
              <a:t>M.Sc. Thesis, SFU.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8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Common Approach</a:t>
            </a:r>
          </a:p>
          <a:p>
            <a:r>
              <a:rPr lang="en-US"/>
              <a:t>Expert specifies Bayesian network structure (nodes and links).</a:t>
            </a:r>
          </a:p>
          <a:p>
            <a:r>
              <a:rPr lang="en-US"/>
              <a:t>Program fills in parameters (conditional probabilities).</a:t>
            </a:r>
          </a:p>
        </p:txBody>
      </p:sp>
    </p:spTree>
    <p:extLst>
      <p:ext uri="{BB962C8B-B14F-4D97-AF65-F5344CB8AC3E}">
        <p14:creationId xmlns:p14="http://schemas.microsoft.com/office/powerpoint/2010/main" val="373235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Parameter Learning Problem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612906" cy="1839016"/>
          </a:xfrm>
        </p:spPr>
        <p:txBody>
          <a:bodyPr/>
          <a:lstStyle/>
          <a:p>
            <a:r>
              <a:rPr lang="en-US" dirty="0" smtClean="0"/>
              <a:t>Input: a data table </a:t>
            </a:r>
            <a:r>
              <a:rPr lang="en-US" b="1" dirty="0" err="1" smtClean="0"/>
              <a:t>X</a:t>
            </a:r>
            <a:r>
              <a:rPr lang="en-US" i="1" baseline="-25000" dirty="0" err="1"/>
              <a:t>N</a:t>
            </a:r>
            <a:r>
              <a:rPr lang="en-US" i="1" baseline="-25000" dirty="0" err="1" smtClean="0"/>
              <a:t>xD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column per node (random variable)</a:t>
            </a:r>
          </a:p>
          <a:p>
            <a:pPr lvl="1"/>
            <a:r>
              <a:rPr lang="en-US" dirty="0" smtClean="0"/>
              <a:t>One row per instance.</a:t>
            </a:r>
          </a:p>
          <a:p>
            <a:r>
              <a:rPr lang="en-US" dirty="0" smtClean="0"/>
              <a:t>How to fill in Bayes net parameters?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54526" y="4754882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err="1" smtClean="0"/>
              <a:t>PlayTennis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4526" y="3588369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4"/>
            <a:endCxn id="8" idx="0"/>
          </p:cNvCxnSpPr>
          <p:nvPr/>
        </p:nvCxnSpPr>
        <p:spPr>
          <a:xfrm>
            <a:off x="7232414" y="4270994"/>
            <a:ext cx="0" cy="483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35589"/>
              </p:ext>
            </p:extLst>
          </p:nvPr>
        </p:nvGraphicFramePr>
        <p:xfrm>
          <a:off x="1107273" y="3392985"/>
          <a:ext cx="4568142" cy="30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57"/>
                <a:gridCol w="761357"/>
                <a:gridCol w="1103808"/>
                <a:gridCol w="684827"/>
                <a:gridCol w="495436"/>
                <a:gridCol w="761357"/>
              </a:tblGrid>
              <a:tr h="2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Outlook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Humidity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PlayTennis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overcast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overcast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sunny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overcast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overcast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5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Small: Single Node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820173"/>
          </a:xfrm>
        </p:spPr>
        <p:txBody>
          <a:bodyPr/>
          <a:lstStyle/>
          <a:p>
            <a:r>
              <a:rPr lang="en-US" dirty="0" smtClean="0"/>
              <a:t>What would you choose?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19089" y="2267973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/>
              <a:t>Humidity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90600" y="5298740"/>
            <a:ext cx="7772400" cy="8201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about P(Humidity = high) = 50%?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87943"/>
              </p:ext>
            </p:extLst>
          </p:nvPr>
        </p:nvGraphicFramePr>
        <p:xfrm>
          <a:off x="1609991" y="2070005"/>
          <a:ext cx="1446184" cy="30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57"/>
                <a:gridCol w="684827"/>
              </a:tblGrid>
              <a:tr h="2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Humidity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</a:tr>
              <a:tr h="159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49842"/>
              </p:ext>
            </p:extLst>
          </p:nvPr>
        </p:nvGraphicFramePr>
        <p:xfrm>
          <a:off x="5711107" y="2267973"/>
          <a:ext cx="2147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P(Humidity</a:t>
                      </a:r>
                      <a:r>
                        <a:rPr lang="en-US" baseline="0" dirty="0" smtClean="0"/>
                        <a:t> = high)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θ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45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for Two Nodes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62958094"/>
              </p:ext>
            </p:extLst>
          </p:nvPr>
        </p:nvGraphicFramePr>
        <p:xfrm>
          <a:off x="155779" y="1417638"/>
          <a:ext cx="4254009" cy="345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003"/>
                <a:gridCol w="1418003"/>
                <a:gridCol w="1418003"/>
              </a:tblGrid>
              <a:tr h="230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Humidity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PlayTennis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/>
                </a:tc>
              </a:tr>
              <a:tr h="23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2481536" y="5216495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err="1" smtClean="0"/>
              <a:t>PlayTennis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5780" y="5252865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6"/>
            <a:endCxn id="12" idx="2"/>
          </p:cNvCxnSpPr>
          <p:nvPr/>
        </p:nvCxnSpPr>
        <p:spPr>
          <a:xfrm flipV="1">
            <a:off x="1911555" y="5557808"/>
            <a:ext cx="569981" cy="36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20226"/>
              </p:ext>
            </p:extLst>
          </p:nvPr>
        </p:nvGraphicFramePr>
        <p:xfrm>
          <a:off x="6709927" y="1540382"/>
          <a:ext cx="2147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P(Humidity</a:t>
                      </a:r>
                      <a:r>
                        <a:rPr lang="en-US" baseline="0" dirty="0" smtClean="0"/>
                        <a:t> = high)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θ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75481"/>
              </p:ext>
            </p:extLst>
          </p:nvPr>
        </p:nvGraphicFramePr>
        <p:xfrm>
          <a:off x="6310427" y="2661529"/>
          <a:ext cx="254666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08"/>
                <a:gridCol w="1733052"/>
              </a:tblGrid>
              <a:tr h="604975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PlayTennis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yes|H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345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θ</a:t>
                      </a:r>
                      <a:r>
                        <a:rPr lang="en-US" baseline="0" dirty="0" smtClean="0"/>
                        <a:t>1</a:t>
                      </a:r>
                    </a:p>
                  </a:txBody>
                  <a:tcPr/>
                </a:tc>
              </a:tr>
              <a:tr h="6049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θ</a:t>
                      </a:r>
                      <a:r>
                        <a:rPr lang="en-US" baseline="0" dirty="0" smtClean="0"/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409788" y="4875183"/>
            <a:ext cx="3978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Is </a:t>
            </a:r>
            <a:r>
              <a:rPr lang="en-US" sz="2400" dirty="0" err="1" smtClean="0"/>
              <a:t>θ</a:t>
            </a:r>
            <a:r>
              <a:rPr lang="en-US" sz="2400" dirty="0" smtClean="0"/>
              <a:t> as in single node model?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How about θ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=3/7?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How about θ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=6/7?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60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7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48285</TotalTime>
  <Words>1725</Words>
  <Application>Microsoft Macintosh PowerPoint</Application>
  <PresentationFormat>On-screen Show (4:3)</PresentationFormat>
  <Paragraphs>556</Paragraphs>
  <Slides>26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Equity</vt:lpstr>
      <vt:lpstr>Equation</vt:lpstr>
      <vt:lpstr>Learning Bayesian Networks</vt:lpstr>
      <vt:lpstr>Motivation</vt:lpstr>
      <vt:lpstr>Learning Bayesian Networks</vt:lpstr>
      <vt:lpstr>Structure Learning Example:  Sleep Disorder Network</vt:lpstr>
      <vt:lpstr>Parameter Learning</vt:lpstr>
      <vt:lpstr>The Parameter Learning Problem</vt:lpstr>
      <vt:lpstr>Start Small: Single Node</vt:lpstr>
      <vt:lpstr>Parameters for Two Nodes</vt:lpstr>
      <vt:lpstr>Statistical Learning</vt:lpstr>
      <vt:lpstr>MLE</vt:lpstr>
      <vt:lpstr>Finding the Maximum Likelihood Solution: Single Node</vt:lpstr>
      <vt:lpstr>Solving the Equation</vt:lpstr>
      <vt:lpstr>Finding the Maximum Likelihood Solution: Two Nodes</vt:lpstr>
      <vt:lpstr>Finding the Maximum Likelihood Solution: Two Nodes</vt:lpstr>
      <vt:lpstr>Finding the Maximum Likelihood Solution: Single Node, &gt;2 possible values.</vt:lpstr>
      <vt:lpstr>Using Bayesian Networks for Classification</vt:lpstr>
      <vt:lpstr>Classification</vt:lpstr>
      <vt:lpstr>Optimizing the Structure</vt:lpstr>
      <vt:lpstr>How to Build a Bayes net classifier</vt:lpstr>
      <vt:lpstr>The Naïve Bayes Model</vt:lpstr>
      <vt:lpstr>Classification Models</vt:lpstr>
      <vt:lpstr>The Naïve Bayes Model</vt:lpstr>
      <vt:lpstr>The Naive Bayes Classification Model</vt:lpstr>
      <vt:lpstr>Example</vt:lpstr>
      <vt:lpstr>Naive Bayes Learning</vt:lpstr>
      <vt:lpstr>Conclusion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194</cp:revision>
  <dcterms:created xsi:type="dcterms:W3CDTF">2012-09-26T03:23:41Z</dcterms:created>
  <dcterms:modified xsi:type="dcterms:W3CDTF">2018-04-04T18:28:25Z</dcterms:modified>
</cp:coreProperties>
</file>