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embeddings/oleObject1.bin" ContentType="application/vnd.openxmlformats-officedocument.oleObject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sldIdLst>
    <p:sldId id="257" r:id="rId2"/>
    <p:sldId id="313" r:id="rId3"/>
    <p:sldId id="327" r:id="rId4"/>
    <p:sldId id="328" r:id="rId5"/>
    <p:sldId id="331" r:id="rId6"/>
    <p:sldId id="329" r:id="rId7"/>
    <p:sldId id="338" r:id="rId8"/>
    <p:sldId id="330" r:id="rId9"/>
    <p:sldId id="312" r:id="rId10"/>
    <p:sldId id="258" r:id="rId11"/>
    <p:sldId id="259" r:id="rId12"/>
    <p:sldId id="260" r:id="rId13"/>
    <p:sldId id="336" r:id="rId14"/>
    <p:sldId id="269" r:id="rId15"/>
    <p:sldId id="270" r:id="rId16"/>
    <p:sldId id="271" r:id="rId17"/>
    <p:sldId id="272" r:id="rId18"/>
    <p:sldId id="333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79" r:id="rId28"/>
    <p:sldId id="282" r:id="rId29"/>
    <p:sldId id="283" r:id="rId30"/>
    <p:sldId id="284" r:id="rId31"/>
    <p:sldId id="334" r:id="rId32"/>
    <p:sldId id="285" r:id="rId33"/>
    <p:sldId id="339" r:id="rId34"/>
    <p:sldId id="340" r:id="rId35"/>
    <p:sldId id="286" r:id="rId36"/>
    <p:sldId id="287" r:id="rId37"/>
    <p:sldId id="289" r:id="rId38"/>
    <p:sldId id="290" r:id="rId39"/>
    <p:sldId id="291" r:id="rId40"/>
    <p:sldId id="292" r:id="rId41"/>
    <p:sldId id="293" r:id="rId42"/>
    <p:sldId id="294" r:id="rId43"/>
    <p:sldId id="332" r:id="rId44"/>
    <p:sldId id="296" r:id="rId45"/>
    <p:sldId id="297" r:id="rId46"/>
    <p:sldId id="335" r:id="rId47"/>
    <p:sldId id="298" r:id="rId48"/>
    <p:sldId id="299" r:id="rId49"/>
    <p:sldId id="337" r:id="rId50"/>
    <p:sldId id="301" r:id="rId51"/>
    <p:sldId id="302" r:id="rId52"/>
    <p:sldId id="303" r:id="rId53"/>
    <p:sldId id="341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20" r:id="rId62"/>
    <p:sldId id="311" r:id="rId63"/>
    <p:sldId id="314" r:id="rId64"/>
    <p:sldId id="324" r:id="rId65"/>
    <p:sldId id="323" r:id="rId66"/>
    <p:sldId id="326" r:id="rId67"/>
    <p:sldId id="325" r:id="rId6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>
        <p:scale>
          <a:sx n="100" d="100"/>
          <a:sy n="100" d="100"/>
        </p:scale>
        <p:origin x="-1144" y="9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notesMaster" Target="notesMasters/notesMaster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printerSettings" Target="printerSettings/printerSettings1.bin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99945AA-4EB5-FF45-B438-C186DCDD9F82}" type="datetime1">
              <a:rPr lang="en-US"/>
              <a:pPr/>
              <a:t>18-10-26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71E87EEF-40E4-CC48-970D-FDFF18882F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846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9FD1F6F-B194-CD47-A004-62EC29BF4A5C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/>
              <a:t>After</a:t>
            </a:r>
            <a:r>
              <a:rPr lang="en-US" baseline="0"/>
              <a:t> Chapter 3b.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AF24001-BFA5-5A4F-9667-40FF92524161}" type="slidenum">
              <a:rPr lang="en-US"/>
              <a:pPr/>
              <a:t>17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/>
              <a:t>Add tic-tac-toe demo.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02809F4-71B2-DB4D-972F-7CCF42B552D6}" type="slidenum">
              <a:rPr lang="en-US"/>
              <a:pPr/>
              <a:t>19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https://</a:t>
            </a:r>
            <a:r>
              <a:rPr lang="en-US" dirty="0" err="1" smtClean="0"/>
              <a:t>www.yosenspace.com</a:t>
            </a:r>
            <a:r>
              <a:rPr lang="en-US" dirty="0" smtClean="0"/>
              <a:t>/posts/computer-science-game-</a:t>
            </a:r>
            <a:r>
              <a:rPr lang="en-US" dirty="0" err="1" smtClean="0"/>
              <a:t>trees.html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D3957DC-7083-AE47-8109-C4F8F1CF178F}" type="slidenum">
              <a:rPr lang="en-US"/>
              <a:pPr/>
              <a:t>20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/>
              <a:t>Chocolate playing: max gets x number</a:t>
            </a:r>
            <a:r>
              <a:rPr lang="en-GB" baseline="0"/>
              <a:t> of chocolates, min has to give up x number of chocolates.</a:t>
            </a:r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CFC7559-D38F-7E48-8C49-C90B77054C4E}" type="slidenum">
              <a:rPr lang="en-US"/>
              <a:pPr/>
              <a:t>21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8EEAEFE-6B90-1B48-9EF3-537696E4BD3C}" type="slidenum">
              <a:rPr lang="en-US"/>
              <a:pPr/>
              <a:t>22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 dirty="0" smtClean="0"/>
              <a:t>Ply = 2 half moves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F3A3B61-C91E-DE4E-8970-83C333F52931}" type="slidenum">
              <a:rPr lang="en-US"/>
              <a:pPr/>
              <a:t>23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8562D7B-57BF-4B4A-B215-37108B1C1BF0}" type="slidenum">
              <a:rPr lang="en-US"/>
              <a:pPr/>
              <a:t>24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F020EF-27D3-6E40-84D5-FBAE0D6BE1BF}" type="slidenum">
              <a:rPr lang="en-US"/>
              <a:pPr/>
              <a:t>25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Can have negative values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87EEF-40E4-CC48-970D-FDFF18882FC8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E4D6E5C-3128-D44C-971F-F23A57312684}" type="slidenum">
              <a:rPr lang="en-US"/>
              <a:pPr/>
              <a:t>27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r>
              <a:rPr lang="en-US"/>
              <a:t>Discuss discrete variables a little bit.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85B44A-4D45-7E4B-8FDF-FC30314A319D}" type="slidenum">
              <a:rPr lang="en-US"/>
              <a:pPr/>
              <a:t>28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E190EBF-D294-BA47-A262-9ABB08B73DB9}" type="slidenum">
              <a:rPr lang="en-US"/>
              <a:pPr/>
              <a:t>30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1C4E793-296E-2643-A421-9EFAC40A5E81}" type="slidenum">
              <a:rPr lang="en-US"/>
              <a:pPr/>
              <a:t>32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intuition: these pass</a:t>
            </a:r>
            <a:r>
              <a:rPr lang="en-US" baseline="0" dirty="0" smtClean="0"/>
              <a:t> information about best bounds in </a:t>
            </a:r>
            <a:r>
              <a:rPr lang="en-US" baseline="0" smtClean="0"/>
              <a:t>subtree</a:t>
            </a:r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A5FDA80-D149-2741-9F62-3082FDE79B60}" type="slidenum">
              <a:rPr lang="en-US"/>
              <a:pPr/>
              <a:t>33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https://</a:t>
            </a:r>
            <a:r>
              <a:rPr lang="en-US" dirty="0" err="1" smtClean="0"/>
              <a:t>www.yosenspace.com</a:t>
            </a:r>
            <a:r>
              <a:rPr lang="en-US" dirty="0" smtClean="0"/>
              <a:t>/posts/computer-science-game-</a:t>
            </a:r>
            <a:r>
              <a:rPr lang="en-US" dirty="0" err="1" smtClean="0"/>
              <a:t>trees.html</a:t>
            </a: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uses 10 as infinity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014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87EEF-40E4-CC48-970D-FDFF18882FC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835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5874D22-D754-FA40-ABF2-B4D2C0DB2756}" type="slidenum">
              <a:rPr lang="en-US"/>
              <a:pPr/>
              <a:t>35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 dirty="0" smtClean="0"/>
              <a:t>Intuition: if the game tree</a:t>
            </a:r>
            <a:r>
              <a:rPr lang="en-GB" baseline="0" dirty="0" smtClean="0"/>
              <a:t> were to stop at this point, what do we know</a:t>
            </a:r>
            <a:endParaRPr lang="en-GB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2859A87-B2AB-6A4A-94A5-0CCFB5249CFA}" type="slidenum">
              <a:rPr lang="en-US"/>
              <a:pPr/>
              <a:t>36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/>
              <a:t>Max can get at least 3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25F367B-BA00-3A4E-A72F-F2C9A47BB299}" type="slidenum">
              <a:rPr lang="en-US"/>
              <a:pPr/>
              <a:t>37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C43E5BC-CDE0-A140-8495-B0B1B28F3323}" type="slidenum">
              <a:rPr lang="en-US"/>
              <a:pPr/>
              <a:t>38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en-GB" dirty="0" smtClean="0"/>
              <a:t>update min estimate in </a:t>
            </a:r>
            <a:r>
              <a:rPr lang="en-GB" dirty="0" err="1" smtClean="0"/>
              <a:t>subtree</a:t>
            </a:r>
            <a:endParaRPr lang="en-GB" dirty="0" smtClean="0"/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en-GB" dirty="0" smtClean="0"/>
              <a:t>notice</a:t>
            </a:r>
            <a:r>
              <a:rPr lang="en-GB" baseline="0" dirty="0" smtClean="0"/>
              <a:t> that min estimate is lower than max estimate above</a:t>
            </a:r>
          </a:p>
          <a:p>
            <a:pPr marL="228600" indent="-228600" eaLnBrk="1" hangingPunct="1">
              <a:spcBef>
                <a:spcPct val="0"/>
              </a:spcBef>
              <a:buAutoNum type="arabicPeriod"/>
            </a:pPr>
            <a:r>
              <a:rPr lang="en-GB" baseline="0" dirty="0" smtClean="0"/>
              <a:t>stop exploring </a:t>
            </a:r>
            <a:r>
              <a:rPr lang="en-GB" baseline="0" dirty="0" err="1" smtClean="0"/>
              <a:t>subtree</a:t>
            </a:r>
            <a:endParaRPr lang="en-GB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FCE115B-C5DA-264A-B646-9AE9FE25AE0A}" type="slidenum">
              <a:rPr lang="en-US"/>
              <a:pPr/>
              <a:t>39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Real-life example of trust issues: </a:t>
            </a:r>
            <a:r>
              <a:rPr lang="en-US" dirty="0" err="1" smtClean="0"/>
              <a:t>Ebay</a:t>
            </a:r>
            <a:r>
              <a:rPr lang="en-US" dirty="0" smtClean="0"/>
              <a:t> selling</a:t>
            </a:r>
            <a:r>
              <a:rPr lang="en-US" baseline="0" dirty="0" smtClean="0"/>
              <a:t> and buying. On-line </a:t>
            </a:r>
            <a:r>
              <a:rPr lang="en-US" baseline="0" smtClean="0"/>
              <a:t>in general.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87EEF-40E4-CC48-970D-FDFF18882FC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0880E8B-249C-9543-BF79-9D36C044F587}" type="slidenum">
              <a:rPr lang="en-US"/>
              <a:pPr/>
              <a:t>40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/>
              <a:t>Max can get at most 5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EBA864C-E329-CE42-969C-9CE22AD2AC29}" type="slidenum">
              <a:rPr lang="en-US"/>
              <a:pPr/>
              <a:t>41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C0969DE-27DA-6D4A-A219-56227D248BC8}" type="slidenum">
              <a:rPr lang="en-US"/>
              <a:pPr/>
              <a:t>42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23F36BF-CFBA-614A-BA24-D83A27D4101F}" type="slidenum">
              <a:rPr lang="en-US"/>
              <a:pPr/>
              <a:t>43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Nothing </a:t>
            </a:r>
            <a:r>
              <a:rPr lang="en-US" dirty="0" smtClean="0"/>
              <a:t>actually</a:t>
            </a:r>
            <a:r>
              <a:rPr lang="en-US" baseline="0" dirty="0" smtClean="0"/>
              <a:t> if ordered left-right.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 smtClean="0"/>
              <a:t>If ordered right-left, can prune the 1-2 </a:t>
            </a:r>
            <a:r>
              <a:rPr lang="en-US" baseline="0" dirty="0" err="1" smtClean="0"/>
              <a:t>subtree</a:t>
            </a:r>
            <a:r>
              <a:rPr lang="en-US" baseline="0" smtClean="0"/>
              <a:t>.</a:t>
            </a:r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F48E050-4875-104A-A91B-B56C5A1869C9}" type="slidenum">
              <a:rPr lang="en-US"/>
              <a:pPr/>
              <a:t>44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6C2FA96-8484-494A-97DA-D40CF98839E5}" type="slidenum">
              <a:rPr lang="en-US"/>
              <a:pPr/>
              <a:t>45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74DBA81-5A07-9D4E-AE57-B19CF14067C6}" type="slidenum">
              <a:rPr lang="en-US"/>
              <a:pPr/>
              <a:t>47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0488" tIns="44450" rIns="90488" bIns="44450"/>
          <a:lstStyle/>
          <a:p>
            <a:pPr eaLnBrk="1" hangingPunct="1">
              <a:spcBef>
                <a:spcPct val="0"/>
              </a:spcBef>
            </a:pPr>
            <a:r>
              <a:rPr lang="en-US"/>
              <a:t>b^(d</a:t>
            </a:r>
            <a:r>
              <a:rPr lang="en-US" baseline="0"/>
              <a:t> x c) = (b^c)^d.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/>
              <a:t>So b^(d/2) = (b^1/2)^d </a:t>
            </a:r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56E01AF-D4DF-FC40-9563-45C0B6342558}" type="slidenum">
              <a:rPr lang="en-US"/>
              <a:pPr/>
              <a:t>48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AD5FA2-1FB4-8B43-959D-8D76A158132E}" type="slidenum">
              <a:rPr lang="en-US"/>
              <a:pPr/>
              <a:t>50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lvl="1" eaLnBrk="1" hangingPunct="1"/>
            <a:r>
              <a:rPr lang="en-US" sz="1800" dirty="0" smtClean="0"/>
              <a:t>When the search is cut off, we evaluate the current state</a:t>
            </a:r>
          </a:p>
          <a:p>
            <a:pPr lvl="1" eaLnBrk="1" hangingPunct="1">
              <a:buFontTx/>
              <a:buNone/>
            </a:pPr>
            <a:r>
              <a:rPr lang="en-US" sz="1800" dirty="0" smtClean="0"/>
              <a:t>    by estimating its utility using </a:t>
            </a:r>
            <a:r>
              <a:rPr lang="en-US" sz="1800" b="1" dirty="0" smtClean="0"/>
              <a:t>an evaluation function</a:t>
            </a:r>
            <a:r>
              <a:rPr lang="en-US" sz="1800" dirty="0" smtClean="0"/>
              <a:t>.</a:t>
            </a:r>
          </a:p>
          <a:p>
            <a:pPr eaLnBrk="1" hangingPunct="1"/>
            <a:endParaRPr lang="en-US" sz="2000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sz="1800" dirty="0" smtClean="0"/>
              <a:t>depth limit </a:t>
            </a:r>
          </a:p>
          <a:p>
            <a:pPr lvl="1" eaLnBrk="1" hangingPunct="1"/>
            <a:r>
              <a:rPr lang="en-US" sz="1800" dirty="0" smtClean="0"/>
              <a:t>better: iterative deepening</a:t>
            </a:r>
          </a:p>
          <a:p>
            <a:pPr lvl="1" eaLnBrk="1" hangingPunct="1"/>
            <a:r>
              <a:rPr lang="en-US" sz="1800" dirty="0" smtClean="0"/>
              <a:t>cutoff only when no big changes are expected to occur next (</a:t>
            </a:r>
            <a:r>
              <a:rPr lang="en-US" sz="1800" dirty="0" smtClean="0">
                <a:solidFill>
                  <a:srgbClr val="FF0000"/>
                </a:solidFill>
              </a:rPr>
              <a:t>quiescence search</a:t>
            </a:r>
            <a:r>
              <a:rPr lang="en-US" sz="1800" dirty="0" smtClean="0"/>
              <a:t>)</a:t>
            </a:r>
            <a:endParaRPr lang="en-US" sz="2000" dirty="0" smtClean="0"/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iterative</a:t>
            </a:r>
            <a:r>
              <a:rPr lang="en-US" baseline="0" dirty="0" smtClean="0"/>
              <a:t> deepening: stop when time runs out.</a:t>
            </a:r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AF16251-E299-1A4D-8055-8ABDFED0CB28}" type="slidenum">
              <a:rPr lang="en-US"/>
              <a:pPr/>
              <a:t>51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0488" tIns="44450" rIns="90488" bIns="44450"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3F821EB-94A0-EC45-AF8A-C4B1156E08F2}" type="slidenum">
              <a:rPr lang="en-US"/>
              <a:pPr/>
              <a:t>10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BF4E6BC-ED6F-1940-A476-EA3FC75472A7}" type="slidenum">
              <a:rPr lang="en-US"/>
              <a:pPr/>
              <a:t>52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7947689-4AE4-E040-9274-4B300DB8EBF9}" type="slidenum">
              <a:rPr lang="en-US"/>
              <a:pPr/>
              <a:t>54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0488" tIns="44450" rIns="90488" bIns="44450"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BF39C7A-2A3F-BE48-AA22-7779108699E8}" type="slidenum">
              <a:rPr lang="en-US"/>
              <a:pPr/>
              <a:t>55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0488" tIns="44450" rIns="90488" bIns="44450"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Bishop is captured</a:t>
            </a:r>
            <a:r>
              <a:rPr lang="en-US" baseline="0" dirty="0" smtClean="0"/>
              <a:t> but computer cannot see this. Pawn sacrifices are good for the computer.</a:t>
            </a:r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C60938F-6687-104B-B28B-3B7C533F444A}" type="slidenum">
              <a:rPr lang="en-US"/>
              <a:pPr/>
              <a:t>56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901B156-03E7-4A4E-9E9B-5E0F9A12F223}" type="slidenum">
              <a:rPr lang="en-US"/>
              <a:pPr/>
              <a:t>57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D3FFF4C-5A29-FC4C-881B-C682AC10E21F}" type="slidenum">
              <a:rPr lang="en-US"/>
              <a:pPr/>
              <a:t>58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590526A-EBAE-DF45-87C6-1EF24790E4F7}" type="slidenum">
              <a:rPr lang="en-US"/>
              <a:pPr/>
              <a:t>59</a:t>
            </a:fld>
            <a:endParaRPr 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30F16C5-2803-CA4A-A391-C5093A459D17}" type="slidenum">
              <a:rPr lang="en-US"/>
              <a:pPr/>
              <a:t>60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845EE78-55B3-1E4D-ABCB-CF80ABACC851}" type="slidenum">
              <a:rPr lang="en-US"/>
              <a:pPr/>
              <a:t>61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0488" tIns="44450" rIns="90488" bIns="44450"/>
          <a:lstStyle/>
          <a:p>
            <a:pPr eaLnBrk="1" hangingPunct="1">
              <a:spcBef>
                <a:spcPct val="0"/>
              </a:spcBef>
            </a:pPr>
            <a:r>
              <a:rPr lang="en-US"/>
              <a:t>Add something on retrograde analysis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845EE78-55B3-1E4D-ABCB-CF80ABACC851}" type="slidenum">
              <a:rPr lang="en-US"/>
              <a:pPr/>
              <a:t>62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0488" tIns="44450" rIns="90488" bIns="44450"/>
          <a:lstStyle/>
          <a:p>
            <a:pPr eaLnBrk="1" hangingPunct="1">
              <a:spcBef>
                <a:spcPct val="0"/>
              </a:spcBef>
            </a:pPr>
            <a:r>
              <a:rPr lang="en-US"/>
              <a:t>Add something on retrograde analysis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70AAD08-25F3-BB4A-8241-F81239244E98}" type="slidenum">
              <a:rPr lang="en-US"/>
              <a:pPr/>
              <a:t>11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B114F6-B37C-7549-8989-D4DA0F0508C7}" type="slidenum">
              <a:rPr lang="en-CA"/>
              <a:pPr/>
              <a:t>64</a:t>
            </a:fld>
            <a:endParaRPr lang="en-CA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Mention that problem of computing best reply = problem of optimal planning in game with nature.</a:t>
            </a:r>
            <a:endParaRPr lang="en-CA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C2F7A78-2161-C245-BA4A-61E2CD4739B7}" type="slidenum">
              <a:rPr lang="en-US"/>
              <a:pPr/>
              <a:t>12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marL="228600" indent="-228600" eaLnBrk="1" hangingPunct="1">
              <a:spcBef>
                <a:spcPct val="0"/>
              </a:spcBef>
            </a:pPr>
            <a:r>
              <a:rPr lang="en-GB" dirty="0" smtClean="0"/>
              <a:t>http://www.247backgammon.org/</a:t>
            </a:r>
          </a:p>
          <a:p>
            <a:pPr marL="228600" indent="-228600" eaLnBrk="1" hangingPunct="1">
              <a:spcBef>
                <a:spcPct val="0"/>
              </a:spcBef>
            </a:pPr>
            <a:r>
              <a:rPr lang="en-GB" dirty="0" smtClean="0"/>
              <a:t>If </a:t>
            </a:r>
            <a:r>
              <a:rPr lang="en-GB" dirty="0"/>
              <a:t>Nature is not a player, then poker etc. involve chance moves like drawing cards, tiles. The other card games involve no more chance</a:t>
            </a:r>
            <a:r>
              <a:rPr lang="en-GB" dirty="0" smtClean="0"/>
              <a:t>. Play with class.</a:t>
            </a:r>
          </a:p>
          <a:p>
            <a:pPr>
              <a:buFont typeface="Arial" charset="0"/>
              <a:buChar char="•"/>
            </a:pPr>
            <a:r>
              <a:rPr lang="en-US" b="1" dirty="0"/>
              <a:t>Theorem of Nobel Laureate </a:t>
            </a:r>
            <a:r>
              <a:rPr lang="en-US" b="1" dirty="0" err="1"/>
              <a:t>Harsanyi</a:t>
            </a:r>
            <a:r>
              <a:rPr lang="en-US" b="1" dirty="0"/>
              <a:t>: </a:t>
            </a:r>
            <a:r>
              <a:rPr lang="en-US" dirty="0"/>
              <a:t>Every game with chance moves during the game has an equivalent representation with initial chance moves only.</a:t>
            </a:r>
          </a:p>
          <a:p>
            <a:pPr>
              <a:buFont typeface="Arial" charset="0"/>
              <a:buChar char="•"/>
            </a:pPr>
            <a:r>
              <a:rPr lang="en-US" dirty="0"/>
              <a:t> A deep result, but computationally it is more tractable to consider chance moves as the game goes along. </a:t>
            </a:r>
          </a:p>
          <a:p>
            <a:pPr>
              <a:buFont typeface="Arial" charset="0"/>
              <a:buChar char="•"/>
            </a:pPr>
            <a:r>
              <a:rPr lang="en-US" dirty="0"/>
              <a:t> This is basically the same as the issue of full </a:t>
            </a:r>
            <a:r>
              <a:rPr lang="en-US" dirty="0" err="1"/>
              <a:t>observability</a:t>
            </a:r>
            <a:r>
              <a:rPr lang="en-US" dirty="0"/>
              <a:t> + </a:t>
            </a:r>
            <a:r>
              <a:rPr lang="en-US" dirty="0" err="1"/>
              <a:t>nondeterminism</a:t>
            </a:r>
            <a:r>
              <a:rPr lang="en-US" dirty="0"/>
              <a:t> vs. partial </a:t>
            </a:r>
            <a:r>
              <a:rPr lang="en-US" dirty="0" err="1"/>
              <a:t>observability</a:t>
            </a:r>
            <a:r>
              <a:rPr lang="en-US" dirty="0"/>
              <a:t> + determinism.</a:t>
            </a:r>
          </a:p>
          <a:p>
            <a:pPr marL="228600" indent="-228600" eaLnBrk="1" hangingPunct="1">
              <a:spcBef>
                <a:spcPct val="0"/>
              </a:spcBef>
            </a:pP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DAED7B-B3FD-9C48-827F-A9F6F4EC8F87}" type="slidenum">
              <a:rPr lang="en-US"/>
              <a:pPr/>
              <a:t>14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Explain these conventions carefully. Maybe contrast</a:t>
            </a:r>
            <a:r>
              <a:rPr lang="en-US" baseline="0" dirty="0" smtClean="0"/>
              <a:t> with general </a:t>
            </a:r>
            <a:r>
              <a:rPr lang="en-US" baseline="0" smtClean="0"/>
              <a:t>game trees.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DE86D71-70D5-3549-A6F8-071620AA22EE}" type="slidenum">
              <a:rPr lang="en-US"/>
              <a:pPr/>
              <a:t>15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search tree takes into account</a:t>
            </a:r>
            <a:r>
              <a:rPr lang="en-US" baseline="0" dirty="0" smtClean="0"/>
              <a:t> legal moves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02AEB92-87E5-0540-AA5B-D6EAB87F2BFC}" type="slidenum">
              <a:rPr lang="en-US"/>
              <a:pPr/>
              <a:t>16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EC53E2-B3F1-FD48-A592-05D89A5E4926}" type="datetime1">
              <a:rPr lang="en-US"/>
              <a:pPr/>
              <a:t>18-10-26</a:t>
            </a:fld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6C666EF4-45B7-D743-AA03-A3F48255CAB8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2B10C4-F3D0-D941-A2D1-617F2765E773}" type="datetime1">
              <a:rPr lang="en-US"/>
              <a:pPr/>
              <a:t>18-10-26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956444-5775-A041-BDB4-4FD69B25FB30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84C02823-19B1-D846-8931-6524EC58FCD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0548290-238D-1245-B6CB-5686B7C9212A}" type="datetime1">
              <a:rPr lang="en-US"/>
              <a:pPr/>
              <a:t>18-10-26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405D68-63B3-D54F-B7B3-38E454AE4182}" type="datetime1">
              <a:rPr lang="en-US"/>
              <a:pPr/>
              <a:t>18-10-26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2B0FD847-3309-0B4B-935B-AA528C1E42BB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1D68B7A7-2D49-784A-813D-946ADEAA3C41}" type="datetime1">
              <a:rPr lang="en-US"/>
              <a:pPr/>
              <a:t>18-10-26</a:t>
            </a:fld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AD10B4B1-AAB2-F145-BFE4-36AC9AA2B39E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>
            <a:solidFill>
              <a:schemeClr val="tx2"/>
            </a:solidFill>
            <a:prstDash val="sys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fld id="{DADE5A6D-764D-964E-ADE6-852223758431}" type="datetime1">
              <a:rPr lang="en-US"/>
              <a:pPr/>
              <a:t>18-10-26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08EDE2-A3CC-514D-BD9E-065EDBEA8A38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>
            <a:solidFill>
              <a:schemeClr val="tx2"/>
            </a:solidFill>
            <a:prstDash val="sysDash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49BD07-A9E6-AC40-B6D3-3F98F365D007}" type="datetime1">
              <a:rPr lang="en-US"/>
              <a:pPr/>
              <a:t>18-10-26</a:t>
            </a:fld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00D27114-7FD9-8744-ACB1-DE5BFCA2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E14979-1910-F042-8C81-E765775EC946}" type="datetime1">
              <a:rPr lang="en-US"/>
              <a:pPr/>
              <a:t>18-10-26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FEB7CB25-5200-4C4C-B9F8-C61FD3CE03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30E0EA-F87A-2148-8E19-9955DA0F73CA}" type="datetime1">
              <a:rPr lang="en-US"/>
              <a:pPr/>
              <a:t>18-10-26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49FD170-A8E5-784A-A0C3-4D72D4B8AD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E73ABDB2-C11C-F442-9F0B-5F83AEA53A0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EBA0552-34FA-3E45-937E-DDB22BCD1074}" type="datetime1">
              <a:rPr lang="en-US"/>
              <a:pPr/>
              <a:t>18-10-26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6F1E2A4F-55CE-6241-83E8-AA9B0AA8227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fld id="{1836FA28-4C51-6246-A8EF-85F16C362916}" type="datetime1">
              <a:rPr lang="en-US"/>
              <a:pPr/>
              <a:t>18-10-26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FFFF"/>
                </a:solidFill>
                <a:latin typeface="Georgia" charset="0"/>
              </a:defRPr>
            </a:lvl1pPr>
          </a:lstStyle>
          <a:p>
            <a:fld id="{67E52C39-6074-CA40-B6E1-FC9373881D7F}" type="datetime1">
              <a:rPr lang="en-US"/>
              <a:pPr/>
              <a:t>18-10-26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  <a:latin typeface="Georgia" charset="0"/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600">
                <a:solidFill>
                  <a:srgbClr val="7B9899"/>
                </a:solidFill>
                <a:latin typeface="Georgia" charset="0"/>
              </a:defRPr>
            </a:lvl1pPr>
          </a:lstStyle>
          <a:p>
            <a:fld id="{0776BD98-E082-0047-9841-7E0171EBD0D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8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charset="2"/>
        <a:buChar char=""/>
        <a:defRPr sz="27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"/>
        <a:defRPr sz="2200" kern="1200">
          <a:solidFill>
            <a:schemeClr val="tx2"/>
          </a:solidFill>
          <a:latin typeface="+mn-lt"/>
          <a:ea typeface="ＭＳ Ｐゴシック" charset="-128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charset="2"/>
        <a:buChar char="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charset="2"/>
        <a:buChar char=""/>
        <a:defRPr sz="2000" kern="1200">
          <a:solidFill>
            <a:schemeClr val="tx2"/>
          </a:solidFill>
          <a:latin typeface="+mn-lt"/>
          <a:ea typeface="ＭＳ Ｐゴシック" charset="-128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kgm.com/motif/go.html" TargetMode="External"/><Relationship Id="rId4" Type="http://schemas.openxmlformats.org/officeDocument/2006/relationships/hyperlink" Target="http://www.247backgammon.org/" TargetMode="External"/><Relationship Id="rId5" Type="http://schemas.openxmlformats.org/officeDocument/2006/relationships/hyperlink" Target="http://www.lokasoft.nl/chessgame.aspx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yosenspace.com/posts/computer-science-game-tree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yosenspace.com/posts/computer-science-game-trees.html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www.cs.ualberta.ca/~games/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4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4" Type="http://schemas.openxmlformats.org/officeDocument/2006/relationships/image" Target="../media/image27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2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cap="none" dirty="0"/>
              <a:t>CHAPTER 5</a:t>
            </a:r>
          </a:p>
          <a:p>
            <a:pPr eaLnBrk="1" hangingPunct="1"/>
            <a:r>
              <a:rPr lang="en-US" cap="none" dirty="0"/>
              <a:t>CMPT </a:t>
            </a:r>
            <a:r>
              <a:rPr lang="en-US" cap="none" dirty="0" smtClean="0"/>
              <a:t>310</a:t>
            </a:r>
            <a:r>
              <a:rPr lang="en-US" cap="none" dirty="0"/>
              <a:t> </a:t>
            </a:r>
          </a:p>
          <a:p>
            <a:pPr eaLnBrk="1" hangingPunct="1"/>
            <a:r>
              <a:rPr lang="en-US" cap="none" dirty="0"/>
              <a:t>Introduction to Artificial Intelligence</a:t>
            </a:r>
          </a:p>
          <a:p>
            <a:pPr eaLnBrk="1" hangingPunct="1"/>
            <a:r>
              <a:rPr lang="en-US" cap="none" dirty="0"/>
              <a:t>Simon Fraser  University</a:t>
            </a:r>
          </a:p>
          <a:p>
            <a:pPr eaLnBrk="1" hangingPunct="1"/>
            <a:r>
              <a:rPr lang="en-US" cap="none" dirty="0" smtClean="0"/>
              <a:t>Oliver </a:t>
            </a:r>
            <a:r>
              <a:rPr lang="en-US" cap="none" dirty="0"/>
              <a:t>Schulte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Sequential Games and Adversarial Search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534400" cy="75882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Typical AI </a:t>
            </a:r>
            <a:r>
              <a:rPr lang="en-US" dirty="0">
                <a:solidFill>
                  <a:srgbClr val="7B9899"/>
                </a:solidFill>
              </a:rPr>
              <a:t>assumptions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0"/>
            <a:ext cx="80010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Two agents whose actions alternate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Utility values for each agent are the opposite of the 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creates the adversarial situation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Fully observable environments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In game theory terms: Zero-sum games of perfect information.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</a:rPr>
              <a:t>Search versus Games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sz="2000"/>
              <a:t>Search – no adversary</a:t>
            </a:r>
          </a:p>
          <a:p>
            <a:pPr lvl="1" eaLnBrk="1" hangingPunct="1"/>
            <a:r>
              <a:rPr lang="en-US" sz="1800"/>
              <a:t>Solution is (heuristic) method for finding goal</a:t>
            </a:r>
          </a:p>
          <a:p>
            <a:pPr lvl="1" eaLnBrk="1" hangingPunct="1"/>
            <a:r>
              <a:rPr lang="en-US" sz="1800"/>
              <a:t>Heuristic techniques can find </a:t>
            </a:r>
            <a:r>
              <a:rPr lang="en-US" sz="1800" i="1"/>
              <a:t>optimal</a:t>
            </a:r>
            <a:r>
              <a:rPr lang="en-US" sz="1800"/>
              <a:t> solution</a:t>
            </a:r>
          </a:p>
          <a:p>
            <a:pPr lvl="1" eaLnBrk="1" hangingPunct="1"/>
            <a:r>
              <a:rPr lang="en-US" sz="1800"/>
              <a:t>Evaluation function: estimate of cost from start to goal through given node</a:t>
            </a:r>
          </a:p>
          <a:p>
            <a:pPr lvl="1" eaLnBrk="1" hangingPunct="1"/>
            <a:r>
              <a:rPr lang="en-US" sz="1800"/>
              <a:t>Examples: path planning, scheduling activities</a:t>
            </a:r>
          </a:p>
          <a:p>
            <a:pPr lvl="1" eaLnBrk="1" hangingPunct="1"/>
            <a:endParaRPr lang="en-US" sz="1800"/>
          </a:p>
          <a:p>
            <a:pPr eaLnBrk="1" hangingPunct="1"/>
            <a:r>
              <a:rPr lang="en-US" sz="2000"/>
              <a:t>Games – adversary</a:t>
            </a:r>
          </a:p>
          <a:p>
            <a:pPr lvl="1" eaLnBrk="1" hangingPunct="1"/>
            <a:r>
              <a:rPr lang="en-US" sz="1800"/>
              <a:t>Solution is </a:t>
            </a:r>
            <a:r>
              <a:rPr lang="en-US" sz="1800" b="1"/>
              <a:t>strategy</a:t>
            </a:r>
            <a:r>
              <a:rPr lang="en-US" sz="1800"/>
              <a:t> (strategy specifies move for every possible opponent reply).</a:t>
            </a:r>
          </a:p>
          <a:p>
            <a:pPr lvl="1" eaLnBrk="1" hangingPunct="1"/>
            <a:r>
              <a:rPr lang="en-US" sz="1800" b="1"/>
              <a:t>Optimality depends on opponent. </a:t>
            </a:r>
            <a:r>
              <a:rPr lang="en-US" sz="1800"/>
              <a:t>Why?</a:t>
            </a:r>
          </a:p>
          <a:p>
            <a:pPr lvl="1" eaLnBrk="1" hangingPunct="1"/>
            <a:r>
              <a:rPr lang="en-US" sz="1800"/>
              <a:t>Time limits force an </a:t>
            </a:r>
            <a:r>
              <a:rPr lang="en-US" sz="1800" i="1"/>
              <a:t>approximate</a:t>
            </a:r>
            <a:r>
              <a:rPr lang="en-US" sz="1800"/>
              <a:t> solution</a:t>
            </a:r>
          </a:p>
          <a:p>
            <a:pPr lvl="1" eaLnBrk="1" hangingPunct="1"/>
            <a:r>
              <a:rPr lang="en-US" sz="1800"/>
              <a:t>Evaluation function: evaluate “goodness” of  game position</a:t>
            </a:r>
          </a:p>
          <a:p>
            <a:pPr lvl="1" eaLnBrk="1" hangingPunct="1"/>
            <a:r>
              <a:rPr lang="en-US" sz="1800"/>
              <a:t>Examples: chess, checkers, Othello, backgammon</a:t>
            </a:r>
            <a:r>
              <a:rPr lang="en-US" sz="2400"/>
              <a:t> </a:t>
            </a:r>
          </a:p>
          <a:p>
            <a:pPr eaLnBrk="1" hangingPunct="1"/>
            <a:endParaRPr lang="en-US" sz="32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</a:rPr>
              <a:t>Types of Games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828800"/>
          <a:ext cx="6096000" cy="2200275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Georgi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charset="0"/>
                        </a:rPr>
                        <a:t>deterministic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eorgia" charset="0"/>
                        </a:rPr>
                        <a:t>Chance moves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</a:rPr>
                        <a:t>Perfect information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</a:rPr>
                        <a:t>Chess, checkers, go, othello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</a:rPr>
                        <a:t>Backgammon, monopoly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D3C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</a:rPr>
                        <a:t>Imperfect information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</a:rPr>
                        <a:t>(Initial Chance Moves)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</a:rPr>
                        <a:t>Bridge, Skat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eorgia" charset="0"/>
                        </a:rPr>
                        <a:t>Poker, scrabble, blackjack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EAE9"/>
                    </a:solidFill>
                  </a:tcPr>
                </a:tc>
              </a:tr>
            </a:tbl>
          </a:graphicData>
        </a:graphic>
      </p:graphicFrame>
      <p:sp>
        <p:nvSpPr>
          <p:cNvPr id="24598" name="TextBox 6"/>
          <p:cNvSpPr txBox="1">
            <a:spLocks noChangeArrowheads="1"/>
          </p:cNvSpPr>
          <p:nvPr/>
        </p:nvSpPr>
        <p:spPr bwMode="auto">
          <a:xfrm>
            <a:off x="762000" y="4648200"/>
            <a:ext cx="6934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buFont typeface="Arial" charset="0"/>
              <a:buChar char="•"/>
            </a:pPr>
            <a:r>
              <a:rPr lang="en-US" dirty="0">
                <a:hlinkClick r:id="rId3"/>
              </a:rPr>
              <a:t> </a:t>
            </a:r>
            <a:r>
              <a:rPr lang="en-US" dirty="0">
                <a:hlinkClick r:id="rId4"/>
              </a:rPr>
              <a:t>on-line backgammon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>
                <a:hlinkClick r:id="rId5"/>
              </a:rPr>
              <a:t> on-line </a:t>
            </a:r>
            <a:r>
              <a:rPr lang="en-US" dirty="0" smtClean="0">
                <a:hlinkClick r:id="rId5"/>
              </a:rPr>
              <a:t>chess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Zero-Sum Games of Perfect Information</a:t>
            </a:r>
          </a:p>
        </p:txBody>
      </p:sp>
    </p:spTree>
    <p:extLst>
      <p:ext uri="{BB962C8B-B14F-4D97-AF65-F5344CB8AC3E}">
        <p14:creationId xmlns:p14="http://schemas.microsoft.com/office/powerpoint/2010/main" val="100123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</a:rPr>
              <a:t>Game Setup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sz="2000" dirty="0"/>
              <a:t>Two players: MAX and MIN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MAX moves first and they take turns until the game is over</a:t>
            </a:r>
          </a:p>
          <a:p>
            <a:pPr lvl="1" eaLnBrk="1" hangingPunct="1"/>
            <a:r>
              <a:rPr lang="en-US" sz="1800" dirty="0"/>
              <a:t>Winner gets award, loser gets penalty.</a:t>
            </a:r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Games as search:</a:t>
            </a:r>
          </a:p>
          <a:p>
            <a:pPr lvl="1" eaLnBrk="1" hangingPunct="1"/>
            <a:r>
              <a:rPr lang="en-US" sz="1800" dirty="0"/>
              <a:t>Initial state: e.g. board configuration of chess</a:t>
            </a:r>
          </a:p>
          <a:p>
            <a:pPr lvl="1" eaLnBrk="1" hangingPunct="1"/>
            <a:r>
              <a:rPr lang="en-US" sz="1800" dirty="0"/>
              <a:t>Successor function: list of (</a:t>
            </a:r>
            <a:r>
              <a:rPr lang="en-US" sz="1800" dirty="0" err="1"/>
              <a:t>move,state</a:t>
            </a:r>
            <a:r>
              <a:rPr lang="en-US" sz="1800" dirty="0"/>
              <a:t>) pairs specifying legal moves.</a:t>
            </a:r>
          </a:p>
          <a:p>
            <a:pPr lvl="1" eaLnBrk="1" hangingPunct="1"/>
            <a:r>
              <a:rPr lang="en-US" sz="1800" dirty="0"/>
              <a:t>Terminal test: Is the game finished?</a:t>
            </a:r>
          </a:p>
          <a:p>
            <a:pPr lvl="1" eaLnBrk="1" hangingPunct="1"/>
            <a:r>
              <a:rPr lang="en-US" sz="1800" dirty="0"/>
              <a:t>Utility function: Gives numerical value of terminal states. E.g. win (+1), lose (-1) and draw (0) in tic-tac-toe  </a:t>
            </a:r>
            <a:r>
              <a:rPr lang="en-US" sz="1800"/>
              <a:t>or </a:t>
            </a:r>
            <a:r>
              <a:rPr lang="en-US" sz="1800" smtClean="0"/>
              <a:t>chess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</a:rPr>
              <a:t>Size of search trees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4"/>
            <a:ext cx="8504238" cy="47212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300" dirty="0" err="1"/>
              <a:t>b</a:t>
            </a:r>
            <a:r>
              <a:rPr lang="en-US" sz="2300" dirty="0"/>
              <a:t> = branching factor</a:t>
            </a:r>
          </a:p>
          <a:p>
            <a:pPr eaLnBrk="1" hangingPunct="1">
              <a:lnSpc>
                <a:spcPct val="80000"/>
              </a:lnSpc>
            </a:pPr>
            <a:endParaRPr lang="en-US" sz="2300" dirty="0"/>
          </a:p>
          <a:p>
            <a:pPr eaLnBrk="1" hangingPunct="1">
              <a:lnSpc>
                <a:spcPct val="80000"/>
              </a:lnSpc>
            </a:pPr>
            <a:r>
              <a:rPr lang="en-US" sz="2300" dirty="0" err="1"/>
              <a:t>d</a:t>
            </a:r>
            <a:r>
              <a:rPr lang="en-US" sz="2300" dirty="0"/>
              <a:t> = number of moves by both players</a:t>
            </a:r>
          </a:p>
          <a:p>
            <a:pPr eaLnBrk="1" hangingPunct="1">
              <a:lnSpc>
                <a:spcPct val="80000"/>
              </a:lnSpc>
            </a:pPr>
            <a:endParaRPr lang="en-US" sz="2300" dirty="0"/>
          </a:p>
          <a:p>
            <a:pPr eaLnBrk="1" hangingPunct="1">
              <a:lnSpc>
                <a:spcPct val="80000"/>
              </a:lnSpc>
            </a:pPr>
            <a:r>
              <a:rPr lang="en-US" sz="2300" dirty="0"/>
              <a:t>Search tree is </a:t>
            </a:r>
            <a:r>
              <a:rPr lang="en-US" sz="2300" dirty="0" err="1"/>
              <a:t>O(b</a:t>
            </a:r>
            <a:r>
              <a:rPr lang="en-US" sz="2300" baseline="30000" dirty="0" err="1"/>
              <a:t>d</a:t>
            </a:r>
            <a:r>
              <a:rPr lang="en-US" sz="2300" dirty="0"/>
              <a:t>)</a:t>
            </a:r>
          </a:p>
          <a:p>
            <a:pPr eaLnBrk="1" hangingPunct="1">
              <a:lnSpc>
                <a:spcPct val="80000"/>
              </a:lnSpc>
            </a:pPr>
            <a:endParaRPr lang="en-US" sz="2300" dirty="0"/>
          </a:p>
          <a:p>
            <a:pPr eaLnBrk="1" hangingPunct="1">
              <a:lnSpc>
                <a:spcPct val="80000"/>
              </a:lnSpc>
            </a:pPr>
            <a:r>
              <a:rPr lang="en-US" sz="2300" dirty="0"/>
              <a:t>Chess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 err="1"/>
              <a:t>b</a:t>
            </a:r>
            <a:r>
              <a:rPr lang="en-US" sz="1900" dirty="0"/>
              <a:t> ~ 35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/>
              <a:t>D ~100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900" dirty="0"/>
              <a:t>      -   search tree is ~ 10 </a:t>
            </a:r>
            <a:r>
              <a:rPr lang="en-US" sz="1900" baseline="30000" dirty="0"/>
              <a:t>154</a:t>
            </a:r>
            <a:r>
              <a:rPr lang="en-US" sz="1900" dirty="0"/>
              <a:t>   (!!)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1900" dirty="0"/>
              <a:t>      -   completely impractical to search this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1900" dirty="0"/>
          </a:p>
          <a:p>
            <a:pPr eaLnBrk="1" hangingPunct="1">
              <a:lnSpc>
                <a:spcPct val="80000"/>
              </a:lnSpc>
            </a:pPr>
            <a:r>
              <a:rPr lang="en-US" sz="1600" dirty="0"/>
              <a:t>Game-playing emphasizes being able to make optimal decisions in a finite amount of time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Somewhat realistic as a model of a real-world agent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/>
              <a:t>Even if games themselves are artificial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/>
              <a:t>Partial Game Tree for Tic-Tac-Toe</a:t>
            </a:r>
            <a:endParaRPr lang="en-US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1800" y="1524000"/>
            <a:ext cx="6604000" cy="45672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Game tree (2-player, deterministic, turns)</a:t>
            </a:r>
          </a:p>
        </p:txBody>
      </p:sp>
      <p:pic>
        <p:nvPicPr>
          <p:cNvPr id="32771" name="Picture 3" descr="tictacto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524000"/>
            <a:ext cx="5943600" cy="423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371600" y="5791200"/>
            <a:ext cx="61483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Georgia" charset="0"/>
              </a:rPr>
              <a:t>How do we search this tree to find the optimal move?</a:t>
            </a:r>
            <a:endParaRPr lang="en-US">
              <a:solidFill>
                <a:srgbClr val="FF0000"/>
              </a:solidFill>
              <a:latin typeface="Georgi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Minimax</a:t>
            </a:r>
            <a:r>
              <a:rPr lang="en-US" dirty="0"/>
              <a:t> Search</a:t>
            </a:r>
          </a:p>
        </p:txBody>
      </p:sp>
    </p:spTree>
    <p:extLst>
      <p:ext uri="{BB962C8B-B14F-4D97-AF65-F5344CB8AC3E}">
        <p14:creationId xmlns:p14="http://schemas.microsoft.com/office/powerpoint/2010/main" val="126264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err="1">
                <a:solidFill>
                  <a:srgbClr val="7B9899"/>
                </a:solidFill>
              </a:rPr>
              <a:t>Minimax</a:t>
            </a:r>
            <a:r>
              <a:rPr lang="en-US" sz="2800" dirty="0">
                <a:solidFill>
                  <a:srgbClr val="7B9899"/>
                </a:solidFill>
              </a:rPr>
              <a:t> </a:t>
            </a:r>
            <a:r>
              <a:rPr lang="en-US" sz="2800" dirty="0" smtClean="0">
                <a:solidFill>
                  <a:srgbClr val="7B9899"/>
                </a:solidFill>
              </a:rPr>
              <a:t>strategy: Look ahead and reason backwards</a:t>
            </a:r>
            <a:endParaRPr lang="en-US" sz="2800" dirty="0">
              <a:solidFill>
                <a:srgbClr val="7B9899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dirty="0"/>
              <a:t>Find the optimal </a:t>
            </a:r>
            <a:r>
              <a:rPr lang="en-US" i="1" dirty="0"/>
              <a:t>strategy</a:t>
            </a:r>
            <a:r>
              <a:rPr lang="en-US" dirty="0"/>
              <a:t> for MAX assuming an infallible MIN opponent</a:t>
            </a:r>
          </a:p>
          <a:p>
            <a:pPr lvl="1" eaLnBrk="1" hangingPunct="1"/>
            <a:r>
              <a:rPr lang="en-US" dirty="0"/>
              <a:t>Need to compute this all the down the </a:t>
            </a:r>
            <a:r>
              <a:rPr lang="en-US" dirty="0" smtClean="0"/>
              <a:t>tree</a:t>
            </a:r>
          </a:p>
          <a:p>
            <a:pPr lvl="1" eaLnBrk="1" hangingPunct="1"/>
            <a:r>
              <a:rPr lang="en-US" dirty="0" smtClean="0">
                <a:hlinkClick r:id="rId3"/>
              </a:rPr>
              <a:t>Game Tree Search Demo</a:t>
            </a:r>
            <a:br>
              <a:rPr lang="en-US" dirty="0" smtClean="0">
                <a:hlinkClick r:id="rId3"/>
              </a:rPr>
            </a:br>
            <a:endParaRPr lang="en-US" dirty="0" smtClean="0"/>
          </a:p>
          <a:p>
            <a:pPr eaLnBrk="1" hangingPunct="1"/>
            <a:r>
              <a:rPr lang="en-US" dirty="0"/>
              <a:t>Assumption: Both players play optimally</a:t>
            </a:r>
            <a:r>
              <a:rPr lang="en-US" dirty="0" smtClean="0"/>
              <a:t>!</a:t>
            </a:r>
          </a:p>
          <a:p>
            <a:pPr eaLnBrk="1" hangingPunct="1"/>
            <a:r>
              <a:rPr lang="en-US" dirty="0"/>
              <a:t>Given a game tree, the optimal strategy can be determined by using the </a:t>
            </a:r>
            <a:r>
              <a:rPr lang="en-US" b="1" dirty="0" err="1"/>
              <a:t>minimax</a:t>
            </a:r>
            <a:r>
              <a:rPr lang="en-US" b="1" dirty="0"/>
              <a:t> value of each </a:t>
            </a:r>
            <a:r>
              <a:rPr lang="en-US" b="1" dirty="0" smtClean="0"/>
              <a:t>node.</a:t>
            </a:r>
            <a:endParaRPr lang="en-US" dirty="0" smtClean="0"/>
          </a:p>
          <a:p>
            <a:pPr eaLnBrk="1" hangingPunct="1"/>
            <a:r>
              <a:rPr lang="en-US" dirty="0" err="1" smtClean="0"/>
              <a:t>Zermelo</a:t>
            </a:r>
            <a:r>
              <a:rPr lang="en-US" dirty="0" smtClean="0"/>
              <a:t> 1912.</a:t>
            </a:r>
          </a:p>
          <a:p>
            <a:pPr eaLnBrk="1" hangingPunct="1">
              <a:buFontTx/>
              <a:buNone/>
            </a:pPr>
            <a:endParaRPr lang="en-US" sz="1400" dirty="0"/>
          </a:p>
          <a:p>
            <a:pPr eaLnBrk="1" hangingPunct="1">
              <a:buFontTx/>
              <a:buNone/>
            </a:pPr>
            <a:r>
              <a:rPr lang="en-US" sz="1600" dirty="0"/>
              <a:t>	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7B9899"/>
                </a:solidFill>
              </a:rPr>
              <a:t>Environment Type Discussed In this Lecture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3962400" y="1828800"/>
            <a:ext cx="4876800" cy="1371600"/>
          </a:xfrm>
        </p:spPr>
        <p:txBody>
          <a:bodyPr/>
          <a:lstStyle/>
          <a:p>
            <a:r>
              <a:rPr lang="en-US" sz="2000" dirty="0" smtClean="0"/>
              <a:t>Turn-taking: Semi-dynamic</a:t>
            </a:r>
          </a:p>
          <a:p>
            <a:r>
              <a:rPr lang="en-US" sz="2000" dirty="0" smtClean="0"/>
              <a:t>Deterministic and non-deterministic</a:t>
            </a: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CMPT 310 - Blind Search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A5977E1-3283-E845-9C34-0F13E6DF1369}" type="slidenum">
              <a:rPr lang="en-US"/>
              <a:pPr/>
              <a:t>2</a:t>
            </a:fld>
            <a:endParaRPr lang="en-US"/>
          </a:p>
        </p:txBody>
      </p:sp>
      <p:sp>
        <p:nvSpPr>
          <p:cNvPr id="17415" name="TextBox 5"/>
          <p:cNvSpPr txBox="1">
            <a:spLocks noChangeArrowheads="1"/>
          </p:cNvSpPr>
          <p:nvPr/>
        </p:nvSpPr>
        <p:spPr bwMode="auto">
          <a:xfrm>
            <a:off x="2057400" y="1524000"/>
            <a:ext cx="144780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Fully Observable</a:t>
            </a:r>
          </a:p>
        </p:txBody>
      </p:sp>
      <p:sp>
        <p:nvSpPr>
          <p:cNvPr id="17416" name="TextBox 7"/>
          <p:cNvSpPr txBox="1">
            <a:spLocks noChangeArrowheads="1"/>
          </p:cNvSpPr>
          <p:nvPr/>
        </p:nvSpPr>
        <p:spPr bwMode="auto">
          <a:xfrm>
            <a:off x="1981200" y="2819400"/>
            <a:ext cx="1600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Multi-agent</a:t>
            </a:r>
          </a:p>
        </p:txBody>
      </p:sp>
      <p:sp>
        <p:nvSpPr>
          <p:cNvPr id="17417" name="TextBox 8"/>
          <p:cNvSpPr txBox="1">
            <a:spLocks noChangeArrowheads="1"/>
          </p:cNvSpPr>
          <p:nvPr/>
        </p:nvSpPr>
        <p:spPr bwMode="auto">
          <a:xfrm>
            <a:off x="1981200" y="3810000"/>
            <a:ext cx="1600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Sequential</a:t>
            </a:r>
          </a:p>
        </p:txBody>
      </p:sp>
      <p:cxnSp>
        <p:nvCxnSpPr>
          <p:cNvPr id="11" name="Straight Arrow Connector 10"/>
          <p:cNvCxnSpPr>
            <a:cxnSpLocks noChangeShapeType="1"/>
            <a:stCxn id="17415" idx="2"/>
            <a:endCxn id="17416" idx="0"/>
          </p:cNvCxnSpPr>
          <p:nvPr/>
        </p:nvCxnSpPr>
        <p:spPr bwMode="auto">
          <a:xfrm>
            <a:off x="2781300" y="2174875"/>
            <a:ext cx="0" cy="644525"/>
          </a:xfrm>
          <a:prstGeom prst="straightConnector1">
            <a:avLst/>
          </a:prstGeom>
          <a:noFill/>
          <a:ln w="11429">
            <a:solidFill>
              <a:schemeClr val="accent1"/>
            </a:solidFill>
            <a:prstDash val="sysDash"/>
            <a:round/>
            <a:headEnd/>
            <a:tailEnd type="arrow" w="med" len="med"/>
          </a:ln>
          <a:effectLst>
            <a:outerShdw blurRad="50800" dist="25400" dir="5400000" rotWithShape="0">
              <a:srgbClr val="000000">
                <a:alpha val="34999"/>
              </a:srgbClr>
            </a:outerShdw>
          </a:effectLst>
        </p:spPr>
      </p:cxnSp>
      <p:cxnSp>
        <p:nvCxnSpPr>
          <p:cNvPr id="12" name="Straight Arrow Connector 11"/>
          <p:cNvCxnSpPr>
            <a:cxnSpLocks noChangeShapeType="1"/>
            <a:stCxn id="17416" idx="2"/>
            <a:endCxn id="17417" idx="0"/>
          </p:cNvCxnSpPr>
          <p:nvPr/>
        </p:nvCxnSpPr>
        <p:spPr bwMode="auto">
          <a:xfrm>
            <a:off x="2781300" y="3195638"/>
            <a:ext cx="0" cy="614362"/>
          </a:xfrm>
          <a:prstGeom prst="straightConnector1">
            <a:avLst/>
          </a:prstGeom>
          <a:noFill/>
          <a:ln w="11429">
            <a:solidFill>
              <a:schemeClr val="accent1"/>
            </a:solidFill>
            <a:prstDash val="sysDash"/>
            <a:round/>
            <a:headEnd/>
            <a:tailEnd type="arrow" w="med" len="med"/>
          </a:ln>
          <a:effectLst>
            <a:outerShdw blurRad="50800" dist="25400" dir="5400000" rotWithShape="0">
              <a:srgbClr val="000000">
                <a:alpha val="34999"/>
              </a:srgbClr>
            </a:outerShdw>
          </a:effectLst>
        </p:spPr>
      </p:cxnSp>
      <p:sp>
        <p:nvSpPr>
          <p:cNvPr id="17420" name="TextBox 19"/>
          <p:cNvSpPr txBox="1">
            <a:spLocks noChangeArrowheads="1"/>
          </p:cNvSpPr>
          <p:nvPr/>
        </p:nvSpPr>
        <p:spPr bwMode="auto">
          <a:xfrm>
            <a:off x="2286000" y="2297113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17421" name="TextBox 20"/>
          <p:cNvSpPr txBox="1">
            <a:spLocks noChangeArrowheads="1"/>
          </p:cNvSpPr>
          <p:nvPr/>
        </p:nvSpPr>
        <p:spPr bwMode="auto">
          <a:xfrm>
            <a:off x="2133600" y="3287713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17422" name="TextBox 8"/>
          <p:cNvSpPr txBox="1">
            <a:spLocks noChangeArrowheads="1"/>
          </p:cNvSpPr>
          <p:nvPr/>
        </p:nvSpPr>
        <p:spPr bwMode="auto">
          <a:xfrm>
            <a:off x="838200" y="4583113"/>
            <a:ext cx="1143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Discrete </a:t>
            </a:r>
          </a:p>
        </p:txBody>
      </p:sp>
      <p:sp>
        <p:nvSpPr>
          <p:cNvPr id="17423" name="TextBox 8"/>
          <p:cNvSpPr txBox="1">
            <a:spLocks noChangeArrowheads="1"/>
          </p:cNvSpPr>
          <p:nvPr/>
        </p:nvSpPr>
        <p:spPr bwMode="auto">
          <a:xfrm>
            <a:off x="4038600" y="4419600"/>
            <a:ext cx="11430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Discrete </a:t>
            </a:r>
          </a:p>
        </p:txBody>
      </p:sp>
      <p:cxnSp>
        <p:nvCxnSpPr>
          <p:cNvPr id="22" name="Straight Arrow Connector 21"/>
          <p:cNvCxnSpPr>
            <a:cxnSpLocks noChangeShapeType="1"/>
            <a:stCxn id="17417" idx="2"/>
            <a:endCxn id="17422" idx="0"/>
          </p:cNvCxnSpPr>
          <p:nvPr/>
        </p:nvCxnSpPr>
        <p:spPr bwMode="auto">
          <a:xfrm flipH="1">
            <a:off x="1409700" y="4186238"/>
            <a:ext cx="1371600" cy="396875"/>
          </a:xfrm>
          <a:prstGeom prst="straightConnector1">
            <a:avLst/>
          </a:prstGeom>
          <a:noFill/>
          <a:ln w="11429">
            <a:solidFill>
              <a:schemeClr val="accent1"/>
            </a:solidFill>
            <a:prstDash val="sysDash"/>
            <a:round/>
            <a:headEnd/>
            <a:tailEnd type="arrow" w="med" len="med"/>
          </a:ln>
          <a:effectLst>
            <a:outerShdw blurRad="50800" dist="25400" dir="5400000" rotWithShape="0">
              <a:srgbClr val="000000">
                <a:alpha val="34998"/>
              </a:srgbClr>
            </a:outerShdw>
          </a:effectLst>
        </p:spPr>
      </p:cxnSp>
      <p:cxnSp>
        <p:nvCxnSpPr>
          <p:cNvPr id="24" name="Straight Arrow Connector 23"/>
          <p:cNvCxnSpPr>
            <a:cxnSpLocks noChangeShapeType="1"/>
            <a:stCxn id="17417" idx="2"/>
            <a:endCxn id="17423" idx="0"/>
          </p:cNvCxnSpPr>
          <p:nvPr/>
        </p:nvCxnSpPr>
        <p:spPr bwMode="auto">
          <a:xfrm>
            <a:off x="2781300" y="4186238"/>
            <a:ext cx="1828800" cy="233362"/>
          </a:xfrm>
          <a:prstGeom prst="straightConnector1">
            <a:avLst/>
          </a:prstGeom>
          <a:noFill/>
          <a:ln w="11429">
            <a:solidFill>
              <a:schemeClr val="accent1"/>
            </a:solidFill>
            <a:prstDash val="sysDash"/>
            <a:round/>
            <a:headEnd/>
            <a:tailEnd type="arrow" w="med" len="med"/>
          </a:ln>
          <a:effectLst>
            <a:outerShdw blurRad="50800" dist="25400" dir="5400000" rotWithShape="0">
              <a:srgbClr val="000000">
                <a:alpha val="34998"/>
              </a:srgbClr>
            </a:outerShdw>
          </a:effectLst>
        </p:spPr>
      </p:cxnSp>
      <p:sp>
        <p:nvSpPr>
          <p:cNvPr id="17426" name="TextBox 20"/>
          <p:cNvSpPr txBox="1">
            <a:spLocks noChangeArrowheads="1"/>
          </p:cNvSpPr>
          <p:nvPr/>
        </p:nvSpPr>
        <p:spPr bwMode="auto">
          <a:xfrm>
            <a:off x="1371600" y="4049713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17427" name="TextBox 8"/>
          <p:cNvSpPr txBox="1">
            <a:spLocks noChangeArrowheads="1"/>
          </p:cNvSpPr>
          <p:nvPr/>
        </p:nvSpPr>
        <p:spPr bwMode="auto">
          <a:xfrm>
            <a:off x="381000" y="5410200"/>
            <a:ext cx="1295400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/>
              <a:t>Game Tree Search</a:t>
            </a:r>
          </a:p>
        </p:txBody>
      </p:sp>
      <p:cxnSp>
        <p:nvCxnSpPr>
          <p:cNvPr id="30" name="Straight Arrow Connector 29"/>
          <p:cNvCxnSpPr>
            <a:cxnSpLocks noChangeShapeType="1"/>
            <a:stCxn id="17422" idx="2"/>
          </p:cNvCxnSpPr>
          <p:nvPr/>
        </p:nvCxnSpPr>
        <p:spPr bwMode="auto">
          <a:xfrm rot="5400000">
            <a:off x="744537" y="4748213"/>
            <a:ext cx="454025" cy="876300"/>
          </a:xfrm>
          <a:prstGeom prst="straightConnector1">
            <a:avLst/>
          </a:prstGeom>
          <a:noFill/>
          <a:ln w="11429">
            <a:solidFill>
              <a:schemeClr val="accent1"/>
            </a:solidFill>
            <a:prstDash val="sysDash"/>
            <a:round/>
            <a:headEnd/>
            <a:tailEnd type="arrow" w="med" len="med"/>
          </a:ln>
          <a:effectLst>
            <a:outerShdw blurRad="50800" dist="25400" dir="5400000" rotWithShape="0">
              <a:srgbClr val="000000">
                <a:alpha val="34998"/>
              </a:srgbClr>
            </a:outerShdw>
          </a:effectLst>
        </p:spPr>
      </p:cxnSp>
      <p:sp>
        <p:nvSpPr>
          <p:cNvPr id="17429" name="TextBox 20"/>
          <p:cNvSpPr txBox="1">
            <a:spLocks noChangeArrowheads="1"/>
          </p:cNvSpPr>
          <p:nvPr/>
        </p:nvSpPr>
        <p:spPr bwMode="auto">
          <a:xfrm>
            <a:off x="228600" y="4659313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yes</a:t>
            </a:r>
          </a:p>
        </p:txBody>
      </p:sp>
      <p:sp>
        <p:nvSpPr>
          <p:cNvPr id="17430" name="TextBox 20"/>
          <p:cNvSpPr txBox="1">
            <a:spLocks noChangeArrowheads="1"/>
          </p:cNvSpPr>
          <p:nvPr/>
        </p:nvSpPr>
        <p:spPr bwMode="auto">
          <a:xfrm>
            <a:off x="4038600" y="39624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17431" name="TextBox 8"/>
          <p:cNvSpPr txBox="1">
            <a:spLocks noChangeArrowheads="1"/>
          </p:cNvSpPr>
          <p:nvPr/>
        </p:nvSpPr>
        <p:spPr bwMode="auto">
          <a:xfrm>
            <a:off x="5943600" y="5334000"/>
            <a:ext cx="28956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Continuous Action Games</a:t>
            </a:r>
          </a:p>
        </p:txBody>
      </p:sp>
      <p:sp>
        <p:nvSpPr>
          <p:cNvPr id="17432" name="TextBox 8"/>
          <p:cNvSpPr txBox="1">
            <a:spLocks noChangeArrowheads="1"/>
          </p:cNvSpPr>
          <p:nvPr/>
        </p:nvSpPr>
        <p:spPr bwMode="auto">
          <a:xfrm>
            <a:off x="3810000" y="5410200"/>
            <a:ext cx="1905000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Game Matrices</a:t>
            </a:r>
          </a:p>
        </p:txBody>
      </p:sp>
      <p:cxnSp>
        <p:nvCxnSpPr>
          <p:cNvPr id="40" name="Straight Arrow Connector 39"/>
          <p:cNvCxnSpPr>
            <a:stCxn id="17423" idx="2"/>
          </p:cNvCxnSpPr>
          <p:nvPr/>
        </p:nvCxnSpPr>
        <p:spPr>
          <a:xfrm rot="5400000">
            <a:off x="4280694" y="5087144"/>
            <a:ext cx="620712" cy="38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423" idx="3"/>
            <a:endCxn id="17431" idx="0"/>
          </p:cNvCxnSpPr>
          <p:nvPr/>
        </p:nvCxnSpPr>
        <p:spPr>
          <a:xfrm>
            <a:off x="5181600" y="4608513"/>
            <a:ext cx="2209800" cy="7254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435" name="TextBox 20"/>
          <p:cNvSpPr txBox="1">
            <a:spLocks noChangeArrowheads="1"/>
          </p:cNvSpPr>
          <p:nvPr/>
        </p:nvSpPr>
        <p:spPr bwMode="auto">
          <a:xfrm>
            <a:off x="5791200" y="44196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no</a:t>
            </a:r>
          </a:p>
        </p:txBody>
      </p:sp>
      <p:sp>
        <p:nvSpPr>
          <p:cNvPr id="17436" name="TextBox 20"/>
          <p:cNvSpPr txBox="1">
            <a:spLocks noChangeArrowheads="1"/>
          </p:cNvSpPr>
          <p:nvPr/>
        </p:nvSpPr>
        <p:spPr bwMode="auto">
          <a:xfrm>
            <a:off x="3962400" y="5040313"/>
            <a:ext cx="838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yes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Two-Ply Game Tree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981200"/>
            <a:ext cx="7491933" cy="2971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2971800"/>
            <a:ext cx="762000" cy="447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3048000"/>
            <a:ext cx="304800" cy="2968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687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2400" y="4495800"/>
            <a:ext cx="304800" cy="179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6875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2400" y="4386263"/>
            <a:ext cx="152400" cy="1095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6877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4343400"/>
            <a:ext cx="152400" cy="109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6879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4359275"/>
            <a:ext cx="152400" cy="109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6888" name="Picture 2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4600" y="5181600"/>
            <a:ext cx="6324600" cy="377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6891" name="Picture 2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43800" y="3581400"/>
            <a:ext cx="3810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Two-Ply Game Tree</a:t>
            </a: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286000"/>
            <a:ext cx="7299832" cy="2895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3048000"/>
            <a:ext cx="304800" cy="2968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9400" y="2905125"/>
            <a:ext cx="762000" cy="447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8922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2400" y="4495800"/>
            <a:ext cx="304800" cy="1793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8923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2400" y="4386263"/>
            <a:ext cx="152400" cy="1095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8924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4452938"/>
            <a:ext cx="304800" cy="1793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8925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38800" y="4343400"/>
            <a:ext cx="152400" cy="109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8927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4359275"/>
            <a:ext cx="152400" cy="109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8931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57600" y="4359275"/>
            <a:ext cx="228600" cy="165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8933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38400" y="4343400"/>
            <a:ext cx="152400" cy="109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8935" name="Picture 2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4343400"/>
            <a:ext cx="152400" cy="109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8936" name="Picture 2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33800" y="3638550"/>
            <a:ext cx="3810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8937" name="Picture 2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5000" y="3581400"/>
            <a:ext cx="3810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38938" name="Picture 2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43800" y="3581400"/>
            <a:ext cx="38100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Two-Ply Game Tree</a:t>
            </a:r>
          </a:p>
        </p:txBody>
      </p:sp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2905125"/>
            <a:ext cx="762000" cy="447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1447800" y="4953000"/>
            <a:ext cx="304800" cy="304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7391400" y="4876800"/>
            <a:ext cx="304800" cy="304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40971" name="Oval 11"/>
          <p:cNvSpPr>
            <a:spLocks noChangeArrowheads="1"/>
          </p:cNvSpPr>
          <p:nvPr/>
        </p:nvSpPr>
        <p:spPr bwMode="auto">
          <a:xfrm>
            <a:off x="3733800" y="4876800"/>
            <a:ext cx="304800" cy="304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 flipH="1">
            <a:off x="5334000" y="3810000"/>
            <a:ext cx="76200" cy="152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7200" y="2286000"/>
            <a:ext cx="7620000" cy="3022600"/>
            <a:chOff x="457200" y="2286000"/>
            <a:chExt cx="7620000" cy="3022600"/>
          </a:xfrm>
        </p:grpSpPr>
        <p:pic>
          <p:nvPicPr>
            <p:cNvPr id="40963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7200" y="2286000"/>
              <a:ext cx="7620000" cy="30226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cxnSp>
          <p:nvCxnSpPr>
            <p:cNvPr id="40969" name="AutoShape 9"/>
            <p:cNvCxnSpPr>
              <a:cxnSpLocks noChangeShapeType="1"/>
              <a:stCxn id="40968" idx="2"/>
            </p:cNvCxnSpPr>
            <p:nvPr/>
          </p:nvCxnSpPr>
          <p:spPr bwMode="auto">
            <a:xfrm rot="10800000" flipH="1">
              <a:off x="1447800" y="3657600"/>
              <a:ext cx="914400" cy="1447800"/>
            </a:xfrm>
            <a:prstGeom prst="curvedConnector4">
              <a:avLst>
                <a:gd name="adj1" fmla="val -25000"/>
                <a:gd name="adj2" fmla="val 78398"/>
              </a:avLst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40973" name="AutoShape 13"/>
            <p:cNvCxnSpPr>
              <a:cxnSpLocks noChangeShapeType="1"/>
            </p:cNvCxnSpPr>
            <p:nvPr/>
          </p:nvCxnSpPr>
          <p:spPr bwMode="auto">
            <a:xfrm rot="5400000" flipH="1" flipV="1">
              <a:off x="3352800" y="3962400"/>
              <a:ext cx="1447800" cy="533400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</p:cxnSp>
        <p:cxnSp>
          <p:nvCxnSpPr>
            <p:cNvPr id="40974" name="AutoShape 14"/>
            <p:cNvCxnSpPr>
              <a:cxnSpLocks noChangeShapeType="1"/>
              <a:stCxn id="40970" idx="6"/>
            </p:cNvCxnSpPr>
            <p:nvPr/>
          </p:nvCxnSpPr>
          <p:spPr bwMode="auto">
            <a:xfrm flipH="1" flipV="1">
              <a:off x="6705600" y="3492500"/>
              <a:ext cx="990600" cy="1536700"/>
            </a:xfrm>
            <a:prstGeom prst="curvedConnector4">
              <a:avLst>
                <a:gd name="adj1" fmla="val -23079"/>
                <a:gd name="adj2" fmla="val 98343"/>
              </a:avLst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triangle" w="sm" len="sm"/>
            </a:ln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Two-Ply Game Tree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514600"/>
            <a:ext cx="7620000" cy="3022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3657600" y="3581400"/>
            <a:ext cx="304800" cy="304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cxnSp>
        <p:nvCxnSpPr>
          <p:cNvPr id="43013" name="AutoShape 5"/>
          <p:cNvCxnSpPr>
            <a:cxnSpLocks noChangeShapeType="1"/>
            <a:stCxn id="43012" idx="2"/>
          </p:cNvCxnSpPr>
          <p:nvPr/>
        </p:nvCxnSpPr>
        <p:spPr bwMode="auto">
          <a:xfrm rot="10800000" flipH="1">
            <a:off x="3657600" y="2667000"/>
            <a:ext cx="1752600" cy="1066800"/>
          </a:xfrm>
          <a:prstGeom prst="curvedConnector3">
            <a:avLst>
              <a:gd name="adj1" fmla="val -13042"/>
            </a:avLst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</p:cxn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2895600" y="2359025"/>
            <a:ext cx="2405063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rgbClr val="FF0000"/>
                </a:solidFill>
                <a:latin typeface="Verdana" charset="0"/>
              </a:rPr>
              <a:t>The minimax decision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609600" y="1412875"/>
            <a:ext cx="6837363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Verdana" charset="0"/>
              </a:rPr>
              <a:t>Minimax maximizes the utility for the worst-case outcome for max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rgbClr val="7B9899"/>
                </a:solidFill>
              </a:rPr>
              <a:t>What if MIN does not play optimally?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Definition of optimal play for MAX assumes MIN plays optimally:</a:t>
            </a:r>
          </a:p>
          <a:p>
            <a:pPr lvl="1" eaLnBrk="1" hangingPunct="1"/>
            <a:r>
              <a:rPr lang="en-US" sz="2400"/>
              <a:t>maximizes worst-case outcome for MAX</a:t>
            </a:r>
          </a:p>
          <a:p>
            <a:pPr lvl="1" eaLnBrk="1" hangingPunct="1"/>
            <a:endParaRPr lang="en-US" sz="2400"/>
          </a:p>
          <a:p>
            <a:pPr eaLnBrk="1" hangingPunct="1"/>
            <a:r>
              <a:rPr lang="en-US" sz="2400"/>
              <a:t>But if MIN does not play optimally, MAX will do even better</a:t>
            </a:r>
          </a:p>
          <a:p>
            <a:pPr lvl="1" eaLnBrk="1" hangingPunct="1"/>
            <a:r>
              <a:rPr lang="en-US" sz="2400"/>
              <a:t>Can prove this (Problem 6.2)</a:t>
            </a:r>
          </a:p>
          <a:p>
            <a:pPr eaLnBrk="1" hangingPunct="1">
              <a:buFontTx/>
              <a:buNone/>
            </a:pPr>
            <a:endParaRPr lang="en-US" sz="240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5575" cy="484188"/>
          </a:xfrm>
        </p:spPr>
        <p:txBody>
          <a:bodyPr/>
          <a:lstStyle/>
          <a:p>
            <a:pPr eaLnBrk="1" hangingPunct="1"/>
            <a:r>
              <a:rPr lang="en-US" sz="2500"/>
              <a:t>Pseudocode for Minimax Algorithm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1295400" y="1447800"/>
            <a:ext cx="6813550" cy="1200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Times New Roman" charset="0"/>
              </a:rPr>
              <a:t>function </a:t>
            </a:r>
            <a:r>
              <a:rPr lang="en-US">
                <a:latin typeface="Times New Roman" charset="0"/>
              </a:rPr>
              <a:t>MINIMAX-DECISION(</a:t>
            </a:r>
            <a:r>
              <a:rPr lang="en-US" i="1">
                <a:latin typeface="Times New Roman" charset="0"/>
              </a:rPr>
              <a:t>state</a:t>
            </a:r>
            <a:r>
              <a:rPr lang="en-US">
                <a:latin typeface="Times New Roman" charset="0"/>
              </a:rPr>
              <a:t>)</a:t>
            </a:r>
            <a:r>
              <a:rPr lang="en-US" b="1">
                <a:latin typeface="Times New Roman" charset="0"/>
              </a:rPr>
              <a:t> returns </a:t>
            </a:r>
            <a:r>
              <a:rPr lang="en-US" i="1">
                <a:latin typeface="Times New Roman" charset="0"/>
              </a:rPr>
              <a:t>an action</a:t>
            </a:r>
          </a:p>
          <a:p>
            <a:r>
              <a:rPr lang="en-US" b="1">
                <a:latin typeface="Times New Roman" charset="0"/>
              </a:rPr>
              <a:t>   </a:t>
            </a:r>
            <a:r>
              <a:rPr lang="en-US" sz="1600" b="1">
                <a:latin typeface="Times New Roman" charset="0"/>
              </a:rPr>
              <a:t>inputs</a:t>
            </a:r>
            <a:r>
              <a:rPr lang="en-US" b="1">
                <a:latin typeface="Times New Roman" charset="0"/>
              </a:rPr>
              <a:t>: </a:t>
            </a:r>
            <a:r>
              <a:rPr lang="en-US" i="1">
                <a:latin typeface="Times New Roman" charset="0"/>
              </a:rPr>
              <a:t>state</a:t>
            </a:r>
            <a:r>
              <a:rPr lang="en-US">
                <a:latin typeface="Times New Roman" charset="0"/>
              </a:rPr>
              <a:t>, current state in game</a:t>
            </a:r>
          </a:p>
          <a:p>
            <a:r>
              <a:rPr lang="en-US" b="1">
                <a:latin typeface="Times New Roman" charset="0"/>
              </a:rPr>
              <a:t>   </a:t>
            </a:r>
            <a:r>
              <a:rPr lang="en-US" i="1">
                <a:latin typeface="Times New Roman" charset="0"/>
              </a:rPr>
              <a:t>v</a:t>
            </a:r>
            <a:r>
              <a:rPr lang="en-US">
                <a:latin typeface="Times New Roman" charset="0"/>
                <a:sym typeface="Symbol" charset="2"/>
              </a:rPr>
              <a:t></a:t>
            </a:r>
            <a:r>
              <a:rPr lang="en-US">
                <a:latin typeface="MS Shell Dlg" charset="0"/>
              </a:rPr>
              <a:t>MAX-VALUE(</a:t>
            </a:r>
            <a:r>
              <a:rPr lang="en-US" i="1">
                <a:latin typeface="MS Shell Dlg" charset="0"/>
              </a:rPr>
              <a:t>state</a:t>
            </a:r>
            <a:r>
              <a:rPr lang="en-US">
                <a:latin typeface="MS Shell Dlg" charset="0"/>
              </a:rPr>
              <a:t>)</a:t>
            </a:r>
          </a:p>
          <a:p>
            <a:r>
              <a:rPr lang="en-US" b="1">
                <a:latin typeface="MS Shell Dlg" charset="0"/>
              </a:rPr>
              <a:t>   return </a:t>
            </a:r>
            <a:r>
              <a:rPr lang="en-US">
                <a:latin typeface="MS Shell Dlg" charset="0"/>
              </a:rPr>
              <a:t>the </a:t>
            </a:r>
            <a:r>
              <a:rPr lang="en-US" i="1">
                <a:latin typeface="MS Shell Dlg" charset="0"/>
              </a:rPr>
              <a:t>action</a:t>
            </a:r>
            <a:r>
              <a:rPr lang="en-US">
                <a:latin typeface="MS Shell Dlg" charset="0"/>
              </a:rPr>
              <a:t> in SUCCESSORS(</a:t>
            </a:r>
            <a:r>
              <a:rPr lang="en-US" i="1">
                <a:latin typeface="MS Shell Dlg" charset="0"/>
              </a:rPr>
              <a:t>state</a:t>
            </a:r>
            <a:r>
              <a:rPr lang="en-US">
                <a:latin typeface="MS Shell Dlg" charset="0"/>
              </a:rPr>
              <a:t>) with value </a:t>
            </a:r>
            <a:r>
              <a:rPr lang="en-US" i="1">
                <a:latin typeface="MS Shell Dlg" charset="0"/>
              </a:rPr>
              <a:t>v</a:t>
            </a:r>
            <a:endParaRPr lang="en-US" i="1">
              <a:latin typeface="Times New Roman" charset="0"/>
            </a:endParaRP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752600" y="4495800"/>
            <a:ext cx="5911850" cy="1816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b="1" baseline="30000">
                <a:latin typeface="Times New Roman" charset="0"/>
              </a:rPr>
              <a:t>function </a:t>
            </a:r>
            <a:r>
              <a:rPr lang="en-US" sz="2800" baseline="30000">
                <a:latin typeface="Times New Roman" charset="0"/>
              </a:rPr>
              <a:t>MIN-VALUE(</a:t>
            </a:r>
            <a:r>
              <a:rPr lang="en-US" sz="2800" i="1" baseline="30000">
                <a:latin typeface="Times New Roman" charset="0"/>
              </a:rPr>
              <a:t>state</a:t>
            </a:r>
            <a:r>
              <a:rPr lang="en-US" sz="2800" baseline="30000">
                <a:latin typeface="Times New Roman" charset="0"/>
              </a:rPr>
              <a:t>)</a:t>
            </a:r>
            <a:r>
              <a:rPr lang="en-US" sz="2800" b="1" baseline="30000">
                <a:latin typeface="Times New Roman" charset="0"/>
              </a:rPr>
              <a:t> returns </a:t>
            </a:r>
            <a:r>
              <a:rPr lang="en-US" sz="2800" i="1" baseline="30000">
                <a:latin typeface="Times New Roman" charset="0"/>
              </a:rPr>
              <a:t>a utility value</a:t>
            </a:r>
          </a:p>
          <a:p>
            <a:r>
              <a:rPr lang="en-US" sz="2800" b="1" baseline="30000">
                <a:latin typeface="Times New Roman" charset="0"/>
              </a:rPr>
              <a:t>   if </a:t>
            </a:r>
            <a:r>
              <a:rPr lang="en-US" sz="2800" baseline="30000">
                <a:latin typeface="Times New Roman" charset="0"/>
              </a:rPr>
              <a:t>TERMINAL-TEST(</a:t>
            </a:r>
            <a:r>
              <a:rPr lang="en-US" sz="2800" i="1" baseline="30000">
                <a:latin typeface="Times New Roman" charset="0"/>
              </a:rPr>
              <a:t>state</a:t>
            </a:r>
            <a:r>
              <a:rPr lang="en-US" sz="2800" baseline="30000">
                <a:latin typeface="Times New Roman" charset="0"/>
              </a:rPr>
              <a:t>) </a:t>
            </a:r>
            <a:r>
              <a:rPr lang="en-US" sz="2800" b="1" baseline="30000">
                <a:latin typeface="Times New Roman" charset="0"/>
              </a:rPr>
              <a:t>then return</a:t>
            </a:r>
            <a:r>
              <a:rPr lang="en-US" sz="2800" baseline="30000">
                <a:latin typeface="Times New Roman" charset="0"/>
              </a:rPr>
              <a:t> UTILITY(</a:t>
            </a:r>
            <a:r>
              <a:rPr lang="en-US" sz="2800" i="1" baseline="30000">
                <a:latin typeface="Times New Roman" charset="0"/>
              </a:rPr>
              <a:t>state</a:t>
            </a:r>
            <a:r>
              <a:rPr lang="en-US" sz="2800" baseline="30000">
                <a:latin typeface="Times New Roman" charset="0"/>
              </a:rPr>
              <a:t>)</a:t>
            </a:r>
            <a:endParaRPr lang="en-US" sz="2800" b="1" baseline="30000">
              <a:latin typeface="Times New Roman" charset="0"/>
            </a:endParaRPr>
          </a:p>
          <a:p>
            <a:r>
              <a:rPr lang="en-US" sz="2800" b="1" baseline="30000">
                <a:latin typeface="Times New Roman" charset="0"/>
              </a:rPr>
              <a:t>   </a:t>
            </a:r>
            <a:r>
              <a:rPr lang="en-US" sz="2800" i="1" baseline="30000">
                <a:latin typeface="Times New Roman" charset="0"/>
              </a:rPr>
              <a:t>v </a:t>
            </a:r>
            <a:r>
              <a:rPr lang="en-US" sz="2800" baseline="30000">
                <a:latin typeface="Times New Roman" charset="0"/>
                <a:sym typeface="Symbol" charset="2"/>
              </a:rPr>
              <a:t></a:t>
            </a:r>
            <a:r>
              <a:rPr lang="en-US" sz="2800" baseline="30000">
                <a:latin typeface="Times New Roman" charset="0"/>
              </a:rPr>
              <a:t> ∞</a:t>
            </a:r>
          </a:p>
          <a:p>
            <a:r>
              <a:rPr lang="en-US" sz="2800" b="1" baseline="30000">
                <a:latin typeface="MS Shell Dlg" charset="0"/>
              </a:rPr>
              <a:t>   for </a:t>
            </a:r>
            <a:r>
              <a:rPr lang="en-US" sz="2800" i="1" baseline="30000">
                <a:latin typeface="MS Shell Dlg" charset="0"/>
              </a:rPr>
              <a:t>a,s</a:t>
            </a:r>
            <a:r>
              <a:rPr lang="en-US" sz="2800" baseline="30000">
                <a:latin typeface="MS Shell Dlg" charset="0"/>
              </a:rPr>
              <a:t> in SUCCESSORS(</a:t>
            </a:r>
            <a:r>
              <a:rPr lang="en-US" sz="2800" i="1" baseline="30000">
                <a:latin typeface="MS Shell Dlg" charset="0"/>
              </a:rPr>
              <a:t>state</a:t>
            </a:r>
            <a:r>
              <a:rPr lang="en-US" sz="2800" baseline="30000">
                <a:latin typeface="MS Shell Dlg" charset="0"/>
              </a:rPr>
              <a:t>) </a:t>
            </a:r>
            <a:r>
              <a:rPr lang="en-US" sz="2800" b="1" baseline="30000">
                <a:latin typeface="MS Shell Dlg" charset="0"/>
              </a:rPr>
              <a:t>do</a:t>
            </a:r>
          </a:p>
          <a:p>
            <a:r>
              <a:rPr lang="en-US" sz="2800" b="1" baseline="30000">
                <a:latin typeface="Times New Roman" charset="0"/>
              </a:rPr>
              <a:t>      </a:t>
            </a:r>
            <a:r>
              <a:rPr lang="en-US" sz="2800" i="1" baseline="30000">
                <a:latin typeface="Times New Roman" charset="0"/>
              </a:rPr>
              <a:t>v </a:t>
            </a:r>
            <a:r>
              <a:rPr lang="en-US" sz="2800" baseline="30000">
                <a:latin typeface="Times New Roman" charset="0"/>
                <a:sym typeface="Symbol" charset="2"/>
              </a:rPr>
              <a:t></a:t>
            </a:r>
            <a:r>
              <a:rPr lang="en-US" sz="2800" baseline="30000">
                <a:latin typeface="Times New Roman" charset="0"/>
              </a:rPr>
              <a:t> </a:t>
            </a:r>
            <a:r>
              <a:rPr lang="en-US" sz="2800" baseline="30000">
                <a:latin typeface="MS Shell Dlg" charset="0"/>
              </a:rPr>
              <a:t>MIN(</a:t>
            </a:r>
            <a:r>
              <a:rPr lang="en-US" sz="2800" i="1" baseline="30000">
                <a:latin typeface="MS Shell Dlg" charset="0"/>
              </a:rPr>
              <a:t>v,</a:t>
            </a:r>
            <a:r>
              <a:rPr lang="en-US" sz="2800" baseline="30000">
                <a:latin typeface="MS Shell Dlg" charset="0"/>
              </a:rPr>
              <a:t>MAX-VALUE(</a:t>
            </a:r>
            <a:r>
              <a:rPr lang="en-US" sz="2800" i="1" baseline="30000">
                <a:latin typeface="MS Shell Dlg" charset="0"/>
              </a:rPr>
              <a:t>s</a:t>
            </a:r>
            <a:r>
              <a:rPr lang="en-US" sz="2800" baseline="30000">
                <a:latin typeface="MS Shell Dlg" charset="0"/>
              </a:rPr>
              <a:t>))</a:t>
            </a:r>
          </a:p>
          <a:p>
            <a:r>
              <a:rPr lang="en-US" sz="2800" b="1" baseline="30000">
                <a:latin typeface="MS Shell Dlg" charset="0"/>
              </a:rPr>
              <a:t>   return </a:t>
            </a:r>
            <a:r>
              <a:rPr lang="en-US" sz="2800" i="1" baseline="30000">
                <a:latin typeface="Times New Roman" charset="0"/>
                <a:sym typeface="Symbol" charset="2"/>
              </a:rPr>
              <a:t>v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1371600" y="2743200"/>
            <a:ext cx="6400800" cy="1570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Times New Roman" charset="0"/>
              </a:rPr>
              <a:t>function </a:t>
            </a:r>
            <a:r>
              <a:rPr lang="en-US" sz="1600">
                <a:latin typeface="Times New Roman" charset="0"/>
              </a:rPr>
              <a:t>MAX-VALUE(</a:t>
            </a:r>
            <a:r>
              <a:rPr lang="en-US" sz="1600" i="1">
                <a:latin typeface="Times New Roman" charset="0"/>
              </a:rPr>
              <a:t>state</a:t>
            </a:r>
            <a:r>
              <a:rPr lang="en-US" sz="1600">
                <a:latin typeface="Times New Roman" charset="0"/>
              </a:rPr>
              <a:t>)</a:t>
            </a:r>
            <a:r>
              <a:rPr lang="en-US" sz="1600" b="1">
                <a:latin typeface="Times New Roman" charset="0"/>
              </a:rPr>
              <a:t> returns </a:t>
            </a:r>
            <a:r>
              <a:rPr lang="en-US" sz="1600" i="1">
                <a:latin typeface="Times New Roman" charset="0"/>
              </a:rPr>
              <a:t>a utility value</a:t>
            </a:r>
          </a:p>
          <a:p>
            <a:r>
              <a:rPr lang="en-US" sz="1600" b="1">
                <a:latin typeface="Times New Roman" charset="0"/>
              </a:rPr>
              <a:t>   if </a:t>
            </a:r>
            <a:r>
              <a:rPr lang="en-US" sz="1600">
                <a:latin typeface="Times New Roman" charset="0"/>
              </a:rPr>
              <a:t>TERMINAL-TEST(</a:t>
            </a:r>
            <a:r>
              <a:rPr lang="en-US" sz="1600" i="1">
                <a:latin typeface="Times New Roman" charset="0"/>
              </a:rPr>
              <a:t>state</a:t>
            </a:r>
            <a:r>
              <a:rPr lang="en-US" sz="1600">
                <a:latin typeface="Times New Roman" charset="0"/>
              </a:rPr>
              <a:t>) </a:t>
            </a:r>
            <a:r>
              <a:rPr lang="en-US" sz="1600" b="1">
                <a:latin typeface="Times New Roman" charset="0"/>
              </a:rPr>
              <a:t>then return</a:t>
            </a:r>
            <a:r>
              <a:rPr lang="en-US" sz="1600">
                <a:latin typeface="Times New Roman" charset="0"/>
              </a:rPr>
              <a:t> UTILITY(</a:t>
            </a:r>
            <a:r>
              <a:rPr lang="en-US" sz="1600" i="1">
                <a:latin typeface="Times New Roman" charset="0"/>
              </a:rPr>
              <a:t>state</a:t>
            </a:r>
            <a:r>
              <a:rPr lang="en-US" sz="1600">
                <a:latin typeface="Times New Roman" charset="0"/>
              </a:rPr>
              <a:t>)</a:t>
            </a:r>
            <a:endParaRPr lang="en-US" sz="1600" b="1">
              <a:latin typeface="Times New Roman" charset="0"/>
            </a:endParaRPr>
          </a:p>
          <a:p>
            <a:r>
              <a:rPr lang="en-US" sz="1600" b="1">
                <a:latin typeface="Times New Roman" charset="0"/>
              </a:rPr>
              <a:t>   </a:t>
            </a:r>
            <a:r>
              <a:rPr lang="en-US" sz="1600" i="1">
                <a:latin typeface="Times New Roman" charset="0"/>
              </a:rPr>
              <a:t>v </a:t>
            </a:r>
            <a:r>
              <a:rPr lang="en-US" sz="1600">
                <a:latin typeface="Times New Roman" charset="0"/>
                <a:sym typeface="Symbol" charset="2"/>
              </a:rPr>
              <a:t></a:t>
            </a:r>
            <a:r>
              <a:rPr lang="en-US" sz="1600">
                <a:latin typeface="Times New Roman" charset="0"/>
              </a:rPr>
              <a:t> -∞</a:t>
            </a:r>
          </a:p>
          <a:p>
            <a:r>
              <a:rPr lang="en-US" sz="1600" b="1">
                <a:latin typeface="MS Shell Dlg" charset="0"/>
              </a:rPr>
              <a:t>   for </a:t>
            </a:r>
            <a:r>
              <a:rPr lang="en-US" sz="1600" i="1">
                <a:latin typeface="MS Shell Dlg" charset="0"/>
              </a:rPr>
              <a:t>a,s</a:t>
            </a:r>
            <a:r>
              <a:rPr lang="en-US" sz="1600">
                <a:latin typeface="MS Shell Dlg" charset="0"/>
              </a:rPr>
              <a:t> in SUCCESSORS(</a:t>
            </a:r>
            <a:r>
              <a:rPr lang="en-US" sz="1600" i="1">
                <a:latin typeface="MS Shell Dlg" charset="0"/>
              </a:rPr>
              <a:t>state</a:t>
            </a:r>
            <a:r>
              <a:rPr lang="en-US" sz="1600">
                <a:latin typeface="MS Shell Dlg" charset="0"/>
              </a:rPr>
              <a:t>) </a:t>
            </a:r>
            <a:r>
              <a:rPr lang="en-US" sz="1600" b="1">
                <a:latin typeface="MS Shell Dlg" charset="0"/>
              </a:rPr>
              <a:t>do</a:t>
            </a:r>
          </a:p>
          <a:p>
            <a:r>
              <a:rPr lang="en-US" sz="1600" b="1">
                <a:latin typeface="Times New Roman" charset="0"/>
              </a:rPr>
              <a:t>      </a:t>
            </a:r>
            <a:r>
              <a:rPr lang="en-US" sz="1600" i="1">
                <a:latin typeface="Times New Roman" charset="0"/>
              </a:rPr>
              <a:t>v </a:t>
            </a:r>
            <a:r>
              <a:rPr lang="en-US" sz="1600">
                <a:latin typeface="Times New Roman" charset="0"/>
                <a:sym typeface="Symbol" charset="2"/>
              </a:rPr>
              <a:t></a:t>
            </a:r>
            <a:r>
              <a:rPr lang="en-US" sz="1600">
                <a:latin typeface="Times New Roman" charset="0"/>
              </a:rPr>
              <a:t> </a:t>
            </a:r>
            <a:r>
              <a:rPr lang="en-US" sz="1600">
                <a:latin typeface="MS Shell Dlg" charset="0"/>
              </a:rPr>
              <a:t>MAX(</a:t>
            </a:r>
            <a:r>
              <a:rPr lang="en-US" sz="1600" i="1">
                <a:latin typeface="MS Shell Dlg" charset="0"/>
              </a:rPr>
              <a:t>v,</a:t>
            </a:r>
            <a:r>
              <a:rPr lang="en-US" sz="1600">
                <a:latin typeface="MS Shell Dlg" charset="0"/>
              </a:rPr>
              <a:t>MIN-VALUE(</a:t>
            </a:r>
            <a:r>
              <a:rPr lang="en-US" sz="1600" i="1">
                <a:latin typeface="MS Shell Dlg" charset="0"/>
              </a:rPr>
              <a:t>s</a:t>
            </a:r>
            <a:r>
              <a:rPr lang="en-US" sz="1600">
                <a:latin typeface="MS Shell Dlg" charset="0"/>
              </a:rPr>
              <a:t>))</a:t>
            </a:r>
          </a:p>
          <a:p>
            <a:r>
              <a:rPr lang="en-US" sz="1600" b="1">
                <a:latin typeface="MS Shell Dlg" charset="0"/>
              </a:rPr>
              <a:t>   return </a:t>
            </a:r>
            <a:r>
              <a:rPr lang="en-US" sz="1600" i="1">
                <a:latin typeface="Times New Roman" charset="0"/>
                <a:sym typeface="Symbol" charset="2"/>
              </a:rPr>
              <a:t>v</a:t>
            </a:r>
          </a:p>
        </p:txBody>
      </p:sp>
      <p:sp>
        <p:nvSpPr>
          <p:cNvPr id="49158" name="Line 7"/>
          <p:cNvSpPr>
            <a:spLocks noChangeShapeType="1"/>
          </p:cNvSpPr>
          <p:nvPr/>
        </p:nvSpPr>
        <p:spPr bwMode="auto">
          <a:xfrm>
            <a:off x="228600" y="4419600"/>
            <a:ext cx="861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857" name="Rectangle 9"/>
          <p:cNvSpPr>
            <a:spLocks noChangeArrowheads="1"/>
          </p:cNvSpPr>
          <p:nvPr/>
        </p:nvSpPr>
        <p:spPr bwMode="auto">
          <a:xfrm>
            <a:off x="1447800" y="2057400"/>
            <a:ext cx="6076950" cy="228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78858" name="Rectangle 10"/>
          <p:cNvSpPr>
            <a:spLocks noChangeArrowheads="1"/>
          </p:cNvSpPr>
          <p:nvPr/>
        </p:nvSpPr>
        <p:spPr bwMode="auto">
          <a:xfrm>
            <a:off x="1600200" y="3733800"/>
            <a:ext cx="37338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78859" name="Rectangle 11"/>
          <p:cNvSpPr>
            <a:spLocks noChangeArrowheads="1"/>
          </p:cNvSpPr>
          <p:nvPr/>
        </p:nvSpPr>
        <p:spPr bwMode="auto">
          <a:xfrm>
            <a:off x="1981200" y="5562600"/>
            <a:ext cx="3733800" cy="304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49162" name="Line 7"/>
          <p:cNvSpPr>
            <a:spLocks noChangeShapeType="1"/>
          </p:cNvSpPr>
          <p:nvPr/>
        </p:nvSpPr>
        <p:spPr bwMode="auto">
          <a:xfrm>
            <a:off x="228600" y="2743200"/>
            <a:ext cx="853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7" grpId="0" animBg="1"/>
      <p:bldP spid="78858" grpId="0" animBg="1"/>
      <p:bldP spid="7885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of Algorithm Execution</a:t>
            </a:r>
            <a:endParaRPr lang="en-US" dirty="0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905000"/>
            <a:ext cx="6357938" cy="385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4" name="TextBox 3"/>
          <p:cNvSpPr txBox="1">
            <a:spLocks noChangeArrowheads="1"/>
          </p:cNvSpPr>
          <p:nvPr/>
        </p:nvSpPr>
        <p:spPr bwMode="auto">
          <a:xfrm>
            <a:off x="838200" y="1447800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MAX to move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</a:rPr>
              <a:t>Minimax Algorithm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721225"/>
          </a:xfrm>
        </p:spPr>
        <p:txBody>
          <a:bodyPr/>
          <a:lstStyle/>
          <a:p>
            <a:pPr eaLnBrk="1" hangingPunct="1"/>
            <a:r>
              <a:rPr lang="en-US"/>
              <a:t>Complete depth-first exploration of the game tree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Assumptions:</a:t>
            </a:r>
          </a:p>
          <a:p>
            <a:pPr lvl="1" eaLnBrk="1" hangingPunct="1"/>
            <a:r>
              <a:rPr lang="en-US"/>
              <a:t>Max depth = d, b legal moves at each point</a:t>
            </a:r>
          </a:p>
          <a:p>
            <a:pPr lvl="1" eaLnBrk="1" hangingPunct="1"/>
            <a:r>
              <a:rPr lang="en-US"/>
              <a:t>E.g., Chess: d ~ 100, b ~35</a:t>
            </a:r>
          </a:p>
        </p:txBody>
      </p:sp>
      <p:graphicFrame>
        <p:nvGraphicFramePr>
          <p:cNvPr id="89092" name="Group 4"/>
          <p:cNvGraphicFramePr>
            <a:graphicFrameLocks noGrp="1"/>
          </p:cNvGraphicFramePr>
          <p:nvPr/>
        </p:nvGraphicFramePr>
        <p:xfrm>
          <a:off x="4419600" y="3733800"/>
          <a:ext cx="4038600" cy="2438401"/>
        </p:xfrm>
        <a:graphic>
          <a:graphicData uri="http://schemas.openxmlformats.org/drawingml/2006/table">
            <a:tbl>
              <a:tblPr/>
              <a:tblGrid>
                <a:gridCol w="2133600"/>
                <a:gridCol w="1905000"/>
              </a:tblGrid>
              <a:tr h="665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Criterion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Minimax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5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O(b</a:t>
                      </a:r>
                      <a:r>
                        <a:rPr kumimoji="0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d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7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Space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Arial" charset="0"/>
                          <a:cs typeface="Arial" charset="0"/>
                        </a:rPr>
                        <a:t>O(bd)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9106" name="Text Box 18"/>
          <p:cNvSpPr txBox="1">
            <a:spLocks noChangeArrowheads="1"/>
          </p:cNvSpPr>
          <p:nvPr/>
        </p:nvSpPr>
        <p:spPr bwMode="auto">
          <a:xfrm>
            <a:off x="5943600" y="5334000"/>
            <a:ext cx="4413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Times New Roman" charset="0"/>
                <a:sym typeface="Wingdings" charset="2"/>
              </a:rPr>
              <a:t></a:t>
            </a:r>
          </a:p>
        </p:txBody>
      </p:sp>
      <p:sp>
        <p:nvSpPr>
          <p:cNvPr id="89107" name="Text Box 19"/>
          <p:cNvSpPr txBox="1">
            <a:spLocks noChangeArrowheads="1"/>
          </p:cNvSpPr>
          <p:nvPr/>
        </p:nvSpPr>
        <p:spPr bwMode="auto">
          <a:xfrm>
            <a:off x="5943600" y="4343400"/>
            <a:ext cx="4413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Times New Roman" charset="0"/>
                <a:sym typeface="Wingdings" charset="2"/>
              </a:rPr>
              <a:t></a:t>
            </a:r>
            <a:endParaRPr lang="en-US" sz="240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06" grpId="0" autoUpdateAnimBg="0"/>
      <p:bldP spid="8910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Multiplayer games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39763" y="1447800"/>
            <a:ext cx="8504237" cy="4572000"/>
          </a:xfrm>
        </p:spPr>
        <p:txBody>
          <a:bodyPr/>
          <a:lstStyle/>
          <a:p>
            <a:pPr eaLnBrk="1" hangingPunct="1"/>
            <a:r>
              <a:rPr lang="en-US" sz="1600"/>
              <a:t>Games allow more than two players</a:t>
            </a:r>
          </a:p>
          <a:p>
            <a:pPr eaLnBrk="1" hangingPunct="1"/>
            <a:endParaRPr lang="en-US" sz="1600"/>
          </a:p>
          <a:p>
            <a:pPr eaLnBrk="1" hangingPunct="1"/>
            <a:r>
              <a:rPr lang="en-US" sz="1600"/>
              <a:t>Single minimax values become vectors</a:t>
            </a:r>
          </a:p>
          <a:p>
            <a:pPr eaLnBrk="1" hangingPunct="1"/>
            <a:endParaRPr lang="en-US" sz="1600"/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667000"/>
            <a:ext cx="744220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pic>
        <p:nvPicPr>
          <p:cNvPr id="5427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971800"/>
            <a:ext cx="57086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6" name="TextBox 3"/>
          <p:cNvSpPr txBox="1">
            <a:spLocks noChangeArrowheads="1"/>
          </p:cNvSpPr>
          <p:nvPr/>
        </p:nvSpPr>
        <p:spPr bwMode="auto">
          <a:xfrm>
            <a:off x="990600" y="4724400"/>
            <a:ext cx="69564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latin typeface="Georgia" charset="0"/>
              </a:rPr>
              <a:t> </a:t>
            </a:r>
            <a:r>
              <a:rPr lang="en-US" b="1">
                <a:latin typeface="Georgia" charset="0"/>
              </a:rPr>
              <a:t>A</a:t>
            </a:r>
            <a:r>
              <a:rPr lang="en-US">
                <a:latin typeface="Georgia" charset="0"/>
              </a:rPr>
              <a:t> and </a:t>
            </a:r>
            <a:r>
              <a:rPr lang="en-US" b="1">
                <a:latin typeface="Georgia" charset="0"/>
              </a:rPr>
              <a:t>B</a:t>
            </a:r>
            <a:r>
              <a:rPr lang="en-US">
                <a:latin typeface="Georgia" charset="0"/>
              </a:rPr>
              <a:t> make simultaneous moves, illustrates </a:t>
            </a:r>
            <a:r>
              <a:rPr lang="en-US" i="1">
                <a:latin typeface="Georgia" charset="0"/>
              </a:rPr>
              <a:t>minimax</a:t>
            </a:r>
            <a:r>
              <a:rPr lang="en-US">
                <a:latin typeface="Georgia" charset="0"/>
              </a:rPr>
              <a:t> solutions.</a:t>
            </a:r>
          </a:p>
          <a:p>
            <a:r>
              <a:rPr lang="en-US">
                <a:latin typeface="Georgia" charset="0"/>
              </a:rPr>
              <a:t>Can they do better than minimax?</a:t>
            </a:r>
          </a:p>
          <a:p>
            <a:r>
              <a:rPr lang="en-US">
                <a:latin typeface="Georgia" charset="0"/>
              </a:rPr>
              <a:t>Can we make the space less complex? </a:t>
            </a:r>
          </a:p>
          <a:p>
            <a:r>
              <a:rPr lang="en-US">
                <a:latin typeface="Georgia" charset="0"/>
              </a:rPr>
              <a:t>Pure strategy vs mix strategies</a:t>
            </a:r>
          </a:p>
        </p:txBody>
      </p:sp>
      <p:sp>
        <p:nvSpPr>
          <p:cNvPr id="54277" name="TextBox 4"/>
          <p:cNvSpPr txBox="1">
            <a:spLocks noChangeArrowheads="1"/>
          </p:cNvSpPr>
          <p:nvPr/>
        </p:nvSpPr>
        <p:spPr bwMode="auto">
          <a:xfrm>
            <a:off x="304800" y="1524000"/>
            <a:ext cx="8686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Georgia" charset="0"/>
              </a:rPr>
              <a:t>Zero sum games:  </a:t>
            </a:r>
            <a:r>
              <a:rPr lang="en-US">
                <a:latin typeface="Georgia" charset="0"/>
              </a:rPr>
              <a:t> </a:t>
            </a:r>
            <a:r>
              <a:rPr lang="en-US" b="1">
                <a:latin typeface="Georgia" charset="0"/>
              </a:rPr>
              <a:t>zero-sum</a:t>
            </a:r>
            <a:r>
              <a:rPr lang="en-US">
                <a:latin typeface="Georgia" charset="0"/>
              </a:rPr>
              <a:t> describes a situation in which a participant's</a:t>
            </a:r>
          </a:p>
          <a:p>
            <a:r>
              <a:rPr lang="en-US">
                <a:latin typeface="Georgia" charset="0"/>
              </a:rPr>
              <a:t> gain or loss is exactly balanced by the losses or gains of the other participant(s). </a:t>
            </a:r>
          </a:p>
          <a:p>
            <a:r>
              <a:rPr lang="en-US">
                <a:latin typeface="Georgia" charset="0"/>
              </a:rPr>
              <a:t>If the total gains of the participants are added up,  and the total losses are subtracted,  they will sum to zero</a:t>
            </a:r>
            <a:endParaRPr lang="en-US" b="1">
              <a:latin typeface="Georgia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368425" y="2743200"/>
            <a:ext cx="6480175" cy="16732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325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Sequential Games</a:t>
            </a:r>
          </a:p>
        </p:txBody>
      </p:sp>
    </p:spTree>
    <p:extLst>
      <p:ext uri="{BB962C8B-B14F-4D97-AF65-F5344CB8AC3E}">
        <p14:creationId xmlns:p14="http://schemas.microsoft.com/office/powerpoint/2010/main" val="314680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</a:rPr>
              <a:t>Aspects of multiplayer games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Previous slide (standard minimax analysis) assumes that each player operates to maximize only their own utility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In practice, players make alliances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E.g, C strong, A and B both weak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May be best for A and B to attack C rather than each other</a:t>
            </a:r>
          </a:p>
          <a:p>
            <a:pPr lvl="1"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If game is not zero-sum (i.e., utility(A) = - utility(B) then alliances can be useful even with 2 players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e.g., both cooperate to maximum the sum of the utilities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Alpha-Beta Pruning</a:t>
            </a:r>
          </a:p>
        </p:txBody>
      </p:sp>
    </p:spTree>
    <p:extLst>
      <p:ext uri="{BB962C8B-B14F-4D97-AF65-F5344CB8AC3E}">
        <p14:creationId xmlns:p14="http://schemas.microsoft.com/office/powerpoint/2010/main" val="332752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</a:rPr>
              <a:t>Practical problem with minimax search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sz="2400" dirty="0"/>
              <a:t>Number of game states is exponential in the number of moves.</a:t>
            </a:r>
          </a:p>
          <a:p>
            <a:pPr lvl="1" eaLnBrk="1" hangingPunct="1"/>
            <a:r>
              <a:rPr lang="en-US" sz="2400" dirty="0"/>
              <a:t>Solution: Do not examine every node </a:t>
            </a:r>
          </a:p>
          <a:p>
            <a:pPr lvl="1" eaLnBrk="1" hangingPunct="1">
              <a:buFontTx/>
              <a:buNone/>
            </a:pPr>
            <a:r>
              <a:rPr lang="en-US" sz="2400" dirty="0"/>
              <a:t> =&gt; pruning</a:t>
            </a:r>
          </a:p>
          <a:p>
            <a:pPr lvl="2" eaLnBrk="1" hangingPunct="1"/>
            <a:r>
              <a:rPr lang="en-US" sz="2400" dirty="0"/>
              <a:t>Remove branches that do not influence final decision</a:t>
            </a:r>
          </a:p>
          <a:p>
            <a:pPr lvl="2"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Alpha-beta pruning: for each node, estimate </a:t>
            </a:r>
            <a:r>
              <a:rPr lang="en-US" sz="2400" i="1" dirty="0" smtClean="0"/>
              <a:t>interval</a:t>
            </a:r>
            <a:r>
              <a:rPr lang="en-US" sz="2400" dirty="0" smtClean="0"/>
              <a:t> </a:t>
            </a:r>
            <a:r>
              <a:rPr lang="en-US" sz="2400" dirty="0"/>
              <a:t>of possible </a:t>
            </a:r>
            <a:r>
              <a:rPr lang="en-US" sz="2400" dirty="0" smtClean="0"/>
              <a:t>values in corresponding </a:t>
            </a:r>
            <a:r>
              <a:rPr lang="en-US" sz="2400" smtClean="0"/>
              <a:t>subtree.</a:t>
            </a:r>
            <a:endParaRPr lang="en-US" sz="2400" dirty="0" smtClean="0"/>
          </a:p>
          <a:p>
            <a:pPr eaLnBrk="1" hangingPunct="1"/>
            <a:r>
              <a:rPr lang="en-US" sz="2400" dirty="0" smtClean="0"/>
              <a:t>Alpha: current bound on what max can guarantee himself</a:t>
            </a:r>
          </a:p>
          <a:p>
            <a:pPr eaLnBrk="1" hangingPunct="1"/>
            <a:r>
              <a:rPr lang="en-US" sz="2400" dirty="0" smtClean="0"/>
              <a:t>Beta: current bound on what min can guarantee herself</a:t>
            </a:r>
            <a:endParaRPr lang="en-US" sz="2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</a:rPr>
              <a:t>Alpha-beta Algorithm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500" dirty="0"/>
              <a:t>Depth first search – only considers nodes along a single path at any time</a:t>
            </a:r>
          </a:p>
          <a:p>
            <a:pPr eaLnBrk="1" hangingPunct="1">
              <a:lnSpc>
                <a:spcPct val="90000"/>
              </a:lnSpc>
            </a:pPr>
            <a:endParaRPr lang="en-US" sz="25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500" dirty="0"/>
              <a:t> </a:t>
            </a:r>
            <a:r>
              <a:rPr lang="en-US" sz="2500" dirty="0">
                <a:latin typeface="Symbol" charset="2"/>
              </a:rPr>
              <a:t>a</a:t>
            </a:r>
            <a:r>
              <a:rPr lang="en-US" sz="2500" dirty="0"/>
              <a:t> =  highest-value </a:t>
            </a:r>
            <a:r>
              <a:rPr lang="en-US" sz="2500" dirty="0" smtClean="0"/>
              <a:t>that </a:t>
            </a:r>
            <a:r>
              <a:rPr lang="en-US" sz="2500" dirty="0"/>
              <a:t>we can guarantee for MAX so far in the current </a:t>
            </a:r>
            <a:r>
              <a:rPr lang="en-US" sz="2500" dirty="0" smtClean="0"/>
              <a:t>path.</a:t>
            </a:r>
            <a:endParaRPr lang="en-US" sz="25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500" dirty="0"/>
              <a:t> </a:t>
            </a:r>
            <a:r>
              <a:rPr lang="en-US" sz="2500" dirty="0">
                <a:latin typeface="Symbol" charset="2"/>
              </a:rPr>
              <a:t>b</a:t>
            </a:r>
            <a:r>
              <a:rPr lang="en-US" sz="2500" dirty="0"/>
              <a:t> = lowest-value </a:t>
            </a:r>
            <a:r>
              <a:rPr lang="en-US" sz="2500" dirty="0" smtClean="0"/>
              <a:t>that </a:t>
            </a:r>
            <a:r>
              <a:rPr lang="en-US" sz="2500" dirty="0"/>
              <a:t>we can guarantee for MIN so far in the current </a:t>
            </a:r>
            <a:r>
              <a:rPr lang="en-US" sz="2500" dirty="0" smtClean="0"/>
              <a:t>path.</a:t>
            </a:r>
            <a:endParaRPr lang="en-US" sz="2500" dirty="0"/>
          </a:p>
          <a:p>
            <a:pPr eaLnBrk="1" hangingPunct="1">
              <a:lnSpc>
                <a:spcPct val="90000"/>
              </a:lnSpc>
            </a:pPr>
            <a:r>
              <a:rPr lang="en-US" sz="2500" dirty="0"/>
              <a:t> update values of </a:t>
            </a:r>
            <a:r>
              <a:rPr lang="en-US" sz="2500" dirty="0">
                <a:latin typeface="Symbol" charset="2"/>
              </a:rPr>
              <a:t>a</a:t>
            </a:r>
            <a:r>
              <a:rPr lang="en-US" sz="2500" dirty="0"/>
              <a:t> and </a:t>
            </a:r>
            <a:r>
              <a:rPr lang="en-US" sz="2500" dirty="0" err="1">
                <a:latin typeface="Symbol" charset="2"/>
              </a:rPr>
              <a:t>b</a:t>
            </a:r>
            <a:r>
              <a:rPr lang="en-US" sz="2500" dirty="0"/>
              <a:t> during search and prunes remaining branches as soon as the value is known to be worse than the current </a:t>
            </a:r>
            <a:r>
              <a:rPr lang="en-US" sz="2500" dirty="0">
                <a:latin typeface="Symbol" charset="2"/>
              </a:rPr>
              <a:t>a</a:t>
            </a:r>
            <a:r>
              <a:rPr lang="en-US" sz="2500" dirty="0"/>
              <a:t> or </a:t>
            </a:r>
            <a:r>
              <a:rPr lang="en-US" sz="2500" dirty="0" err="1">
                <a:latin typeface="Symbol" charset="2"/>
              </a:rPr>
              <a:t>b</a:t>
            </a:r>
            <a:r>
              <a:rPr lang="en-US" sz="2500" dirty="0"/>
              <a:t> value for MAX or </a:t>
            </a:r>
            <a:r>
              <a:rPr lang="en-US" sz="2500" dirty="0" smtClean="0"/>
              <a:t>MIN.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dirty="0" smtClean="0">
                <a:hlinkClick r:id="rId3"/>
              </a:rPr>
              <a:t>Alpha-beta Demo</a:t>
            </a:r>
            <a:r>
              <a:rPr lang="en-US" sz="2500" dirty="0" smtClean="0"/>
              <a:t>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862573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Informal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 smtClean="0"/>
              <a:t>For formal description see text Ch.5.</a:t>
            </a:r>
          </a:p>
          <a:p>
            <a:r>
              <a:rPr lang="en-US" sz="2400" dirty="0" smtClean="0"/>
              <a:t>Suppose that node </a:t>
            </a:r>
            <a:r>
              <a:rPr lang="en-US" sz="2400" i="1" dirty="0" smtClean="0"/>
              <a:t>v </a:t>
            </a:r>
            <a:r>
              <a:rPr lang="en-US" sz="2400" dirty="0" smtClean="0"/>
              <a:t>belongs to player A (max/min)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estimates for all children are available, the estimates for the node </a:t>
            </a:r>
            <a:r>
              <a:rPr lang="en-US" sz="2400" i="1" dirty="0" smtClean="0"/>
              <a:t>v </a:t>
            </a:r>
            <a:r>
              <a:rPr lang="en-US" sz="2400" dirty="0" smtClean="0"/>
              <a:t>become the estimates of the best child.</a:t>
            </a:r>
          </a:p>
          <a:p>
            <a:pPr lvl="1"/>
            <a:r>
              <a:rPr lang="en-US" sz="2400" dirty="0" smtClean="0"/>
              <a:t>This is like minimax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a child has a better A-estimate, update the A-estimate for </a:t>
            </a:r>
            <a:r>
              <a:rPr lang="en-US" sz="2400" i="1" dirty="0" smtClean="0"/>
              <a:t>v</a:t>
            </a:r>
            <a:r>
              <a:rPr lang="en-US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If the opponent’s estimate for a child node is worse for A than the A estimate for </a:t>
            </a:r>
            <a:r>
              <a:rPr lang="en-US" sz="2400" i="1" dirty="0" smtClean="0"/>
              <a:t>v</a:t>
            </a:r>
            <a:r>
              <a:rPr lang="en-US" sz="2400" dirty="0" smtClean="0"/>
              <a:t>, stop exploring the child node. </a:t>
            </a:r>
            <a:endParaRPr lang="en-US" sz="2400" dirty="0"/>
          </a:p>
          <a:p>
            <a:pPr lvl="1"/>
            <a:r>
              <a:rPr lang="en-US" sz="2400" dirty="0" smtClean="0"/>
              <a:t>This is the pruning step.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0520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Alpha-Beta Example</a:t>
            </a:r>
          </a:p>
        </p:txBody>
      </p:sp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905000"/>
            <a:ext cx="7010400" cy="4259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3505200" y="3794125"/>
            <a:ext cx="10683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charset="0"/>
              </a:rPr>
              <a:t>[-∞, +∞]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5867400" y="2514600"/>
            <a:ext cx="10048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charset="0"/>
              </a:rPr>
              <a:t>[-∞,+∞]</a:t>
            </a: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4953000" y="3810000"/>
            <a:ext cx="2362200" cy="3810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7315200" y="2438400"/>
            <a:ext cx="533400" cy="38100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59401" name="Oval 9"/>
          <p:cNvSpPr>
            <a:spLocks noChangeArrowheads="1"/>
          </p:cNvSpPr>
          <p:nvPr/>
        </p:nvSpPr>
        <p:spPr bwMode="auto">
          <a:xfrm>
            <a:off x="5638800" y="2438400"/>
            <a:ext cx="1447800" cy="6858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4191000" y="2057400"/>
            <a:ext cx="4168429" cy="3385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rgbClr val="FF0000"/>
                </a:solidFill>
                <a:latin typeface="Courier" charset="0"/>
              </a:rPr>
              <a:t>Initial Range of possible values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533400" y="1616075"/>
            <a:ext cx="3343275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Verdana" charset="0"/>
              </a:rPr>
              <a:t>Do DF-search until first leaf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/>
              <a:t>Alpha-Beta </a:t>
            </a:r>
            <a:r>
              <a:rPr lang="en-US" sz="1800" dirty="0" smtClean="0"/>
              <a:t>Example: Update Min-Value</a:t>
            </a:r>
            <a:endParaRPr lang="en-US" dirty="0"/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752600"/>
            <a:ext cx="7010400" cy="4259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3552825" y="3641725"/>
            <a:ext cx="8080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charset="0"/>
              </a:rPr>
              <a:t>[-∞,3]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5867400" y="2362200"/>
            <a:ext cx="100488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charset="0"/>
              </a:rPr>
              <a:t>[-∞,+∞]</a:t>
            </a:r>
          </a:p>
        </p:txBody>
      </p:sp>
      <p:grpSp>
        <p:nvGrpSpPr>
          <p:cNvPr id="61447" name="Group 7"/>
          <p:cNvGrpSpPr>
            <a:grpSpLocks/>
          </p:cNvGrpSpPr>
          <p:nvPr/>
        </p:nvGrpSpPr>
        <p:grpSpPr bwMode="auto">
          <a:xfrm>
            <a:off x="4965700" y="3643313"/>
            <a:ext cx="444500" cy="319087"/>
            <a:chOff x="3128" y="2583"/>
            <a:chExt cx="280" cy="201"/>
          </a:xfrm>
        </p:grpSpPr>
        <p:pic>
          <p:nvPicPr>
            <p:cNvPr id="61448" name="Picture 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128" y="2592"/>
              <a:ext cx="164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pic>
          <p:nvPicPr>
            <p:cNvPr id="61449" name="Picture 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260" y="2583"/>
              <a:ext cx="148" cy="20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</p:grpSp>
      <p:sp>
        <p:nvSpPr>
          <p:cNvPr id="2" name="TextBox 1"/>
          <p:cNvSpPr txBox="1"/>
          <p:nvPr/>
        </p:nvSpPr>
        <p:spPr>
          <a:xfrm>
            <a:off x="4965700" y="4014787"/>
            <a:ext cx="418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Child node has a better min-estimate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/>
              <a:t>Alpha-Beta </a:t>
            </a:r>
            <a:r>
              <a:rPr lang="en-US" sz="1800" dirty="0" smtClean="0"/>
              <a:t>Example: Update Max Value</a:t>
            </a:r>
            <a:endParaRPr lang="en-US" dirty="0"/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600200"/>
            <a:ext cx="7010400" cy="4259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5867400" y="2209800"/>
            <a:ext cx="8667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charset="0"/>
              </a:rPr>
              <a:t>[3,+∞]</a:t>
            </a:r>
            <a:endParaRPr lang="en-US" sz="2000">
              <a:latin typeface="Times New Roman" charset="0"/>
            </a:endParaRP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3733800" y="3489325"/>
            <a:ext cx="6699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charset="0"/>
              </a:rPr>
              <a:t>[3,3]</a:t>
            </a:r>
            <a:endParaRPr lang="en-US" sz="2000">
              <a:latin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7800" y="3463925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All children explored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Update max-estimate</a:t>
            </a: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9350" y="1596509"/>
            <a:ext cx="418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Child node has a better max-estimate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/>
              <a:t>Alpha-Beta </a:t>
            </a:r>
            <a:r>
              <a:rPr lang="en-US" sz="1800" dirty="0" smtClean="0"/>
              <a:t>Example: Pruning</a:t>
            </a:r>
            <a:endParaRPr lang="en-US" dirty="0"/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0475" y="1600200"/>
            <a:ext cx="6819900" cy="4367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5299075" y="3465513"/>
            <a:ext cx="8080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charset="0"/>
              </a:rPr>
              <a:t>[-∞,2]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5222875" y="2185988"/>
            <a:ext cx="8667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charset="0"/>
              </a:rPr>
              <a:t>[3,+∞]</a:t>
            </a: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3089275" y="3465513"/>
            <a:ext cx="6699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charset="0"/>
              </a:rPr>
              <a:t>[3,3]</a:t>
            </a:r>
          </a:p>
        </p:txBody>
      </p:sp>
      <p:sp>
        <p:nvSpPr>
          <p:cNvPr id="67591" name="Oval 7"/>
          <p:cNvSpPr>
            <a:spLocks noChangeArrowheads="1"/>
          </p:cNvSpPr>
          <p:nvPr/>
        </p:nvSpPr>
        <p:spPr bwMode="auto">
          <a:xfrm>
            <a:off x="4994275" y="3252788"/>
            <a:ext cx="2438400" cy="91440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7110412" y="1790154"/>
            <a:ext cx="1939925" cy="12926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Courier" charset="0"/>
              </a:rPr>
              <a:t>Child min-estimate is lower than max-estimate</a:t>
            </a:r>
            <a:endParaRPr lang="en-US" sz="2400" b="1" dirty="0">
              <a:latin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37437" y="3370044"/>
            <a:ext cx="1477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Child node has a </a:t>
            </a:r>
          </a:p>
          <a:p>
            <a:r>
              <a:rPr lang="en-US" dirty="0" smtClean="0">
                <a:latin typeface="+mn-lt"/>
              </a:rPr>
              <a:t>better min-estimate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/>
              <a:t>Alpha-Beta </a:t>
            </a:r>
            <a:r>
              <a:rPr lang="en-US" sz="1800" dirty="0" smtClean="0"/>
              <a:t>Example: Update Min Value</a:t>
            </a:r>
            <a:endParaRPr lang="en-US" dirty="0"/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362200"/>
            <a:ext cx="7391400" cy="3246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3629025" y="3641725"/>
            <a:ext cx="8080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charset="0"/>
              </a:rPr>
              <a:t>[-∞,2]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3622675" y="2514600"/>
            <a:ext cx="7969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charset="0"/>
              </a:rPr>
              <a:t>[3,14]</a:t>
            </a: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1692275" y="3641725"/>
            <a:ext cx="6699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charset="0"/>
              </a:rPr>
              <a:t>[3,3]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5410200" y="3641725"/>
            <a:ext cx="9350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charset="0"/>
              </a:rPr>
              <a:t>[-∞,14]</a:t>
            </a:r>
            <a:endParaRPr lang="en-US" sz="2400" b="1">
              <a:solidFill>
                <a:srgbClr val="FF0000"/>
              </a:solidFill>
              <a:latin typeface="Times New Roman" charset="0"/>
            </a:endParaRPr>
          </a:p>
        </p:txBody>
      </p:sp>
      <p:pic>
        <p:nvPicPr>
          <p:cNvPr id="6964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2509838"/>
            <a:ext cx="685800" cy="3857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5165725" y="2438400"/>
            <a:ext cx="32067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 charset="0"/>
              </a:rPr>
              <a:t>,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61125" y="4038600"/>
            <a:ext cx="273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Child node has a better min-estimate</a:t>
            </a:r>
            <a:endParaRPr lang="en-US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2200" y="2362200"/>
            <a:ext cx="273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we have bounds on all successors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Game Trees: Definition</a:t>
            </a:r>
            <a:endParaRPr lang="en-US" dirty="0"/>
          </a:p>
        </p:txBody>
      </p:sp>
      <p:sp>
        <p:nvSpPr>
          <p:cNvPr id="54274" name="Content Placeholder 4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Every node is assigned to a player (turn).</a:t>
            </a:r>
          </a:p>
          <a:p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For every possible action of the player of the node, there is a child.</a:t>
            </a:r>
          </a:p>
          <a:p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The edge node </a:t>
            </a:r>
            <a:r>
              <a:rPr lang="en-US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child is labelled with the action.</a:t>
            </a:r>
          </a:p>
          <a:p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The leaves of the tree specify the payoff for each player.</a:t>
            </a:r>
          </a:p>
        </p:txBody>
      </p:sp>
    </p:spTree>
    <p:extLst>
      <p:ext uri="{BB962C8B-B14F-4D97-AF65-F5344CB8AC3E}">
        <p14:creationId xmlns:p14="http://schemas.microsoft.com/office/powerpoint/2010/main" val="3281093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/>
              <a:t>Alpha-Beta Example: Update Min Value</a:t>
            </a:r>
            <a:endParaRPr lang="en-US" dirty="0"/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405063"/>
            <a:ext cx="7539038" cy="3171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3324225" y="3641725"/>
            <a:ext cx="8509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charset="0"/>
              </a:rPr>
              <a:t>[−∞,2]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3521075" y="2498725"/>
            <a:ext cx="6699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charset="0"/>
              </a:rPr>
              <a:t>[3,5]</a:t>
            </a: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1114425" y="3641725"/>
            <a:ext cx="6699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charset="0"/>
              </a:rPr>
              <a:t>[3,3]</a:t>
            </a:r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5305425" y="3641725"/>
            <a:ext cx="8080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charset="0"/>
              </a:rPr>
              <a:t>[-∞,5]</a:t>
            </a:r>
            <a:endParaRPr lang="en-US" sz="2400" b="1">
              <a:latin typeface="Times New Roman" charset="0"/>
            </a:endParaRPr>
          </a:p>
        </p:txBody>
      </p:sp>
      <p:pic>
        <p:nvPicPr>
          <p:cNvPr id="71688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16513" y="2419350"/>
            <a:ext cx="522287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4921250" y="2438400"/>
            <a:ext cx="2603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 charset="0"/>
              </a:rPr>
              <a:t>,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53200" y="4051300"/>
            <a:ext cx="273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Child node has a better min-estimate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/>
              <a:t>Alpha-Beta Example (continued)</a:t>
            </a:r>
            <a:endParaRPr lang="en-US"/>
          </a:p>
        </p:txBody>
      </p:sp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346325"/>
            <a:ext cx="7467600" cy="2987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4876800" y="3413125"/>
            <a:ext cx="6699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charset="0"/>
              </a:rPr>
              <a:t>[2,2]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2971800" y="3429000"/>
            <a:ext cx="8509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charset="0"/>
              </a:rPr>
              <a:t>[−∞,2]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3168650" y="2422525"/>
            <a:ext cx="6699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charset="0"/>
              </a:rPr>
              <a:t>[3,3]</a:t>
            </a:r>
            <a:endParaRPr lang="en-US" sz="2000">
              <a:latin typeface="Times New Roman" charset="0"/>
            </a:endParaRP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1235075" y="3429000"/>
            <a:ext cx="6699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charset="0"/>
              </a:rPr>
              <a:t>[3,3]</a:t>
            </a:r>
          </a:p>
        </p:txBody>
      </p:sp>
      <p:pic>
        <p:nvPicPr>
          <p:cNvPr id="7373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2398713"/>
            <a:ext cx="685800" cy="3159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9" name="TextBox 8"/>
          <p:cNvSpPr txBox="1"/>
          <p:nvPr/>
        </p:nvSpPr>
        <p:spPr>
          <a:xfrm>
            <a:off x="5854700" y="2134234"/>
            <a:ext cx="2730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Child node has a better min-estimate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All </a:t>
            </a:r>
            <a:r>
              <a:rPr lang="en-US" dirty="0" smtClean="0"/>
              <a:t>children </a:t>
            </a:r>
            <a:r>
              <a:rPr lang="en-US" dirty="0"/>
              <a:t>explored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Update max-estimate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0800" y="1558022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All children explored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latin typeface="+mn-lt"/>
              </a:rPr>
              <a:t>Update min-estimate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/>
              <a:t>Alpha-Beta Example (continued)</a:t>
            </a:r>
            <a:endParaRPr lang="en-US"/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2346325"/>
            <a:ext cx="7467600" cy="2987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6172200" y="3413125"/>
            <a:ext cx="6699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charset="0"/>
              </a:rPr>
              <a:t>[2,2]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4267200" y="3429000"/>
            <a:ext cx="8080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charset="0"/>
              </a:rPr>
              <a:t>[-∞,2]</a:t>
            </a:r>
            <a:endParaRPr lang="en-US" sz="2400" b="1">
              <a:latin typeface="Times New Roman" charset="0"/>
            </a:endParaRP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4464050" y="2422525"/>
            <a:ext cx="6699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charset="0"/>
              </a:rPr>
              <a:t>[3,3]</a:t>
            </a: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2530475" y="3429000"/>
            <a:ext cx="6699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 charset="0"/>
              </a:rPr>
              <a:t>[3,3]</a:t>
            </a:r>
          </a:p>
        </p:txBody>
      </p:sp>
      <p:pic>
        <p:nvPicPr>
          <p:cNvPr id="7578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0200" y="2398713"/>
            <a:ext cx="685800" cy="3159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75785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6400" y="2498725"/>
            <a:ext cx="257175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75786" name="Oval 10"/>
          <p:cNvSpPr>
            <a:spLocks noChangeArrowheads="1"/>
          </p:cNvSpPr>
          <p:nvPr/>
        </p:nvSpPr>
        <p:spPr bwMode="auto">
          <a:xfrm>
            <a:off x="5410200" y="2438400"/>
            <a:ext cx="381000" cy="381000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Exercise</a:t>
            </a:r>
          </a:p>
        </p:txBody>
      </p:sp>
      <p:sp>
        <p:nvSpPr>
          <p:cNvPr id="88067" name="AutoShape 3"/>
          <p:cNvSpPr>
            <a:spLocks noChangeArrowheads="1"/>
          </p:cNvSpPr>
          <p:nvPr/>
        </p:nvSpPr>
        <p:spPr bwMode="auto">
          <a:xfrm>
            <a:off x="2133600" y="46482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88068" name="AutoShape 4"/>
          <p:cNvSpPr>
            <a:spLocks noChangeArrowheads="1"/>
          </p:cNvSpPr>
          <p:nvPr/>
        </p:nvSpPr>
        <p:spPr bwMode="auto">
          <a:xfrm>
            <a:off x="3581400" y="46482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88069" name="AutoShape 5"/>
          <p:cNvSpPr>
            <a:spLocks noChangeArrowheads="1"/>
          </p:cNvSpPr>
          <p:nvPr/>
        </p:nvSpPr>
        <p:spPr bwMode="auto">
          <a:xfrm>
            <a:off x="4953000" y="46482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88070" name="AutoShape 6"/>
          <p:cNvSpPr>
            <a:spLocks noChangeArrowheads="1"/>
          </p:cNvSpPr>
          <p:nvPr/>
        </p:nvSpPr>
        <p:spPr bwMode="auto">
          <a:xfrm>
            <a:off x="6400800" y="45720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88071" name="AutoShape 7"/>
          <p:cNvSpPr>
            <a:spLocks noChangeArrowheads="1"/>
          </p:cNvSpPr>
          <p:nvPr/>
        </p:nvSpPr>
        <p:spPr bwMode="auto">
          <a:xfrm>
            <a:off x="4038600" y="13716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88072" name="AutoShape 8"/>
          <p:cNvSpPr>
            <a:spLocks noChangeArrowheads="1"/>
          </p:cNvSpPr>
          <p:nvPr/>
        </p:nvSpPr>
        <p:spPr bwMode="auto">
          <a:xfrm rot="10800000">
            <a:off x="3276600" y="31242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88073" name="AutoShape 9"/>
          <p:cNvSpPr>
            <a:spLocks noChangeArrowheads="1"/>
          </p:cNvSpPr>
          <p:nvPr/>
        </p:nvSpPr>
        <p:spPr bwMode="auto">
          <a:xfrm rot="10800000">
            <a:off x="5181600" y="3124200"/>
            <a:ext cx="381000" cy="381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H="1">
            <a:off x="3505200" y="1752600"/>
            <a:ext cx="685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5" name="Line 11"/>
          <p:cNvSpPr>
            <a:spLocks noChangeShapeType="1"/>
          </p:cNvSpPr>
          <p:nvPr/>
        </p:nvSpPr>
        <p:spPr bwMode="auto">
          <a:xfrm>
            <a:off x="4267200" y="1752600"/>
            <a:ext cx="1066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6" name="Line 12"/>
          <p:cNvSpPr>
            <a:spLocks noChangeShapeType="1"/>
          </p:cNvSpPr>
          <p:nvPr/>
        </p:nvSpPr>
        <p:spPr bwMode="auto">
          <a:xfrm flipH="1">
            <a:off x="2286000" y="3505200"/>
            <a:ext cx="1219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7" name="Line 13"/>
          <p:cNvSpPr>
            <a:spLocks noChangeShapeType="1"/>
          </p:cNvSpPr>
          <p:nvPr/>
        </p:nvSpPr>
        <p:spPr bwMode="auto">
          <a:xfrm>
            <a:off x="3505200" y="3505200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8" name="Line 14"/>
          <p:cNvSpPr>
            <a:spLocks noChangeShapeType="1"/>
          </p:cNvSpPr>
          <p:nvPr/>
        </p:nvSpPr>
        <p:spPr bwMode="auto">
          <a:xfrm flipH="1">
            <a:off x="5105400" y="3505200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9" name="Line 15"/>
          <p:cNvSpPr>
            <a:spLocks noChangeShapeType="1"/>
          </p:cNvSpPr>
          <p:nvPr/>
        </p:nvSpPr>
        <p:spPr bwMode="auto">
          <a:xfrm>
            <a:off x="5334000" y="3505200"/>
            <a:ext cx="1219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80" name="Line 16"/>
          <p:cNvSpPr>
            <a:spLocks noChangeShapeType="1"/>
          </p:cNvSpPr>
          <p:nvPr/>
        </p:nvSpPr>
        <p:spPr bwMode="auto">
          <a:xfrm flipH="1">
            <a:off x="1219200" y="50292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81" name="Line 17"/>
          <p:cNvSpPr>
            <a:spLocks noChangeShapeType="1"/>
          </p:cNvSpPr>
          <p:nvPr/>
        </p:nvSpPr>
        <p:spPr bwMode="auto">
          <a:xfrm>
            <a:off x="2286000" y="5029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82" name="Line 18"/>
          <p:cNvSpPr>
            <a:spLocks noChangeShapeType="1"/>
          </p:cNvSpPr>
          <p:nvPr/>
        </p:nvSpPr>
        <p:spPr bwMode="auto">
          <a:xfrm flipH="1">
            <a:off x="3276600" y="50292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83" name="Line 19"/>
          <p:cNvSpPr>
            <a:spLocks noChangeShapeType="1"/>
          </p:cNvSpPr>
          <p:nvPr/>
        </p:nvSpPr>
        <p:spPr bwMode="auto">
          <a:xfrm>
            <a:off x="3810000" y="5029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84" name="Line 20"/>
          <p:cNvSpPr>
            <a:spLocks noChangeShapeType="1"/>
          </p:cNvSpPr>
          <p:nvPr/>
        </p:nvSpPr>
        <p:spPr bwMode="auto">
          <a:xfrm flipH="1">
            <a:off x="4648200" y="50292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85" name="Line 21"/>
          <p:cNvSpPr>
            <a:spLocks noChangeShapeType="1"/>
          </p:cNvSpPr>
          <p:nvPr/>
        </p:nvSpPr>
        <p:spPr bwMode="auto">
          <a:xfrm>
            <a:off x="5105400" y="5029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86" name="Line 22"/>
          <p:cNvSpPr>
            <a:spLocks noChangeShapeType="1"/>
          </p:cNvSpPr>
          <p:nvPr/>
        </p:nvSpPr>
        <p:spPr bwMode="auto">
          <a:xfrm flipH="1">
            <a:off x="6096000" y="4953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87" name="Line 23"/>
          <p:cNvSpPr>
            <a:spLocks noChangeShapeType="1"/>
          </p:cNvSpPr>
          <p:nvPr/>
        </p:nvSpPr>
        <p:spPr bwMode="auto">
          <a:xfrm>
            <a:off x="6553200" y="49530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88" name="Text Box 24"/>
          <p:cNvSpPr txBox="1">
            <a:spLocks noChangeArrowheads="1"/>
          </p:cNvSpPr>
          <p:nvPr/>
        </p:nvSpPr>
        <p:spPr bwMode="auto">
          <a:xfrm>
            <a:off x="1066800" y="56388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Georgia" charset="0"/>
              </a:rPr>
              <a:t>3</a:t>
            </a:r>
          </a:p>
        </p:txBody>
      </p:sp>
      <p:sp>
        <p:nvSpPr>
          <p:cNvPr id="88089" name="Text Box 25"/>
          <p:cNvSpPr txBox="1">
            <a:spLocks noChangeArrowheads="1"/>
          </p:cNvSpPr>
          <p:nvPr/>
        </p:nvSpPr>
        <p:spPr bwMode="auto">
          <a:xfrm>
            <a:off x="2498725" y="56753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Georgia" charset="0"/>
              </a:rPr>
              <a:t>4</a:t>
            </a:r>
          </a:p>
        </p:txBody>
      </p:sp>
      <p:sp>
        <p:nvSpPr>
          <p:cNvPr id="88090" name="Text Box 26"/>
          <p:cNvSpPr txBox="1">
            <a:spLocks noChangeArrowheads="1"/>
          </p:cNvSpPr>
          <p:nvPr/>
        </p:nvSpPr>
        <p:spPr bwMode="auto">
          <a:xfrm>
            <a:off x="3184525" y="56753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Georgia" charset="0"/>
              </a:rPr>
              <a:t>1</a:t>
            </a:r>
          </a:p>
        </p:txBody>
      </p:sp>
      <p:sp>
        <p:nvSpPr>
          <p:cNvPr id="88091" name="Text Box 27"/>
          <p:cNvSpPr txBox="1">
            <a:spLocks noChangeArrowheads="1"/>
          </p:cNvSpPr>
          <p:nvPr/>
        </p:nvSpPr>
        <p:spPr bwMode="auto">
          <a:xfrm>
            <a:off x="4022725" y="56753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Georgia" charset="0"/>
              </a:rPr>
              <a:t>2</a:t>
            </a:r>
          </a:p>
        </p:txBody>
      </p:sp>
      <p:sp>
        <p:nvSpPr>
          <p:cNvPr id="88092" name="Text Box 28"/>
          <p:cNvSpPr txBox="1">
            <a:spLocks noChangeArrowheads="1"/>
          </p:cNvSpPr>
          <p:nvPr/>
        </p:nvSpPr>
        <p:spPr bwMode="auto">
          <a:xfrm>
            <a:off x="4556125" y="56753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Georgia" charset="0"/>
              </a:rPr>
              <a:t>7</a:t>
            </a:r>
          </a:p>
        </p:txBody>
      </p:sp>
      <p:sp>
        <p:nvSpPr>
          <p:cNvPr id="88093" name="Text Box 29"/>
          <p:cNvSpPr txBox="1">
            <a:spLocks noChangeArrowheads="1"/>
          </p:cNvSpPr>
          <p:nvPr/>
        </p:nvSpPr>
        <p:spPr bwMode="auto">
          <a:xfrm>
            <a:off x="5394325" y="56753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Georgia" charset="0"/>
              </a:rPr>
              <a:t>8</a:t>
            </a:r>
          </a:p>
        </p:txBody>
      </p:sp>
      <p:sp>
        <p:nvSpPr>
          <p:cNvPr id="88094" name="Text Box 30"/>
          <p:cNvSpPr txBox="1">
            <a:spLocks noChangeArrowheads="1"/>
          </p:cNvSpPr>
          <p:nvPr/>
        </p:nvSpPr>
        <p:spPr bwMode="auto">
          <a:xfrm>
            <a:off x="6003925" y="5599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Georgia" charset="0"/>
              </a:rPr>
              <a:t>5</a:t>
            </a:r>
          </a:p>
        </p:txBody>
      </p:sp>
      <p:sp>
        <p:nvSpPr>
          <p:cNvPr id="88095" name="Text Box 31"/>
          <p:cNvSpPr txBox="1">
            <a:spLocks noChangeArrowheads="1"/>
          </p:cNvSpPr>
          <p:nvPr/>
        </p:nvSpPr>
        <p:spPr bwMode="auto">
          <a:xfrm>
            <a:off x="7299325" y="55229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Georgia" charset="0"/>
              </a:rPr>
              <a:t>6</a:t>
            </a:r>
          </a:p>
        </p:txBody>
      </p:sp>
      <p:sp>
        <p:nvSpPr>
          <p:cNvPr id="88096" name="Text Box 32"/>
          <p:cNvSpPr txBox="1">
            <a:spLocks noChangeArrowheads="1"/>
          </p:cNvSpPr>
          <p:nvPr/>
        </p:nvSpPr>
        <p:spPr bwMode="auto">
          <a:xfrm>
            <a:off x="4972050" y="1219200"/>
            <a:ext cx="318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Georgia" charset="0"/>
              </a:rPr>
              <a:t>-which nodes can be pruned?</a:t>
            </a:r>
          </a:p>
          <a:p>
            <a:endParaRPr lang="en-US">
              <a:solidFill>
                <a:srgbClr val="FF0000"/>
              </a:solidFill>
              <a:latin typeface="Georgia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24200" y="13716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514600" y="30480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MIN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43000" y="46482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3392537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Pseudocode for Alpha-Beta Algorithm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1143000" y="1219200"/>
            <a:ext cx="6532563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Times New Roman" charset="0"/>
              </a:rPr>
              <a:t>function </a:t>
            </a:r>
            <a:r>
              <a:rPr lang="en-US" sz="2000">
                <a:latin typeface="Times New Roman" charset="0"/>
              </a:rPr>
              <a:t>ALPHA-BETA-SEARCH(</a:t>
            </a:r>
            <a:r>
              <a:rPr lang="en-US" sz="2000" i="1">
                <a:latin typeface="Times New Roman" charset="0"/>
              </a:rPr>
              <a:t>state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 b="1">
                <a:latin typeface="Times New Roman" charset="0"/>
              </a:rPr>
              <a:t> returns </a:t>
            </a:r>
            <a:r>
              <a:rPr lang="en-US" sz="2000" i="1">
                <a:latin typeface="Times New Roman" charset="0"/>
              </a:rPr>
              <a:t>an action</a:t>
            </a:r>
          </a:p>
          <a:p>
            <a:r>
              <a:rPr lang="en-US" sz="2000" b="1">
                <a:latin typeface="Times New Roman" charset="0"/>
              </a:rPr>
              <a:t>   inputs: </a:t>
            </a:r>
            <a:r>
              <a:rPr lang="en-US" sz="2000" i="1">
                <a:latin typeface="Times New Roman" charset="0"/>
              </a:rPr>
              <a:t>state</a:t>
            </a:r>
            <a:r>
              <a:rPr lang="en-US" sz="2000">
                <a:latin typeface="Times New Roman" charset="0"/>
              </a:rPr>
              <a:t>, current state in game</a:t>
            </a:r>
          </a:p>
          <a:p>
            <a:r>
              <a:rPr lang="en-US" sz="2000" b="1">
                <a:latin typeface="Times New Roman" charset="0"/>
              </a:rPr>
              <a:t>   </a:t>
            </a:r>
            <a:r>
              <a:rPr lang="en-US" sz="2000" i="1">
                <a:latin typeface="Times New Roman" charset="0"/>
              </a:rPr>
              <a:t>v</a:t>
            </a:r>
            <a:r>
              <a:rPr lang="en-US" sz="2000">
                <a:latin typeface="Times New Roman" charset="0"/>
                <a:sym typeface="Symbol" charset="2"/>
              </a:rPr>
              <a:t></a:t>
            </a:r>
            <a:r>
              <a:rPr lang="en-US" sz="2000">
                <a:latin typeface="MS Shell Dlg" charset="0"/>
              </a:rPr>
              <a:t>MAX-VALUE(</a:t>
            </a:r>
            <a:r>
              <a:rPr lang="en-US" sz="2000" i="1">
                <a:latin typeface="MS Shell Dlg" charset="0"/>
              </a:rPr>
              <a:t>state, - </a:t>
            </a:r>
            <a:r>
              <a:rPr lang="en-US" sz="2000">
                <a:latin typeface="Times New Roman" charset="0"/>
              </a:rPr>
              <a:t>∞</a:t>
            </a:r>
            <a:r>
              <a:rPr lang="en-US" sz="2000" i="1">
                <a:latin typeface="MS Shell Dlg" charset="0"/>
              </a:rPr>
              <a:t> , +</a:t>
            </a:r>
            <a:r>
              <a:rPr lang="en-US" sz="2000">
                <a:latin typeface="Times New Roman" charset="0"/>
              </a:rPr>
              <a:t>∞</a:t>
            </a:r>
            <a:r>
              <a:rPr lang="en-US" sz="2000">
                <a:latin typeface="MS Shell Dlg" charset="0"/>
              </a:rPr>
              <a:t>)</a:t>
            </a:r>
          </a:p>
          <a:p>
            <a:r>
              <a:rPr lang="en-US" sz="2000" b="1">
                <a:latin typeface="MS Shell Dlg" charset="0"/>
              </a:rPr>
              <a:t>   return </a:t>
            </a:r>
            <a:r>
              <a:rPr lang="en-US" sz="2000">
                <a:latin typeface="MS Shell Dlg" charset="0"/>
              </a:rPr>
              <a:t>the </a:t>
            </a:r>
            <a:r>
              <a:rPr lang="en-US" sz="2000" i="1">
                <a:latin typeface="MS Shell Dlg" charset="0"/>
              </a:rPr>
              <a:t>action</a:t>
            </a:r>
            <a:r>
              <a:rPr lang="en-US" sz="2000">
                <a:latin typeface="MS Shell Dlg" charset="0"/>
              </a:rPr>
              <a:t> in SUCCESSORS(</a:t>
            </a:r>
            <a:r>
              <a:rPr lang="en-US" sz="2000" i="1">
                <a:latin typeface="MS Shell Dlg" charset="0"/>
              </a:rPr>
              <a:t>state</a:t>
            </a:r>
            <a:r>
              <a:rPr lang="en-US" sz="2000">
                <a:latin typeface="MS Shell Dlg" charset="0"/>
              </a:rPr>
              <a:t>) with value </a:t>
            </a:r>
            <a:r>
              <a:rPr lang="en-US" sz="2000" i="1">
                <a:latin typeface="MS Shell Dlg" charset="0"/>
              </a:rPr>
              <a:t>v</a:t>
            </a:r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1200150" y="1828800"/>
            <a:ext cx="3886200" cy="381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Pseudocode for Alpha-Beta Algorithm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1143000" y="1219200"/>
            <a:ext cx="6532563" cy="1311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Times New Roman" charset="0"/>
              </a:rPr>
              <a:t>function </a:t>
            </a:r>
            <a:r>
              <a:rPr lang="en-US" sz="2000">
                <a:latin typeface="Times New Roman" charset="0"/>
              </a:rPr>
              <a:t>ALPHA-BETA-SEARCH(</a:t>
            </a:r>
            <a:r>
              <a:rPr lang="en-US" sz="2000" i="1">
                <a:latin typeface="Times New Roman" charset="0"/>
              </a:rPr>
              <a:t>state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 b="1">
                <a:latin typeface="Times New Roman" charset="0"/>
              </a:rPr>
              <a:t> returns </a:t>
            </a:r>
            <a:r>
              <a:rPr lang="en-US" sz="2000" i="1">
                <a:latin typeface="Times New Roman" charset="0"/>
              </a:rPr>
              <a:t>an action</a:t>
            </a:r>
          </a:p>
          <a:p>
            <a:r>
              <a:rPr lang="en-US" sz="2000" b="1">
                <a:latin typeface="Times New Roman" charset="0"/>
              </a:rPr>
              <a:t>   inputs: </a:t>
            </a:r>
            <a:r>
              <a:rPr lang="en-US" sz="2000" i="1">
                <a:latin typeface="Times New Roman" charset="0"/>
              </a:rPr>
              <a:t>state</a:t>
            </a:r>
            <a:r>
              <a:rPr lang="en-US" sz="2000">
                <a:latin typeface="Times New Roman" charset="0"/>
              </a:rPr>
              <a:t>, current state in game</a:t>
            </a:r>
          </a:p>
          <a:p>
            <a:r>
              <a:rPr lang="en-US" sz="2000" b="1">
                <a:latin typeface="Times New Roman" charset="0"/>
              </a:rPr>
              <a:t>   </a:t>
            </a:r>
            <a:r>
              <a:rPr lang="en-US" sz="2000" i="1">
                <a:latin typeface="Times New Roman" charset="0"/>
              </a:rPr>
              <a:t>v</a:t>
            </a:r>
            <a:r>
              <a:rPr lang="en-US" sz="2000">
                <a:latin typeface="Times New Roman" charset="0"/>
                <a:sym typeface="Symbol" charset="2"/>
              </a:rPr>
              <a:t></a:t>
            </a:r>
            <a:r>
              <a:rPr lang="en-US" sz="2000">
                <a:latin typeface="MS Shell Dlg" charset="0"/>
              </a:rPr>
              <a:t>MAX-VALUE(</a:t>
            </a:r>
            <a:r>
              <a:rPr lang="en-US" sz="2000" i="1">
                <a:latin typeface="MS Shell Dlg" charset="0"/>
              </a:rPr>
              <a:t>state, - </a:t>
            </a:r>
            <a:r>
              <a:rPr lang="en-US" sz="2000">
                <a:latin typeface="Times New Roman" charset="0"/>
              </a:rPr>
              <a:t>∞</a:t>
            </a:r>
            <a:r>
              <a:rPr lang="en-US" sz="2000" i="1">
                <a:latin typeface="MS Shell Dlg" charset="0"/>
              </a:rPr>
              <a:t> , +</a:t>
            </a:r>
            <a:r>
              <a:rPr lang="en-US" sz="2000">
                <a:latin typeface="Times New Roman" charset="0"/>
              </a:rPr>
              <a:t>∞</a:t>
            </a:r>
            <a:r>
              <a:rPr lang="en-US" sz="2000">
                <a:latin typeface="MS Shell Dlg" charset="0"/>
              </a:rPr>
              <a:t>)</a:t>
            </a:r>
          </a:p>
          <a:p>
            <a:r>
              <a:rPr lang="en-US" sz="2000" b="1">
                <a:latin typeface="MS Shell Dlg" charset="0"/>
              </a:rPr>
              <a:t>   return </a:t>
            </a:r>
            <a:r>
              <a:rPr lang="en-US" sz="2000">
                <a:latin typeface="MS Shell Dlg" charset="0"/>
              </a:rPr>
              <a:t>the </a:t>
            </a:r>
            <a:r>
              <a:rPr lang="en-US" sz="2000" i="1">
                <a:latin typeface="MS Shell Dlg" charset="0"/>
              </a:rPr>
              <a:t>action</a:t>
            </a:r>
            <a:r>
              <a:rPr lang="en-US" sz="2000">
                <a:latin typeface="MS Shell Dlg" charset="0"/>
              </a:rPr>
              <a:t> in SUCCESSORS(</a:t>
            </a:r>
            <a:r>
              <a:rPr lang="en-US" sz="2000" i="1">
                <a:latin typeface="MS Shell Dlg" charset="0"/>
              </a:rPr>
              <a:t>state</a:t>
            </a:r>
            <a:r>
              <a:rPr lang="en-US" sz="2000">
                <a:latin typeface="MS Shell Dlg" charset="0"/>
              </a:rPr>
              <a:t>) with value </a:t>
            </a:r>
            <a:r>
              <a:rPr lang="en-US" sz="2000" i="1">
                <a:latin typeface="MS Shell Dlg" charset="0"/>
              </a:rPr>
              <a:t>v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143000" y="2895600"/>
            <a:ext cx="6269038" cy="2530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Times New Roman" charset="0"/>
              </a:rPr>
              <a:t>function </a:t>
            </a:r>
            <a:r>
              <a:rPr lang="en-US" sz="2000">
                <a:latin typeface="Times New Roman" charset="0"/>
              </a:rPr>
              <a:t>MAX-VALUE(</a:t>
            </a:r>
            <a:r>
              <a:rPr lang="en-US" sz="2000" i="1">
                <a:latin typeface="Times New Roman" charset="0"/>
              </a:rPr>
              <a:t>state,</a:t>
            </a:r>
            <a:r>
              <a:rPr lang="en-US" sz="2000" i="1">
                <a:latin typeface="Times New Roman" charset="0"/>
                <a:sym typeface="Symbol" charset="2"/>
              </a:rPr>
              <a:t></a:t>
            </a:r>
            <a:r>
              <a:rPr lang="en-US" sz="2000" i="1">
                <a:latin typeface="Times New Roman" charset="0"/>
              </a:rPr>
              <a:t> , </a:t>
            </a:r>
            <a:r>
              <a:rPr lang="en-US" sz="2000" i="1">
                <a:latin typeface="Times New Roman" charset="0"/>
                <a:sym typeface="Symbol" charset="2"/>
              </a:rPr>
              <a:t>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 b="1">
                <a:latin typeface="Times New Roman" charset="0"/>
              </a:rPr>
              <a:t> returns </a:t>
            </a:r>
            <a:r>
              <a:rPr lang="en-US" sz="2000" i="1">
                <a:latin typeface="Times New Roman" charset="0"/>
              </a:rPr>
              <a:t>a utility value</a:t>
            </a:r>
          </a:p>
          <a:p>
            <a:r>
              <a:rPr lang="en-US" sz="2000" b="1">
                <a:latin typeface="Times New Roman" charset="0"/>
              </a:rPr>
              <a:t>   if </a:t>
            </a:r>
            <a:r>
              <a:rPr lang="en-US" sz="2000">
                <a:latin typeface="Times New Roman" charset="0"/>
              </a:rPr>
              <a:t>TERMINAL-TEST(</a:t>
            </a:r>
            <a:r>
              <a:rPr lang="en-US" sz="2000" i="1">
                <a:latin typeface="Times New Roman" charset="0"/>
              </a:rPr>
              <a:t>state</a:t>
            </a:r>
            <a:r>
              <a:rPr lang="en-US" sz="2000">
                <a:latin typeface="Times New Roman" charset="0"/>
              </a:rPr>
              <a:t>) </a:t>
            </a:r>
            <a:r>
              <a:rPr lang="en-US" sz="2000" b="1">
                <a:latin typeface="Times New Roman" charset="0"/>
              </a:rPr>
              <a:t>then return</a:t>
            </a:r>
            <a:r>
              <a:rPr lang="en-US" sz="2000">
                <a:latin typeface="Times New Roman" charset="0"/>
              </a:rPr>
              <a:t> UTILITY(</a:t>
            </a:r>
            <a:r>
              <a:rPr lang="en-US" sz="2000" i="1">
                <a:latin typeface="Times New Roman" charset="0"/>
              </a:rPr>
              <a:t>state</a:t>
            </a:r>
            <a:r>
              <a:rPr lang="en-US" sz="2000">
                <a:latin typeface="Times New Roman" charset="0"/>
              </a:rPr>
              <a:t>)</a:t>
            </a:r>
            <a:endParaRPr lang="en-US" sz="2000" b="1">
              <a:latin typeface="Times New Roman" charset="0"/>
            </a:endParaRPr>
          </a:p>
          <a:p>
            <a:r>
              <a:rPr lang="en-US" sz="2000" b="1">
                <a:latin typeface="Times New Roman" charset="0"/>
              </a:rPr>
              <a:t>   </a:t>
            </a:r>
            <a:r>
              <a:rPr lang="en-US" sz="2000" i="1">
                <a:latin typeface="Times New Roman" charset="0"/>
              </a:rPr>
              <a:t>v </a:t>
            </a:r>
            <a:r>
              <a:rPr lang="en-US" sz="2000">
                <a:latin typeface="Times New Roman" charset="0"/>
                <a:sym typeface="Symbol" charset="2"/>
              </a:rPr>
              <a:t></a:t>
            </a:r>
            <a:r>
              <a:rPr lang="en-US" sz="2000">
                <a:latin typeface="Times New Roman" charset="0"/>
              </a:rPr>
              <a:t> - ∞</a:t>
            </a:r>
          </a:p>
          <a:p>
            <a:r>
              <a:rPr lang="en-US" sz="2000" b="1">
                <a:latin typeface="MS Shell Dlg" charset="0"/>
              </a:rPr>
              <a:t>   for </a:t>
            </a:r>
            <a:r>
              <a:rPr lang="en-US" sz="2000" i="1">
                <a:latin typeface="MS Shell Dlg" charset="0"/>
              </a:rPr>
              <a:t>a,s</a:t>
            </a:r>
            <a:r>
              <a:rPr lang="en-US" sz="2000">
                <a:latin typeface="MS Shell Dlg" charset="0"/>
              </a:rPr>
              <a:t> in SUCCESSORS(</a:t>
            </a:r>
            <a:r>
              <a:rPr lang="en-US" sz="2000" i="1">
                <a:latin typeface="MS Shell Dlg" charset="0"/>
              </a:rPr>
              <a:t>state</a:t>
            </a:r>
            <a:r>
              <a:rPr lang="en-US" sz="2000">
                <a:latin typeface="MS Shell Dlg" charset="0"/>
              </a:rPr>
              <a:t>) </a:t>
            </a:r>
            <a:r>
              <a:rPr lang="en-US" sz="2000" b="1">
                <a:latin typeface="MS Shell Dlg" charset="0"/>
              </a:rPr>
              <a:t>do</a:t>
            </a:r>
          </a:p>
          <a:p>
            <a:r>
              <a:rPr lang="en-US" sz="2000" b="1">
                <a:latin typeface="Times New Roman" charset="0"/>
              </a:rPr>
              <a:t>      </a:t>
            </a:r>
            <a:r>
              <a:rPr lang="en-US" sz="2000" i="1">
                <a:latin typeface="Times New Roman" charset="0"/>
              </a:rPr>
              <a:t>v </a:t>
            </a:r>
            <a:r>
              <a:rPr lang="en-US" sz="2000">
                <a:latin typeface="Times New Roman" charset="0"/>
                <a:sym typeface="Symbol" charset="2"/>
              </a:rPr>
              <a:t></a:t>
            </a:r>
            <a:r>
              <a:rPr lang="en-US" sz="2000">
                <a:latin typeface="Times New Roman" charset="0"/>
              </a:rPr>
              <a:t> </a:t>
            </a:r>
            <a:r>
              <a:rPr lang="en-US" sz="2000">
                <a:latin typeface="MS Shell Dlg" charset="0"/>
              </a:rPr>
              <a:t>MAX(</a:t>
            </a:r>
            <a:r>
              <a:rPr lang="en-US" sz="2000" i="1">
                <a:latin typeface="MS Shell Dlg" charset="0"/>
              </a:rPr>
              <a:t>v,</a:t>
            </a:r>
            <a:r>
              <a:rPr lang="en-US" sz="2000">
                <a:latin typeface="MS Shell Dlg" charset="0"/>
              </a:rPr>
              <a:t>MIN-VALUE(</a:t>
            </a:r>
            <a:r>
              <a:rPr lang="en-US" sz="2000" i="1">
                <a:latin typeface="MS Shell Dlg" charset="0"/>
              </a:rPr>
              <a:t>s</a:t>
            </a:r>
            <a:r>
              <a:rPr lang="en-US" sz="2000">
                <a:latin typeface="MS Shell Dlg" charset="0"/>
              </a:rPr>
              <a:t>, </a:t>
            </a:r>
            <a:r>
              <a:rPr lang="en-US" sz="2000" i="1">
                <a:latin typeface="Times New Roman" charset="0"/>
                <a:sym typeface="Symbol" charset="2"/>
              </a:rPr>
              <a:t></a:t>
            </a:r>
            <a:r>
              <a:rPr lang="en-US" sz="2000" i="1">
                <a:latin typeface="Times New Roman" charset="0"/>
              </a:rPr>
              <a:t> , </a:t>
            </a:r>
            <a:r>
              <a:rPr lang="en-US" sz="2000" i="1">
                <a:latin typeface="Times New Roman" charset="0"/>
                <a:sym typeface="Symbol" charset="2"/>
              </a:rPr>
              <a:t></a:t>
            </a:r>
            <a:r>
              <a:rPr lang="en-US" sz="2000">
                <a:latin typeface="MS Shell Dlg" charset="0"/>
              </a:rPr>
              <a:t>))</a:t>
            </a:r>
          </a:p>
          <a:p>
            <a:r>
              <a:rPr lang="en-US" sz="2000">
                <a:latin typeface="MS Shell Dlg" charset="0"/>
              </a:rPr>
              <a:t>     </a:t>
            </a:r>
            <a:r>
              <a:rPr lang="en-US" sz="2000" b="1">
                <a:latin typeface="MS Shell Dlg" charset="0"/>
              </a:rPr>
              <a:t>if</a:t>
            </a:r>
            <a:r>
              <a:rPr lang="en-US" sz="2000">
                <a:latin typeface="MS Shell Dlg" charset="0"/>
              </a:rPr>
              <a:t> </a:t>
            </a:r>
            <a:r>
              <a:rPr lang="en-US" sz="2000" i="1">
                <a:latin typeface="Times New Roman" charset="0"/>
              </a:rPr>
              <a:t>v</a:t>
            </a:r>
            <a:r>
              <a:rPr lang="en-US" sz="2000">
                <a:latin typeface="MS Shell Dlg" charset="0"/>
              </a:rPr>
              <a:t> ≥ </a:t>
            </a:r>
            <a:r>
              <a:rPr lang="en-US" sz="2000" i="1">
                <a:latin typeface="Times New Roman" charset="0"/>
                <a:sym typeface="Symbol" charset="2"/>
              </a:rPr>
              <a:t></a:t>
            </a:r>
            <a:r>
              <a:rPr lang="en-US" sz="2000">
                <a:latin typeface="MS Shell Dlg" charset="0"/>
              </a:rPr>
              <a:t> </a:t>
            </a:r>
            <a:r>
              <a:rPr lang="en-US" sz="2000" b="1">
                <a:latin typeface="MS Shell Dlg" charset="0"/>
              </a:rPr>
              <a:t>then return</a:t>
            </a:r>
            <a:r>
              <a:rPr lang="en-US" sz="2000">
                <a:latin typeface="MS Shell Dlg" charset="0"/>
              </a:rPr>
              <a:t> </a:t>
            </a:r>
            <a:r>
              <a:rPr lang="en-US" sz="2000" i="1">
                <a:latin typeface="Times New Roman" charset="0"/>
              </a:rPr>
              <a:t>v</a:t>
            </a:r>
          </a:p>
          <a:p>
            <a:r>
              <a:rPr lang="en-US" sz="2000" i="1">
                <a:latin typeface="Times New Roman" charset="0"/>
              </a:rPr>
              <a:t>     </a:t>
            </a:r>
            <a:r>
              <a:rPr lang="en-US" sz="2000" i="1">
                <a:latin typeface="Times New Roman" charset="0"/>
                <a:sym typeface="Symbol" charset="2"/>
              </a:rPr>
              <a:t> </a:t>
            </a:r>
            <a:r>
              <a:rPr lang="en-US" sz="2000">
                <a:latin typeface="Times New Roman" charset="0"/>
                <a:sym typeface="Symbol" charset="2"/>
              </a:rPr>
              <a:t></a:t>
            </a:r>
            <a:r>
              <a:rPr lang="en-US" sz="2000" i="1">
                <a:latin typeface="Times New Roman" charset="0"/>
                <a:sym typeface="Symbol" charset="2"/>
              </a:rPr>
              <a:t> </a:t>
            </a:r>
            <a:r>
              <a:rPr lang="en-US" sz="2000">
                <a:latin typeface="Times New Roman" charset="0"/>
                <a:sym typeface="Symbol" charset="2"/>
              </a:rPr>
              <a:t>MAX(</a:t>
            </a:r>
            <a:r>
              <a:rPr lang="en-US" sz="2000" i="1">
                <a:latin typeface="Times New Roman" charset="0"/>
                <a:sym typeface="Symbol" charset="2"/>
              </a:rPr>
              <a:t></a:t>
            </a:r>
            <a:r>
              <a:rPr lang="en-US" sz="2000">
                <a:latin typeface="Times New Roman" charset="0"/>
                <a:sym typeface="Symbol" charset="2"/>
              </a:rPr>
              <a:t> ,</a:t>
            </a:r>
            <a:r>
              <a:rPr lang="en-US" sz="2000" i="1">
                <a:latin typeface="Times New Roman" charset="0"/>
                <a:sym typeface="Symbol" charset="2"/>
              </a:rPr>
              <a:t>v</a:t>
            </a:r>
            <a:r>
              <a:rPr lang="en-US" sz="2000">
                <a:latin typeface="Times New Roman" charset="0"/>
                <a:sym typeface="Symbol" charset="2"/>
              </a:rPr>
              <a:t>)</a:t>
            </a:r>
            <a:endParaRPr lang="en-US" sz="2000">
              <a:latin typeface="MS Shell Dlg" charset="0"/>
            </a:endParaRPr>
          </a:p>
          <a:p>
            <a:r>
              <a:rPr lang="en-US" sz="2000" b="1">
                <a:latin typeface="MS Shell Dlg" charset="0"/>
              </a:rPr>
              <a:t>   return </a:t>
            </a:r>
            <a:r>
              <a:rPr lang="en-US" sz="2000" i="1">
                <a:latin typeface="Times New Roman" charset="0"/>
                <a:sym typeface="Symbol" charset="2"/>
              </a:rPr>
              <a:t>v</a:t>
            </a:r>
          </a:p>
        </p:txBody>
      </p:sp>
      <p:sp>
        <p:nvSpPr>
          <p:cNvPr id="81925" name="Line 5"/>
          <p:cNvSpPr>
            <a:spLocks noChangeShapeType="1"/>
          </p:cNvSpPr>
          <p:nvPr/>
        </p:nvSpPr>
        <p:spPr bwMode="auto">
          <a:xfrm>
            <a:off x="608013" y="2927350"/>
            <a:ext cx="731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1200150" y="1828800"/>
            <a:ext cx="3886200" cy="381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1217613" y="4146550"/>
            <a:ext cx="4343400" cy="9588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2132013" y="2927350"/>
            <a:ext cx="2819400" cy="381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Georgia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8" grpId="0" animBg="1"/>
      <p:bldP spid="136199" grpId="0" animBg="1"/>
      <p:bldP spid="13620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Alpha-Beta Analysis</a:t>
            </a:r>
          </a:p>
        </p:txBody>
      </p:sp>
    </p:spTree>
    <p:extLst>
      <p:ext uri="{BB962C8B-B14F-4D97-AF65-F5344CB8AC3E}">
        <p14:creationId xmlns:p14="http://schemas.microsoft.com/office/powerpoint/2010/main" val="2351712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2800">
                <a:solidFill>
                  <a:srgbClr val="7B9899"/>
                </a:solidFill>
              </a:rPr>
              <a:t>Effectiveness of Alpha-Beta Search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4"/>
            <a:ext cx="8504238" cy="4873625"/>
          </a:xfrm>
        </p:spPr>
        <p:txBody>
          <a:bodyPr/>
          <a:lstStyle/>
          <a:p>
            <a:pPr eaLnBrk="1" hangingPunct="1"/>
            <a:r>
              <a:rPr lang="en-US" sz="2000" dirty="0"/>
              <a:t>Worst-Case</a:t>
            </a:r>
          </a:p>
          <a:p>
            <a:pPr lvl="1" eaLnBrk="1" hangingPunct="1"/>
            <a:r>
              <a:rPr lang="en-US" sz="1800" dirty="0"/>
              <a:t>branches are ordered so that no pruning takes place. In this case alpha-beta gives no improvement over exhaustive search</a:t>
            </a:r>
            <a:br>
              <a:rPr lang="en-US" sz="1800" dirty="0"/>
            </a:br>
            <a:endParaRPr lang="en-US" sz="1800" dirty="0"/>
          </a:p>
          <a:p>
            <a:pPr eaLnBrk="1" hangingPunct="1"/>
            <a:r>
              <a:rPr lang="en-US" sz="2000" dirty="0"/>
              <a:t>Best-Case</a:t>
            </a:r>
          </a:p>
          <a:p>
            <a:pPr lvl="1" eaLnBrk="1" hangingPunct="1"/>
            <a:r>
              <a:rPr lang="en-US" sz="1800" dirty="0"/>
              <a:t>each player’s best move is the left-most alternative (i.e., evaluated first)</a:t>
            </a:r>
          </a:p>
          <a:p>
            <a:pPr lvl="1" eaLnBrk="1" hangingPunct="1"/>
            <a:r>
              <a:rPr lang="en-US" sz="1800" dirty="0"/>
              <a:t>in practice, performance is closer to best rather than worst-case</a:t>
            </a:r>
            <a:br>
              <a:rPr lang="en-US" sz="1800" dirty="0"/>
            </a:br>
            <a:endParaRPr lang="en-US" sz="1800" dirty="0"/>
          </a:p>
          <a:p>
            <a:pPr eaLnBrk="1" hangingPunct="1"/>
            <a:r>
              <a:rPr lang="en-US" sz="2000" dirty="0"/>
              <a:t>In practice often get O(b</a:t>
            </a:r>
            <a:r>
              <a:rPr lang="en-US" sz="2000" baseline="30000" dirty="0"/>
              <a:t>(d/2)</a:t>
            </a:r>
            <a:r>
              <a:rPr lang="en-US" sz="2000" dirty="0"/>
              <a:t>) rather than O(</a:t>
            </a:r>
            <a:r>
              <a:rPr lang="en-US" sz="2000" dirty="0" err="1"/>
              <a:t>b</a:t>
            </a:r>
            <a:r>
              <a:rPr lang="en-US" sz="2000" baseline="30000" dirty="0" err="1"/>
              <a:t>d</a:t>
            </a:r>
            <a:r>
              <a:rPr lang="en-US" sz="2000" dirty="0"/>
              <a:t>) </a:t>
            </a:r>
          </a:p>
          <a:p>
            <a:pPr lvl="1" eaLnBrk="1" hangingPunct="1"/>
            <a:r>
              <a:rPr lang="en-US" sz="1800" dirty="0"/>
              <a:t>this is the same as having a branching factor of √(b), </a:t>
            </a:r>
          </a:p>
          <a:p>
            <a:pPr lvl="2" eaLnBrk="1" hangingPunct="1"/>
            <a:r>
              <a:rPr lang="en-US" sz="1600" dirty="0"/>
              <a:t>since (√b)</a:t>
            </a:r>
            <a:r>
              <a:rPr lang="en-US" sz="1600" baseline="30000" dirty="0"/>
              <a:t>d</a:t>
            </a:r>
            <a:r>
              <a:rPr lang="en-US" sz="1600" dirty="0"/>
              <a:t> =  b</a:t>
            </a:r>
            <a:r>
              <a:rPr lang="en-US" sz="1600" baseline="30000" dirty="0"/>
              <a:t>(d/2)</a:t>
            </a:r>
            <a:endParaRPr lang="en-US" sz="1600" dirty="0"/>
          </a:p>
          <a:p>
            <a:pPr lvl="2" eaLnBrk="1" hangingPunct="1"/>
            <a:r>
              <a:rPr lang="en-US" sz="1600" dirty="0"/>
              <a:t>i.e., we have effectively gone from </a:t>
            </a:r>
            <a:r>
              <a:rPr lang="en-US" sz="1600"/>
              <a:t>b </a:t>
            </a:r>
            <a:r>
              <a:rPr lang="en-US" sz="1600" smtClean="0"/>
              <a:t>to </a:t>
            </a:r>
            <a:r>
              <a:rPr lang="en-US" sz="1600"/>
              <a:t>√b.</a:t>
            </a:r>
          </a:p>
          <a:p>
            <a:pPr lvl="1" eaLnBrk="1" hangingPunct="1"/>
            <a:r>
              <a:rPr lang="en-US" sz="1800" dirty="0"/>
              <a:t>e.g., in chess go from b ~ 35  to  b ~ 6</a:t>
            </a:r>
          </a:p>
          <a:p>
            <a:pPr lvl="2" eaLnBrk="1" hangingPunct="1"/>
            <a:r>
              <a:rPr lang="en-US" sz="1600" dirty="0"/>
              <a:t>this permits much deeper search in the same amount of time</a:t>
            </a:r>
          </a:p>
          <a:p>
            <a:pPr lvl="2" eaLnBrk="1" hangingPunct="1"/>
            <a:r>
              <a:rPr lang="en-US" sz="1600" dirty="0"/>
              <a:t>Typically twice as deep.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>
                <a:solidFill>
                  <a:srgbClr val="7B9899"/>
                </a:solidFill>
              </a:rPr>
              <a:t>Final Comments about Alpha-Beta Pruning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/>
              <a:t>Pruning does not affect final results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Entire subtrees can be pruned.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Good move </a:t>
            </a:r>
            <a:r>
              <a:rPr lang="en-US" i="1"/>
              <a:t>ordering</a:t>
            </a:r>
            <a:r>
              <a:rPr lang="en-US"/>
              <a:t> improves effectiveness of pruning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Repeated states are again possible.</a:t>
            </a:r>
          </a:p>
          <a:p>
            <a:pPr lvl="1" eaLnBrk="1" hangingPunct="1"/>
            <a:r>
              <a:rPr lang="en-US"/>
              <a:t>Store them in memory = transposition table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 Playing Practice</a:t>
            </a:r>
          </a:p>
        </p:txBody>
      </p:sp>
    </p:spTree>
    <p:extLst>
      <p:ext uri="{BB962C8B-B14F-4D97-AF65-F5344CB8AC3E}">
        <p14:creationId xmlns:p14="http://schemas.microsoft.com/office/powerpoint/2010/main" val="377367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1066800"/>
          </a:xfrm>
        </p:spPr>
        <p:txBody>
          <a:bodyPr/>
          <a:lstStyle/>
          <a:p>
            <a:r>
              <a:rPr lang="en-US"/>
              <a:t>Hume</a:t>
            </a:r>
            <a:r>
              <a:rPr lang="ja-JP" altLang="en-US"/>
              <a:t>’</a:t>
            </a:r>
            <a:r>
              <a:rPr lang="en-US"/>
              <a:t>s Farmer Problem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717925" y="21336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667000" y="3124200"/>
            <a:ext cx="22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5149850" y="3125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2117725" y="3948113"/>
            <a:ext cx="363538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  <a:br>
              <a:rPr lang="en-US"/>
            </a:br>
            <a:r>
              <a:rPr lang="en-US"/>
              <a:t>2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3065463" y="3948113"/>
            <a:ext cx="363537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  <a:br>
              <a:rPr lang="en-US"/>
            </a:br>
            <a:r>
              <a:rPr lang="en-US"/>
              <a:t>3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4513263" y="3948113"/>
            <a:ext cx="363537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  <a:br>
              <a:rPr lang="en-US"/>
            </a:br>
            <a:r>
              <a:rPr lang="en-US"/>
              <a:t>0</a:t>
            </a: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5656263" y="3948113"/>
            <a:ext cx="363537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  <a:br>
              <a:rPr lang="en-US"/>
            </a:br>
            <a:r>
              <a:rPr lang="en-US"/>
              <a:t>1</a:t>
            </a:r>
          </a:p>
        </p:txBody>
      </p:sp>
      <p:sp>
        <p:nvSpPr>
          <p:cNvPr id="2059" name="Oval 11"/>
          <p:cNvSpPr>
            <a:spLocks noChangeArrowheads="1"/>
          </p:cNvSpPr>
          <p:nvPr/>
        </p:nvSpPr>
        <p:spPr bwMode="auto">
          <a:xfrm>
            <a:off x="3656013" y="2208213"/>
            <a:ext cx="457200" cy="306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Oval 12"/>
          <p:cNvSpPr>
            <a:spLocks noChangeArrowheads="1"/>
          </p:cNvSpPr>
          <p:nvPr/>
        </p:nvSpPr>
        <p:spPr bwMode="auto">
          <a:xfrm>
            <a:off x="2590800" y="3198813"/>
            <a:ext cx="457200" cy="306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Oval 13"/>
          <p:cNvSpPr>
            <a:spLocks noChangeArrowheads="1"/>
          </p:cNvSpPr>
          <p:nvPr/>
        </p:nvSpPr>
        <p:spPr bwMode="auto">
          <a:xfrm>
            <a:off x="5105400" y="3200400"/>
            <a:ext cx="457200" cy="306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 flipH="1">
            <a:off x="2743200" y="25146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3886200" y="2514600"/>
            <a:ext cx="1447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 flipH="1">
            <a:off x="2286000" y="3505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>
            <a:off x="2819400" y="3505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 flipH="1">
            <a:off x="4724400" y="3505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>
            <a:off x="5334000" y="3505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" name="Text Box 20"/>
          <p:cNvSpPr txBox="1">
            <a:spLocks noChangeArrowheads="1"/>
          </p:cNvSpPr>
          <p:nvPr/>
        </p:nvSpPr>
        <p:spPr bwMode="auto">
          <a:xfrm>
            <a:off x="2743200" y="2590800"/>
            <a:ext cx="22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</a:t>
            </a:r>
          </a:p>
        </p:txBody>
      </p:sp>
      <p:sp>
        <p:nvSpPr>
          <p:cNvPr id="2069" name="Text Box 21"/>
          <p:cNvSpPr txBox="1">
            <a:spLocks noChangeArrowheads="1"/>
          </p:cNvSpPr>
          <p:nvPr/>
        </p:nvSpPr>
        <p:spPr bwMode="auto">
          <a:xfrm>
            <a:off x="4953000" y="25146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Not H</a:t>
            </a:r>
          </a:p>
        </p:txBody>
      </p:sp>
      <p:sp>
        <p:nvSpPr>
          <p:cNvPr id="2070" name="Text Box 22"/>
          <p:cNvSpPr txBox="1">
            <a:spLocks noChangeArrowheads="1"/>
          </p:cNvSpPr>
          <p:nvPr/>
        </p:nvSpPr>
        <p:spPr bwMode="auto">
          <a:xfrm>
            <a:off x="1752600" y="3429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H1</a:t>
            </a:r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3429000" y="3216275"/>
            <a:ext cx="685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not H1</a:t>
            </a:r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4229100" y="3429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H2</a:t>
            </a:r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6019800" y="3200400"/>
            <a:ext cx="838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Not H2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9200" y="5105400"/>
            <a:ext cx="65532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>
                <a:latin typeface="+mn-lt"/>
              </a:rPr>
              <a:t>The payoffs for player 1 are listed at the top.</a:t>
            </a:r>
          </a:p>
          <a:p>
            <a:pPr marL="342900" indent="-342900">
              <a:buFont typeface="Arial"/>
              <a:buChar char="•"/>
            </a:pPr>
            <a:r>
              <a:rPr lang="en-US" sz="2400">
                <a:latin typeface="+mn-lt"/>
              </a:rPr>
              <a:t>Backward Induction: Look ahead and reason back.</a:t>
            </a:r>
          </a:p>
        </p:txBody>
      </p:sp>
    </p:spTree>
    <p:extLst>
      <p:ext uri="{BB962C8B-B14F-4D97-AF65-F5344CB8AC3E}">
        <p14:creationId xmlns:p14="http://schemas.microsoft.com/office/powerpoint/2010/main" val="2894107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</a:rPr>
              <a:t>Practical Implementation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600200"/>
            <a:ext cx="87630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/>
              <a:t>How do we make these ideas practical in real game trees?</a:t>
            </a:r>
          </a:p>
          <a:p>
            <a:pPr eaLnBrk="1" hangingPunct="1">
              <a:buFontTx/>
              <a:buNone/>
            </a:pPr>
            <a:endParaRPr lang="en-US" sz="2800" dirty="0"/>
          </a:p>
          <a:p>
            <a:pPr eaLnBrk="1" hangingPunct="1">
              <a:buFontTx/>
              <a:buNone/>
            </a:pPr>
            <a:r>
              <a:rPr lang="en-US" sz="2800" dirty="0"/>
              <a:t>Standard approach</a:t>
            </a:r>
            <a:r>
              <a:rPr lang="en-US" sz="2800" dirty="0" smtClean="0"/>
              <a:t>:</a:t>
            </a:r>
          </a:p>
          <a:p>
            <a:pPr eaLnBrk="1" hangingPunct="1">
              <a:buFontTx/>
              <a:buNone/>
            </a:pPr>
            <a:endParaRPr lang="en-US" sz="2800" dirty="0"/>
          </a:p>
          <a:p>
            <a:pPr eaLnBrk="1" hangingPunct="1"/>
            <a:r>
              <a:rPr lang="en-US" sz="2800" dirty="0">
                <a:solidFill>
                  <a:srgbClr val="FF0000"/>
                </a:solidFill>
              </a:rPr>
              <a:t>evaluation function </a:t>
            </a:r>
          </a:p>
          <a:p>
            <a:pPr eaLnBrk="1" hangingPunct="1"/>
            <a:r>
              <a:rPr lang="en-US" sz="2800" dirty="0" smtClean="0">
                <a:solidFill>
                  <a:srgbClr val="FF0000"/>
                </a:solidFill>
              </a:rPr>
              <a:t>cutoff </a:t>
            </a:r>
            <a:r>
              <a:rPr lang="en-US" sz="2800" dirty="0">
                <a:solidFill>
                  <a:srgbClr val="FF0000"/>
                </a:solidFill>
              </a:rPr>
              <a:t>test: </a:t>
            </a:r>
            <a:r>
              <a:rPr lang="en-US" sz="2800" dirty="0" smtClean="0">
                <a:solidFill>
                  <a:srgbClr val="FF0000"/>
                </a:solidFill>
              </a:rPr>
              <a:t>where </a:t>
            </a:r>
            <a:r>
              <a:rPr lang="en-US" sz="2800" dirty="0">
                <a:solidFill>
                  <a:srgbClr val="FF0000"/>
                </a:solidFill>
              </a:rPr>
              <a:t>do we stop descending the </a:t>
            </a:r>
            <a:r>
              <a:rPr lang="en-US" sz="2800" dirty="0" smtClean="0">
                <a:solidFill>
                  <a:srgbClr val="FF0000"/>
                </a:solidFill>
              </a:rPr>
              <a:t>tree</a:t>
            </a:r>
            <a:endParaRPr lang="en-US" sz="2800" dirty="0">
              <a:solidFill>
                <a:srgbClr val="FF0000"/>
              </a:solidFill>
            </a:endParaRPr>
          </a:p>
          <a:p>
            <a:pPr eaLnBrk="1" hangingPunct="1"/>
            <a:r>
              <a:rPr lang="en-US" sz="2800" dirty="0" smtClean="0"/>
              <a:t>Return evaluation of best position when search is cut off.</a:t>
            </a:r>
            <a:endParaRPr lang="en-US" sz="2800" dirty="0"/>
          </a:p>
          <a:p>
            <a:pPr lvl="1" eaLnBrk="1" hangingPunct="1"/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</a:rPr>
              <a:t>Static (Heuristic) Evaluation Functions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1800" dirty="0"/>
              <a:t>An Evaluation Function:</a:t>
            </a:r>
          </a:p>
          <a:p>
            <a:pPr lvl="1" eaLnBrk="1" hangingPunct="1"/>
            <a:r>
              <a:rPr lang="en-US" sz="1600" dirty="0"/>
              <a:t>estimates how good the current board configuration is for a player.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1600" dirty="0"/>
              <a:t>Typically, one figures how good it is for the player, and how good it is for the opponent, and subtracts the opponents score from the players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1600" dirty="0"/>
              <a:t>Othello: Number of white pieces - Number of black pieces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1600" dirty="0"/>
              <a:t>Chess:  Value of all white pieces - Value of all black pieces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endParaRPr lang="en-US" sz="1600" dirty="0"/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1800" dirty="0"/>
              <a:t>Typical values from -infinity (loss) to +infinity (win) or [-1, +1]</a:t>
            </a:r>
            <a:r>
              <a:rPr lang="en-US" sz="1800" dirty="0" smtClean="0"/>
              <a:t>.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1800" dirty="0"/>
              <a:t>If the board evaluation  is X for a player, it’s -X for the </a:t>
            </a:r>
            <a:r>
              <a:rPr lang="en-US" sz="1800" dirty="0" smtClean="0"/>
              <a:t>opponent.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1800" dirty="0" smtClean="0"/>
              <a:t>Many clever ideas about how to use the evaluation function.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1300" dirty="0" smtClean="0"/>
              <a:t>e.g. null move heuristic: let opponent move twice.</a:t>
            </a:r>
            <a:endParaRPr lang="en-US" sz="1800" dirty="0" smtClean="0"/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sz="1800" dirty="0"/>
              <a:t>Example: </a:t>
            </a:r>
          </a:p>
          <a:p>
            <a:pPr lvl="1" eaLnBrk="1" hangingPunct="1"/>
            <a:r>
              <a:rPr lang="en-US" sz="1600" dirty="0"/>
              <a:t>Evaluating chess boards, </a:t>
            </a:r>
          </a:p>
          <a:p>
            <a:pPr lvl="1" eaLnBrk="1" hangingPunct="1"/>
            <a:r>
              <a:rPr lang="en-US" sz="1600" dirty="0"/>
              <a:t>Checkers</a:t>
            </a:r>
          </a:p>
          <a:p>
            <a:pPr lvl="1" eaLnBrk="1" hangingPunct="1"/>
            <a:r>
              <a:rPr lang="en-US" sz="1600" dirty="0"/>
              <a:t>Tic-tac-toe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95250"/>
            <a:ext cx="8915400" cy="676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Evaluation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Exciting New Development: use neural net learning to </a:t>
            </a:r>
            <a:r>
              <a:rPr lang="en-US" b="1" dirty="0" smtClean="0"/>
              <a:t>learn</a:t>
            </a:r>
            <a:r>
              <a:rPr lang="en-US" dirty="0" smtClean="0"/>
              <a:t> evaluation functions from observed games (self-play)</a:t>
            </a:r>
          </a:p>
          <a:p>
            <a:r>
              <a:rPr lang="en-US" dirty="0" smtClean="0"/>
              <a:t>Used in </a:t>
            </a:r>
            <a:r>
              <a:rPr lang="en-US" dirty="0" err="1" smtClean="0"/>
              <a:t>AlphaZero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 smtClean="0"/>
              <a:t>learned </a:t>
            </a:r>
            <a:r>
              <a:rPr lang="en-US" dirty="0" smtClean="0"/>
              <a:t>evaluation </a:t>
            </a:r>
            <a:r>
              <a:rPr lang="en-US" dirty="0" smtClean="0"/>
              <a:t>function represents the expected utility of a game state.</a:t>
            </a:r>
          </a:p>
          <a:p>
            <a:pPr lvl="1"/>
            <a:r>
              <a:rPr lang="en-US" dirty="0" smtClean="0"/>
              <a:t>e.g. chance of winning the game</a:t>
            </a:r>
          </a:p>
          <a:p>
            <a:r>
              <a:rPr lang="en-US" dirty="0" smtClean="0"/>
              <a:t>Expected utility estimate is used</a:t>
            </a:r>
            <a:r>
              <a:rPr lang="en-US" dirty="0" smtClean="0"/>
              <a:t>  </a:t>
            </a:r>
            <a:r>
              <a:rPr lang="en-US" dirty="0" smtClean="0"/>
              <a:t>as heuristic in tree search.</a:t>
            </a:r>
          </a:p>
          <a:p>
            <a:r>
              <a:rPr lang="en-US" dirty="0" smtClean="0"/>
              <a:t>Combines learning +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820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</a:rPr>
              <a:t>Iterative (Progressive) Deepening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447800"/>
            <a:ext cx="8424863" cy="5029200"/>
          </a:xfrm>
        </p:spPr>
        <p:txBody>
          <a:bodyPr/>
          <a:lstStyle/>
          <a:p>
            <a:pPr eaLnBrk="1" hangingPunct="1"/>
            <a:r>
              <a:rPr lang="en-US" sz="2400"/>
              <a:t>In real games, there is usually a time limit T on making a move.</a:t>
            </a:r>
          </a:p>
          <a:p>
            <a:pPr eaLnBrk="1" hangingPunct="1"/>
            <a:r>
              <a:rPr lang="en-US" sz="2400"/>
              <a:t>How do we take this into account? </a:t>
            </a:r>
          </a:p>
          <a:p>
            <a:pPr lvl="1" eaLnBrk="1" hangingPunct="1"/>
            <a:r>
              <a:rPr lang="en-US" sz="2000"/>
              <a:t>using alpha-beta we cannot use “partial” results with any confidence unless the full breadth of the tree has been searched</a:t>
            </a:r>
          </a:p>
          <a:p>
            <a:pPr lvl="1" eaLnBrk="1" hangingPunct="1"/>
            <a:r>
              <a:rPr lang="en-US" sz="2000"/>
              <a:t> So, we could be conservative and set a conservative depth-limit which guarantees that we will find a move in time &lt; T</a:t>
            </a:r>
          </a:p>
          <a:p>
            <a:pPr lvl="2" eaLnBrk="1" hangingPunct="1"/>
            <a:r>
              <a:rPr lang="en-US" sz="1800"/>
              <a:t>disadvantage is that we may finish early, could do more search</a:t>
            </a:r>
          </a:p>
          <a:p>
            <a:pPr eaLnBrk="1" hangingPunct="1"/>
            <a:r>
              <a:rPr lang="en-US" sz="2400"/>
              <a:t>In practice, iterative deepening search (IDS) is used</a:t>
            </a:r>
          </a:p>
          <a:p>
            <a:pPr lvl="1" eaLnBrk="1" hangingPunct="1"/>
            <a:r>
              <a:rPr lang="en-US" sz="2000"/>
              <a:t>IDS runs depth-first search with an increasing depth-limit</a:t>
            </a:r>
          </a:p>
          <a:p>
            <a:pPr lvl="1" eaLnBrk="1" hangingPunct="1"/>
            <a:r>
              <a:rPr lang="en-US" sz="2000"/>
              <a:t>when the clock runs out we use the solution found at the previous depth limit 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</a:rPr>
              <a:t>Heuristics and Game Tree Search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/>
              <a:t>The Horizon Effect</a:t>
            </a:r>
          </a:p>
          <a:p>
            <a:pPr lvl="1" eaLnBrk="1" hangingPunct="1"/>
            <a:r>
              <a:rPr lang="en-US"/>
              <a:t>sometimes there’s a major “effect” (such as a piece being captured) which is just “below” the depth to which the tree has been expanded the computer cannot see that this major event could happen it has a “limited horizon”</a:t>
            </a:r>
          </a:p>
        </p:txBody>
      </p:sp>
      <p:pic>
        <p:nvPicPr>
          <p:cNvPr id="98308" name="Picture 5" descr="horizon effect &#10;examp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3505200"/>
            <a:ext cx="2705100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09600"/>
          </a:xfrm>
        </p:spPr>
        <p:txBody>
          <a:bodyPr/>
          <a:lstStyle/>
          <a:p>
            <a:pPr eaLnBrk="1" hangingPunct="1"/>
            <a:r>
              <a:rPr lang="en-US" sz="1800">
                <a:solidFill>
                  <a:srgbClr val="7B9899"/>
                </a:solidFill>
              </a:rPr>
              <a:t/>
            </a:r>
            <a:br>
              <a:rPr lang="en-US" sz="1800">
                <a:solidFill>
                  <a:srgbClr val="7B9899"/>
                </a:solidFill>
              </a:rPr>
            </a:br>
            <a:r>
              <a:rPr lang="en-US">
                <a:solidFill>
                  <a:srgbClr val="7B9899"/>
                </a:solidFill>
              </a:rPr>
              <a:t>The State of Play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447800"/>
            <a:ext cx="8504238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Checkers: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Chinook ended 40-year-reign of human world champion Marion Tinsley in 1994.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Chess: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Deep Blue defeated human world champion Garry Kasparov in a six-game match in 1997.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Othello: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human champions refuse to compete against computers: they are too good.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Go: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 smtClean="0"/>
              <a:t>Alphago</a:t>
            </a:r>
            <a:r>
              <a:rPr lang="en-US" dirty="0" smtClean="0"/>
              <a:t> beat human world </a:t>
            </a:r>
            <a:r>
              <a:rPr lang="en-US" smtClean="0"/>
              <a:t>champion in 2017.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See (e.g.) </a:t>
            </a:r>
            <a:r>
              <a:rPr lang="en-US" sz="1600" dirty="0">
                <a:hlinkClick r:id="rId3"/>
              </a:rPr>
              <a:t>http://www.cs.ualberta.ca/~games/</a:t>
            </a:r>
            <a:r>
              <a:rPr lang="en-US" sz="1600" dirty="0"/>
              <a:t> for more information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sz="1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457200"/>
            <a:ext cx="9144000" cy="766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</a:rPr>
              <a:t>Deep Blue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sz="2400"/>
              <a:t>1957: Herbert Simon</a:t>
            </a:r>
          </a:p>
          <a:p>
            <a:pPr lvl="1" eaLnBrk="1" hangingPunct="1"/>
            <a:r>
              <a:rPr lang="en-US" sz="2000"/>
              <a:t>“within 10 years a computer will beat the world chess champion”</a:t>
            </a:r>
          </a:p>
          <a:p>
            <a:pPr eaLnBrk="1" hangingPunct="1"/>
            <a:r>
              <a:rPr lang="en-US" sz="2400"/>
              <a:t>1997: Deep Blue beats Kasparov</a:t>
            </a:r>
          </a:p>
          <a:p>
            <a:pPr eaLnBrk="1" hangingPunct="1"/>
            <a:r>
              <a:rPr lang="en-US" sz="2400"/>
              <a:t>Parallel machine with 30 processors for “software” and 480 VLSI processors for “hardware search”</a:t>
            </a:r>
          </a:p>
          <a:p>
            <a:pPr eaLnBrk="1" hangingPunct="1"/>
            <a:r>
              <a:rPr lang="en-US" sz="2400"/>
              <a:t>Searched 126 million nodes per second on average</a:t>
            </a:r>
          </a:p>
          <a:p>
            <a:pPr lvl="1" eaLnBrk="1" hangingPunct="1"/>
            <a:r>
              <a:rPr lang="en-US" sz="2000"/>
              <a:t>Generated up to 30 billion positions per move</a:t>
            </a:r>
          </a:p>
          <a:p>
            <a:pPr lvl="1" eaLnBrk="1" hangingPunct="1"/>
            <a:r>
              <a:rPr lang="en-US" sz="2000"/>
              <a:t>Reached depth 14 routinely</a:t>
            </a:r>
          </a:p>
          <a:p>
            <a:pPr eaLnBrk="1" hangingPunct="1"/>
            <a:r>
              <a:rPr lang="en-US" sz="2400"/>
              <a:t>Uses iterative-deepening alpha-beta search with transpositioning</a:t>
            </a:r>
          </a:p>
          <a:p>
            <a:pPr lvl="1" eaLnBrk="1" hangingPunct="1"/>
            <a:r>
              <a:rPr lang="en-US" sz="2000"/>
              <a:t>Can explore beyond depth-limit for interesting moves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Chance Games. </a:t>
            </a:r>
          </a:p>
        </p:txBody>
      </p:sp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3"/>
          <a:srcRect l="17993" t="22905" r="29662" b="12291"/>
          <a:stretch>
            <a:fillRect/>
          </a:stretch>
        </p:blipFill>
        <p:spPr bwMode="auto">
          <a:xfrm>
            <a:off x="2209800" y="1676400"/>
            <a:ext cx="4572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609600" y="2441575"/>
            <a:ext cx="2049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Georgia" charset="0"/>
              </a:rPr>
              <a:t>Backgammon</a:t>
            </a:r>
          </a:p>
        </p:txBody>
      </p:sp>
      <p:sp>
        <p:nvSpPr>
          <p:cNvPr id="106501" name="Line 5"/>
          <p:cNvSpPr>
            <a:spLocks noChangeShapeType="1"/>
          </p:cNvSpPr>
          <p:nvPr/>
        </p:nvSpPr>
        <p:spPr bwMode="auto">
          <a:xfrm flipV="1">
            <a:off x="1371600" y="3962400"/>
            <a:ext cx="1905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212725" y="5218113"/>
            <a:ext cx="1822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Georgia" charset="0"/>
              </a:rPr>
              <a:t>your element of </a:t>
            </a:r>
          </a:p>
          <a:p>
            <a:r>
              <a:rPr lang="en-US">
                <a:solidFill>
                  <a:srgbClr val="0000FF"/>
                </a:solidFill>
                <a:latin typeface="Georgia" charset="0"/>
              </a:rPr>
              <a:t>chance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Story</a:t>
            </a:r>
            <a:endParaRPr lang="en-US" dirty="0"/>
          </a:p>
        </p:txBody>
      </p:sp>
      <p:sp>
        <p:nvSpPr>
          <p:cNvPr id="55298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Two farmers need help with their harvest. </a:t>
            </a:r>
          </a:p>
          <a:p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Farmer </a:t>
            </a:r>
            <a:r>
              <a:rPr lang="en-US" smtClean="0">
                <a:latin typeface="Georgia" charset="0"/>
                <a:ea typeface="ＭＳ Ｐゴシック" charset="0"/>
                <a:cs typeface="ＭＳ Ｐゴシック" charset="0"/>
              </a:rPr>
              <a:t>2 </a:t>
            </a:r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harvests before </a:t>
            </a:r>
            <a:r>
              <a:rPr lang="en-US">
                <a:latin typeface="Georgia" charset="0"/>
                <a:ea typeface="ＭＳ Ｐゴシック" charset="0"/>
                <a:cs typeface="ＭＳ Ｐゴシック" charset="0"/>
              </a:rPr>
              <a:t>Farmer </a:t>
            </a:r>
            <a:r>
              <a:rPr lang="en-US" smtClean="0">
                <a:latin typeface="Georgia" charset="0"/>
                <a:ea typeface="ＭＳ Ｐゴシック" charset="0"/>
                <a:cs typeface="ＭＳ Ｐゴシック" charset="0"/>
              </a:rPr>
              <a:t>1 .</a:t>
            </a:r>
            <a:endParaRPr lang="en-US" dirty="0">
              <a:latin typeface="Georgia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If Farmer 1 asks Farmer 2 for help and receives it, Farmer 1 prefers not to reciprocate.</a:t>
            </a:r>
          </a:p>
          <a:p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If Farmer 1 does not reciprocate, Farmer 2 prefers not helping over helping.</a:t>
            </a:r>
          </a:p>
          <a:p>
            <a:r>
              <a:rPr lang="en-US" dirty="0">
                <a:latin typeface="Georgia" charset="0"/>
                <a:ea typeface="ＭＳ Ｐゴシック" charset="0"/>
                <a:cs typeface="ＭＳ Ｐゴシック" charset="0"/>
              </a:rPr>
              <a:t>Both would rather help each other than harvest alone.</a:t>
            </a:r>
          </a:p>
        </p:txBody>
      </p:sp>
    </p:spTree>
    <p:extLst>
      <p:ext uri="{BB962C8B-B14F-4D97-AF65-F5344CB8AC3E}">
        <p14:creationId xmlns:p14="http://schemas.microsoft.com/office/powerpoint/2010/main" val="542865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Expected Minimax</a:t>
            </a:r>
          </a:p>
        </p:txBody>
      </p:sp>
      <p:pic>
        <p:nvPicPr>
          <p:cNvPr id="108548" name="Picture 3"/>
          <p:cNvPicPr>
            <a:picLocks noChangeAspect="1" noChangeArrowheads="1"/>
          </p:cNvPicPr>
          <p:nvPr/>
        </p:nvPicPr>
        <p:blipFill>
          <a:blip r:embed="rId4"/>
          <a:srcRect l="17722" t="34358" r="29935" b="16481"/>
          <a:stretch>
            <a:fillRect/>
          </a:stretch>
        </p:blipFill>
        <p:spPr bwMode="auto">
          <a:xfrm>
            <a:off x="4191000" y="1600200"/>
            <a:ext cx="4572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49" name="Line 4"/>
          <p:cNvSpPr>
            <a:spLocks noChangeShapeType="1"/>
          </p:cNvSpPr>
          <p:nvPr/>
        </p:nvSpPr>
        <p:spPr bwMode="auto">
          <a:xfrm>
            <a:off x="3733800" y="2514600"/>
            <a:ext cx="1981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8546" name="Object 5"/>
          <p:cNvGraphicFramePr>
            <a:graphicFrameLocks noChangeAspect="1"/>
          </p:cNvGraphicFramePr>
          <p:nvPr/>
        </p:nvGraphicFramePr>
        <p:xfrm>
          <a:off x="381000" y="2057400"/>
          <a:ext cx="34861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4" name="Equation" r:id="rId5" imgW="2095200" imgH="558720" progId="">
                  <p:embed/>
                </p:oleObj>
              </mc:Choice>
              <mc:Fallback>
                <p:oleObj name="Equation" r:id="rId5" imgW="2095200" imgH="55872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057400"/>
                        <a:ext cx="3486150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441325" y="3617913"/>
            <a:ext cx="320675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Georgia" charset="0"/>
              </a:rPr>
              <a:t>Interleave chance nodes</a:t>
            </a:r>
          </a:p>
          <a:p>
            <a:r>
              <a:rPr lang="en-US">
                <a:latin typeface="Georgia" charset="0"/>
              </a:rPr>
              <a:t>with min/max nodes</a:t>
            </a:r>
          </a:p>
          <a:p>
            <a:endParaRPr lang="en-US">
              <a:latin typeface="Georgia" charset="0"/>
            </a:endParaRPr>
          </a:p>
          <a:p>
            <a:r>
              <a:rPr lang="en-US">
                <a:latin typeface="Georgia" charset="0"/>
              </a:rPr>
              <a:t>Again, the tree is constructed </a:t>
            </a:r>
          </a:p>
          <a:p>
            <a:r>
              <a:rPr lang="en-US">
                <a:latin typeface="Georgia" charset="0"/>
              </a:rPr>
              <a:t>bottom-up</a:t>
            </a:r>
          </a:p>
          <a:p>
            <a:endParaRPr lang="en-US">
              <a:latin typeface="Georgia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7B9899"/>
                </a:solidFill>
              </a:rPr>
              <a:t>Summary: Solving Games</a:t>
            </a:r>
            <a:endParaRPr lang="en-US" dirty="0">
              <a:solidFill>
                <a:srgbClr val="7B9899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304800" y="1828800"/>
          <a:ext cx="850423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4746"/>
                <a:gridCol w="2834746"/>
                <a:gridCol w="2834746"/>
              </a:tblGrid>
              <a:tr h="4703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Zero-sum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 zero-sum</a:t>
                      </a:r>
                      <a:endParaRPr lang="en-US" dirty="0"/>
                    </a:p>
                  </a:txBody>
                  <a:tcPr/>
                </a:tc>
              </a:tr>
              <a:tr h="811866">
                <a:tc>
                  <a:txBody>
                    <a:bodyPr/>
                    <a:lstStyle/>
                    <a:p>
                      <a:r>
                        <a:rPr lang="en-US" dirty="0" smtClean="0"/>
                        <a:t>Perfect 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Minimax</a:t>
                      </a:r>
                      <a:r>
                        <a:rPr lang="en-US" dirty="0" smtClean="0"/>
                        <a:t>, alpha-beta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Backward induction, retrograde analysis</a:t>
                      </a:r>
                      <a:endParaRPr lang="en-US" dirty="0"/>
                    </a:p>
                  </a:txBody>
                  <a:tcPr/>
                </a:tc>
              </a:tr>
              <a:tr h="470367">
                <a:tc>
                  <a:txBody>
                    <a:bodyPr/>
                    <a:lstStyle/>
                    <a:p>
                      <a:r>
                        <a:rPr lang="en-US" dirty="0" smtClean="0"/>
                        <a:t>Imperfect 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Probabilistic </a:t>
                      </a:r>
                      <a:r>
                        <a:rPr lang="en-US" dirty="0" err="1" smtClean="0"/>
                        <a:t>minimax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Nash equilibrium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>
                <a:solidFill>
                  <a:srgbClr val="7B9899"/>
                </a:solidFill>
              </a:rPr>
              <a:t>Summary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371600"/>
            <a:ext cx="7848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Game playing can be effectively modeled as a search problem</a:t>
            </a:r>
            <a:br>
              <a:rPr lang="en-US" sz="2000" dirty="0"/>
            </a:b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Game trees represent alternate computer/opponent moves</a:t>
            </a:r>
            <a:br>
              <a:rPr lang="en-US" sz="2000" dirty="0"/>
            </a:b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Evaluation functions estimate the quality of a given board configuration for the Max player. </a:t>
            </a:r>
            <a:br>
              <a:rPr lang="en-US" sz="2000" dirty="0"/>
            </a:b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 err="1"/>
              <a:t>Minimax</a:t>
            </a:r>
            <a:r>
              <a:rPr lang="en-US" sz="2000" dirty="0"/>
              <a:t> is a procedure which chooses moves by assuming that the opponent will always choose the move which is best for them</a:t>
            </a:r>
            <a:br>
              <a:rPr lang="en-US" sz="2000" dirty="0"/>
            </a:b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Alpha-Beta is a procedure which can prune large parts of the search tree and allow search to go deeper </a:t>
            </a:r>
            <a:br>
              <a:rPr lang="en-US" sz="2000" dirty="0"/>
            </a:b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For many well-known games, computer algorithms based on heuristic search match or out-perform human world experts</a:t>
            </a:r>
            <a:r>
              <a:rPr lang="en-US" sz="2000" dirty="0" smtClean="0"/>
              <a:t>.</a:t>
            </a: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B9899"/>
                </a:solidFill>
              </a:rPr>
              <a:t>Single Agent vs.</a:t>
            </a:r>
            <a:r>
              <a:rPr lang="en-US" dirty="0" smtClean="0">
                <a:solidFill>
                  <a:srgbClr val="7B9899"/>
                </a:solidFill>
              </a:rPr>
              <a:t> 2-Players</a:t>
            </a:r>
            <a:endParaRPr lang="en-US" dirty="0">
              <a:solidFill>
                <a:srgbClr val="7B9899"/>
              </a:solidFill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r>
              <a:rPr lang="en-US" i="1" dirty="0"/>
              <a:t>Every single agent problem can be considered as a special case of</a:t>
            </a:r>
            <a:r>
              <a:rPr lang="en-US" i="1" dirty="0" smtClean="0"/>
              <a:t> a 2</a:t>
            </a:r>
            <a:r>
              <a:rPr lang="en-US" i="1" dirty="0"/>
              <a:t>-player game.</a:t>
            </a:r>
            <a:r>
              <a:rPr lang="en-US" dirty="0"/>
              <a:t> How?</a:t>
            </a:r>
          </a:p>
          <a:p>
            <a:pPr marL="788988" lvl="1" indent="-514350">
              <a:buFont typeface="+mj-lt"/>
              <a:buAutoNum type="arabicPeriod"/>
            </a:pPr>
            <a:r>
              <a:rPr lang="en-US" dirty="0"/>
              <a:t>Make one of the players the Environment, with a constant utility function (e.g., always 0)</a:t>
            </a:r>
            <a:r>
              <a:rPr lang="en-US" dirty="0" smtClean="0"/>
              <a:t>.</a:t>
            </a:r>
          </a:p>
          <a:p>
            <a:pPr marL="1063625" lvl="2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Environment acts but does not care</a:t>
            </a:r>
            <a:r>
              <a:rPr lang="en-US" dirty="0" smtClean="0"/>
              <a:t>.</a:t>
            </a:r>
          </a:p>
          <a:p>
            <a:pPr marL="788988" lvl="1" indent="-514350">
              <a:buFont typeface="+mj-lt"/>
              <a:buAutoNum type="arabicPeriod"/>
            </a:pPr>
            <a:r>
              <a:rPr lang="en-US" dirty="0" smtClean="0"/>
              <a:t>An adversarial Environment, with utility function the negative of agent’s utility.</a:t>
            </a:r>
          </a:p>
          <a:p>
            <a:pPr marL="1063625" lvl="2" indent="-514350">
              <a:buFont typeface="+mj-lt"/>
              <a:buAutoNum type="arabicPeriod"/>
            </a:pPr>
            <a:r>
              <a:rPr lang="en-US" dirty="0" smtClean="0"/>
              <a:t>In minimization, Environment’s utility is player’s costs.</a:t>
            </a:r>
          </a:p>
          <a:p>
            <a:pPr marL="1063625" lvl="2" indent="-514350">
              <a:buFont typeface="+mj-lt"/>
              <a:buAutoNum type="arabicPeriod"/>
            </a:pPr>
            <a:r>
              <a:rPr lang="en-US" dirty="0" smtClean="0"/>
              <a:t>Worst-Case Analysis.</a:t>
            </a:r>
          </a:p>
          <a:p>
            <a:pPr marL="1063625" lvl="2" indent="-514350">
              <a:buFont typeface="+mj-lt"/>
              <a:buAutoNum type="arabicPeriod"/>
            </a:pPr>
            <a:r>
              <a:rPr lang="en-US" dirty="0" smtClean="0"/>
              <a:t>E.g., program correctness: no matter what input user gives, program gives correct answer.</a:t>
            </a:r>
          </a:p>
          <a:p>
            <a:r>
              <a:rPr lang="en-US" dirty="0"/>
              <a:t>So agent design is a subfield of game theory.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Single Agent Design = Game Theory</a:t>
            </a:r>
            <a:endParaRPr lang="en-CA" dirty="0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1676400" y="2286000"/>
            <a:ext cx="495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Von Neumann-Morgenstern Games</a:t>
            </a:r>
            <a:endParaRPr lang="en-CA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1295400" y="3048001"/>
            <a:ext cx="5715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Decision Theory = 2-player game, 1st player the “agent”, 2</a:t>
            </a:r>
            <a:r>
              <a:rPr lang="en-US" baseline="30000" dirty="0"/>
              <a:t>nd</a:t>
            </a:r>
            <a:r>
              <a:rPr lang="en-US" dirty="0"/>
              <a:t> player </a:t>
            </a:r>
            <a:r>
              <a:rPr lang="en-US" dirty="0" smtClean="0"/>
              <a:t>“environment/nature</a:t>
            </a:r>
            <a:r>
              <a:rPr lang="en-US" dirty="0"/>
              <a:t>”</a:t>
            </a:r>
            <a:r>
              <a:rPr lang="en-US" dirty="0" smtClean="0"/>
              <a:t> </a:t>
            </a:r>
          </a:p>
          <a:p>
            <a:pPr algn="l"/>
            <a:r>
              <a:rPr lang="en-US" dirty="0" smtClean="0"/>
              <a:t>(</a:t>
            </a:r>
            <a:r>
              <a:rPr lang="en-US" dirty="0"/>
              <a:t>with </a:t>
            </a:r>
            <a:r>
              <a:rPr lang="en-US" dirty="0" smtClean="0"/>
              <a:t>constant or adversarial utility </a:t>
            </a:r>
            <a:r>
              <a:rPr lang="en-US" dirty="0"/>
              <a:t>function)</a:t>
            </a:r>
            <a:endParaRPr lang="en-CA" dirty="0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2336800" y="4686300"/>
            <a:ext cx="3733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Markov Decision Processes</a:t>
            </a:r>
            <a:endParaRPr lang="en-CA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2946401" y="5429250"/>
            <a:ext cx="24934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Planning Problems</a:t>
            </a:r>
            <a:endParaRPr lang="en-CA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7162800" y="25146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7467601" y="3048001"/>
            <a:ext cx="100587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From </a:t>
            </a:r>
          </a:p>
          <a:p>
            <a:pPr algn="l"/>
            <a:r>
              <a:rPr lang="en-US"/>
              <a:t>General</a:t>
            </a:r>
          </a:p>
          <a:p>
            <a:pPr algn="l"/>
            <a:r>
              <a:rPr lang="en-US"/>
              <a:t>To </a:t>
            </a:r>
          </a:p>
          <a:p>
            <a:pPr algn="l"/>
            <a:r>
              <a:rPr lang="en-US"/>
              <a:t>Special</a:t>
            </a:r>
          </a:p>
          <a:p>
            <a:pPr algn="l"/>
            <a:r>
              <a:rPr lang="en-US"/>
              <a:t>Case</a:t>
            </a:r>
            <a:endParaRPr lang="en-CA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1445684" y="2208610"/>
            <a:ext cx="4953000" cy="7060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1320800" y="3028950"/>
            <a:ext cx="5486400" cy="125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2133600" y="4629150"/>
            <a:ext cx="38100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2743200" y="5486400"/>
            <a:ext cx="2667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And-Or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an agent’s actions have nondeterministic effects, we can model worst-case analysis as a zero-sum game where the environment chooses the effects of an agent’s actions.</a:t>
            </a:r>
          </a:p>
          <a:p>
            <a:r>
              <a:rPr lang="en-US" dirty="0" err="1" smtClean="0"/>
              <a:t>Minimax</a:t>
            </a:r>
            <a:r>
              <a:rPr lang="en-US" dirty="0" smtClean="0"/>
              <a:t> Search ≈ And-Or Search.</a:t>
            </a:r>
          </a:p>
          <a:p>
            <a:r>
              <a:rPr lang="en-US" dirty="0" smtClean="0"/>
              <a:t>Example: The Erratic Vacuum Cleaner.</a:t>
            </a:r>
          </a:p>
          <a:p>
            <a:pPr lvl="1"/>
            <a:r>
              <a:rPr lang="en-US" dirty="0" smtClean="0"/>
              <a:t>When applied to dirty square, vacuum cleans it and sometimes adjacent square too.</a:t>
            </a:r>
          </a:p>
          <a:p>
            <a:pPr lvl="1"/>
            <a:r>
              <a:rPr lang="en-US" dirty="0" smtClean="0"/>
              <a:t>When applied to clean square, sometimes vacuum makes it dirty.</a:t>
            </a:r>
          </a:p>
          <a:p>
            <a:pPr lvl="1"/>
            <a:r>
              <a:rPr lang="en-US" dirty="0" smtClean="0"/>
              <a:t>Reflex agent: same action for same location, dirt status.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And-Or Tree for the Erratic Vacuum</a:t>
            </a:r>
            <a:endParaRPr lang="en-US" dirty="0"/>
          </a:p>
        </p:txBody>
      </p:sp>
      <p:pic>
        <p:nvPicPr>
          <p:cNvPr id="8" name="Content Placeholder 7" descr="erratic-vacuum.pdf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199" y="1574800"/>
            <a:ext cx="4497627" cy="4140200"/>
          </a:xfrm>
        </p:spPr>
      </p:pic>
      <p:sp>
        <p:nvSpPr>
          <p:cNvPr id="9" name="TextBox 8"/>
          <p:cNvSpPr txBox="1"/>
          <p:nvPr/>
        </p:nvSpPr>
        <p:spPr>
          <a:xfrm>
            <a:off x="5410200" y="1524000"/>
            <a:ext cx="2895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 The agent “moves” at </a:t>
            </a:r>
            <a:r>
              <a:rPr lang="en-US" sz="2400" dirty="0" err="1" smtClean="0"/>
              <a:t>labelled</a:t>
            </a:r>
            <a:r>
              <a:rPr lang="en-US" sz="2400" dirty="0" smtClean="0"/>
              <a:t> OR nodes.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 The environment “moves” at unlabelled AND nodes.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The agent wins if it reaches a goal state.</a:t>
            </a:r>
          </a:p>
          <a:p>
            <a:pPr>
              <a:buFont typeface="Arial"/>
              <a:buChar char="•"/>
            </a:pPr>
            <a:r>
              <a:rPr lang="en-US" sz="2400" dirty="0" smtClean="0"/>
              <a:t> The environment “wins” if the agent goes into a loop.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Game Theory is a very general, highly developed framework for multi-agent </a:t>
            </a:r>
            <a:r>
              <a:rPr lang="en-US" smtClean="0"/>
              <a:t>interactions.</a:t>
            </a:r>
          </a:p>
          <a:p>
            <a:r>
              <a:rPr lang="en-US" dirty="0" smtClean="0"/>
              <a:t>Deep results about equivalences of various environment types.</a:t>
            </a:r>
          </a:p>
          <a:p>
            <a:r>
              <a:rPr lang="en-US" dirty="0" smtClean="0"/>
              <a:t>See Chapter 17 for more details.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228600"/>
            <a:ext cx="8534400" cy="1066800"/>
          </a:xfrm>
        </p:spPr>
        <p:txBody>
          <a:bodyPr/>
          <a:lstStyle/>
          <a:p>
            <a:r>
              <a:rPr lang="en-US"/>
              <a:t>Trust on E-Bay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717925" y="2133600"/>
            <a:ext cx="184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Seller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667000" y="3124200"/>
            <a:ext cx="22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5149850" y="31257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2117725" y="3948113"/>
            <a:ext cx="363538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2</a:t>
            </a:r>
            <a:br>
              <a:rPr lang="en-US"/>
            </a:br>
            <a:r>
              <a:rPr lang="en-US"/>
              <a:t>2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3065463" y="3948113"/>
            <a:ext cx="363537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0</a:t>
            </a:r>
            <a:br>
              <a:rPr lang="en-US"/>
            </a:br>
            <a:r>
              <a:rPr lang="en-US"/>
              <a:t>3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4513263" y="3948113"/>
            <a:ext cx="363537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3</a:t>
            </a:r>
            <a:br>
              <a:rPr lang="en-US"/>
            </a:br>
            <a:r>
              <a:rPr lang="en-US"/>
              <a:t>0</a:t>
            </a: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5656263" y="3948113"/>
            <a:ext cx="363537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  <a:br>
              <a:rPr lang="en-US"/>
            </a:br>
            <a:r>
              <a:rPr lang="en-US"/>
              <a:t>1</a:t>
            </a:r>
          </a:p>
        </p:txBody>
      </p:sp>
      <p:sp>
        <p:nvSpPr>
          <p:cNvPr id="2059" name="Oval 11"/>
          <p:cNvSpPr>
            <a:spLocks noChangeArrowheads="1"/>
          </p:cNvSpPr>
          <p:nvPr/>
        </p:nvSpPr>
        <p:spPr bwMode="auto">
          <a:xfrm>
            <a:off x="3656012" y="2208213"/>
            <a:ext cx="839787" cy="306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Oval 12"/>
          <p:cNvSpPr>
            <a:spLocks noChangeArrowheads="1"/>
          </p:cNvSpPr>
          <p:nvPr/>
        </p:nvSpPr>
        <p:spPr bwMode="auto">
          <a:xfrm>
            <a:off x="2590800" y="3198813"/>
            <a:ext cx="457200" cy="306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Oval 13"/>
          <p:cNvSpPr>
            <a:spLocks noChangeArrowheads="1"/>
          </p:cNvSpPr>
          <p:nvPr/>
        </p:nvSpPr>
        <p:spPr bwMode="auto">
          <a:xfrm>
            <a:off x="5105400" y="3200400"/>
            <a:ext cx="457200" cy="30638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 flipH="1">
            <a:off x="2743200" y="25146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3886200" y="2514600"/>
            <a:ext cx="1447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 flipH="1">
            <a:off x="2286000" y="3505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>
            <a:off x="2819400" y="35052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 flipH="1">
            <a:off x="4724400" y="3505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>
            <a:off x="5334000" y="3505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" name="Text Box 20"/>
          <p:cNvSpPr txBox="1">
            <a:spLocks noChangeArrowheads="1"/>
          </p:cNvSpPr>
          <p:nvPr/>
        </p:nvSpPr>
        <p:spPr bwMode="auto">
          <a:xfrm>
            <a:off x="1828800" y="2552700"/>
            <a:ext cx="1371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Send Item</a:t>
            </a:r>
          </a:p>
        </p:txBody>
      </p:sp>
      <p:sp>
        <p:nvSpPr>
          <p:cNvPr id="2069" name="Text Box 21"/>
          <p:cNvSpPr txBox="1">
            <a:spLocks noChangeArrowheads="1"/>
          </p:cNvSpPr>
          <p:nvPr/>
        </p:nvSpPr>
        <p:spPr bwMode="auto">
          <a:xfrm>
            <a:off x="4953000" y="2552700"/>
            <a:ext cx="1752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Not Send Item</a:t>
            </a:r>
          </a:p>
        </p:txBody>
      </p:sp>
      <p:sp>
        <p:nvSpPr>
          <p:cNvPr id="2070" name="Text Box 22"/>
          <p:cNvSpPr txBox="1">
            <a:spLocks noChangeArrowheads="1"/>
          </p:cNvSpPr>
          <p:nvPr/>
        </p:nvSpPr>
        <p:spPr bwMode="auto">
          <a:xfrm>
            <a:off x="1371600" y="3276600"/>
            <a:ext cx="13716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send payment</a:t>
            </a:r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3124200" y="3276600"/>
            <a:ext cx="9906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not send payment</a:t>
            </a:r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5867400" y="3124200"/>
            <a:ext cx="10668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not send payment</a:t>
            </a: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4191000" y="3124200"/>
            <a:ext cx="9906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send payment</a:t>
            </a:r>
          </a:p>
        </p:txBody>
      </p:sp>
    </p:spTree>
    <p:extLst>
      <p:ext uri="{BB962C8B-B14F-4D97-AF65-F5344CB8AC3E}">
        <p14:creationId xmlns:p14="http://schemas.microsoft.com/office/powerpoint/2010/main" val="1816389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AdversaRIAL</a:t>
            </a:r>
            <a:r>
              <a:rPr lang="en-US" dirty="0" smtClean="0"/>
              <a:t> Search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Zero-Sum Sequential 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28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7B9899"/>
                </a:solidFill>
              </a:rPr>
              <a:t>Adversarial Search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752600"/>
            <a:ext cx="8504238" cy="4346575"/>
          </a:xfrm>
        </p:spPr>
        <p:txBody>
          <a:bodyPr/>
          <a:lstStyle/>
          <a:p>
            <a:r>
              <a:rPr lang="en-US" sz="2800" dirty="0"/>
              <a:t>Examine the problems that arise when we try to plan ahead in a world where other agents are planning against us</a:t>
            </a:r>
            <a:r>
              <a:rPr lang="en-US" sz="2800" dirty="0" smtClean="0"/>
              <a:t>.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/>
              <a:t>A good example is in</a:t>
            </a:r>
            <a:r>
              <a:rPr lang="en-US" sz="2800" dirty="0" smtClean="0"/>
              <a:t> board games.</a:t>
            </a:r>
            <a:br>
              <a:rPr lang="en-US" sz="2800" dirty="0" smtClean="0"/>
            </a:br>
            <a:endParaRPr lang="en-US" sz="2800" dirty="0" smtClean="0"/>
          </a:p>
          <a:p>
            <a:r>
              <a:rPr lang="en-US" sz="2800" dirty="0" smtClean="0"/>
              <a:t>Adversarial </a:t>
            </a:r>
            <a:r>
              <a:rPr lang="en-US" sz="2800" dirty="0"/>
              <a:t>games, while much studied in AI, are a small part of game </a:t>
            </a:r>
            <a:r>
              <a:rPr lang="en-US" sz="2800" dirty="0" smtClean="0"/>
              <a:t>theory in economics.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12524</TotalTime>
  <Words>3434</Words>
  <Application>Microsoft Macintosh PowerPoint</Application>
  <PresentationFormat>On-screen Show (4:3)</PresentationFormat>
  <Paragraphs>562</Paragraphs>
  <Slides>67</Slides>
  <Notes>50</Notes>
  <HiddenSlides>14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9" baseType="lpstr">
      <vt:lpstr>Civic</vt:lpstr>
      <vt:lpstr>Equation</vt:lpstr>
      <vt:lpstr>Sequential Games and Adversarial Search</vt:lpstr>
      <vt:lpstr>Environment Type Discussed In this Lecture</vt:lpstr>
      <vt:lpstr>Sequential Games</vt:lpstr>
      <vt:lpstr>Game Trees: Definition</vt:lpstr>
      <vt:lpstr>Hume’s Farmer Problem</vt:lpstr>
      <vt:lpstr>The Story</vt:lpstr>
      <vt:lpstr>Trust on E-Bay</vt:lpstr>
      <vt:lpstr>Zero-Sum Sequential Games</vt:lpstr>
      <vt:lpstr>Adversarial Search</vt:lpstr>
      <vt:lpstr>Typical AI assumptions</vt:lpstr>
      <vt:lpstr>Search versus Games</vt:lpstr>
      <vt:lpstr>Types of Games</vt:lpstr>
      <vt:lpstr>Zero-Sum Games of Perfect Information</vt:lpstr>
      <vt:lpstr>Game Setup</vt:lpstr>
      <vt:lpstr>Size of search trees</vt:lpstr>
      <vt:lpstr>Partial Game Tree for Tic-Tac-Toe</vt:lpstr>
      <vt:lpstr>Game tree (2-player, deterministic, turns)</vt:lpstr>
      <vt:lpstr>Minimax Search</vt:lpstr>
      <vt:lpstr>Minimax strategy: Look ahead and reason backwards</vt:lpstr>
      <vt:lpstr>Two-Ply Game Tree</vt:lpstr>
      <vt:lpstr>Two-Ply Game Tree</vt:lpstr>
      <vt:lpstr>Two-Ply Game Tree</vt:lpstr>
      <vt:lpstr>Two-Ply Game Tree</vt:lpstr>
      <vt:lpstr>What if MIN does not play optimally?</vt:lpstr>
      <vt:lpstr>Pseudocode for Minimax Algorithm</vt:lpstr>
      <vt:lpstr>Example of Algorithm Execution</vt:lpstr>
      <vt:lpstr>Minimax Algorithm</vt:lpstr>
      <vt:lpstr>Multiplayer games</vt:lpstr>
      <vt:lpstr>Example</vt:lpstr>
      <vt:lpstr>Aspects of multiplayer games</vt:lpstr>
      <vt:lpstr>Alpha-Beta Pruning</vt:lpstr>
      <vt:lpstr>Practical problem with minimax search</vt:lpstr>
      <vt:lpstr>Alpha-beta Algorithm</vt:lpstr>
      <vt:lpstr>Informal Description</vt:lpstr>
      <vt:lpstr>Alpha-Beta Example</vt:lpstr>
      <vt:lpstr>Alpha-Beta Example: Update Min-Value</vt:lpstr>
      <vt:lpstr>Alpha-Beta Example: Update Max Value</vt:lpstr>
      <vt:lpstr>Alpha-Beta Example: Pruning</vt:lpstr>
      <vt:lpstr>Alpha-Beta Example: Update Min Value</vt:lpstr>
      <vt:lpstr>Alpha-Beta Example: Update Min Value</vt:lpstr>
      <vt:lpstr>Alpha-Beta Example (continued)</vt:lpstr>
      <vt:lpstr>Alpha-Beta Example (continued)</vt:lpstr>
      <vt:lpstr>Exercise</vt:lpstr>
      <vt:lpstr>Pseudocode for Alpha-Beta Algorithm</vt:lpstr>
      <vt:lpstr>Pseudocode for Alpha-Beta Algorithm</vt:lpstr>
      <vt:lpstr>Alpha-Beta Analysis</vt:lpstr>
      <vt:lpstr>Effectiveness of Alpha-Beta Search</vt:lpstr>
      <vt:lpstr>Final Comments about Alpha-Beta Pruning</vt:lpstr>
      <vt:lpstr>Game Playing Practice</vt:lpstr>
      <vt:lpstr>Practical Implementation</vt:lpstr>
      <vt:lpstr>Static (Heuristic) Evaluation Functions</vt:lpstr>
      <vt:lpstr>PowerPoint Presentation</vt:lpstr>
      <vt:lpstr>Learning Evaluation Functions</vt:lpstr>
      <vt:lpstr>Iterative (Progressive) Deepening</vt:lpstr>
      <vt:lpstr>Heuristics and Game Tree Search</vt:lpstr>
      <vt:lpstr> The State of Play</vt:lpstr>
      <vt:lpstr>PowerPoint Presentation</vt:lpstr>
      <vt:lpstr>Deep Blue</vt:lpstr>
      <vt:lpstr>Chance Games. </vt:lpstr>
      <vt:lpstr>Expected Minimax</vt:lpstr>
      <vt:lpstr>Summary: Solving Games</vt:lpstr>
      <vt:lpstr>Summary</vt:lpstr>
      <vt:lpstr>Single Agent vs. 2-Players</vt:lpstr>
      <vt:lpstr>Single Agent Design = Game Theory</vt:lpstr>
      <vt:lpstr>Example: And-Or Trees</vt:lpstr>
      <vt:lpstr>And-Or Tree for the Erratic Vacuum</vt:lpstr>
      <vt:lpstr>Summary</vt:lpstr>
    </vt:vector>
  </TitlesOfParts>
  <Company>Simon Fraser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Search and Game-Playing</dc:title>
  <dc:creator>aaa78</dc:creator>
  <cp:lastModifiedBy>Oliver Schulte</cp:lastModifiedBy>
  <cp:revision>116</cp:revision>
  <cp:lastPrinted>2018-02-21T19:44:24Z</cp:lastPrinted>
  <dcterms:created xsi:type="dcterms:W3CDTF">2015-02-28T05:53:45Z</dcterms:created>
  <dcterms:modified xsi:type="dcterms:W3CDTF">2018-10-26T23:28:25Z</dcterms:modified>
</cp:coreProperties>
</file>