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19"/>
  </p:notesMasterIdLst>
  <p:sldIdLst>
    <p:sldId id="256" r:id="rId5"/>
    <p:sldId id="257" r:id="rId6"/>
    <p:sldId id="258" r:id="rId7"/>
    <p:sldId id="259" r:id="rId8"/>
    <p:sldId id="271" r:id="rId9"/>
    <p:sldId id="276" r:id="rId10"/>
    <p:sldId id="265" r:id="rId11"/>
    <p:sldId id="277" r:id="rId12"/>
    <p:sldId id="280" r:id="rId13"/>
    <p:sldId id="278" r:id="rId14"/>
    <p:sldId id="281" r:id="rId15"/>
    <p:sldId id="279" r:id="rId16"/>
    <p:sldId id="282"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6" autoAdjust="0"/>
    <p:restoredTop sz="94718"/>
  </p:normalViewPr>
  <p:slideViewPr>
    <p:cSldViewPr snapToGrid="0">
      <p:cViewPr>
        <p:scale>
          <a:sx n="77" d="100"/>
          <a:sy n="77" d="100"/>
        </p:scale>
        <p:origin x="773" y="-23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hyperlink" Target="http://www.tutorialspoint.com/sdlc/sdlc_iterative_model.htm" TargetMode="Externa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3.png"/><Relationship Id="rId5" Type="http://schemas.openxmlformats.org/officeDocument/2006/relationships/hyperlink" Target="http://www.tutorialspoint.com/sdlc/sdlc_iterative_model.htm" TargetMode="External"/><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751C87-C9F9-4A68-BFCB-F3FE381D88D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9456252-DDBF-4998-86A4-1631506687C7}">
      <dgm:prSet/>
      <dgm:spPr/>
      <dgm:t>
        <a:bodyPr/>
        <a:lstStyle/>
        <a:p>
          <a:r>
            <a:rPr lang="en-US"/>
            <a:t>Charles G. Cobb. (2015). </a:t>
          </a:r>
          <a:r>
            <a:rPr lang="en-US" i="1"/>
            <a:t>The Project Manager’s Guide to Mastering Agile : Principles and Practices for an Adaptive Approach</a:t>
          </a:r>
          <a:r>
            <a:rPr lang="en-US"/>
            <a:t>. Wiley.</a:t>
          </a:r>
        </a:p>
      </dgm:t>
    </dgm:pt>
    <dgm:pt modelId="{A3FE38EF-EB22-468D-8371-843399519ADC}" type="parTrans" cxnId="{1FEB69F5-8295-4342-A88B-D413BF253BD6}">
      <dgm:prSet/>
      <dgm:spPr/>
      <dgm:t>
        <a:bodyPr/>
        <a:lstStyle/>
        <a:p>
          <a:endParaRPr lang="en-US"/>
        </a:p>
      </dgm:t>
    </dgm:pt>
    <dgm:pt modelId="{CC93254F-E5EF-424F-B5DA-71369C06B394}" type="sibTrans" cxnId="{1FEB69F5-8295-4342-A88B-D413BF253BD6}">
      <dgm:prSet/>
      <dgm:spPr/>
      <dgm:t>
        <a:bodyPr/>
        <a:lstStyle/>
        <a:p>
          <a:endParaRPr lang="en-US"/>
        </a:p>
      </dgm:t>
    </dgm:pt>
    <dgm:pt modelId="{7B7ED8D7-270D-4A58-92C8-7AE3E21470DE}">
      <dgm:prSet/>
      <dgm:spPr/>
      <dgm:t>
        <a:bodyPr/>
        <a:lstStyle/>
        <a:p>
          <a:r>
            <a:rPr lang="en-US"/>
            <a:t>(2023, January 1). </a:t>
          </a:r>
          <a:r>
            <a:rPr lang="en-US" i="1"/>
            <a:t>SDLC - Iterative Model</a:t>
          </a:r>
          <a:r>
            <a:rPr lang="en-US"/>
            <a:t>. Learn SDLC. Retrieved June 13, 2023, from </a:t>
          </a:r>
          <a:r>
            <a:rPr lang="en-US">
              <a:hlinkClick xmlns:r="http://schemas.openxmlformats.org/officeDocument/2006/relationships" r:id="rId1"/>
            </a:rPr>
            <a:t>http://www.tutorialspoint.com/sdlc/sdlc_iterative_model.htm#</a:t>
          </a:r>
          <a:endParaRPr lang="en-US"/>
        </a:p>
      </dgm:t>
    </dgm:pt>
    <dgm:pt modelId="{FD4E0B0B-7872-41B2-BC0D-F0C9B51831E8}" type="parTrans" cxnId="{1911AAFE-A0C0-4651-A4CF-A8DCF0E94657}">
      <dgm:prSet/>
      <dgm:spPr/>
      <dgm:t>
        <a:bodyPr/>
        <a:lstStyle/>
        <a:p>
          <a:endParaRPr lang="en-US"/>
        </a:p>
      </dgm:t>
    </dgm:pt>
    <dgm:pt modelId="{FF1635B5-EFD7-4B6B-8B98-560088D4CBE4}" type="sibTrans" cxnId="{1911AAFE-A0C0-4651-A4CF-A8DCF0E94657}">
      <dgm:prSet/>
      <dgm:spPr/>
      <dgm:t>
        <a:bodyPr/>
        <a:lstStyle/>
        <a:p>
          <a:endParaRPr lang="en-US"/>
        </a:p>
      </dgm:t>
    </dgm:pt>
    <dgm:pt modelId="{BB2F1DC8-CA46-455C-8D35-E97B04BAF894}">
      <dgm:prSet/>
      <dgm:spPr/>
      <dgm:t>
        <a:bodyPr/>
        <a:lstStyle/>
        <a:p>
          <a:r>
            <a:rPr lang="en-US"/>
            <a:t>SDLC (2023, January 1). </a:t>
          </a:r>
          <a:r>
            <a:rPr lang="en-US" i="1"/>
            <a:t>SDLC - Waterfall Model</a:t>
          </a:r>
          <a:r>
            <a:rPr lang="en-US"/>
            <a:t>. Learn SDLC. Retrieved June 13, 2023, from </a:t>
          </a:r>
          <a:r>
            <a:rPr lang="en-US">
              <a:hlinkClick xmlns:r="http://schemas.openxmlformats.org/officeDocument/2006/relationships" r:id="rId1"/>
            </a:rPr>
            <a:t>http://www.tutorialspoint.com/sdlc/sdlc_iterative_model.htm#</a:t>
          </a:r>
          <a:endParaRPr lang="en-US"/>
        </a:p>
      </dgm:t>
    </dgm:pt>
    <dgm:pt modelId="{B49777F5-7035-4D63-867A-7F7BDDE87CAC}" type="parTrans" cxnId="{E144FE3B-BC77-434F-84D6-BE5C3A7ACE3F}">
      <dgm:prSet/>
      <dgm:spPr/>
      <dgm:t>
        <a:bodyPr/>
        <a:lstStyle/>
        <a:p>
          <a:endParaRPr lang="en-US"/>
        </a:p>
      </dgm:t>
    </dgm:pt>
    <dgm:pt modelId="{8BA51CCD-2C3A-4FD4-BC96-82D820C5A3F2}" type="sibTrans" cxnId="{E144FE3B-BC77-434F-84D6-BE5C3A7ACE3F}">
      <dgm:prSet/>
      <dgm:spPr/>
      <dgm:t>
        <a:bodyPr/>
        <a:lstStyle/>
        <a:p>
          <a:endParaRPr lang="en-US"/>
        </a:p>
      </dgm:t>
    </dgm:pt>
    <dgm:pt modelId="{B56646E3-ACB6-40A6-9720-61C20DF8688F}" type="pres">
      <dgm:prSet presAssocID="{F7751C87-C9F9-4A68-BFCB-F3FE381D88D9}" presName="root" presStyleCnt="0">
        <dgm:presLayoutVars>
          <dgm:dir/>
          <dgm:resizeHandles val="exact"/>
        </dgm:presLayoutVars>
      </dgm:prSet>
      <dgm:spPr/>
    </dgm:pt>
    <dgm:pt modelId="{9C706E77-B2B9-438F-9681-F61F878EADF1}" type="pres">
      <dgm:prSet presAssocID="{F7751C87-C9F9-4A68-BFCB-F3FE381D88D9}" presName="container" presStyleCnt="0">
        <dgm:presLayoutVars>
          <dgm:dir/>
          <dgm:resizeHandles val="exact"/>
        </dgm:presLayoutVars>
      </dgm:prSet>
      <dgm:spPr/>
    </dgm:pt>
    <dgm:pt modelId="{B585E0EC-9DDF-4106-88FC-70C4FE24FF4D}" type="pres">
      <dgm:prSet presAssocID="{89456252-DDBF-4998-86A4-1631506687C7}" presName="compNode" presStyleCnt="0"/>
      <dgm:spPr/>
    </dgm:pt>
    <dgm:pt modelId="{1009C2ED-53E1-45D9-B6D6-6FB69735D96E}" type="pres">
      <dgm:prSet presAssocID="{89456252-DDBF-4998-86A4-1631506687C7}" presName="iconBgRect" presStyleLbl="bgShp" presStyleIdx="0" presStyleCnt="3"/>
      <dgm:spPr/>
    </dgm:pt>
    <dgm:pt modelId="{3BD9B47C-80EC-4C58-B1B4-A0A8AC3F0188}" type="pres">
      <dgm:prSet presAssocID="{89456252-DDBF-4998-86A4-1631506687C7}"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onnections"/>
        </a:ext>
      </dgm:extLst>
    </dgm:pt>
    <dgm:pt modelId="{D2F96545-2337-45E5-9F4D-F1D0D7DA02CB}" type="pres">
      <dgm:prSet presAssocID="{89456252-DDBF-4998-86A4-1631506687C7}" presName="spaceRect" presStyleCnt="0"/>
      <dgm:spPr/>
    </dgm:pt>
    <dgm:pt modelId="{ED672996-404A-4CD1-8740-1297C8EAEA55}" type="pres">
      <dgm:prSet presAssocID="{89456252-DDBF-4998-86A4-1631506687C7}" presName="textRect" presStyleLbl="revTx" presStyleIdx="0" presStyleCnt="3">
        <dgm:presLayoutVars>
          <dgm:chMax val="1"/>
          <dgm:chPref val="1"/>
        </dgm:presLayoutVars>
      </dgm:prSet>
      <dgm:spPr/>
    </dgm:pt>
    <dgm:pt modelId="{4A0CE65B-CD8B-4F3F-B5E6-7C7751C43919}" type="pres">
      <dgm:prSet presAssocID="{CC93254F-E5EF-424F-B5DA-71369C06B394}" presName="sibTrans" presStyleLbl="sibTrans2D1" presStyleIdx="0" presStyleCnt="0"/>
      <dgm:spPr/>
    </dgm:pt>
    <dgm:pt modelId="{E7CAD6B6-7B17-4B3C-83E4-3B3E1CCF5FDC}" type="pres">
      <dgm:prSet presAssocID="{7B7ED8D7-270D-4A58-92C8-7AE3E21470DE}" presName="compNode" presStyleCnt="0"/>
      <dgm:spPr/>
    </dgm:pt>
    <dgm:pt modelId="{B835680D-8E3D-4A9E-AD3B-8649BA4745FE}" type="pres">
      <dgm:prSet presAssocID="{7B7ED8D7-270D-4A58-92C8-7AE3E21470DE}" presName="iconBgRect" presStyleLbl="bgShp" presStyleIdx="1" presStyleCnt="3"/>
      <dgm:spPr/>
    </dgm:pt>
    <dgm:pt modelId="{37BC9360-AFE8-4FE9-A79A-D5746DF98EFC}" type="pres">
      <dgm:prSet presAssocID="{7B7ED8D7-270D-4A58-92C8-7AE3E21470DE}"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Arrow Circle"/>
        </a:ext>
      </dgm:extLst>
    </dgm:pt>
    <dgm:pt modelId="{151E1447-3A87-418E-AE78-B875589CE199}" type="pres">
      <dgm:prSet presAssocID="{7B7ED8D7-270D-4A58-92C8-7AE3E21470DE}" presName="spaceRect" presStyleCnt="0"/>
      <dgm:spPr/>
    </dgm:pt>
    <dgm:pt modelId="{8A282B3F-834A-446F-9E61-3DD9BFC71E30}" type="pres">
      <dgm:prSet presAssocID="{7B7ED8D7-270D-4A58-92C8-7AE3E21470DE}" presName="textRect" presStyleLbl="revTx" presStyleIdx="1" presStyleCnt="3">
        <dgm:presLayoutVars>
          <dgm:chMax val="1"/>
          <dgm:chPref val="1"/>
        </dgm:presLayoutVars>
      </dgm:prSet>
      <dgm:spPr/>
    </dgm:pt>
    <dgm:pt modelId="{1D30CEBF-3094-4AAA-8A17-591D6F883FBD}" type="pres">
      <dgm:prSet presAssocID="{FF1635B5-EFD7-4B6B-8B98-560088D4CBE4}" presName="sibTrans" presStyleLbl="sibTrans2D1" presStyleIdx="0" presStyleCnt="0"/>
      <dgm:spPr/>
    </dgm:pt>
    <dgm:pt modelId="{77848188-D3B8-4020-869C-E1065241EAFF}" type="pres">
      <dgm:prSet presAssocID="{BB2F1DC8-CA46-455C-8D35-E97B04BAF894}" presName="compNode" presStyleCnt="0"/>
      <dgm:spPr/>
    </dgm:pt>
    <dgm:pt modelId="{376243BF-3FB3-4894-B38A-D398E727FAD9}" type="pres">
      <dgm:prSet presAssocID="{BB2F1DC8-CA46-455C-8D35-E97B04BAF894}" presName="iconBgRect" presStyleLbl="bgShp" presStyleIdx="2" presStyleCnt="3"/>
      <dgm:spPr/>
    </dgm:pt>
    <dgm:pt modelId="{F89D7F89-C52B-49FA-93E9-BB8E382F11D7}" type="pres">
      <dgm:prSet presAssocID="{BB2F1DC8-CA46-455C-8D35-E97B04BAF894}"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Waterfall scene"/>
        </a:ext>
      </dgm:extLst>
    </dgm:pt>
    <dgm:pt modelId="{EB53C0BF-DF73-4013-AB77-DD9A218C33B6}" type="pres">
      <dgm:prSet presAssocID="{BB2F1DC8-CA46-455C-8D35-E97B04BAF894}" presName="spaceRect" presStyleCnt="0"/>
      <dgm:spPr/>
    </dgm:pt>
    <dgm:pt modelId="{B55B1508-47B7-4DD7-AB91-3BF6CE5D9A25}" type="pres">
      <dgm:prSet presAssocID="{BB2F1DC8-CA46-455C-8D35-E97B04BAF894}" presName="textRect" presStyleLbl="revTx" presStyleIdx="2" presStyleCnt="3">
        <dgm:presLayoutVars>
          <dgm:chMax val="1"/>
          <dgm:chPref val="1"/>
        </dgm:presLayoutVars>
      </dgm:prSet>
      <dgm:spPr/>
    </dgm:pt>
  </dgm:ptLst>
  <dgm:cxnLst>
    <dgm:cxn modelId="{430C2926-3372-4DB3-91EB-C2C0BA0A6704}" type="presOf" srcId="{BB2F1DC8-CA46-455C-8D35-E97B04BAF894}" destId="{B55B1508-47B7-4DD7-AB91-3BF6CE5D9A25}" srcOrd="0" destOrd="0" presId="urn:microsoft.com/office/officeart/2018/2/layout/IconCircleList"/>
    <dgm:cxn modelId="{E144FE3B-BC77-434F-84D6-BE5C3A7ACE3F}" srcId="{F7751C87-C9F9-4A68-BFCB-F3FE381D88D9}" destId="{BB2F1DC8-CA46-455C-8D35-E97B04BAF894}" srcOrd="2" destOrd="0" parTransId="{B49777F5-7035-4D63-867A-7F7BDDE87CAC}" sibTransId="{8BA51CCD-2C3A-4FD4-BC96-82D820C5A3F2}"/>
    <dgm:cxn modelId="{ED390370-C8C3-412D-99F3-D25C17600737}" type="presOf" srcId="{CC93254F-E5EF-424F-B5DA-71369C06B394}" destId="{4A0CE65B-CD8B-4F3F-B5E6-7C7751C43919}" srcOrd="0" destOrd="0" presId="urn:microsoft.com/office/officeart/2018/2/layout/IconCircleList"/>
    <dgm:cxn modelId="{0A5D3E74-49EB-48FC-8C65-D408C957B96A}" type="presOf" srcId="{7B7ED8D7-270D-4A58-92C8-7AE3E21470DE}" destId="{8A282B3F-834A-446F-9E61-3DD9BFC71E30}" srcOrd="0" destOrd="0" presId="urn:microsoft.com/office/officeart/2018/2/layout/IconCircleList"/>
    <dgm:cxn modelId="{9BAB5FCD-F52A-49FF-BD79-D5E08F4D74C6}" type="presOf" srcId="{89456252-DDBF-4998-86A4-1631506687C7}" destId="{ED672996-404A-4CD1-8740-1297C8EAEA55}" srcOrd="0" destOrd="0" presId="urn:microsoft.com/office/officeart/2018/2/layout/IconCircleList"/>
    <dgm:cxn modelId="{177AF5D7-0C66-4D65-B16A-4B650D855F30}" type="presOf" srcId="{FF1635B5-EFD7-4B6B-8B98-560088D4CBE4}" destId="{1D30CEBF-3094-4AAA-8A17-591D6F883FBD}" srcOrd="0" destOrd="0" presId="urn:microsoft.com/office/officeart/2018/2/layout/IconCircleList"/>
    <dgm:cxn modelId="{33E1EAED-717E-4C96-AA6F-B9CE338CA5FA}" type="presOf" srcId="{F7751C87-C9F9-4A68-BFCB-F3FE381D88D9}" destId="{B56646E3-ACB6-40A6-9720-61C20DF8688F}" srcOrd="0" destOrd="0" presId="urn:microsoft.com/office/officeart/2018/2/layout/IconCircleList"/>
    <dgm:cxn modelId="{1FEB69F5-8295-4342-A88B-D413BF253BD6}" srcId="{F7751C87-C9F9-4A68-BFCB-F3FE381D88D9}" destId="{89456252-DDBF-4998-86A4-1631506687C7}" srcOrd="0" destOrd="0" parTransId="{A3FE38EF-EB22-468D-8371-843399519ADC}" sibTransId="{CC93254F-E5EF-424F-B5DA-71369C06B394}"/>
    <dgm:cxn modelId="{1911AAFE-A0C0-4651-A4CF-A8DCF0E94657}" srcId="{F7751C87-C9F9-4A68-BFCB-F3FE381D88D9}" destId="{7B7ED8D7-270D-4A58-92C8-7AE3E21470DE}" srcOrd="1" destOrd="0" parTransId="{FD4E0B0B-7872-41B2-BC0D-F0C9B51831E8}" sibTransId="{FF1635B5-EFD7-4B6B-8B98-560088D4CBE4}"/>
    <dgm:cxn modelId="{1854A561-BC6C-4FF3-AAFD-9FC0AE2A0CDC}" type="presParOf" srcId="{B56646E3-ACB6-40A6-9720-61C20DF8688F}" destId="{9C706E77-B2B9-438F-9681-F61F878EADF1}" srcOrd="0" destOrd="0" presId="urn:microsoft.com/office/officeart/2018/2/layout/IconCircleList"/>
    <dgm:cxn modelId="{5F097522-8789-4496-B74D-CAFD2DE41A87}" type="presParOf" srcId="{9C706E77-B2B9-438F-9681-F61F878EADF1}" destId="{B585E0EC-9DDF-4106-88FC-70C4FE24FF4D}" srcOrd="0" destOrd="0" presId="urn:microsoft.com/office/officeart/2018/2/layout/IconCircleList"/>
    <dgm:cxn modelId="{EC074C14-4C43-4FFD-9EFF-3CB04BA5BD41}" type="presParOf" srcId="{B585E0EC-9DDF-4106-88FC-70C4FE24FF4D}" destId="{1009C2ED-53E1-45D9-B6D6-6FB69735D96E}" srcOrd="0" destOrd="0" presId="urn:microsoft.com/office/officeart/2018/2/layout/IconCircleList"/>
    <dgm:cxn modelId="{0EB4E104-0E2C-4342-BA11-2825D3B45E58}" type="presParOf" srcId="{B585E0EC-9DDF-4106-88FC-70C4FE24FF4D}" destId="{3BD9B47C-80EC-4C58-B1B4-A0A8AC3F0188}" srcOrd="1" destOrd="0" presId="urn:microsoft.com/office/officeart/2018/2/layout/IconCircleList"/>
    <dgm:cxn modelId="{E6D022A9-49BF-438E-A4B1-824F9646ECC1}" type="presParOf" srcId="{B585E0EC-9DDF-4106-88FC-70C4FE24FF4D}" destId="{D2F96545-2337-45E5-9F4D-F1D0D7DA02CB}" srcOrd="2" destOrd="0" presId="urn:microsoft.com/office/officeart/2018/2/layout/IconCircleList"/>
    <dgm:cxn modelId="{B8C5445C-A901-4C52-A7F6-132CDB9AB662}" type="presParOf" srcId="{B585E0EC-9DDF-4106-88FC-70C4FE24FF4D}" destId="{ED672996-404A-4CD1-8740-1297C8EAEA55}" srcOrd="3" destOrd="0" presId="urn:microsoft.com/office/officeart/2018/2/layout/IconCircleList"/>
    <dgm:cxn modelId="{88A58891-79B2-49AD-BC2A-C4D0E423471D}" type="presParOf" srcId="{9C706E77-B2B9-438F-9681-F61F878EADF1}" destId="{4A0CE65B-CD8B-4F3F-B5E6-7C7751C43919}" srcOrd="1" destOrd="0" presId="urn:microsoft.com/office/officeart/2018/2/layout/IconCircleList"/>
    <dgm:cxn modelId="{E85A1C32-0C27-4740-9516-65B2A852BADE}" type="presParOf" srcId="{9C706E77-B2B9-438F-9681-F61F878EADF1}" destId="{E7CAD6B6-7B17-4B3C-83E4-3B3E1CCF5FDC}" srcOrd="2" destOrd="0" presId="urn:microsoft.com/office/officeart/2018/2/layout/IconCircleList"/>
    <dgm:cxn modelId="{32894629-D2C9-4C5B-BA5B-BA5961A5E7C2}" type="presParOf" srcId="{E7CAD6B6-7B17-4B3C-83E4-3B3E1CCF5FDC}" destId="{B835680D-8E3D-4A9E-AD3B-8649BA4745FE}" srcOrd="0" destOrd="0" presId="urn:microsoft.com/office/officeart/2018/2/layout/IconCircleList"/>
    <dgm:cxn modelId="{4AB2C39F-6585-477D-A5E7-C5BBBA8DD710}" type="presParOf" srcId="{E7CAD6B6-7B17-4B3C-83E4-3B3E1CCF5FDC}" destId="{37BC9360-AFE8-4FE9-A79A-D5746DF98EFC}" srcOrd="1" destOrd="0" presId="urn:microsoft.com/office/officeart/2018/2/layout/IconCircleList"/>
    <dgm:cxn modelId="{D90273AB-7D34-43A6-B43A-A6F47A3BC13D}" type="presParOf" srcId="{E7CAD6B6-7B17-4B3C-83E4-3B3E1CCF5FDC}" destId="{151E1447-3A87-418E-AE78-B875589CE199}" srcOrd="2" destOrd="0" presId="urn:microsoft.com/office/officeart/2018/2/layout/IconCircleList"/>
    <dgm:cxn modelId="{B95017EC-BC89-435B-AF1B-69D222DE9FDD}" type="presParOf" srcId="{E7CAD6B6-7B17-4B3C-83E4-3B3E1CCF5FDC}" destId="{8A282B3F-834A-446F-9E61-3DD9BFC71E30}" srcOrd="3" destOrd="0" presId="urn:microsoft.com/office/officeart/2018/2/layout/IconCircleList"/>
    <dgm:cxn modelId="{06ECC66E-633C-4E9C-B103-86A89F69E676}" type="presParOf" srcId="{9C706E77-B2B9-438F-9681-F61F878EADF1}" destId="{1D30CEBF-3094-4AAA-8A17-591D6F883FBD}" srcOrd="3" destOrd="0" presId="urn:microsoft.com/office/officeart/2018/2/layout/IconCircleList"/>
    <dgm:cxn modelId="{D8CDF81C-8F97-4DB6-BB7A-F1751EF148F3}" type="presParOf" srcId="{9C706E77-B2B9-438F-9681-F61F878EADF1}" destId="{77848188-D3B8-4020-869C-E1065241EAFF}" srcOrd="4" destOrd="0" presId="urn:microsoft.com/office/officeart/2018/2/layout/IconCircleList"/>
    <dgm:cxn modelId="{731A1B03-55CF-489D-9751-7FAFF0ABDBB2}" type="presParOf" srcId="{77848188-D3B8-4020-869C-E1065241EAFF}" destId="{376243BF-3FB3-4894-B38A-D398E727FAD9}" srcOrd="0" destOrd="0" presId="urn:microsoft.com/office/officeart/2018/2/layout/IconCircleList"/>
    <dgm:cxn modelId="{9D2FDC1C-5386-4CC3-9EEB-F065632A45E7}" type="presParOf" srcId="{77848188-D3B8-4020-869C-E1065241EAFF}" destId="{F89D7F89-C52B-49FA-93E9-BB8E382F11D7}" srcOrd="1" destOrd="0" presId="urn:microsoft.com/office/officeart/2018/2/layout/IconCircleList"/>
    <dgm:cxn modelId="{5A7444CC-7D71-496F-A608-D55D1E3E8443}" type="presParOf" srcId="{77848188-D3B8-4020-869C-E1065241EAFF}" destId="{EB53C0BF-DF73-4013-AB77-DD9A218C33B6}" srcOrd="2" destOrd="0" presId="urn:microsoft.com/office/officeart/2018/2/layout/IconCircleList"/>
    <dgm:cxn modelId="{031BFF75-760A-4861-AC95-535D2B0487DA}" type="presParOf" srcId="{77848188-D3B8-4020-869C-E1065241EAFF}" destId="{B55B1508-47B7-4DD7-AB91-3BF6CE5D9A2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9C2ED-53E1-45D9-B6D6-6FB69735D96E}">
      <dsp:nvSpPr>
        <dsp:cNvPr id="0" name=""/>
        <dsp:cNvSpPr/>
      </dsp:nvSpPr>
      <dsp:spPr>
        <a:xfrm>
          <a:off x="165436" y="1500727"/>
          <a:ext cx="906969" cy="90696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D9B47C-80EC-4C58-B1B4-A0A8AC3F0188}">
      <dsp:nvSpPr>
        <dsp:cNvPr id="0" name=""/>
        <dsp:cNvSpPr/>
      </dsp:nvSpPr>
      <dsp:spPr>
        <a:xfrm>
          <a:off x="355899" y="1691191"/>
          <a:ext cx="526042" cy="5260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672996-404A-4CD1-8740-1297C8EAEA55}">
      <dsp:nvSpPr>
        <dsp:cNvPr id="0" name=""/>
        <dsp:cNvSpPr/>
      </dsp:nvSpPr>
      <dsp:spPr>
        <a:xfrm>
          <a:off x="1266756" y="1500727"/>
          <a:ext cx="2137856" cy="906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Charles G. Cobb. (2015). </a:t>
          </a:r>
          <a:r>
            <a:rPr lang="en-US" sz="1100" i="1" kern="1200"/>
            <a:t>The Project Manager’s Guide to Mastering Agile : Principles and Practices for an Adaptive Approach</a:t>
          </a:r>
          <a:r>
            <a:rPr lang="en-US" sz="1100" kern="1200"/>
            <a:t>. Wiley.</a:t>
          </a:r>
        </a:p>
      </dsp:txBody>
      <dsp:txXfrm>
        <a:off x="1266756" y="1500727"/>
        <a:ext cx="2137856" cy="906969"/>
      </dsp:txXfrm>
    </dsp:sp>
    <dsp:sp modelId="{B835680D-8E3D-4A9E-AD3B-8649BA4745FE}">
      <dsp:nvSpPr>
        <dsp:cNvPr id="0" name=""/>
        <dsp:cNvSpPr/>
      </dsp:nvSpPr>
      <dsp:spPr>
        <a:xfrm>
          <a:off x="3777118" y="1500727"/>
          <a:ext cx="906969" cy="90696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BC9360-AFE8-4FE9-A79A-D5746DF98EFC}">
      <dsp:nvSpPr>
        <dsp:cNvPr id="0" name=""/>
        <dsp:cNvSpPr/>
      </dsp:nvSpPr>
      <dsp:spPr>
        <a:xfrm>
          <a:off x="3967581" y="1691191"/>
          <a:ext cx="526042" cy="5260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282B3F-834A-446F-9E61-3DD9BFC71E30}">
      <dsp:nvSpPr>
        <dsp:cNvPr id="0" name=""/>
        <dsp:cNvSpPr/>
      </dsp:nvSpPr>
      <dsp:spPr>
        <a:xfrm>
          <a:off x="4878438" y="1500727"/>
          <a:ext cx="2137856" cy="906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(2023, January 1). </a:t>
          </a:r>
          <a:r>
            <a:rPr lang="en-US" sz="1100" i="1" kern="1200"/>
            <a:t>SDLC - Iterative Model</a:t>
          </a:r>
          <a:r>
            <a:rPr lang="en-US" sz="1100" kern="1200"/>
            <a:t>. Learn SDLC. Retrieved June 13, 2023, from </a:t>
          </a:r>
          <a:r>
            <a:rPr lang="en-US" sz="1100" kern="1200">
              <a:hlinkClick xmlns:r="http://schemas.openxmlformats.org/officeDocument/2006/relationships" r:id="rId5"/>
            </a:rPr>
            <a:t>http://www.tutorialspoint.com/sdlc/sdlc_iterative_model.htm#</a:t>
          </a:r>
          <a:endParaRPr lang="en-US" sz="1100" kern="1200"/>
        </a:p>
      </dsp:txBody>
      <dsp:txXfrm>
        <a:off x="4878438" y="1500727"/>
        <a:ext cx="2137856" cy="906969"/>
      </dsp:txXfrm>
    </dsp:sp>
    <dsp:sp modelId="{376243BF-3FB3-4894-B38A-D398E727FAD9}">
      <dsp:nvSpPr>
        <dsp:cNvPr id="0" name=""/>
        <dsp:cNvSpPr/>
      </dsp:nvSpPr>
      <dsp:spPr>
        <a:xfrm>
          <a:off x="7388800" y="1500727"/>
          <a:ext cx="906969" cy="90696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D7F89-C52B-49FA-93E9-BB8E382F11D7}">
      <dsp:nvSpPr>
        <dsp:cNvPr id="0" name=""/>
        <dsp:cNvSpPr/>
      </dsp:nvSpPr>
      <dsp:spPr>
        <a:xfrm>
          <a:off x="7579263" y="1691191"/>
          <a:ext cx="526042" cy="52604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5B1508-47B7-4DD7-AB91-3BF6CE5D9A25}">
      <dsp:nvSpPr>
        <dsp:cNvPr id="0" name=""/>
        <dsp:cNvSpPr/>
      </dsp:nvSpPr>
      <dsp:spPr>
        <a:xfrm>
          <a:off x="8490120" y="1500727"/>
          <a:ext cx="2137856" cy="906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SDLC (2023, January 1). </a:t>
          </a:r>
          <a:r>
            <a:rPr lang="en-US" sz="1100" i="1" kern="1200"/>
            <a:t>SDLC - Waterfall Model</a:t>
          </a:r>
          <a:r>
            <a:rPr lang="en-US" sz="1100" kern="1200"/>
            <a:t>. Learn SDLC. Retrieved June 13, 2023, from </a:t>
          </a:r>
          <a:r>
            <a:rPr lang="en-US" sz="1100" kern="1200">
              <a:hlinkClick xmlns:r="http://schemas.openxmlformats.org/officeDocument/2006/relationships" r:id="rId5"/>
            </a:rPr>
            <a:t>http://www.tutorialspoint.com/sdlc/sdlc_iterative_model.htm#</a:t>
          </a:r>
          <a:endParaRPr lang="en-US" sz="1100" kern="1200"/>
        </a:p>
      </dsp:txBody>
      <dsp:txXfrm>
        <a:off x="8490120" y="1500727"/>
        <a:ext cx="2137856" cy="90696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6AD6EE87-EBD5-4F12-A48A-63ACA297AC8F}" type="datetimeFigureOut">
              <a:rPr lang="en-US" smtClean="0"/>
              <a:t>10/23/2024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FAB73BC-B049-4115-A692-8D63A059BFB8}"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8" name="Rectangle 7">
            <a:extLst>
              <a:ext uri="{FF2B5EF4-FFF2-40B4-BE49-F238E27FC236}">
                <a16:creationId xmlns:a16="http://schemas.microsoft.com/office/drawing/2014/main" id="{0BCC8DD3-E411-6209-AD81-246CA6815552}"/>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246051F-FF08-86FA-2FB8-645A1ABF9168}"/>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0">
            <a:extLst>
              <a:ext uri="{FF2B5EF4-FFF2-40B4-BE49-F238E27FC236}">
                <a16:creationId xmlns:a16="http://schemas.microsoft.com/office/drawing/2014/main" id="{D70FA6F2-4330-CA0A-4BCA-F0BECE34ACA8}"/>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8">
            <a:extLst>
              <a:ext uri="{FF2B5EF4-FFF2-40B4-BE49-F238E27FC236}">
                <a16:creationId xmlns:a16="http://schemas.microsoft.com/office/drawing/2014/main" id="{F2D77C4F-E46C-271E-6134-C96E344F76AB}"/>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980989E2-E13F-8304-F189-540149B8F03A}"/>
              </a:ext>
            </a:extLst>
          </p:cNvPr>
          <p:cNvGrpSpPr/>
          <p:nvPr userDrawn="1"/>
        </p:nvGrpSpPr>
        <p:grpSpPr>
          <a:xfrm>
            <a:off x="8264427" y="-3419"/>
            <a:ext cx="3927573" cy="3165022"/>
            <a:chOff x="9857014" y="13834"/>
            <a:chExt cx="2334986" cy="1881641"/>
          </a:xfrm>
        </p:grpSpPr>
        <p:sp>
          <p:nvSpPr>
            <p:cNvPr id="16" name="Freeform 14">
              <a:extLst>
                <a:ext uri="{FF2B5EF4-FFF2-40B4-BE49-F238E27FC236}">
                  <a16:creationId xmlns:a16="http://schemas.microsoft.com/office/drawing/2014/main" id="{BBDC47A6-3D15-86CA-2F4F-4925D4008426}"/>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5">
              <a:extLst>
                <a:ext uri="{FF2B5EF4-FFF2-40B4-BE49-F238E27FC236}">
                  <a16:creationId xmlns:a16="http://schemas.microsoft.com/office/drawing/2014/main" id="{696928EE-FACA-DA31-0E1C-225678ABF3FA}"/>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8" name="Freeform 21">
            <a:extLst>
              <a:ext uri="{FF2B5EF4-FFF2-40B4-BE49-F238E27FC236}">
                <a16:creationId xmlns:a16="http://schemas.microsoft.com/office/drawing/2014/main" id="{397049AC-1A5E-8320-1F73-542578B05523}"/>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27">
            <a:extLst>
              <a:ext uri="{FF2B5EF4-FFF2-40B4-BE49-F238E27FC236}">
                <a16:creationId xmlns:a16="http://schemas.microsoft.com/office/drawing/2014/main" id="{4D0130C2-5350-DC72-F6E2-8108C49F6B78}"/>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50209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10/23/2024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314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10/23/2024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17080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10/23/2024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2241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10/23/2024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83739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62DF68-3089-814D-8A14-C651FE91885E}" type="datetime1">
              <a:rPr lang="en-US" smtClean="0"/>
              <a:pPr/>
              <a:t>10/23/2024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7514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62DF68-3089-814D-8A14-C651FE91885E}" type="datetime1">
              <a:rPr lang="en-US" smtClean="0"/>
              <a:pPr/>
              <a:t>10/23/2024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45922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10/23/2024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94650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10/23/2024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50957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10/23/2024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37938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C8446-696E-6942-B6C8-CC9CAD0B34E0}" type="datetime1">
              <a:rPr lang="en-US" smtClean="0"/>
              <a:pPr/>
              <a:t>10/23/2024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id="{FA7E55EA-F209-891B-3BB4-17CC7107C90B}"/>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A148FA04-8773-F973-843F-80478651A0E3}"/>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477DDE6F-FD0B-9969-62F9-A5D1799EC85F}"/>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2EF883C5-87A9-7B6C-EE74-CFB9D826698B}"/>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E225CF0B-6870-814C-753A-6979E02C6E48}"/>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44D13BA6-88BF-9802-094B-B6AC8EA73967}"/>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3645072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10/23/2024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24771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10/23/2024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03492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10/23/2024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1491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10/23/2024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8466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10/23/2024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10/23/2024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2931-05C6-8543-8B6E-A8BD29BD5C2B}" type="datetime1">
              <a:rPr lang="en-US" smtClean="0"/>
              <a:pPr/>
              <a:t>10/23/2024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a:extLst>
              <a:ext uri="{FF2B5EF4-FFF2-40B4-BE49-F238E27FC236}">
                <a16:creationId xmlns:a16="http://schemas.microsoft.com/office/drawing/2014/main" id="{A2ECF089-C65A-135E-6CC5-2B2F78050F6C}"/>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id="{D25A852E-778D-9AB5-E83E-C4991E4A9053}"/>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id="{9C3E3A92-3AD1-3F0B-51BD-ED5835AA301B}"/>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id="{B6AFB40B-158B-6603-39B7-F4BC61E0E649}"/>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350907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2DF68-3089-814D-8A14-C651FE91885E}" type="datetime1">
              <a:rPr lang="en-US" smtClean="0"/>
              <a:pPr/>
              <a:t>10/23/2024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50986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2DF68-3089-814D-8A14-C651FE91885E}" type="datetime1">
              <a:rPr lang="en-US" smtClean="0"/>
              <a:pPr/>
              <a:t>10/23/2024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62348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2DF68-3089-814D-8A14-C651FE91885E}" type="datetime1">
              <a:rPr lang="en-US" smtClean="0"/>
              <a:pPr/>
              <a:t>10/23/2024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12514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2DF68-3089-814D-8A14-C651FE91885E}" type="datetime1">
              <a:rPr lang="en-US" smtClean="0"/>
              <a:pPr/>
              <a:t>10/23/2024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90499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10/23/2024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772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10/23/2024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54245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562DF68-3089-814D-8A14-C651FE91885E}" type="datetime1">
              <a:rPr lang="en-US" smtClean="0"/>
              <a:pPr/>
              <a:t>10/23/2024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0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651" r:id="rId23"/>
    <p:sldLayoutId id="2147483662" r:id="rId2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chor="ctr">
            <a:normAutofit/>
          </a:bodyPr>
          <a:lstStyle/>
          <a:p>
            <a:r>
              <a:rPr lang="en-US" b="1" i="0" dirty="0">
                <a:solidFill>
                  <a:schemeClr val="tx1"/>
                </a:solidFill>
                <a:effectLst/>
                <a:latin typeface="Times New Roman" panose="02020603050405020304" pitchFamily="18" charset="0"/>
                <a:cs typeface="Times New Roman" panose="02020603050405020304" pitchFamily="18" charset="0"/>
              </a:rPr>
              <a:t>7-1 Final Project: Agile Presentation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34CECBC8-5B2A-9352-2E42-9B9525AE1F31}"/>
              </a:ext>
            </a:extLst>
          </p:cNvPr>
          <p:cNvSpPr>
            <a:spLocks noGrp="1"/>
          </p:cNvSpPr>
          <p:nvPr>
            <p:ph type="body" sz="quarter" idx="13"/>
          </p:nvPr>
        </p:nvSpPr>
        <p:spPr>
          <a:xfrm>
            <a:off x="381000" y="519405"/>
            <a:ext cx="1363663" cy="4967287"/>
          </a:xfrm>
        </p:spPr>
        <p:txBody>
          <a:bodyPr/>
          <a:lstStyle/>
          <a:p>
            <a:endParaRPr lang="en-US"/>
          </a:p>
        </p:txBody>
      </p:sp>
      <p:sp>
        <p:nvSpPr>
          <p:cNvPr id="3" name="Subtitle 2">
            <a:extLst>
              <a:ext uri="{FF2B5EF4-FFF2-40B4-BE49-F238E27FC236}">
                <a16:creationId xmlns:a16="http://schemas.microsoft.com/office/drawing/2014/main" id="{A068D447-28D3-4F5F-B2DC-FD67E9015868}"/>
              </a:ext>
            </a:extLst>
          </p:cNvPr>
          <p:cNvSpPr>
            <a:spLocks noGrp="1"/>
          </p:cNvSpPr>
          <p:nvPr>
            <p:ph type="body" sz="quarter" idx="14"/>
          </p:nvPr>
        </p:nvSpPr>
        <p:spPr>
          <a:xfrm>
            <a:off x="6881813" y="4494213"/>
            <a:ext cx="3511550" cy="992187"/>
          </a:xfrm>
        </p:spPr>
        <p:txBody>
          <a:bodyPr>
            <a:normAutofit/>
          </a:bodyPr>
          <a:lstStyle/>
          <a:p>
            <a:r>
              <a:rPr lang="en-US" dirty="0">
                <a:solidFill>
                  <a:schemeClr val="tx1"/>
                </a:solidFill>
              </a:rPr>
              <a:t>Christopher Duclervil</a:t>
            </a:r>
          </a:p>
        </p:txBody>
      </p:sp>
      <p:sp>
        <p:nvSpPr>
          <p:cNvPr id="10" name="Text Placeholder 4">
            <a:extLst>
              <a:ext uri="{FF2B5EF4-FFF2-40B4-BE49-F238E27FC236}">
                <a16:creationId xmlns:a16="http://schemas.microsoft.com/office/drawing/2014/main" id="{1F4CF0C2-EEB9-F592-181C-E2EE4FAE993B}"/>
              </a:ext>
            </a:extLst>
          </p:cNvPr>
          <p:cNvSpPr>
            <a:spLocks noGrp="1"/>
          </p:cNvSpPr>
          <p:nvPr>
            <p:ph type="body" sz="quarter" idx="15"/>
          </p:nvPr>
        </p:nvSpPr>
        <p:spPr/>
        <p:txBody>
          <a:bodyPr/>
          <a:lstStyle/>
          <a:p>
            <a:endParaRPr lang="en-US" dirty="0"/>
          </a:p>
        </p:txBody>
      </p:sp>
      <p:sp>
        <p:nvSpPr>
          <p:cNvPr id="12" name="Date Placeholder 5">
            <a:extLst>
              <a:ext uri="{FF2B5EF4-FFF2-40B4-BE49-F238E27FC236}">
                <a16:creationId xmlns:a16="http://schemas.microsoft.com/office/drawing/2014/main" id="{4B60B1B1-738B-93B3-1D12-547A7DB3769F}"/>
              </a:ext>
            </a:extLst>
          </p:cNvPr>
          <p:cNvSpPr>
            <a:spLocks noGrp="1"/>
          </p:cNvSpPr>
          <p:nvPr>
            <p:ph type="dt" sz="half" idx="10"/>
          </p:nvPr>
        </p:nvSpPr>
        <p:spPr/>
        <p:txBody>
          <a:bodyPr/>
          <a:lstStyle/>
          <a:p>
            <a:pPr>
              <a:spcAft>
                <a:spcPts val="600"/>
              </a:spcAft>
            </a:pPr>
            <a:fld id="{4CF75428-5BE0-934D-BB71-675F8E23A386}" type="datetime1">
              <a:rPr lang="en-US" smtClean="0"/>
              <a:pPr>
                <a:spcAft>
                  <a:spcPts val="600"/>
                </a:spcAft>
              </a:pPr>
              <a:t>10/23/2024</a:t>
            </a:fld>
            <a:endParaRPr lang="en-US"/>
          </a:p>
        </p:txBody>
      </p:sp>
      <p:sp>
        <p:nvSpPr>
          <p:cNvPr id="14" name="Footer Placeholder 6">
            <a:extLst>
              <a:ext uri="{FF2B5EF4-FFF2-40B4-BE49-F238E27FC236}">
                <a16:creationId xmlns:a16="http://schemas.microsoft.com/office/drawing/2014/main" id="{D7A17C0F-7972-59D9-3D22-4202D35A5F8B}"/>
              </a:ext>
            </a:extLst>
          </p:cNvPr>
          <p:cNvSpPr>
            <a:spLocks noGrp="1"/>
          </p:cNvSpPr>
          <p:nvPr>
            <p:ph type="ftr" sz="quarter" idx="11"/>
          </p:nvPr>
        </p:nvSpPr>
        <p:spPr/>
        <p:txBody>
          <a:bodyPr/>
          <a:lstStyle/>
          <a:p>
            <a:pPr>
              <a:spcAft>
                <a:spcPts val="600"/>
              </a:spcAft>
            </a:pPr>
            <a:r>
              <a:rPr lang="en-US" dirty="0"/>
              <a:t>PRESENTATION</a:t>
            </a:r>
          </a:p>
        </p:txBody>
      </p:sp>
      <p:sp>
        <p:nvSpPr>
          <p:cNvPr id="16" name="Slide Number Placeholder 7">
            <a:extLst>
              <a:ext uri="{FF2B5EF4-FFF2-40B4-BE49-F238E27FC236}">
                <a16:creationId xmlns:a16="http://schemas.microsoft.com/office/drawing/2014/main" id="{DB1D5AB4-9B84-0995-74DA-D1DF1D6225B0}"/>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1</a:t>
            </a:fld>
            <a:endParaRPr lang="en-US"/>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7" name="Freeform: Shape 6">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976028" y="864728"/>
            <a:ext cx="5670360" cy="5128544"/>
          </a:xfrm>
        </p:spPr>
        <p:txBody>
          <a:bodyPr anchor="ctr">
            <a:normAutofit/>
          </a:bodyPr>
          <a:lstStyle/>
          <a:p>
            <a:pPr algn="l"/>
            <a:r>
              <a:rPr lang="en-US" sz="6600"/>
              <a:t>Factors to Consider Waterfall or Agile </a:t>
            </a:r>
          </a:p>
        </p:txBody>
      </p:sp>
      <p:cxnSp>
        <p:nvCxnSpPr>
          <p:cNvPr id="9" name="Straight Connector 8">
            <a:extLst>
              <a:ext uri="{FF2B5EF4-FFF2-40B4-BE49-F238E27FC236}">
                <a16:creationId xmlns:a16="http://schemas.microsoft.com/office/drawing/2014/main" id="{9EBFCA9E-15A5-437B-9F71-6FA5091EF1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6015"/>
            <a:ext cx="0" cy="3145971"/>
          </a:xfrm>
          <a:prstGeom prst="line">
            <a:avLst/>
          </a:prstGeom>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3E5F7785-4545-4A24-9709-5B34B5748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6768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sz="4800" dirty="0">
                <a:solidFill>
                  <a:srgbClr val="000000"/>
                </a:solidFill>
              </a:rPr>
              <a:t>Factors to Consider Waterfall or Agile </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p:txBody>
          <a:bodyPr vert="horz" lIns="91440" tIns="45720" rIns="91440" bIns="45720" rtlCol="0" anchor="t">
            <a:normAutofit fontScale="40000" lnSpcReduction="20000"/>
          </a:bodyPr>
          <a:lstStyle/>
          <a:p>
            <a:pPr>
              <a:spcBef>
                <a:spcPts val="0"/>
              </a:spcBef>
              <a:spcAft>
                <a:spcPts val="0"/>
              </a:spcAft>
            </a:pPr>
            <a:r>
              <a:rPr lang="en-US" b="1" dirty="0">
                <a:solidFill>
                  <a:srgbClr val="000000"/>
                </a:solidFill>
                <a:effectLst/>
                <a:latin typeface="Times New Roman" panose="02020603050405020304" pitchFamily="18" charset="0"/>
                <a:cs typeface="Times New Roman" panose="02020603050405020304" pitchFamily="18" charset="0"/>
              </a:rPr>
              <a:t> Strengths of the Agile Approach</a:t>
            </a:r>
          </a:p>
          <a:p>
            <a:pPr>
              <a:spcBef>
                <a:spcPts val="0"/>
              </a:spcBef>
              <a:spcAft>
                <a:spcPts val="0"/>
              </a:spcAft>
            </a:pPr>
            <a:r>
              <a:rPr lang="en-US" dirty="0">
                <a:solidFill>
                  <a:srgbClr val="000000"/>
                </a:solidFill>
                <a:effectLst/>
                <a:latin typeface="Times New Roman" panose="02020603050405020304" pitchFamily="18" charset="0"/>
                <a:cs typeface="Times New Roman" panose="02020603050405020304" pitchFamily="18" charset="0"/>
              </a:rPr>
              <a:t>- Flexible and can adapt to changing market needs.</a:t>
            </a:r>
          </a:p>
          <a:p>
            <a:pPr>
              <a:spcBef>
                <a:spcPts val="0"/>
              </a:spcBef>
              <a:spcAft>
                <a:spcPts val="0"/>
              </a:spcAft>
            </a:pPr>
            <a:r>
              <a:rPr lang="en-US" dirty="0">
                <a:solidFill>
                  <a:srgbClr val="000000"/>
                </a:solidFill>
                <a:effectLst/>
                <a:latin typeface="Times New Roman" panose="02020603050405020304" pitchFamily="18" charset="0"/>
                <a:cs typeface="Times New Roman" panose="02020603050405020304" pitchFamily="18" charset="0"/>
              </a:rPr>
              <a:t>- Focuses on working closely with customers, ensuring the product meets their needs.</a:t>
            </a:r>
          </a:p>
          <a:p>
            <a:pPr>
              <a:spcBef>
                <a:spcPts val="0"/>
              </a:spcBef>
              <a:spcAft>
                <a:spcPts val="0"/>
              </a:spcAft>
            </a:pPr>
            <a:r>
              <a:rPr lang="en-US" dirty="0">
                <a:solidFill>
                  <a:srgbClr val="000000"/>
                </a:solidFill>
                <a:effectLst/>
                <a:latin typeface="Times New Roman" panose="02020603050405020304" pitchFamily="18" charset="0"/>
                <a:cs typeface="Times New Roman" panose="02020603050405020304" pitchFamily="18" charset="0"/>
              </a:rPr>
              <a:t>- Delivers working software more quickly.</a:t>
            </a:r>
          </a:p>
          <a:p>
            <a:pPr>
              <a:spcBef>
                <a:spcPts val="0"/>
              </a:spcBef>
              <a:spcAft>
                <a:spcPts val="0"/>
              </a:spcAft>
            </a:pPr>
            <a:endParaRPr lang="en-US" dirty="0">
              <a:solidFill>
                <a:srgbClr val="000000"/>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dirty="0">
                <a:solidFill>
                  <a:srgbClr val="000000"/>
                </a:solidFill>
                <a:effectLst/>
                <a:latin typeface="Times New Roman" panose="02020603050405020304" pitchFamily="18" charset="0"/>
                <a:cs typeface="Times New Roman" panose="02020603050405020304" pitchFamily="18" charset="0"/>
              </a:rPr>
              <a:t> </a:t>
            </a:r>
            <a:r>
              <a:rPr lang="en-US" b="1" dirty="0">
                <a:solidFill>
                  <a:srgbClr val="000000"/>
                </a:solidFill>
                <a:effectLst/>
                <a:latin typeface="Times New Roman" panose="02020603050405020304" pitchFamily="18" charset="0"/>
                <a:cs typeface="Times New Roman" panose="02020603050405020304" pitchFamily="18" charset="0"/>
              </a:rPr>
              <a:t>Weaknesses of the Agile Approach</a:t>
            </a:r>
          </a:p>
          <a:p>
            <a:pPr>
              <a:spcBef>
                <a:spcPts val="0"/>
              </a:spcBef>
              <a:spcAft>
                <a:spcPts val="0"/>
              </a:spcAft>
            </a:pPr>
            <a:r>
              <a:rPr lang="en-US" dirty="0">
                <a:solidFill>
                  <a:srgbClr val="000000"/>
                </a:solidFill>
                <a:effectLst/>
                <a:latin typeface="Times New Roman" panose="02020603050405020304" pitchFamily="18" charset="0"/>
                <a:cs typeface="Times New Roman" panose="02020603050405020304" pitchFamily="18" charset="0"/>
              </a:rPr>
              <a:t>- Requires experienced team members who understand Agile well.</a:t>
            </a:r>
          </a:p>
          <a:p>
            <a:pPr>
              <a:spcBef>
                <a:spcPts val="0"/>
              </a:spcBef>
              <a:spcAft>
                <a:spcPts val="0"/>
              </a:spcAft>
            </a:pPr>
            <a:r>
              <a:rPr lang="en-US" dirty="0">
                <a:solidFill>
                  <a:srgbClr val="000000"/>
                </a:solidFill>
                <a:effectLst/>
                <a:latin typeface="Times New Roman" panose="02020603050405020304" pitchFamily="18" charset="0"/>
                <a:cs typeface="Times New Roman" panose="02020603050405020304" pitchFamily="18" charset="0"/>
              </a:rPr>
              <a:t>- It can be harder to predict project timelines and manage resources, especially with large teams.</a:t>
            </a:r>
          </a:p>
          <a:p>
            <a:pPr>
              <a:spcBef>
                <a:spcPts val="0"/>
              </a:spcBef>
              <a:spcAft>
                <a:spcPts val="0"/>
              </a:spcAft>
            </a:pPr>
            <a:endParaRPr lang="en-US" dirty="0">
              <a:solidFill>
                <a:srgbClr val="000000"/>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b="1" dirty="0">
                <a:solidFill>
                  <a:srgbClr val="000000"/>
                </a:solidFill>
                <a:effectLst/>
                <a:latin typeface="Times New Roman" panose="02020603050405020304" pitchFamily="18" charset="0"/>
                <a:cs typeface="Times New Roman" panose="02020603050405020304" pitchFamily="18" charset="0"/>
              </a:rPr>
              <a:t>Strengths of the Waterfall Approach</a:t>
            </a:r>
          </a:p>
          <a:p>
            <a:pPr>
              <a:spcBef>
                <a:spcPts val="0"/>
              </a:spcBef>
              <a:spcAft>
                <a:spcPts val="0"/>
              </a:spcAft>
            </a:pPr>
            <a:r>
              <a:rPr lang="en-US" dirty="0">
                <a:solidFill>
                  <a:srgbClr val="000000"/>
                </a:solidFill>
                <a:effectLst/>
                <a:latin typeface="Times New Roman" panose="02020603050405020304" pitchFamily="18" charset="0"/>
                <a:cs typeface="Times New Roman" panose="02020603050405020304" pitchFamily="18" charset="0"/>
              </a:rPr>
              <a:t>- Simple and easy to follow, making it good for teams with less experience.</a:t>
            </a:r>
          </a:p>
          <a:p>
            <a:pPr>
              <a:spcBef>
                <a:spcPts val="0"/>
              </a:spcBef>
              <a:spcAft>
                <a:spcPts val="0"/>
              </a:spcAft>
            </a:pPr>
            <a:r>
              <a:rPr lang="en-US" dirty="0">
                <a:solidFill>
                  <a:srgbClr val="000000"/>
                </a:solidFill>
                <a:effectLst/>
                <a:latin typeface="Times New Roman" panose="02020603050405020304" pitchFamily="18" charset="0"/>
                <a:cs typeface="Times New Roman" panose="02020603050405020304" pitchFamily="18" charset="0"/>
              </a:rPr>
              <a:t>- Progress is easy to track since each stage is completed in order.</a:t>
            </a:r>
          </a:p>
          <a:p>
            <a:pPr>
              <a:spcBef>
                <a:spcPts val="0"/>
              </a:spcBef>
              <a:spcAft>
                <a:spcPts val="0"/>
              </a:spcAft>
            </a:pPr>
            <a:endParaRPr lang="en-US" dirty="0">
              <a:solidFill>
                <a:srgbClr val="000000"/>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b="1" dirty="0">
                <a:solidFill>
                  <a:srgbClr val="000000"/>
                </a:solidFill>
                <a:effectLst/>
                <a:latin typeface="Times New Roman" panose="02020603050405020304" pitchFamily="18" charset="0"/>
                <a:cs typeface="Times New Roman" panose="02020603050405020304" pitchFamily="18" charset="0"/>
              </a:rPr>
              <a:t>Weaknesses of the Waterfall Approach</a:t>
            </a:r>
          </a:p>
          <a:p>
            <a:pPr>
              <a:spcBef>
                <a:spcPts val="0"/>
              </a:spcBef>
              <a:spcAft>
                <a:spcPts val="0"/>
              </a:spcAft>
            </a:pPr>
            <a:r>
              <a:rPr lang="en-US" dirty="0">
                <a:solidFill>
                  <a:srgbClr val="000000"/>
                </a:solidFill>
                <a:effectLst/>
                <a:latin typeface="Times New Roman" panose="02020603050405020304" pitchFamily="18" charset="0"/>
                <a:cs typeface="Times New Roman" panose="02020603050405020304" pitchFamily="18" charset="0"/>
              </a:rPr>
              <a:t>- Limited flexibility to make changes.</a:t>
            </a:r>
          </a:p>
          <a:p>
            <a:pPr>
              <a:spcBef>
                <a:spcPts val="0"/>
              </a:spcBef>
              <a:spcAft>
                <a:spcPts val="0"/>
              </a:spcAft>
            </a:pPr>
            <a:r>
              <a:rPr lang="en-US" dirty="0">
                <a:solidFill>
                  <a:srgbClr val="000000"/>
                </a:solidFill>
                <a:effectLst/>
                <a:latin typeface="Times New Roman" panose="02020603050405020304" pitchFamily="18" charset="0"/>
                <a:cs typeface="Times New Roman" panose="02020603050405020304" pitchFamily="18" charset="0"/>
              </a:rPr>
              <a:t>- Lacks collaboration between team members.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fld id="{0B931EDA-BCF8-BB4B-B4D1-2CFE062FA080}" type="datetime1">
              <a:rPr lang="en-US" smtClean="0"/>
              <a:pPr/>
              <a:t>10/23/2024</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dirty="0">
                <a:solidFill>
                  <a:srgbClr val="000000"/>
                </a:solidFill>
              </a:rPr>
              <a:t>Agile Presentation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p:txBody>
          <a:bodyPr vert="horz" lIns="91440" tIns="45720" rIns="91440" bIns="45720" rtlCol="0" anchor="t">
            <a:normAutofit fontScale="85000" lnSpcReduction="10000"/>
          </a:bodyPr>
          <a:lstStyle/>
          <a:p>
            <a:pPr>
              <a:spcBef>
                <a:spcPts val="0"/>
              </a:spcBef>
              <a:spcAft>
                <a:spcPts val="0"/>
              </a:spcAft>
            </a:pPr>
            <a:r>
              <a:rPr lang="en-US" sz="1300" b="1" dirty="0">
                <a:solidFill>
                  <a:srgbClr val="000000"/>
                </a:solidFill>
                <a:effectLst/>
                <a:latin typeface="Times New Roman" panose="02020603050405020304" pitchFamily="18" charset="0"/>
                <a:cs typeface="Times New Roman" panose="02020603050405020304" pitchFamily="18" charset="0"/>
              </a:rPr>
              <a:t>Project Size and Complexity</a:t>
            </a:r>
            <a:r>
              <a:rPr lang="en-US" sz="1300" dirty="0">
                <a:solidFill>
                  <a:srgbClr val="000000"/>
                </a:solidFill>
                <a:effectLst/>
                <a:latin typeface="Times New Roman" panose="02020603050405020304" pitchFamily="18" charset="0"/>
                <a:cs typeface="Times New Roman" panose="02020603050405020304" pitchFamily="18" charset="0"/>
              </a:rPr>
              <a:t>: Agile works best for large or complex projects because it can handle changes easily. On the other hand, Waterfall is better for smaller projects with simple, clear requirements.</a:t>
            </a:r>
          </a:p>
          <a:p>
            <a:pPr>
              <a:spcBef>
                <a:spcPts val="0"/>
              </a:spcBef>
              <a:spcAft>
                <a:spcPts val="0"/>
              </a:spcAft>
            </a:pPr>
            <a:endParaRPr lang="en-US" sz="1300" dirty="0">
              <a:solidFill>
                <a:srgbClr val="000000"/>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1300" b="1" dirty="0">
                <a:solidFill>
                  <a:srgbClr val="000000"/>
                </a:solidFill>
                <a:effectLst/>
                <a:latin typeface="Times New Roman" panose="02020603050405020304" pitchFamily="18" charset="0"/>
                <a:cs typeface="Times New Roman" panose="02020603050405020304" pitchFamily="18" charset="0"/>
              </a:rPr>
              <a:t>Team Experience</a:t>
            </a:r>
            <a:r>
              <a:rPr lang="en-US" sz="1300" dirty="0">
                <a:solidFill>
                  <a:srgbClr val="000000"/>
                </a:solidFill>
                <a:effectLst/>
                <a:latin typeface="Times New Roman" panose="02020603050405020304" pitchFamily="18" charset="0"/>
                <a:cs typeface="Times New Roman" panose="02020603050405020304" pitchFamily="18" charset="0"/>
              </a:rPr>
              <a:t>: If your team is not familiar with Agile methods, it's recommended to use Waterfall to ensure the project is well-understood and completed as planned.</a:t>
            </a:r>
          </a:p>
          <a:p>
            <a:pPr>
              <a:spcBef>
                <a:spcPts val="0"/>
              </a:spcBef>
              <a:spcAft>
                <a:spcPts val="0"/>
              </a:spcAft>
            </a:pPr>
            <a:endParaRPr lang="en-US" sz="1300" dirty="0">
              <a:solidFill>
                <a:srgbClr val="000000"/>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1300" b="1" dirty="0">
                <a:solidFill>
                  <a:srgbClr val="000000"/>
                </a:solidFill>
                <a:effectLst/>
                <a:latin typeface="Times New Roman" panose="02020603050405020304" pitchFamily="18" charset="0"/>
                <a:cs typeface="Times New Roman" panose="02020603050405020304" pitchFamily="18" charset="0"/>
              </a:rPr>
              <a:t>Client Collaboration</a:t>
            </a:r>
            <a:r>
              <a:rPr lang="en-US" sz="1300" dirty="0">
                <a:solidFill>
                  <a:srgbClr val="000000"/>
                </a:solidFill>
                <a:effectLst/>
                <a:latin typeface="Times New Roman" panose="02020603050405020304" pitchFamily="18" charset="0"/>
                <a:cs typeface="Times New Roman" panose="02020603050405020304" pitchFamily="18" charset="0"/>
              </a:rPr>
              <a:t>: Agile requires more involvement from the client, with regular feedback and communication throughout the project.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856126"/>
            <a:ext cx="4663440" cy="522514"/>
          </a:xfrm>
        </p:spPr>
        <p:txBody>
          <a:bodyPr/>
          <a:lstStyle/>
          <a:p>
            <a:r>
              <a:rPr lang="en-US" sz="1800" b="0" dirty="0">
                <a:solidFill>
                  <a:srgbClr val="000000"/>
                </a:solidFill>
              </a:rPr>
              <a:t>Strengths and Weaknesses of the Waterfall &amp; Agile Approach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1856126"/>
            <a:ext cx="4663440" cy="522514"/>
          </a:xfrm>
        </p:spPr>
        <p:txBody>
          <a:bodyPr/>
          <a:lstStyle/>
          <a:p>
            <a:r>
              <a:rPr lang="en-US" sz="1800" b="0" dirty="0">
                <a:solidFill>
                  <a:srgbClr val="000000"/>
                </a:solidFill>
              </a:rPr>
              <a:t>Factors to Consider When choosing the right Approach</a:t>
            </a:r>
          </a:p>
        </p:txBody>
      </p:sp>
    </p:spTree>
    <p:extLst>
      <p:ext uri="{BB962C8B-B14F-4D97-AF65-F5344CB8AC3E}">
        <p14:creationId xmlns:p14="http://schemas.microsoft.com/office/powerpoint/2010/main" val="2887449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8CDCA-EC58-40B4-9F17-A7B613A32F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Freeform 11">
            <a:extLst>
              <a:ext uri="{FF2B5EF4-FFF2-40B4-BE49-F238E27FC236}">
                <a16:creationId xmlns:a16="http://schemas.microsoft.com/office/drawing/2014/main" id="{DBC44137-B240-488D-B88F-9D266FACA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13">
            <a:extLst>
              <a:ext uri="{FF2B5EF4-FFF2-40B4-BE49-F238E27FC236}">
                <a16:creationId xmlns:a16="http://schemas.microsoft.com/office/drawing/2014/main" id="{70FFA344-365C-4944-848F-8B966C335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25">
            <a:extLst>
              <a:ext uri="{FF2B5EF4-FFF2-40B4-BE49-F238E27FC236}">
                <a16:creationId xmlns:a16="http://schemas.microsoft.com/office/drawing/2014/main" id="{D73EBEE6-2E8A-47F3-ADCA-5C0A95C36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Freeform 14">
            <a:extLst>
              <a:ext uri="{FF2B5EF4-FFF2-40B4-BE49-F238E27FC236}">
                <a16:creationId xmlns:a16="http://schemas.microsoft.com/office/drawing/2014/main" id="{47525714-3E1C-46F0-A17D-D3BE3D221F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1" name="5-Point Star 24">
            <a:extLst>
              <a:ext uri="{FF2B5EF4-FFF2-40B4-BE49-F238E27FC236}">
                <a16:creationId xmlns:a16="http://schemas.microsoft.com/office/drawing/2014/main" id="{B178D758-A5E1-416F-9966-F71730470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3" name="Freeform: Shape 22">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976028" y="864728"/>
            <a:ext cx="5670360" cy="5128544"/>
          </a:xfrm>
        </p:spPr>
        <p:txBody>
          <a:bodyPr vert="horz" lIns="91440" tIns="45720" rIns="91440" bIns="45720" rtlCol="0" anchor="ctr">
            <a:normAutofit/>
          </a:bodyPr>
          <a:lstStyle/>
          <a:p>
            <a:r>
              <a:rPr lang="en-US" sz="6600"/>
              <a:t>Summary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983062" y="864729"/>
            <a:ext cx="3349500" cy="5128543"/>
          </a:xfrm>
        </p:spPr>
        <p:txBody>
          <a:bodyPr vert="horz" lIns="91440" tIns="45720" rIns="91440" bIns="45720" rtlCol="0" anchor="ctr">
            <a:normAutofit/>
          </a:bodyPr>
          <a:lstStyle/>
          <a:p>
            <a:pPr algn="r">
              <a:lnSpc>
                <a:spcPct val="110000"/>
              </a:lnSpc>
            </a:pPr>
            <a:r>
              <a:rPr lang="en-US" sz="1500" dirty="0">
                <a:solidFill>
                  <a:schemeClr val="tx1">
                    <a:lumMod val="85000"/>
                    <a:lumOff val="15000"/>
                  </a:schemeClr>
                </a:solidFill>
                <a:latin typeface="Times New Roman" panose="02020603050405020304" pitchFamily="18" charset="0"/>
                <a:cs typeface="Times New Roman" panose="02020603050405020304" pitchFamily="18" charset="0"/>
              </a:rPr>
              <a:t>In Summary, both Waterfall and Agile Scrum have their own pros and cons. Choosing the right approach depends on the project's needs, the team's working style, and the timeline. It's important to understand the basics and differences of both methods to make a smart decision.</a:t>
            </a:r>
          </a:p>
        </p:txBody>
      </p:sp>
      <p:cxnSp>
        <p:nvCxnSpPr>
          <p:cNvPr id="25" name="Straight Connector 24">
            <a:extLst>
              <a:ext uri="{FF2B5EF4-FFF2-40B4-BE49-F238E27FC236}">
                <a16:creationId xmlns:a16="http://schemas.microsoft.com/office/drawing/2014/main" id="{9EBFCA9E-15A5-437B-9F71-6FA5091EF1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6015"/>
            <a:ext cx="0" cy="3145971"/>
          </a:xfrm>
          <a:prstGeom prst="line">
            <a:avLst/>
          </a:prstGeom>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3E5F7785-4545-4A24-9709-5B34B5748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643466" y="6455229"/>
            <a:ext cx="5952067" cy="324615"/>
          </a:xfrm>
        </p:spPr>
        <p:txBody>
          <a:bodyPr vert="horz" lIns="91440" tIns="45720" rIns="91440" bIns="45720" rtlCol="0" anchor="t">
            <a:normAutofit/>
          </a:bodyPr>
          <a:lstStyle/>
          <a:p>
            <a:pPr>
              <a:spcAft>
                <a:spcPts val="600"/>
              </a:spcAft>
            </a:pPr>
            <a:r>
              <a:rPr lang="en-US" sz="1400" kern="1200" cap="all" baseline="0">
                <a:solidFill>
                  <a:srgbClr val="000000">
                    <a:alpha val="60000"/>
                  </a:srgbClr>
                </a:solidFill>
                <a:latin typeface="+mn-lt"/>
                <a:ea typeface="+mn-ea"/>
                <a:cs typeface="+mn-cs"/>
              </a:rPr>
              <a:t>Agile Presentation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7239000" y="6455229"/>
            <a:ext cx="3399600" cy="324616"/>
          </a:xfrm>
        </p:spPr>
        <p:txBody>
          <a:bodyPr vert="horz" lIns="91440" tIns="45720" rIns="91440" bIns="45720" rtlCol="0" anchor="t">
            <a:normAutofit/>
          </a:bodyPr>
          <a:lstStyle/>
          <a:p>
            <a:pPr>
              <a:spcAft>
                <a:spcPts val="600"/>
              </a:spcAft>
            </a:pPr>
            <a:fld id="{E1707CF3-9BC4-A745-ACDA-A73543D800FE}" type="datetime1">
              <a:rPr lang="en-US" sz="1400">
                <a:solidFill>
                  <a:srgbClr val="000000">
                    <a:alpha val="60000"/>
                  </a:srgbClr>
                </a:solidFill>
              </a:rPr>
              <a:pPr>
                <a:spcAft>
                  <a:spcPts val="600"/>
                </a:spcAft>
              </a:pPr>
              <a:t>10/23/2024</a:t>
            </a:fld>
            <a:endParaRPr lang="en-US" sz="1400">
              <a:solidFill>
                <a:srgbClr val="000000">
                  <a:alpha val="60000"/>
                </a:srgbClr>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638601" y="6455229"/>
            <a:ext cx="909932" cy="324616"/>
          </a:xfrm>
        </p:spPr>
        <p:txBody>
          <a:bodyPr vert="horz" lIns="91440" tIns="45720" rIns="91440" bIns="45720" rtlCol="0" anchor="t">
            <a:normAutofit/>
          </a:bodyPr>
          <a:lstStyle/>
          <a:p>
            <a:pPr algn="r">
              <a:spcAft>
                <a:spcPts val="600"/>
              </a:spcAft>
            </a:pPr>
            <a:fld id="{294A09A9-5501-47C1-A89A-A340965A2BE2}" type="slidenum">
              <a:rPr lang="en-US" sz="1400" kern="1200" cap="all" baseline="0">
                <a:solidFill>
                  <a:srgbClr val="000000">
                    <a:alpha val="60000"/>
                  </a:srgbClr>
                </a:solidFill>
                <a:latin typeface="+mn-lt"/>
                <a:ea typeface="+mn-ea"/>
                <a:cs typeface="+mn-cs"/>
              </a:rPr>
              <a:pPr algn="r">
                <a:spcAft>
                  <a:spcPts val="600"/>
                </a:spcAft>
              </a:pPr>
              <a:t>12</a:t>
            </a:fld>
            <a:endParaRPr lang="en-US" sz="1400" kern="1200" cap="all" baseline="0">
              <a:solidFill>
                <a:srgbClr val="000000">
                  <a:alpha val="60000"/>
                </a:srgbClr>
              </a:solidFill>
              <a:latin typeface="+mn-lt"/>
              <a:ea typeface="+mn-ea"/>
              <a:cs typeface="+mn-cs"/>
            </a:endParaRPr>
          </a:p>
        </p:txBody>
      </p:sp>
    </p:spTree>
    <p:extLst>
      <p:ext uri="{BB962C8B-B14F-4D97-AF65-F5344CB8AC3E}">
        <p14:creationId xmlns:p14="http://schemas.microsoft.com/office/powerpoint/2010/main" val="3625136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38E665F-010A-4CF3-9B64-5888D0D7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883F56-9CD5-1074-8186-0DA48EAEF155}"/>
              </a:ext>
            </a:extLst>
          </p:cNvPr>
          <p:cNvSpPr>
            <a:spLocks noGrp="1"/>
          </p:cNvSpPr>
          <p:nvPr>
            <p:ph type="title"/>
          </p:nvPr>
        </p:nvSpPr>
        <p:spPr>
          <a:xfrm>
            <a:off x="685800" y="685800"/>
            <a:ext cx="10792837" cy="1151965"/>
          </a:xfrm>
        </p:spPr>
        <p:txBody>
          <a:bodyPr>
            <a:normAutofit/>
          </a:bodyPr>
          <a:lstStyle/>
          <a:p>
            <a:r>
              <a:rPr lang="en-US"/>
              <a:t>References</a:t>
            </a:r>
          </a:p>
        </p:txBody>
      </p:sp>
      <p:sp>
        <p:nvSpPr>
          <p:cNvPr id="5" name="Footer Placeholder 4">
            <a:extLst>
              <a:ext uri="{FF2B5EF4-FFF2-40B4-BE49-F238E27FC236}">
                <a16:creationId xmlns:a16="http://schemas.microsoft.com/office/drawing/2014/main" id="{48D5A00C-F1F1-1340-D36F-42C54F5EE7DD}"/>
              </a:ext>
            </a:extLst>
          </p:cNvPr>
          <p:cNvSpPr>
            <a:spLocks noGrp="1"/>
          </p:cNvSpPr>
          <p:nvPr>
            <p:ph type="ftr" sz="quarter" idx="3"/>
          </p:nvPr>
        </p:nvSpPr>
        <p:spPr>
          <a:xfrm>
            <a:off x="685801" y="6223111"/>
            <a:ext cx="5499719" cy="498470"/>
          </a:xfrm>
        </p:spPr>
        <p:txBody>
          <a:bodyPr>
            <a:normAutofit/>
          </a:bodyPr>
          <a:lstStyle/>
          <a:p>
            <a:pPr>
              <a:spcAft>
                <a:spcPts val="600"/>
              </a:spcAft>
            </a:pPr>
            <a:r>
              <a:rPr lang="en-US" sz="1800"/>
              <a:t>Agile Presentation</a:t>
            </a:r>
          </a:p>
        </p:txBody>
      </p:sp>
      <p:sp>
        <p:nvSpPr>
          <p:cNvPr id="4" name="Date Placeholder 3">
            <a:extLst>
              <a:ext uri="{FF2B5EF4-FFF2-40B4-BE49-F238E27FC236}">
                <a16:creationId xmlns:a16="http://schemas.microsoft.com/office/drawing/2014/main" id="{F6266607-0E1A-1CCF-3E27-33AF06F1243E}"/>
              </a:ext>
            </a:extLst>
          </p:cNvPr>
          <p:cNvSpPr>
            <a:spLocks noGrp="1"/>
          </p:cNvSpPr>
          <p:nvPr>
            <p:ph type="dt" sz="half" idx="2"/>
          </p:nvPr>
        </p:nvSpPr>
        <p:spPr>
          <a:xfrm>
            <a:off x="7185322" y="6223111"/>
            <a:ext cx="3123120" cy="498470"/>
          </a:xfrm>
        </p:spPr>
        <p:txBody>
          <a:bodyPr>
            <a:normAutofit/>
          </a:bodyPr>
          <a:lstStyle/>
          <a:p>
            <a:pPr>
              <a:spcAft>
                <a:spcPts val="600"/>
              </a:spcAft>
            </a:pPr>
            <a:fld id="{4B103E64-1627-9140-8127-1849FED275E1}" type="datetime1">
              <a:rPr lang="en-US" sz="1800"/>
              <a:pPr>
                <a:spcAft>
                  <a:spcPts val="600"/>
                </a:spcAft>
              </a:pPr>
              <a:t>10/23/2024</a:t>
            </a:fld>
            <a:endParaRPr lang="en-US" sz="1800"/>
          </a:p>
        </p:txBody>
      </p:sp>
      <p:sp>
        <p:nvSpPr>
          <p:cNvPr id="11" name="Slide Number Placeholder 10">
            <a:extLst>
              <a:ext uri="{FF2B5EF4-FFF2-40B4-BE49-F238E27FC236}">
                <a16:creationId xmlns:a16="http://schemas.microsoft.com/office/drawing/2014/main" id="{6B7EE7A1-710C-DAE6-25FA-B2BEC4E7397C}"/>
              </a:ext>
            </a:extLst>
          </p:cNvPr>
          <p:cNvSpPr>
            <a:spLocks noGrp="1"/>
          </p:cNvSpPr>
          <p:nvPr>
            <p:ph type="sldNum" sz="quarter" idx="4"/>
          </p:nvPr>
        </p:nvSpPr>
        <p:spPr>
          <a:xfrm>
            <a:off x="10516329" y="6223111"/>
            <a:ext cx="907186" cy="498470"/>
          </a:xfrm>
        </p:spPr>
        <p:txBody>
          <a:bodyPr>
            <a:normAutofit/>
          </a:bodyPr>
          <a:lstStyle/>
          <a:p>
            <a:pPr>
              <a:spcAft>
                <a:spcPts val="600"/>
              </a:spcAft>
            </a:pPr>
            <a:fld id="{294A09A9-5501-47C1-A89A-A340965A2BE2}" type="slidenum">
              <a:rPr lang="en-US" sz="1800"/>
              <a:pPr>
                <a:spcAft>
                  <a:spcPts val="600"/>
                </a:spcAft>
              </a:pPr>
              <a:t>13</a:t>
            </a:fld>
            <a:endParaRPr lang="en-US" sz="1800"/>
          </a:p>
        </p:txBody>
      </p:sp>
      <p:graphicFrame>
        <p:nvGraphicFramePr>
          <p:cNvPr id="13" name="Content Placeholder 7">
            <a:extLst>
              <a:ext uri="{FF2B5EF4-FFF2-40B4-BE49-F238E27FC236}">
                <a16:creationId xmlns:a16="http://schemas.microsoft.com/office/drawing/2014/main" id="{21C35580-D78A-7BB2-7928-6CB5952840C5}"/>
              </a:ext>
            </a:extLst>
          </p:cNvPr>
          <p:cNvGraphicFramePr>
            <a:graphicFrameLocks noGrp="1"/>
          </p:cNvGraphicFramePr>
          <p:nvPr>
            <p:ph idx="1"/>
            <p:extLst>
              <p:ext uri="{D42A27DB-BD31-4B8C-83A1-F6EECF244321}">
                <p14:modId xmlns:p14="http://schemas.microsoft.com/office/powerpoint/2010/main" val="1617386202"/>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4574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CCE50-5BF6-42F8-A562-F8C543ADF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447039" y="854078"/>
            <a:ext cx="5648960" cy="3352161"/>
          </a:xfrm>
        </p:spPr>
        <p:txBody>
          <a:bodyPr>
            <a:normAutofit/>
          </a:bodyPr>
          <a:lstStyle/>
          <a:p>
            <a:r>
              <a:rPr lang="en-US"/>
              <a:t>Thank you</a:t>
            </a:r>
          </a:p>
        </p:txBody>
      </p:sp>
      <p:sp>
        <p:nvSpPr>
          <p:cNvPr id="11" name="Rectangle 10">
            <a:extLst>
              <a:ext uri="{FF2B5EF4-FFF2-40B4-BE49-F238E27FC236}">
                <a16:creationId xmlns:a16="http://schemas.microsoft.com/office/drawing/2014/main" id="{D78A776B-E301-4D5C-A1B5-A17C1BE18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Graphic 5" descr="Smiling Face with No Fill">
            <a:extLst>
              <a:ext uri="{FF2B5EF4-FFF2-40B4-BE49-F238E27FC236}">
                <a16:creationId xmlns:a16="http://schemas.microsoft.com/office/drawing/2014/main" id="{B1DB20BC-AACB-64ED-D533-DB3E696247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3377" y="854078"/>
            <a:ext cx="4246649" cy="4246649"/>
          </a:xfrm>
          <a:prstGeom prst="rect">
            <a:avLst/>
          </a:prstGeom>
        </p:spPr>
      </p:pic>
      <p:sp>
        <p:nvSpPr>
          <p:cNvPr id="13" name="Rectangle 12">
            <a:extLst>
              <a:ext uri="{FF2B5EF4-FFF2-40B4-BE49-F238E27FC236}">
                <a16:creationId xmlns:a16="http://schemas.microsoft.com/office/drawing/2014/main" id="{0DDFA573-E787-440F-8A24-6F6D3D549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2622"/>
            <a:ext cx="12188952" cy="780581"/>
          </a:xfrm>
          <a:prstGeom prst="rect">
            <a:avLst/>
          </a:prstGeom>
          <a:gradFill flip="none" rotWithShape="1">
            <a:gsLst>
              <a:gs pos="49000">
                <a:schemeClr val="accent1"/>
              </a:gs>
              <a:gs pos="100000">
                <a:schemeClr val="accent1">
                  <a:lumMod val="62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BCAD38B-5F61-4FEB-A1D1-5FC0D666D2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C04E869F-EBC2-416E-8FB7-4F6A45F66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 name="Picture 7" descr="Cascade of waterfalls">
            <a:extLst>
              <a:ext uri="{FF2B5EF4-FFF2-40B4-BE49-F238E27FC236}">
                <a16:creationId xmlns:a16="http://schemas.microsoft.com/office/drawing/2014/main" id="{A900190F-4EAA-EB51-08AA-0E8EA7F3065D}"/>
              </a:ext>
            </a:extLst>
          </p:cNvPr>
          <p:cNvPicPr>
            <a:picLocks noChangeAspect="1"/>
          </p:cNvPicPr>
          <p:nvPr/>
        </p:nvPicPr>
        <p:blipFill>
          <a:blip r:embed="rId4">
            <a:alphaModFix amt="43000"/>
          </a:blip>
          <a:srcRect t="14067" b="4116"/>
          <a:stretch/>
        </p:blipFill>
        <p:spPr>
          <a:xfrm>
            <a:off x="20" y="10"/>
            <a:ext cx="11734780" cy="6408728"/>
          </a:xfrm>
          <a:prstGeom prst="rect">
            <a:avLst/>
          </a:prstGeom>
          <a:ln>
            <a:noFill/>
          </a:ln>
        </p:spPr>
      </p:pic>
      <p:sp>
        <p:nvSpPr>
          <p:cNvPr id="16" name="Freeform 9">
            <a:extLst>
              <a:ext uri="{FF2B5EF4-FFF2-40B4-BE49-F238E27FC236}">
                <a16:creationId xmlns:a16="http://schemas.microsoft.com/office/drawing/2014/main" id="{7D1C9B27-27B9-4E9E-82C8-6F9B7D12B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85801" y="685800"/>
            <a:ext cx="10396882" cy="1151965"/>
          </a:xfrm>
        </p:spPr>
        <p:txBody>
          <a:bodyPr>
            <a:normAutofit/>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85800" y="2063396"/>
            <a:ext cx="10394707" cy="3311189"/>
          </a:xfrm>
        </p:spPr>
        <p:txBody>
          <a:bodyPr vert="horz" lIns="91440" tIns="45720" rIns="91440" bIns="45720" rtlCol="0">
            <a:normAutofit/>
          </a:bodyPr>
          <a:lstStyle/>
          <a:p>
            <a:pPr marL="457200" indent="-457200">
              <a:buFont typeface="Arial" panose="020B0604020202020204" pitchFamily="34" charset="0"/>
              <a:buChar char="•"/>
            </a:pPr>
            <a:r>
              <a:rPr lang="en-US"/>
              <a:t>Introduction</a:t>
            </a:r>
          </a:p>
          <a:p>
            <a:pPr marL="457200" indent="-457200">
              <a:buFont typeface="Arial" panose="020B0604020202020204" pitchFamily="34" charset="0"/>
              <a:buChar char="•"/>
            </a:pPr>
            <a:r>
              <a:rPr lang="en-US"/>
              <a:t>Roles on a Scrum-agile Team</a:t>
            </a:r>
          </a:p>
          <a:p>
            <a:pPr marL="457200" indent="-457200">
              <a:buFont typeface="Arial" panose="020B0604020202020204" pitchFamily="34" charset="0"/>
              <a:buChar char="•"/>
            </a:pPr>
            <a:r>
              <a:rPr lang="en-US"/>
              <a:t>Phases of the SDLC in the Agile Approach</a:t>
            </a:r>
          </a:p>
          <a:p>
            <a:pPr marL="457200" indent="-457200">
              <a:buFont typeface="Arial" panose="020B0604020202020204" pitchFamily="34" charset="0"/>
              <a:buChar char="•"/>
            </a:pPr>
            <a:r>
              <a:rPr lang="en-US"/>
              <a:t>Phases of the SDLC in the Waterfall Approach</a:t>
            </a:r>
          </a:p>
          <a:p>
            <a:pPr marL="457200" indent="-457200">
              <a:buFont typeface="Arial" panose="020B0604020202020204" pitchFamily="34" charset="0"/>
              <a:buChar char="•"/>
            </a:pPr>
            <a:r>
              <a:rPr lang="en-US"/>
              <a:t>Factors to Consider Waterfall or Agile </a:t>
            </a:r>
          </a:p>
          <a:p>
            <a:pPr marL="457200" indent="-457200">
              <a:buFont typeface="Arial" panose="020B0604020202020204" pitchFamily="34" charset="0"/>
              <a:buChar char="•"/>
            </a:pPr>
            <a:r>
              <a:rPr lang="en-US"/>
              <a:t>Summary</a:t>
            </a:r>
          </a:p>
          <a:p>
            <a:endParaRPr lang="en-US" dirty="0"/>
          </a:p>
        </p:txBody>
      </p:sp>
      <p:sp>
        <p:nvSpPr>
          <p:cNvPr id="18" name="Rectangle 17">
            <a:extLst>
              <a:ext uri="{FF2B5EF4-FFF2-40B4-BE49-F238E27FC236}">
                <a16:creationId xmlns:a16="http://schemas.microsoft.com/office/drawing/2014/main" id="{7E9AE32D-417D-4951-BD6D-383A7A5E6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a:off x="685801" y="5757334"/>
            <a:ext cx="5499719" cy="498470"/>
          </a:xfrm>
        </p:spPr>
        <p:txBody>
          <a:bodyPr>
            <a:normAutofit/>
          </a:bodyPr>
          <a:lstStyle/>
          <a:p>
            <a:pPr>
              <a:lnSpc>
                <a:spcPct val="90000"/>
              </a:lnSpc>
              <a:spcAft>
                <a:spcPts val="600"/>
              </a:spcAft>
            </a:pPr>
            <a:r>
              <a:rPr lang="en-US" sz="2700"/>
              <a:t>Agile Presentation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6287121" y="5757334"/>
            <a:ext cx="907186" cy="498470"/>
          </a:xfrm>
        </p:spPr>
        <p:txBody>
          <a:bodyPr>
            <a:normAutofit/>
          </a:bodyPr>
          <a:lstStyle/>
          <a:p>
            <a:pPr>
              <a:lnSpc>
                <a:spcPct val="90000"/>
              </a:lnSpc>
              <a:spcAft>
                <a:spcPts val="600"/>
              </a:spcAft>
            </a:pPr>
            <a:fld id="{294A09A9-5501-47C1-A89A-A340965A2BE2}" type="slidenum">
              <a:rPr lang="en-US" sz="2700" smtClean="0"/>
              <a:pPr>
                <a:lnSpc>
                  <a:spcPct val="90000"/>
                </a:lnSpc>
                <a:spcAft>
                  <a:spcPts val="600"/>
                </a:spcAft>
              </a:pPr>
              <a:t>2</a:t>
            </a:fld>
            <a:endParaRPr lang="en-US" sz="270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a:xfrm>
            <a:off x="7298083" y="5757334"/>
            <a:ext cx="3784600" cy="498470"/>
          </a:xfrm>
        </p:spPr>
        <p:txBody>
          <a:bodyPr>
            <a:normAutofit/>
          </a:bodyPr>
          <a:lstStyle/>
          <a:p>
            <a:pPr>
              <a:lnSpc>
                <a:spcPct val="90000"/>
              </a:lnSpc>
              <a:spcAft>
                <a:spcPts val="600"/>
              </a:spcAft>
            </a:pPr>
            <a:fld id="{495D8227-9DE4-4D42-8C1B-E10C828BC634}" type="datetime1">
              <a:rPr lang="en-US" sz="2700" smtClean="0"/>
              <a:pPr>
                <a:lnSpc>
                  <a:spcPct val="90000"/>
                </a:lnSpc>
                <a:spcAft>
                  <a:spcPts val="600"/>
                </a:spcAft>
              </a:pPr>
              <a:t>10/23/2024</a:t>
            </a:fld>
            <a:endParaRPr lang="en-US" sz="270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8CDCA-EC58-40B4-9F17-A7B613A32F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Freeform 11">
            <a:extLst>
              <a:ext uri="{FF2B5EF4-FFF2-40B4-BE49-F238E27FC236}">
                <a16:creationId xmlns:a16="http://schemas.microsoft.com/office/drawing/2014/main" id="{DBC44137-B240-488D-B88F-9D266FACA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13">
            <a:extLst>
              <a:ext uri="{FF2B5EF4-FFF2-40B4-BE49-F238E27FC236}">
                <a16:creationId xmlns:a16="http://schemas.microsoft.com/office/drawing/2014/main" id="{70FFA344-365C-4944-848F-8B966C335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25">
            <a:extLst>
              <a:ext uri="{FF2B5EF4-FFF2-40B4-BE49-F238E27FC236}">
                <a16:creationId xmlns:a16="http://schemas.microsoft.com/office/drawing/2014/main" id="{D73EBEE6-2E8A-47F3-ADCA-5C0A95C36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Freeform 14">
            <a:extLst>
              <a:ext uri="{FF2B5EF4-FFF2-40B4-BE49-F238E27FC236}">
                <a16:creationId xmlns:a16="http://schemas.microsoft.com/office/drawing/2014/main" id="{47525714-3E1C-46F0-A17D-D3BE3D221F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1" name="5-Point Star 24">
            <a:extLst>
              <a:ext uri="{FF2B5EF4-FFF2-40B4-BE49-F238E27FC236}">
                <a16:creationId xmlns:a16="http://schemas.microsoft.com/office/drawing/2014/main" id="{B178D758-A5E1-416F-9966-F71730470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Freeform: Shape 22">
            <a:extLst>
              <a:ext uri="{FF2B5EF4-FFF2-40B4-BE49-F238E27FC236}">
                <a16:creationId xmlns:a16="http://schemas.microsoft.com/office/drawing/2014/main" id="{454915C5-707B-4B29-9E6B-116367F8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0191" cy="6858000"/>
          </a:xfrm>
          <a:custGeom>
            <a:avLst/>
            <a:gdLst>
              <a:gd name="connsiteX0" fmla="*/ 1 w 4061802"/>
              <a:gd name="connsiteY0" fmla="*/ 0 h 6858000"/>
              <a:gd name="connsiteX1" fmla="*/ 4059081 w 4061802"/>
              <a:gd name="connsiteY1" fmla="*/ 0 h 6858000"/>
              <a:gd name="connsiteX2" fmla="*/ 4059081 w 4061802"/>
              <a:gd name="connsiteY2" fmla="*/ 2339825 h 6858000"/>
              <a:gd name="connsiteX3" fmla="*/ 4061802 w 4061802"/>
              <a:gd name="connsiteY3" fmla="*/ 2339683 h 6858000"/>
              <a:gd name="connsiteX4" fmla="*/ 4061802 w 4061802"/>
              <a:gd name="connsiteY4" fmla="*/ 3776054 h 6858000"/>
              <a:gd name="connsiteX5" fmla="*/ 4059081 w 4061802"/>
              <a:gd name="connsiteY5" fmla="*/ 3776199 h 6858000"/>
              <a:gd name="connsiteX6" fmla="*/ 4059081 w 4061802"/>
              <a:gd name="connsiteY6" fmla="*/ 6858000 h 6858000"/>
              <a:gd name="connsiteX7" fmla="*/ 1 w 4061802"/>
              <a:gd name="connsiteY7" fmla="*/ 6858000 h 6858000"/>
              <a:gd name="connsiteX8" fmla="*/ 1 w 4061802"/>
              <a:gd name="connsiteY8" fmla="*/ 3992604 h 6858000"/>
              <a:gd name="connsiteX9" fmla="*/ 0 w 4061802"/>
              <a:gd name="connsiteY9" fmla="*/ 3992604 h 6858000"/>
              <a:gd name="connsiteX10" fmla="*/ 0 w 4061802"/>
              <a:gd name="connsiteY10" fmla="*/ 2552279 h 6858000"/>
              <a:gd name="connsiteX11" fmla="*/ 1 w 4061802"/>
              <a:gd name="connsiteY11" fmla="*/ 25522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61802" h="6858000">
                <a:moveTo>
                  <a:pt x="1" y="0"/>
                </a:moveTo>
                <a:lnTo>
                  <a:pt x="4059081" y="0"/>
                </a:lnTo>
                <a:lnTo>
                  <a:pt x="4059081" y="2339825"/>
                </a:lnTo>
                <a:lnTo>
                  <a:pt x="4061802" y="2339683"/>
                </a:lnTo>
                <a:lnTo>
                  <a:pt x="4061802" y="3776054"/>
                </a:lnTo>
                <a:lnTo>
                  <a:pt x="4059081" y="3776199"/>
                </a:lnTo>
                <a:lnTo>
                  <a:pt x="4059081" y="6858000"/>
                </a:lnTo>
                <a:lnTo>
                  <a:pt x="1" y="6858000"/>
                </a:lnTo>
                <a:lnTo>
                  <a:pt x="1" y="3992604"/>
                </a:lnTo>
                <a:lnTo>
                  <a:pt x="0" y="3992604"/>
                </a:lnTo>
                <a:lnTo>
                  <a:pt x="0" y="2552279"/>
                </a:lnTo>
                <a:lnTo>
                  <a:pt x="1" y="2552279"/>
                </a:lnTo>
                <a:close/>
              </a:path>
            </a:pathLst>
          </a:custGeom>
          <a:gradFill flip="none" rotWithShape="1">
            <a:gsLst>
              <a:gs pos="34000">
                <a:schemeClr val="accent1"/>
              </a:gs>
              <a:gs pos="100000">
                <a:schemeClr val="accent1">
                  <a:lumMod val="50000"/>
                </a:schemeClr>
              </a:gs>
            </a:gsLst>
            <a:lin ang="3600000" scaled="0"/>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26B8E032-9914-4C00-B51A-C2DA1627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1802" y="1"/>
            <a:ext cx="8130198" cy="6857999"/>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552792" y="1213758"/>
            <a:ext cx="6093596" cy="4430485"/>
          </a:xfrm>
        </p:spPr>
        <p:txBody>
          <a:bodyPr vert="horz" lIns="91440" tIns="45720" rIns="91440" bIns="45720" rtlCol="0" anchor="ctr">
            <a:normAutofit/>
          </a:bodyPr>
          <a:lstStyle/>
          <a:p>
            <a:r>
              <a:rPr lang="en-US" sz="660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661328" y="1213758"/>
            <a:ext cx="3078739" cy="4430485"/>
          </a:xfrm>
        </p:spPr>
        <p:txBody>
          <a:bodyPr vert="horz" lIns="91440" tIns="45720" rIns="91440" bIns="45720" rtlCol="0" anchor="ctr">
            <a:normAutofit/>
          </a:bodyPr>
          <a:lstStyle/>
          <a:p>
            <a:pPr>
              <a:lnSpc>
                <a:spcPct val="110000"/>
              </a:lnSpc>
            </a:pPr>
            <a:r>
              <a:rPr lang="en-US" sz="1700" dirty="0">
                <a:solidFill>
                  <a:srgbClr val="FFFFFF"/>
                </a:solidFill>
              </a:rPr>
              <a:t>Scrum is a widely-used Agile method that helps development teams deliver high-quality software in small steps. It focuses on teamwork, flexibility, and openness, making it easier to handle changes. A Scrum team includes people with different skills who work together to create a piece of the product, which is ready to release after each sprint, usually lasting two to four weeks.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661329" y="6214533"/>
            <a:ext cx="3078738" cy="338667"/>
          </a:xfrm>
        </p:spPr>
        <p:txBody>
          <a:bodyPr vert="horz" lIns="91440" tIns="45720" rIns="91440" bIns="45720" rtlCol="0" anchor="t">
            <a:normAutofit/>
          </a:bodyPr>
          <a:lstStyle/>
          <a:p>
            <a:pPr algn="l">
              <a:spcAft>
                <a:spcPts val="600"/>
              </a:spcAft>
            </a:pPr>
            <a:fld id="{E1707CF3-9BC4-A745-ACDA-A73543D800FE}" type="datetime1">
              <a:rPr lang="en-US" sz="1400">
                <a:solidFill>
                  <a:srgbClr val="FFFFFF">
                    <a:alpha val="90000"/>
                  </a:srgbClr>
                </a:solidFill>
              </a:rPr>
              <a:pPr algn="l">
                <a:spcAft>
                  <a:spcPts val="600"/>
                </a:spcAft>
              </a:pPr>
              <a:t>10/23/2024</a:t>
            </a:fld>
            <a:endParaRPr lang="en-US" sz="1400">
              <a:solidFill>
                <a:srgbClr val="FFFFFF">
                  <a:alpha val="90000"/>
                </a:srgbClr>
              </a:solidFill>
            </a:endParaRPr>
          </a:p>
        </p:txBody>
      </p:sp>
      <p:sp>
        <p:nvSpPr>
          <p:cNvPr id="5" name="Footer Placeholder 4">
            <a:extLst>
              <a:ext uri="{FF2B5EF4-FFF2-40B4-BE49-F238E27FC236}">
                <a16:creationId xmlns:a16="http://schemas.microsoft.com/office/drawing/2014/main" id="{D593FA18-50D6-0344-B477-1D7C91CF4029}"/>
              </a:ext>
            </a:extLst>
          </p:cNvPr>
          <p:cNvSpPr>
            <a:spLocks noGrp="1" noRot="1" noMove="1" noResize="1" noEditPoints="1" noAdjustHandles="1" noChangeArrowheads="1" noChangeShapeType="1"/>
          </p:cNvSpPr>
          <p:nvPr>
            <p:ph type="ftr" sz="quarter" idx="11"/>
          </p:nvPr>
        </p:nvSpPr>
        <p:spPr>
          <a:xfrm>
            <a:off x="4572000" y="6214533"/>
            <a:ext cx="5159829" cy="338668"/>
          </a:xfrm>
        </p:spPr>
        <p:txBody>
          <a:bodyPr vert="horz" lIns="91440" tIns="45720" rIns="91440" bIns="45720" rtlCol="0" anchor="t">
            <a:normAutofit/>
          </a:bodyPr>
          <a:lstStyle/>
          <a:p>
            <a:pPr>
              <a:spcAft>
                <a:spcPts val="600"/>
              </a:spcAft>
            </a:pPr>
            <a:r>
              <a:rPr lang="en-US" sz="1400" kern="1200" cap="all" baseline="0">
                <a:solidFill>
                  <a:schemeClr val="tx1">
                    <a:lumMod val="75000"/>
                    <a:lumOff val="25000"/>
                  </a:schemeClr>
                </a:solidFill>
                <a:latin typeface="+mn-lt"/>
                <a:ea typeface="+mn-ea"/>
                <a:cs typeface="+mn-cs"/>
              </a:rPr>
              <a:t>Agile Presentation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646388" y="6214533"/>
            <a:ext cx="907186" cy="338667"/>
          </a:xfrm>
        </p:spPr>
        <p:txBody>
          <a:bodyPr vert="horz" lIns="91440" tIns="45720" rIns="91440" bIns="45720" rtlCol="0" anchor="t">
            <a:normAutofit/>
          </a:bodyPr>
          <a:lstStyle/>
          <a:p>
            <a:pPr algn="r">
              <a:spcAft>
                <a:spcPts val="600"/>
              </a:spcAft>
            </a:pPr>
            <a:fld id="{294A09A9-5501-47C1-A89A-A340965A2BE2}" type="slidenum">
              <a:rPr lang="en-US" sz="1400" kern="1200" cap="all" baseline="0">
                <a:solidFill>
                  <a:schemeClr val="tx1">
                    <a:lumMod val="75000"/>
                    <a:lumOff val="25000"/>
                  </a:schemeClr>
                </a:solidFill>
                <a:latin typeface="+mn-lt"/>
                <a:ea typeface="+mn-ea"/>
                <a:cs typeface="+mn-cs"/>
              </a:rPr>
              <a:pPr algn="r">
                <a:spcAft>
                  <a:spcPts val="600"/>
                </a:spcAft>
              </a:pPr>
              <a:t>3</a:t>
            </a:fld>
            <a:endParaRPr lang="en-US" sz="1400" kern="1200" cap="all" baseline="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7" name="Freeform: Shape 6">
            <a:extLst>
              <a:ext uri="{FF2B5EF4-FFF2-40B4-BE49-F238E27FC236}">
                <a16:creationId xmlns:a16="http://schemas.microsoft.com/office/drawing/2014/main" id="{9EC0B389-6C5B-4613-955F-777B28DF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218407" y="943953"/>
            <a:ext cx="9755187" cy="3060345"/>
          </a:xfrm>
        </p:spPr>
        <p:txBody>
          <a:bodyPr>
            <a:normAutofit/>
          </a:bodyPr>
          <a:lstStyle/>
          <a:p>
            <a:pPr algn="ctr"/>
            <a:r>
              <a:rPr lang="en-US" sz="7200"/>
              <a:t>Roles on a Scrum-agile Team</a:t>
            </a:r>
          </a:p>
        </p:txBody>
      </p:sp>
      <p:sp>
        <p:nvSpPr>
          <p:cNvPr id="9" name="Freeform: Shape 8">
            <a:extLst>
              <a:ext uri="{FF2B5EF4-FFF2-40B4-BE49-F238E27FC236}">
                <a16:creationId xmlns:a16="http://schemas.microsoft.com/office/drawing/2014/main" id="{8AC43696-2597-400A-96DE-C9CA14634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04709" y="87909"/>
            <a:ext cx="8401624" cy="1325563"/>
          </a:xfrm>
        </p:spPr>
        <p:txBody>
          <a:bodyPr/>
          <a:lstStyle/>
          <a:p>
            <a:r>
              <a:rPr lang="en-US" dirty="0">
                <a:solidFill>
                  <a:srgbClr val="000000"/>
                </a:solidFill>
              </a:rPr>
              <a:t>Scrum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091861" y="1561171"/>
            <a:ext cx="2281237" cy="347662"/>
          </a:xfrm>
        </p:spPr>
        <p:txBody>
          <a:bodyPr/>
          <a:lstStyle/>
          <a:p>
            <a:r>
              <a:rPr lang="en-US" dirty="0">
                <a:solidFill>
                  <a:srgbClr val="000000"/>
                </a:solidFill>
              </a:rPr>
              <a:t>Product Owner</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055944" y="1963715"/>
            <a:ext cx="6919091" cy="1001048"/>
          </a:xfrm>
        </p:spPr>
        <p:txBody>
          <a:bodyPr/>
          <a:lstStyle/>
          <a:p>
            <a:r>
              <a:rPr lang="en-US" sz="1200" dirty="0">
                <a:solidFill>
                  <a:srgbClr val="000000"/>
                </a:solidFill>
                <a:latin typeface="Times New Roman" panose="02020603050405020304" pitchFamily="18" charset="0"/>
                <a:cs typeface="Times New Roman" panose="02020603050405020304" pitchFamily="18" charset="0"/>
              </a:rPr>
              <a:t>As the Product Owner, your main job is to represent the customer and help shape the product's direction. You’ll be in charge of the Product Backlog, where you’ll choose which improvements, features, and bug fixes to focus on. It's important to communicate clearly and update the backlog regularly to make sure the development team is working on the most valuable tasks and keeping everything transparent.</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2055942" y="4995858"/>
            <a:ext cx="2281238" cy="347662"/>
          </a:xfrm>
        </p:spPr>
        <p:txBody>
          <a:bodyPr/>
          <a:lstStyle/>
          <a:p>
            <a:r>
              <a:rPr lang="en-US" dirty="0">
                <a:solidFill>
                  <a:srgbClr val="000000"/>
                </a:solidFill>
              </a:rPr>
              <a:t>Scrum Master</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2016033" y="5196918"/>
            <a:ext cx="7179498" cy="1256028"/>
          </a:xfrm>
        </p:spPr>
        <p:txBody>
          <a:bodyPr/>
          <a:lstStyle/>
          <a:p>
            <a:r>
              <a:rPr lang="en-US" sz="1200" dirty="0">
                <a:solidFill>
                  <a:srgbClr val="000000"/>
                </a:solidFill>
                <a:latin typeface="Times New Roman" panose="02020603050405020304" pitchFamily="18" charset="0"/>
                <a:cs typeface="Times New Roman" panose="02020603050405020304" pitchFamily="18" charset="0"/>
              </a:rPr>
              <a:t>As the Scrum Master, you manage the Scrum process and make sure the team follows its rules and practices. You help the team communicate, work together, and solve any conflicts. Your main duties include making sure the team sticks to Scrum principles, coaching them on Scrum practices, and organizing Scrum events to keep the team working efficiently.</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055943" y="3363418"/>
            <a:ext cx="2281237" cy="347662"/>
          </a:xfrm>
        </p:spPr>
        <p:txBody>
          <a:bodyPr/>
          <a:lstStyle/>
          <a:p>
            <a:r>
              <a:rPr lang="en-US" dirty="0">
                <a:solidFill>
                  <a:srgbClr val="000000"/>
                </a:solidFill>
              </a:rPr>
              <a:t>Development Team</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055943" y="3702834"/>
            <a:ext cx="7306718" cy="1076067"/>
          </a:xfrm>
        </p:spPr>
        <p:txBody>
          <a:bodyPr/>
          <a:lstStyle/>
          <a:p>
            <a:r>
              <a:rPr lang="en-US" sz="1200" dirty="0">
                <a:solidFill>
                  <a:srgbClr val="000000"/>
                </a:solidFill>
                <a:latin typeface="Times New Roman" panose="02020603050405020304" pitchFamily="18" charset="0"/>
                <a:cs typeface="Times New Roman" panose="02020603050405020304" pitchFamily="18" charset="0"/>
              </a:rPr>
              <a:t>The development team is the main group responsible for building the software. It is made up of people with different skills, all working together to deliver a basic version of the product at the end of each sprint. Their main tasks include creating and delivering parts of the product that can be released, handling the technical work, and making sure the quality improves over time.</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389379" y="6543605"/>
            <a:ext cx="3032284" cy="124275"/>
          </a:xfrm>
        </p:spPr>
        <p:txBody>
          <a:bodyPr/>
          <a:lstStyle/>
          <a:p>
            <a:r>
              <a:rPr lang="en-US" dirty="0"/>
              <a:t>Date: 10/23/24</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5120640" y="472385"/>
            <a:ext cx="4114800" cy="365125"/>
          </a:xfrm>
        </p:spPr>
        <p:txBody>
          <a:bodyPr/>
          <a:lstStyle/>
          <a:p>
            <a:r>
              <a:rPr lang="en-US" dirty="0">
                <a:solidFill>
                  <a:srgbClr val="000000"/>
                </a:solidFill>
              </a:rPr>
              <a:t>Agile Presentation</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p:txBody>
          <a:bodyPr/>
          <a:lstStyle/>
          <a:p>
            <a:fld id="{294A09A9-5501-47C1-A89A-A340965A2BE2}" type="slidenum">
              <a:rPr lang="en-US" smtClean="0"/>
              <a:pPr/>
              <a:t>5</a:t>
            </a:fld>
            <a:endParaRPr lang="en-US" dirty="0"/>
          </a:p>
        </p:txBody>
      </p:sp>
      <p:pic>
        <p:nvPicPr>
          <p:cNvPr id="13" name="Picture Placeholder 12" descr="A person with a box and gear&#10;&#10;Description automatically generated">
            <a:extLst>
              <a:ext uri="{FF2B5EF4-FFF2-40B4-BE49-F238E27FC236}">
                <a16:creationId xmlns:a16="http://schemas.microsoft.com/office/drawing/2014/main" id="{BD230F7A-E4A5-B541-CAB1-1C1D3A4E05FC}"/>
              </a:ext>
            </a:extLst>
          </p:cNvPr>
          <p:cNvPicPr>
            <a:picLocks noGrp="1" noChangeAspect="1"/>
          </p:cNvPicPr>
          <p:nvPr>
            <p:ph type="pic" sz="quarter" idx="13"/>
          </p:nvPr>
        </p:nvPicPr>
        <p:blipFill>
          <a:blip r:embed="rId2"/>
          <a:srcRect l="15415" r="15415"/>
          <a:stretch>
            <a:fillRect/>
          </a:stretch>
        </p:blipFill>
        <p:spPr>
          <a:xfrm>
            <a:off x="704850" y="1661021"/>
            <a:ext cx="1201242" cy="1201242"/>
          </a:xfrm>
        </p:spPr>
      </p:pic>
      <p:pic>
        <p:nvPicPr>
          <p:cNvPr id="15" name="Picture Placeholder 14" descr="A group of people sitting at a table&#10;&#10;Description automatically generated">
            <a:extLst>
              <a:ext uri="{FF2B5EF4-FFF2-40B4-BE49-F238E27FC236}">
                <a16:creationId xmlns:a16="http://schemas.microsoft.com/office/drawing/2014/main" id="{84B3EAF9-2FBF-3C37-F8EC-433A40B08AD8}"/>
              </a:ext>
            </a:extLst>
          </p:cNvPr>
          <p:cNvPicPr>
            <a:picLocks noGrp="1" noChangeAspect="1"/>
          </p:cNvPicPr>
          <p:nvPr>
            <p:ph type="pic" sz="quarter" idx="15"/>
          </p:nvPr>
        </p:nvPicPr>
        <p:blipFill>
          <a:blip r:embed="rId3"/>
          <a:srcRect l="18454" r="18454"/>
          <a:stretch>
            <a:fillRect/>
          </a:stretch>
        </p:blipFill>
        <p:spPr>
          <a:xfrm>
            <a:off x="552726" y="3363418"/>
            <a:ext cx="1353366" cy="1325563"/>
          </a:xfrm>
        </p:spPr>
      </p:pic>
      <p:pic>
        <p:nvPicPr>
          <p:cNvPr id="17" name="Picture Placeholder 16" descr="A cartoon of a person&#10;&#10;Description automatically generated">
            <a:extLst>
              <a:ext uri="{FF2B5EF4-FFF2-40B4-BE49-F238E27FC236}">
                <a16:creationId xmlns:a16="http://schemas.microsoft.com/office/drawing/2014/main" id="{5E929BC2-7F24-C701-E3B6-AC7ED5FA642E}"/>
              </a:ext>
            </a:extLst>
          </p:cNvPr>
          <p:cNvPicPr>
            <a:picLocks noGrp="1" noChangeAspect="1"/>
          </p:cNvPicPr>
          <p:nvPr>
            <p:ph type="pic" sz="quarter" idx="14"/>
          </p:nvPr>
        </p:nvPicPr>
        <p:blipFill>
          <a:blip r:embed="rId4"/>
          <a:srcRect t="10437" b="10437"/>
          <a:stretch>
            <a:fillRect/>
          </a:stretch>
        </p:blipFill>
        <p:spPr>
          <a:xfrm>
            <a:off x="678645" y="5111123"/>
            <a:ext cx="1200150" cy="1256028"/>
          </a:xfrm>
        </p:spPr>
      </p:pic>
    </p:spTree>
    <p:extLst>
      <p:ext uri="{BB962C8B-B14F-4D97-AF65-F5344CB8AC3E}">
        <p14:creationId xmlns:p14="http://schemas.microsoft.com/office/powerpoint/2010/main" val="3335690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7" name="Freeform: Shape 6">
            <a:extLst>
              <a:ext uri="{FF2B5EF4-FFF2-40B4-BE49-F238E27FC236}">
                <a16:creationId xmlns:a16="http://schemas.microsoft.com/office/drawing/2014/main" id="{9EC0B389-6C5B-4613-955F-777B28DF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218407" y="943953"/>
            <a:ext cx="9755187" cy="3060345"/>
          </a:xfrm>
        </p:spPr>
        <p:txBody>
          <a:bodyPr>
            <a:normAutofit/>
          </a:bodyPr>
          <a:lstStyle/>
          <a:p>
            <a:pPr algn="ctr"/>
            <a:r>
              <a:rPr lang="en-US" sz="7200"/>
              <a:t>Phases of the SDLC in the Agile Approach</a:t>
            </a:r>
          </a:p>
        </p:txBody>
      </p:sp>
      <p:sp>
        <p:nvSpPr>
          <p:cNvPr id="9" name="Freeform: Shape 8">
            <a:extLst>
              <a:ext uri="{FF2B5EF4-FFF2-40B4-BE49-F238E27FC236}">
                <a16:creationId xmlns:a16="http://schemas.microsoft.com/office/drawing/2014/main" id="{8AC43696-2597-400A-96DE-C9CA14634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64704"/>
            <a:ext cx="12192001" cy="493296"/>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98116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989" y="-243912"/>
            <a:ext cx="9779183" cy="1325563"/>
          </a:xfrm>
        </p:spPr>
        <p:txBody>
          <a:bodyPr/>
          <a:lstStyle/>
          <a:p>
            <a:r>
              <a:rPr lang="en-US" sz="3200" dirty="0">
                <a:solidFill>
                  <a:srgbClr val="000000"/>
                </a:solidFill>
              </a:rPr>
              <a:t>Phases of the SDLC in the Agile Approach</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381000" y="1959429"/>
            <a:ext cx="5286647" cy="2788051"/>
          </a:xfrm>
        </p:spPr>
        <p:txBody>
          <a:bodyPr vert="horz" lIns="91440" tIns="45720" rIns="91440" bIns="45720" rtlCol="0" anchor="t">
            <a:noAutofit/>
          </a:bodyPr>
          <a:lstStyle/>
          <a:p>
            <a:r>
              <a:rPr lang="en-US" sz="1600" dirty="0">
                <a:solidFill>
                  <a:srgbClr val="000000"/>
                </a:solidFill>
              </a:rPr>
              <a:t>The Software Development Lifecycle (SDLC) is a structure that shows the steps involved in creating software. The traditional method is a step-by-step process, but Agile has made things more flexible and focused on results. Instead of following a strict order, Agile allows for repeated cycles and improvements. In Agile, the software development process usually includes the phases of gathering requirements, designing and developing, testing, and then deploying the software.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fld id="{0B931EDA-BCF8-BB4B-B4D1-2CFE062FA080}" type="datetime1">
              <a:rPr lang="en-US" smtClean="0"/>
              <a:pPr/>
              <a:t>10/23/2024</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dirty="0">
                <a:solidFill>
                  <a:srgbClr val="000000"/>
                </a:solidFill>
              </a:rPr>
              <a:t>Agile Presentation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5635015" y="1571518"/>
            <a:ext cx="5801896" cy="3714963"/>
          </a:xfrm>
        </p:spPr>
        <p:txBody>
          <a:bodyPr vert="horz" lIns="91440" tIns="45720" rIns="91440" bIns="45720" rtlCol="0" anchor="t">
            <a:normAutofit fontScale="85000" lnSpcReduction="10000"/>
          </a:bodyPr>
          <a:lstStyle/>
          <a:p>
            <a:r>
              <a:rPr lang="en-US" sz="1050" dirty="0">
                <a:solidFill>
                  <a:srgbClr val="000000"/>
                </a:solidFill>
              </a:rPr>
              <a:t>The Agile method breaks a project into smaller, easier parts called iterations or sprints. This approach helps teams work together, adapt quickly, and improve continuously.</a:t>
            </a:r>
          </a:p>
          <a:p>
            <a:endParaRPr lang="en-US" sz="1050" dirty="0">
              <a:solidFill>
                <a:srgbClr val="000000"/>
              </a:solidFill>
            </a:endParaRPr>
          </a:p>
          <a:p>
            <a:r>
              <a:rPr lang="en-US" sz="1050" dirty="0">
                <a:solidFill>
                  <a:srgbClr val="000000"/>
                </a:solidFill>
              </a:rPr>
              <a:t>- **Requirements:** Agile teams keep in touch with clients and users to get regular feedback. Instead of gathering all requirements at the start, they work with stakeholders to set priorities and meet current needs.</a:t>
            </a:r>
          </a:p>
          <a:p>
            <a:r>
              <a:rPr lang="en-US" sz="1050" dirty="0">
                <a:solidFill>
                  <a:srgbClr val="000000"/>
                </a:solidFill>
              </a:rPr>
              <a:t>  </a:t>
            </a:r>
          </a:p>
          <a:p>
            <a:r>
              <a:rPr lang="en-US" sz="1050" dirty="0">
                <a:solidFill>
                  <a:srgbClr val="000000"/>
                </a:solidFill>
              </a:rPr>
              <a:t>- **Design &amp; Development:** Agile teams design and develop in each sprint, allowing them to adjust to changes more easily. Developers and stakeholders collaborate to refine the design, aiming to deliver working software every two to four weeks. Teams focus on achievable goals and regularly improve the code to keep it efficient.</a:t>
            </a:r>
          </a:p>
          <a:p>
            <a:r>
              <a:rPr lang="en-US" sz="1050" dirty="0">
                <a:solidFill>
                  <a:srgbClr val="000000"/>
                </a:solidFill>
              </a:rPr>
              <a:t>  </a:t>
            </a:r>
          </a:p>
          <a:p>
            <a:r>
              <a:rPr lang="en-US" sz="1050" dirty="0">
                <a:solidFill>
                  <a:srgbClr val="000000"/>
                </a:solidFill>
              </a:rPr>
              <a:t>- **Testing:** Testing happens alongside development. Testers and developers work together to find and fix issues early. Automated tests help maintain quality and respond to changes faster.</a:t>
            </a:r>
          </a:p>
          <a:p>
            <a:endParaRPr lang="en-US" sz="1050" dirty="0">
              <a:solidFill>
                <a:srgbClr val="000000"/>
              </a:solidFill>
            </a:endParaRPr>
          </a:p>
          <a:p>
            <a:r>
              <a:rPr lang="en-US" sz="1050" dirty="0">
                <a:solidFill>
                  <a:srgbClr val="000000"/>
                </a:solidFill>
              </a:rPr>
              <a:t>- **Implementation/Deployment:** Agile teams release software often, giving users access to new features as soon as they’re ready. Continuous integration and deployment make the process smoother and reduce risks.</a:t>
            </a:r>
            <a:endParaRPr lang="en-US" sz="1050" dirty="0"/>
          </a:p>
          <a:p>
            <a:endParaRPr lang="en-US" sz="1050"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520189" y="1178749"/>
            <a:ext cx="4663440" cy="364891"/>
          </a:xfrm>
        </p:spPr>
        <p:txBody>
          <a:bodyPr/>
          <a:lstStyle/>
          <a:p>
            <a:r>
              <a:rPr lang="en-US" sz="2000" dirty="0">
                <a:solidFill>
                  <a:srgbClr val="000000"/>
                </a:solidFill>
              </a:rPr>
              <a:t>Iterative SDLC Phases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3" y="1099938"/>
            <a:ext cx="5035731" cy="522514"/>
          </a:xfrm>
        </p:spPr>
        <p:txBody>
          <a:bodyPr/>
          <a:lstStyle/>
          <a:p>
            <a:r>
              <a:rPr lang="en-US" sz="1800" dirty="0" err="1">
                <a:solidFill>
                  <a:srgbClr val="000000"/>
                </a:solidFill>
              </a:rPr>
              <a:t>Agile's</a:t>
            </a:r>
            <a:r>
              <a:rPr lang="en-US" sz="1800" dirty="0">
                <a:solidFill>
                  <a:srgbClr val="000000"/>
                </a:solidFill>
              </a:rPr>
              <a:t> Impact on SDLC</a:t>
            </a:r>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rot="21420000">
            <a:off x="562263" y="655592"/>
            <a:ext cx="5428489" cy="3278684"/>
          </a:xfrm>
        </p:spPr>
        <p:txBody>
          <a:bodyPr>
            <a:normAutofit/>
          </a:bodyPr>
          <a:lstStyle/>
          <a:p>
            <a:r>
              <a:rPr lang="en-US" sz="5600"/>
              <a:t>Phases of the SDLC in the Waterfall Approach</a:t>
            </a:r>
          </a:p>
        </p:txBody>
      </p:sp>
      <p:pic>
        <p:nvPicPr>
          <p:cNvPr id="4" name="Picture 3" descr="Tree by waterfalls">
            <a:extLst>
              <a:ext uri="{FF2B5EF4-FFF2-40B4-BE49-F238E27FC236}">
                <a16:creationId xmlns:a16="http://schemas.microsoft.com/office/drawing/2014/main" id="{53CE4CFD-9691-BC06-A8A0-67231800CA5C}"/>
              </a:ext>
            </a:extLst>
          </p:cNvPr>
          <p:cNvPicPr>
            <a:picLocks noChangeAspect="1"/>
          </p:cNvPicPr>
          <p:nvPr/>
        </p:nvPicPr>
        <p:blipFill>
          <a:blip r:embed="rId3"/>
          <a:srcRect l="17803" r="11711" b="-2"/>
          <a:stretch/>
        </p:blipFill>
        <p:spPr>
          <a:xfrm rot="21420000">
            <a:off x="6434380" y="-4410"/>
            <a:ext cx="4672896" cy="4425352"/>
          </a:xfrm>
          <a:custGeom>
            <a:avLst/>
            <a:gdLst/>
            <a:ahLst/>
            <a:cxnLst/>
            <a:rect l="l" t="t" r="r" b="b"/>
            <a:pathLst>
              <a:path w="4672896" h="4425352">
                <a:moveTo>
                  <a:pt x="2262547" y="0"/>
                </a:moveTo>
                <a:lnTo>
                  <a:pt x="4672895" y="126321"/>
                </a:lnTo>
                <a:lnTo>
                  <a:pt x="4672896" y="4425352"/>
                </a:lnTo>
                <a:lnTo>
                  <a:pt x="0" y="4425352"/>
                </a:lnTo>
                <a:lnTo>
                  <a:pt x="0" y="0"/>
                </a:lnTo>
                <a:close/>
              </a:path>
            </a:pathLst>
          </a:custGeom>
        </p:spPr>
      </p:pic>
    </p:spTree>
    <p:extLst>
      <p:ext uri="{BB962C8B-B14F-4D97-AF65-F5344CB8AC3E}">
        <p14:creationId xmlns:p14="http://schemas.microsoft.com/office/powerpoint/2010/main" val="2968896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92777" y="136525"/>
            <a:ext cx="10306595" cy="1325563"/>
          </a:xfrm>
        </p:spPr>
        <p:txBody>
          <a:bodyPr/>
          <a:lstStyle/>
          <a:p>
            <a:r>
              <a:rPr lang="en-US" sz="4400" b="0" dirty="0">
                <a:solidFill>
                  <a:srgbClr val="000000"/>
                </a:solidFill>
              </a:rPr>
              <a:t>Phases of the SDLC in the Waterfall Approach</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992778" y="2273384"/>
            <a:ext cx="4663440" cy="2828613"/>
          </a:xfrm>
        </p:spPr>
        <p:txBody>
          <a:bodyPr vert="horz" lIns="91440" tIns="45720" rIns="91440" bIns="45720" rtlCol="0" anchor="t">
            <a:noAutofit/>
          </a:bodyPr>
          <a:lstStyle/>
          <a:p>
            <a:pPr>
              <a:spcBef>
                <a:spcPts val="0"/>
              </a:spcBef>
              <a:spcAft>
                <a:spcPts val="0"/>
              </a:spcAft>
            </a:pPr>
            <a:r>
              <a:rPr lang="en-US" sz="900" dirty="0">
                <a:solidFill>
                  <a:srgbClr val="000000"/>
                </a:solidFill>
                <a:effectLst/>
                <a:latin typeface="Times New Roman" panose="02020603050405020304" pitchFamily="18" charset="0"/>
                <a:cs typeface="Times New Roman" panose="02020603050405020304" pitchFamily="18" charset="0"/>
              </a:rPr>
              <a:t>Flexibility: Agile allows for easy changes and adaptability during the project, while Waterfall follows a strict, unchanging structure.</a:t>
            </a:r>
          </a:p>
          <a:p>
            <a:pPr>
              <a:spcBef>
                <a:spcPts val="0"/>
              </a:spcBef>
              <a:spcAft>
                <a:spcPts val="0"/>
              </a:spcAft>
            </a:pPr>
            <a:endParaRPr lang="en-US" sz="900" dirty="0">
              <a:solidFill>
                <a:srgbClr val="000000"/>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900" dirty="0">
                <a:solidFill>
                  <a:srgbClr val="000000"/>
                </a:solidFill>
                <a:effectLst/>
                <a:latin typeface="Times New Roman" panose="02020603050405020304" pitchFamily="18" charset="0"/>
                <a:cs typeface="Times New Roman" panose="02020603050405020304" pitchFamily="18" charset="0"/>
              </a:rPr>
              <a:t>Documentation: Waterfall requires a lot of paperwork at the beginning, but Agile focuses more on getting tasks done and uses minimal documentation.</a:t>
            </a:r>
          </a:p>
          <a:p>
            <a:pPr>
              <a:spcBef>
                <a:spcPts val="0"/>
              </a:spcBef>
              <a:spcAft>
                <a:spcPts val="0"/>
              </a:spcAft>
            </a:pPr>
            <a:endParaRPr lang="en-US" sz="900" dirty="0">
              <a:solidFill>
                <a:srgbClr val="000000"/>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900" dirty="0">
                <a:solidFill>
                  <a:srgbClr val="000000"/>
                </a:solidFill>
                <a:effectLst/>
                <a:latin typeface="Times New Roman" panose="02020603050405020304" pitchFamily="18" charset="0"/>
                <a:cs typeface="Times New Roman" panose="02020603050405020304" pitchFamily="18" charset="0"/>
              </a:rPr>
              <a:t>Client Involvement : Agile involves regular client feedback and collaboration throughout the project, while Waterfall involves the client mainly during the initial planning phase.</a:t>
            </a:r>
          </a:p>
          <a:p>
            <a:pPr>
              <a:spcBef>
                <a:spcPts val="0"/>
              </a:spcBef>
              <a:spcAft>
                <a:spcPts val="0"/>
              </a:spcAft>
            </a:pPr>
            <a:endParaRPr lang="en-US" sz="900" dirty="0">
              <a:solidFill>
                <a:srgbClr val="000000"/>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900" dirty="0">
                <a:solidFill>
                  <a:srgbClr val="000000"/>
                </a:solidFill>
                <a:effectLst/>
                <a:latin typeface="Times New Roman" panose="02020603050405020304" pitchFamily="18" charset="0"/>
                <a:cs typeface="Times New Roman" panose="02020603050405020304" pitchFamily="18" charset="0"/>
              </a:rPr>
              <a:t>Project Scope: Agile allows changes to the project scope as it progresses, but Waterfall sticks to a fixed scope set at the start.</a:t>
            </a:r>
          </a:p>
          <a:p>
            <a:pPr>
              <a:spcBef>
                <a:spcPts val="0"/>
              </a:spcBef>
              <a:spcAft>
                <a:spcPts val="0"/>
              </a:spcAft>
            </a:pPr>
            <a:endParaRPr lang="en-US" sz="900" dirty="0">
              <a:solidFill>
                <a:srgbClr val="000000"/>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900" dirty="0">
                <a:solidFill>
                  <a:srgbClr val="000000"/>
                </a:solidFill>
                <a:effectLst/>
                <a:latin typeface="Times New Roman" panose="02020603050405020304" pitchFamily="18" charset="0"/>
                <a:cs typeface="Times New Roman" panose="02020603050405020304" pitchFamily="18" charset="0"/>
              </a:rPr>
              <a:t>Risk Management: Agile is better at managing risks because of its continuous improvements and frequent testing. Waterfall’s rigid approach makes handling risks more challenging.</a:t>
            </a:r>
            <a:endParaRPr lang="en-US" sz="900" dirty="0">
              <a:solidFill>
                <a:srgbClr val="0E101A"/>
              </a:solidFill>
              <a:effectLst/>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fld id="{0B931EDA-BCF8-BB4B-B4D1-2CFE062FA080}" type="datetime1">
              <a:rPr lang="en-US" smtClean="0"/>
              <a:pPr/>
              <a:t>10/23/2024</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dirty="0">
                <a:solidFill>
                  <a:srgbClr val="000000"/>
                </a:solidFill>
              </a:rPr>
              <a:t>Agile Presentation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5656218" y="2005149"/>
            <a:ext cx="5784574" cy="3626680"/>
          </a:xfrm>
        </p:spPr>
        <p:txBody>
          <a:bodyPr vert="horz" lIns="91440" tIns="45720" rIns="91440" bIns="45720" rtlCol="0" anchor="t">
            <a:normAutofit fontScale="25000" lnSpcReduction="20000"/>
          </a:bodyPr>
          <a:lstStyle/>
          <a:p>
            <a:r>
              <a:rPr lang="en-US" sz="3200" dirty="0">
                <a:latin typeface="Times New Roman" panose="02020603050405020304" pitchFamily="18" charset="0"/>
                <a:cs typeface="Times New Roman" panose="02020603050405020304" pitchFamily="18" charset="0"/>
              </a:rPr>
              <a:t>The waterfall approach is a step-by-step process where each phase must be finished before moving to the next one. It's known for being structured and predictable. This method requires detailed documentation, fixed timelines and budgets, careful planning, and little flexibility once the project starts. Client feedback is rare after the planning phase.</a:t>
            </a:r>
          </a:p>
          <a:p>
            <a:r>
              <a:rPr lang="en-US" sz="3200" dirty="0">
                <a:latin typeface="Times New Roman" panose="02020603050405020304" pitchFamily="18" charset="0"/>
                <a:cs typeface="Times New Roman" panose="02020603050405020304" pitchFamily="18" charset="0"/>
              </a:rPr>
              <a:t>Requirement Analysis:  In the first stage, the project team gathers all the software requirements. These requirements guide the entire development process to ensure everyone understands what the software needs to do.</a:t>
            </a:r>
          </a:p>
          <a:p>
            <a:r>
              <a:rPr lang="en-US" sz="3200" dirty="0">
                <a:latin typeface="Times New Roman" panose="02020603050405020304" pitchFamily="18" charset="0"/>
                <a:cs typeface="Times New Roman" panose="02020603050405020304" pitchFamily="18" charset="0"/>
              </a:rPr>
              <a:t>System Design: After defining the requirements, the team designs the system's structure, including both software and hardware. They create documents and flowcharts to help visualize and plan the project.</a:t>
            </a:r>
          </a:p>
          <a:p>
            <a:r>
              <a:rPr lang="en-US" sz="3200" dirty="0">
                <a:latin typeface="Times New Roman" panose="02020603050405020304" pitchFamily="18" charset="0"/>
                <a:cs typeface="Times New Roman" panose="02020603050405020304" pitchFamily="18" charset="0"/>
              </a:rPr>
              <a:t>Implementation: In this phase, programmers write the code based on the design documents. They work to meet the project's requirements.</a:t>
            </a:r>
          </a:p>
          <a:p>
            <a:r>
              <a:rPr lang="en-US" sz="3200" dirty="0">
                <a:latin typeface="Times New Roman" panose="02020603050405020304" pitchFamily="18" charset="0"/>
                <a:cs typeface="Times New Roman" panose="02020603050405020304" pitchFamily="18" charset="0"/>
              </a:rPr>
              <a:t>Testing: The team tests the software to find and fix bugs, check for issues, and ensure the final product matches the initial requirements.</a:t>
            </a:r>
          </a:p>
          <a:p>
            <a:r>
              <a:rPr lang="en-US" sz="3200" dirty="0">
                <a:latin typeface="Times New Roman" panose="02020603050405020304" pitchFamily="18" charset="0"/>
                <a:cs typeface="Times New Roman" panose="02020603050405020304" pitchFamily="18" charset="0"/>
              </a:rPr>
              <a:t>Deployment: The completed software is delivered to the client or made available to users.</a:t>
            </a:r>
          </a:p>
          <a:p>
            <a:r>
              <a:rPr lang="en-US" sz="3200" dirty="0">
                <a:latin typeface="Times New Roman" panose="02020603050405020304" pitchFamily="18" charset="0"/>
                <a:cs typeface="Times New Roman" panose="02020603050405020304" pitchFamily="18" charset="0"/>
              </a:rPr>
              <a:t>Maintenance: After deployment, any issues that arise are addressed, and updates are made to keep the software relevant and working well for the users.</a:t>
            </a:r>
          </a:p>
          <a:p>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92777" y="1586724"/>
            <a:ext cx="4722223" cy="599885"/>
          </a:xfrm>
        </p:spPr>
        <p:txBody>
          <a:bodyPr/>
          <a:lstStyle/>
          <a:p>
            <a:r>
              <a:rPr lang="en-US" sz="1800" b="0" dirty="0">
                <a:solidFill>
                  <a:srgbClr val="000000"/>
                </a:solidFill>
              </a:rPr>
              <a:t>Differences between Agile and Waterfall SDLC Approaches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1586725"/>
            <a:ext cx="4663440" cy="522514"/>
          </a:xfrm>
        </p:spPr>
        <p:txBody>
          <a:bodyPr/>
          <a:lstStyle/>
          <a:p>
            <a:r>
              <a:rPr lang="en-US" sz="1800" b="0" dirty="0">
                <a:solidFill>
                  <a:srgbClr val="000000"/>
                </a:solidFill>
              </a:rPr>
              <a:t>Sequential Phases of Water SDLC</a:t>
            </a:r>
          </a:p>
        </p:txBody>
      </p:sp>
    </p:spTree>
    <p:extLst>
      <p:ext uri="{BB962C8B-B14F-4D97-AF65-F5344CB8AC3E}">
        <p14:creationId xmlns:p14="http://schemas.microsoft.com/office/powerpoint/2010/main" val="2098637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TM04033927[[fn=Main Event]]</Template>
  <TotalTime>599</TotalTime>
  <Words>1446</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Impact</vt:lpstr>
      <vt:lpstr>Tenorite</vt:lpstr>
      <vt:lpstr>Times New Roman</vt:lpstr>
      <vt:lpstr>Main Event</vt:lpstr>
      <vt:lpstr>7-1 Final Project: Agile Presentation</vt:lpstr>
      <vt:lpstr>Agenda</vt:lpstr>
      <vt:lpstr>Introduction</vt:lpstr>
      <vt:lpstr>Roles on a Scrum-agile Team</vt:lpstr>
      <vt:lpstr>Scrum Team</vt:lpstr>
      <vt:lpstr>Phases of the SDLC in the Agile Approach</vt:lpstr>
      <vt:lpstr>Phases of the SDLC in the Agile Approach</vt:lpstr>
      <vt:lpstr>Phases of the SDLC in the Waterfall Approach</vt:lpstr>
      <vt:lpstr>Phases of the SDLC in the Waterfall Approach</vt:lpstr>
      <vt:lpstr>Factors to Consider Waterfall or Agile </vt:lpstr>
      <vt:lpstr>Factors to Consider Waterfall or Agile </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 Final Project: Agile Presentation</dc:title>
  <dc:creator>Eayrs, Shenika</dc:creator>
  <cp:lastModifiedBy>Haitian TTV</cp:lastModifiedBy>
  <cp:revision>10</cp:revision>
  <dcterms:created xsi:type="dcterms:W3CDTF">2023-06-13T11:07:45Z</dcterms:created>
  <dcterms:modified xsi:type="dcterms:W3CDTF">2024-10-23T08:01:15Z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