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57"/>
  </p:notesMasterIdLst>
  <p:sldIdLst>
    <p:sldId id="256" r:id="rId5"/>
    <p:sldId id="259" r:id="rId6"/>
    <p:sldId id="323" r:id="rId7"/>
    <p:sldId id="261" r:id="rId8"/>
    <p:sldId id="266" r:id="rId9"/>
    <p:sldId id="276" r:id="rId10"/>
    <p:sldId id="282" r:id="rId11"/>
    <p:sldId id="283" r:id="rId12"/>
    <p:sldId id="26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8" r:id="rId23"/>
    <p:sldId id="275" r:id="rId24"/>
    <p:sldId id="295" r:id="rId25"/>
    <p:sldId id="294" r:id="rId26"/>
    <p:sldId id="296" r:id="rId27"/>
    <p:sldId id="273" r:id="rId28"/>
    <p:sldId id="298" r:id="rId29"/>
    <p:sldId id="267" r:id="rId30"/>
    <p:sldId id="262" r:id="rId31"/>
    <p:sldId id="265" r:id="rId32"/>
    <p:sldId id="272" r:id="rId33"/>
    <p:sldId id="274" r:id="rId34"/>
    <p:sldId id="279" r:id="rId35"/>
    <p:sldId id="299" r:id="rId36"/>
    <p:sldId id="300" r:id="rId37"/>
    <p:sldId id="302" r:id="rId38"/>
    <p:sldId id="303" r:id="rId39"/>
    <p:sldId id="304" r:id="rId40"/>
    <p:sldId id="306" r:id="rId41"/>
    <p:sldId id="308" r:id="rId42"/>
    <p:sldId id="309" r:id="rId43"/>
    <p:sldId id="311" r:id="rId44"/>
    <p:sldId id="307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80" r:id="rId55"/>
    <p:sldId id="281" r:id="rId56"/>
  </p:sldIdLst>
  <p:sldSz cx="9144000" cy="5143500" type="screen16x9"/>
  <p:notesSz cx="6858000" cy="9144000"/>
  <p:embeddedFontLst>
    <p:embeddedFont>
      <p:font typeface="Anaheim" panose="020B0604020202020204" charset="0"/>
      <p:regular r:id="rId58"/>
    </p:embeddedFont>
    <p:embeddedFont>
      <p:font typeface="Barlow" panose="00000500000000000000" pitchFamily="2" charset="0"/>
      <p:regular r:id="rId59"/>
      <p:bold r:id="rId60"/>
      <p:italic r:id="rId61"/>
      <p:boldItalic r:id="rId62"/>
    </p:embeddedFont>
    <p:embeddedFont>
      <p:font typeface="Barlow Condensed ExtraBold" panose="00000906000000000000" pitchFamily="2" charset="0"/>
      <p:bold r:id="rId63"/>
      <p:boldItalic r:id="rId64"/>
    </p:embeddedFont>
    <p:embeddedFont>
      <p:font typeface="Comic Sans MS" panose="030F0702030302020204" pitchFamily="66" charset="0"/>
      <p:regular r:id="rId65"/>
      <p:bold r:id="rId66"/>
      <p:italic r:id="rId67"/>
      <p:boldItalic r:id="rId68"/>
    </p:embeddedFont>
    <p:embeddedFont>
      <p:font typeface="Nunito Light" pitchFamily="2" charset="0"/>
      <p:regular r:id="rId69"/>
      <p:italic r:id="rId70"/>
    </p:embeddedFont>
    <p:embeddedFont>
      <p:font typeface="Overpass Mono" panose="020B0604020202020204" charset="0"/>
      <p:regular r:id="rId71"/>
      <p:bold r:id="rId72"/>
    </p:embeddedFont>
    <p:embeddedFont>
      <p:font typeface="Raleway SemiBold" pitchFamily="2" charset="0"/>
      <p:bold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67B19-B73F-404A-8F47-1DF951D57076}">
  <a:tblStyle styleId="{DCD67B19-B73F-404A-8F47-1DF951D57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D07888-9421-4C08-ABD1-6CD7094F51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5" Type="http://schemas.openxmlformats.org/officeDocument/2006/relationships/slide" Target="slides/slide1.xml"/><Relationship Id="rId61" Type="http://schemas.openxmlformats.org/officeDocument/2006/relationships/font" Target="fonts/font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1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2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32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79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0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954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55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552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6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56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455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261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632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301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93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246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137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357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561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50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31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15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0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Concurrency</a:t>
            </a:r>
            <a:br>
              <a:rPr lang="en-GB" sz="4800" dirty="0"/>
            </a:br>
            <a:r>
              <a:rPr lang="en-GB" sz="4800" dirty="0"/>
              <a:t>in Computer Science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GDSC EMSI Rabat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17B1A-4743-628E-9C32-C0E9250335AE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48289" y="1430376"/>
            <a:ext cx="4847422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Imagine if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Incr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(A) is called by 2 threads, how to avoid the </a:t>
            </a: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Race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problem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Incr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(A){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Synchronized(A){ 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//acquire lock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A.count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A.count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 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//release lock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Locks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48289" y="1430376"/>
            <a:ext cx="4814371" cy="345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Another example : A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X{BUFF, IN, OUT}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Insert(ITEM){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BUFF[IN] =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IN++;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Remove(ITEM){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BUFF[OUT] =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OUT++;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return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//Which operations should be synchronised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Synchronization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46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48289" y="1430376"/>
            <a:ext cx="4814371" cy="345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Insert(ITEM){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Sync(X){ 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Wait if X is full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BUFF[IN] =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IN++;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//Notify </a:t>
            </a:r>
            <a:r>
              <a:rPr lang="en-GB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Ti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Remove(ITEM){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Sync(X){ 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Wait if X is empty 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BUFF[OUT] =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OUT++;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return ITEM;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//Notify Tr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You’re right but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46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48289" y="1430376"/>
            <a:ext cx="4847422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Imagine a linked list with 4 nodes: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We can’t Sync individual nodes (L[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]) 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Unstructured Locks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46377-22FC-4C5B-AC14-3345CAD3FBDA}"/>
              </a:ext>
            </a:extLst>
          </p:cNvPr>
          <p:cNvSpPr/>
          <p:nvPr/>
        </p:nvSpPr>
        <p:spPr>
          <a:xfrm>
            <a:off x="2875413" y="2732183"/>
            <a:ext cx="440675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B3646-0852-FE0B-0B4C-3B7FCD37D7AD}"/>
              </a:ext>
            </a:extLst>
          </p:cNvPr>
          <p:cNvSpPr/>
          <p:nvPr/>
        </p:nvSpPr>
        <p:spPr>
          <a:xfrm>
            <a:off x="3927516" y="2732183"/>
            <a:ext cx="440675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6AFBA-CC20-CC06-D2D0-6473642F2B5A}"/>
              </a:ext>
            </a:extLst>
          </p:cNvPr>
          <p:cNvSpPr/>
          <p:nvPr/>
        </p:nvSpPr>
        <p:spPr>
          <a:xfrm>
            <a:off x="4935562" y="2732183"/>
            <a:ext cx="440675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38595-BF3F-444E-E79C-8CD28B156A92}"/>
              </a:ext>
            </a:extLst>
          </p:cNvPr>
          <p:cNvSpPr/>
          <p:nvPr/>
        </p:nvSpPr>
        <p:spPr>
          <a:xfrm>
            <a:off x="5943608" y="2732183"/>
            <a:ext cx="440675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E56AF-F0E6-8FFB-5059-2E002AB0FE41}"/>
              </a:ext>
            </a:extLst>
          </p:cNvPr>
          <p:cNvCxnSpPr>
            <a:endCxn id="3" idx="1"/>
          </p:cNvCxnSpPr>
          <p:nvPr/>
        </p:nvCxnSpPr>
        <p:spPr>
          <a:xfrm>
            <a:off x="3316088" y="2897436"/>
            <a:ext cx="61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CAED53-B985-2BAD-E198-7C87D811DA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90219" y="2897436"/>
            <a:ext cx="54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A00ABF-2739-FED1-9813-637864B7A3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76237" y="2897436"/>
            <a:ext cx="56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6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64814" y="1452410"/>
            <a:ext cx="4814371" cy="345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Compute(L1,L2)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Compute(L2,L3)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Compute(L3,L4)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Hand-over-Hand Locking</a:t>
            </a:r>
            <a:endParaRPr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5F62259-E5C4-6086-8135-4BC9856E116D}"/>
              </a:ext>
            </a:extLst>
          </p:cNvPr>
          <p:cNvSpPr/>
          <p:nvPr/>
        </p:nvSpPr>
        <p:spPr>
          <a:xfrm>
            <a:off x="2908453" y="1784733"/>
            <a:ext cx="231354" cy="13660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ECC06A9-2AC0-AE2D-5D97-80AAB6527016}"/>
              </a:ext>
            </a:extLst>
          </p:cNvPr>
          <p:cNvSpPr/>
          <p:nvPr/>
        </p:nvSpPr>
        <p:spPr>
          <a:xfrm rot="10800000">
            <a:off x="5888518" y="2582767"/>
            <a:ext cx="231354" cy="15485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5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64814" y="1112704"/>
            <a:ext cx="4814371" cy="403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(Lock(L1)) {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Compute(L1,L2)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Compute(L2,L3)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Lock(L4)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Compute(L3,L4)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 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(With Sync the program waits)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063123" y="346729"/>
            <a:ext cx="70177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Perks of Unstructured Locking</a:t>
            </a:r>
            <a:endParaRPr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5F62259-E5C4-6086-8135-4BC9856E116D}"/>
              </a:ext>
            </a:extLst>
          </p:cNvPr>
          <p:cNvSpPr/>
          <p:nvPr/>
        </p:nvSpPr>
        <p:spPr>
          <a:xfrm>
            <a:off x="2908453" y="1784733"/>
            <a:ext cx="231354" cy="13660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ECC06A9-2AC0-AE2D-5D97-80AAB6527016}"/>
              </a:ext>
            </a:extLst>
          </p:cNvPr>
          <p:cNvSpPr/>
          <p:nvPr/>
        </p:nvSpPr>
        <p:spPr>
          <a:xfrm rot="10800000">
            <a:off x="5888518" y="2582767"/>
            <a:ext cx="231354" cy="15485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8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64814" y="1112704"/>
            <a:ext cx="4814371" cy="403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Having and Array A, we want to perform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Search(X)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Read_Lock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A[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 == X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Update(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i,Y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Write_Lock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A[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 ==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Unlock(L);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//Multiple Threads are allowed to acquire a read lock, and only one thread is allowed a write 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063123" y="346729"/>
            <a:ext cx="70177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Readers and Writers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04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Liveness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65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When messing with locks, you can run a program with no errors but nothing shows up on your screen.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Why ?</a:t>
            </a:r>
            <a:endParaRPr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736018" y="1168325"/>
            <a:ext cx="382695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 when ?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What causes the Windows XP lagscreen render fail? - Super User">
            <a:extLst>
              <a:ext uri="{FF2B5EF4-FFF2-40B4-BE49-F238E27FC236}">
                <a16:creationId xmlns:a16="http://schemas.microsoft.com/office/drawing/2014/main" id="{6D451488-07C8-C211-BCF5-780D8EF4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64" y="1296080"/>
            <a:ext cx="2756897" cy="176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computer science, the dining philosophers problem is an example problem often used in concurrent algorithm design to illustrate synchronization issues and techniques for resolving them.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50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Program doesn’t exit, and its not in an infinite loop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09324" y="1659006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DeadLock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08124" y="1948280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Threads waiting for each other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09324" y="2525456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LiveLock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08199" y="2810055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 Stalemate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08275" y="3442455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Starvation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08199" y="3727055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Coming soon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571750"/>
            <a:ext cx="1198717" cy="22790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Liveness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594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836059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704950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3163109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98828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DD75-2A51-AC43-CF98-ECF92C1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200"/>
            <a:ext cx="6588000" cy="1000858"/>
          </a:xfrm>
        </p:spPr>
        <p:txBody>
          <a:bodyPr/>
          <a:lstStyle/>
          <a:p>
            <a:r>
              <a:rPr lang="en-GB" dirty="0"/>
              <a:t>Resources are available but no progress can be made.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2C03-8009-6A29-4F9A-D7B28619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05" y="1458556"/>
            <a:ext cx="3528990" cy="3472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5D9A6-FE69-0777-1742-620C42794EE1}"/>
              </a:ext>
            </a:extLst>
          </p:cNvPr>
          <p:cNvSpPr/>
          <p:nvPr/>
        </p:nvSpPr>
        <p:spPr>
          <a:xfrm>
            <a:off x="6593983" y="3045974"/>
            <a:ext cx="25500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game is declared a draw</a:t>
            </a:r>
          </a:p>
        </p:txBody>
      </p:sp>
    </p:spTree>
    <p:extLst>
      <p:ext uri="{BB962C8B-B14F-4D97-AF65-F5344CB8AC3E}">
        <p14:creationId xmlns:p14="http://schemas.microsoft.com/office/powerpoint/2010/main" val="108779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48289" y="1430376"/>
            <a:ext cx="4847422" cy="39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Imagine we have a mutable int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LiveLocks</a:t>
            </a:r>
            <a:endParaRPr dirty="0"/>
          </a:p>
        </p:txBody>
      </p:sp>
      <p:sp>
        <p:nvSpPr>
          <p:cNvPr id="2" name="Google Shape;855;p50">
            <a:extLst>
              <a:ext uri="{FF2B5EF4-FFF2-40B4-BE49-F238E27FC236}">
                <a16:creationId xmlns:a16="http://schemas.microsoft.com/office/drawing/2014/main" id="{99978A4B-8AD1-3B18-7627-DE8440674C16}"/>
              </a:ext>
            </a:extLst>
          </p:cNvPr>
          <p:cNvSpPr txBox="1"/>
          <p:nvPr/>
        </p:nvSpPr>
        <p:spPr>
          <a:xfrm>
            <a:off x="2148289" y="1828800"/>
            <a:ext cx="2302525" cy="274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Sync(X){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X++;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R= Read(X);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while(R&lt;2)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" name="Google Shape;855;p50">
            <a:extLst>
              <a:ext uri="{FF2B5EF4-FFF2-40B4-BE49-F238E27FC236}">
                <a16:creationId xmlns:a16="http://schemas.microsoft.com/office/drawing/2014/main" id="{7BDEB1C8-A3DB-7103-8189-D6216EB95D9E}"/>
              </a:ext>
            </a:extLst>
          </p:cNvPr>
          <p:cNvSpPr txBox="1"/>
          <p:nvPr/>
        </p:nvSpPr>
        <p:spPr>
          <a:xfrm>
            <a:off x="4693186" y="1828800"/>
            <a:ext cx="2302525" cy="274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T2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Sync(X){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X--;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R= Read(X);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while(R&gt;-2)</a:t>
            </a:r>
          </a:p>
        </p:txBody>
      </p:sp>
    </p:spTree>
    <p:extLst>
      <p:ext uri="{BB962C8B-B14F-4D97-AF65-F5344CB8AC3E}">
        <p14:creationId xmlns:p14="http://schemas.microsoft.com/office/powerpoint/2010/main" val="72828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0E3D-569F-1949-90F2-0F211CD2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LiveLocks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C5911-9DBF-54D5-3A53-40744A8AAE92}"/>
              </a:ext>
            </a:extLst>
          </p:cNvPr>
          <p:cNvSpPr txBox="1"/>
          <p:nvPr/>
        </p:nvSpPr>
        <p:spPr>
          <a:xfrm>
            <a:off x="3222434" y="1903437"/>
            <a:ext cx="13495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4350F-2DE5-B328-9162-0081DD41EDB5}"/>
              </a:ext>
            </a:extLst>
          </p:cNvPr>
          <p:cNvSpPr txBox="1"/>
          <p:nvPr/>
        </p:nvSpPr>
        <p:spPr>
          <a:xfrm>
            <a:off x="4572000" y="1922990"/>
            <a:ext cx="13495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T2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658C-73A5-7AD5-79B8-56B9A6029AFD}"/>
              </a:ext>
            </a:extLst>
          </p:cNvPr>
          <p:cNvCxnSpPr/>
          <p:nvPr/>
        </p:nvCxnSpPr>
        <p:spPr>
          <a:xfrm>
            <a:off x="3988106" y="2571750"/>
            <a:ext cx="583894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3BF17-D6FB-F1F4-48EB-28E6EFF564DA}"/>
              </a:ext>
            </a:extLst>
          </p:cNvPr>
          <p:cNvCxnSpPr/>
          <p:nvPr/>
        </p:nvCxnSpPr>
        <p:spPr>
          <a:xfrm>
            <a:off x="3988106" y="3462987"/>
            <a:ext cx="583894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DAA29-7F41-1131-7560-33C203E95AB8}"/>
              </a:ext>
            </a:extLst>
          </p:cNvPr>
          <p:cNvCxnSpPr>
            <a:cxnSpLocks/>
          </p:cNvCxnSpPr>
          <p:nvPr/>
        </p:nvCxnSpPr>
        <p:spPr>
          <a:xfrm flipH="1">
            <a:off x="4081749" y="3125213"/>
            <a:ext cx="396607" cy="25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18732-8AA9-42EB-1582-844DD27CAF8E}"/>
              </a:ext>
            </a:extLst>
          </p:cNvPr>
          <p:cNvCxnSpPr>
            <a:cxnSpLocks/>
          </p:cNvCxnSpPr>
          <p:nvPr/>
        </p:nvCxnSpPr>
        <p:spPr>
          <a:xfrm flipH="1">
            <a:off x="4128571" y="4094778"/>
            <a:ext cx="396607" cy="25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55;p50">
            <a:extLst>
              <a:ext uri="{FF2B5EF4-FFF2-40B4-BE49-F238E27FC236}">
                <a16:creationId xmlns:a16="http://schemas.microsoft.com/office/drawing/2014/main" id="{BDBEBFF5-987C-3CCE-DF92-D17611512C2D}"/>
              </a:ext>
            </a:extLst>
          </p:cNvPr>
          <p:cNvSpPr txBox="1"/>
          <p:nvPr/>
        </p:nvSpPr>
        <p:spPr>
          <a:xfrm>
            <a:off x="2346594" y="1258606"/>
            <a:ext cx="4616066" cy="39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Congrats you just created your first </a:t>
            </a:r>
            <a:r>
              <a:rPr lang="en-GB" sz="1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LiveLock</a:t>
            </a:r>
            <a:r>
              <a:rPr lang="en-GB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  <p:extLst>
      <p:ext uri="{BB962C8B-B14F-4D97-AF65-F5344CB8AC3E}">
        <p14:creationId xmlns:p14="http://schemas.microsoft.com/office/powerpoint/2010/main" val="318135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Starvation in Computer Science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64814" y="1112704"/>
            <a:ext cx="4814371" cy="403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Imagine we have a webserver having access to 100 sockets (S1, … S100)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T1 : 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IN1 = S1.Readline();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Print(IN1);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 ( 1 )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T100 :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  &lt;- Starves (never executes)</a:t>
            </a:r>
            <a:endParaRPr lang="en-GB" b="1" u="sng" dirty="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IN100 = S100.Readline();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Print(IN1);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while ( 1 )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063123" y="346729"/>
            <a:ext cx="70177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63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Chopsticks edition</a:t>
            </a:r>
            <a:endParaRPr sz="24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649546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The dining philosophers</a:t>
            </a:r>
            <a:endParaRPr sz="4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0" y="249097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Volunteers ?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currency in Java: The Dining Philosophers Problem - DEV Community">
            <a:extLst>
              <a:ext uri="{FF2B5EF4-FFF2-40B4-BE49-F238E27FC236}">
                <a16:creationId xmlns:a16="http://schemas.microsoft.com/office/drawing/2014/main" id="{EF1838FC-6875-969D-AE63-4FC29E67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30" y="28575"/>
            <a:ext cx="5817939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58B99E-DA20-385E-AA3C-A550D8875C78}"/>
              </a:ext>
            </a:extLst>
          </p:cNvPr>
          <p:cNvSpPr/>
          <p:nvPr/>
        </p:nvSpPr>
        <p:spPr>
          <a:xfrm>
            <a:off x="6686358" y="4306895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6E77C-FC10-38D2-38D6-5030A24C038B}"/>
              </a:ext>
            </a:extLst>
          </p:cNvPr>
          <p:cNvSpPr/>
          <p:nvPr/>
        </p:nvSpPr>
        <p:spPr>
          <a:xfrm>
            <a:off x="5075363" y="28575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84ED3-C7E2-EC7A-7B28-265C48D6E002}"/>
              </a:ext>
            </a:extLst>
          </p:cNvPr>
          <p:cNvSpPr/>
          <p:nvPr/>
        </p:nvSpPr>
        <p:spPr>
          <a:xfrm>
            <a:off x="6590003" y="754155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BE863-D7D7-1029-97DC-D03BD4B4D44A}"/>
              </a:ext>
            </a:extLst>
          </p:cNvPr>
          <p:cNvSpPr/>
          <p:nvPr/>
        </p:nvSpPr>
        <p:spPr>
          <a:xfrm>
            <a:off x="2722865" y="923309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951A9-B720-EDEB-A0CC-70819CA27B5D}"/>
              </a:ext>
            </a:extLst>
          </p:cNvPr>
          <p:cNvSpPr/>
          <p:nvPr/>
        </p:nvSpPr>
        <p:spPr>
          <a:xfrm>
            <a:off x="3528363" y="422017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Think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Pick up chopsticks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Put down chopsticks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73814-2E8F-CB4A-B5BF-19056F32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190443" cy="2130900"/>
          </a:xfrm>
        </p:spPr>
        <p:txBody>
          <a:bodyPr/>
          <a:lstStyle/>
          <a:p>
            <a:r>
              <a:rPr lang="en-GB" sz="1800" b="1" dirty="0"/>
              <a:t>Threads</a:t>
            </a:r>
          </a:p>
          <a:p>
            <a:r>
              <a:rPr lang="en-GB" sz="1800" b="1" dirty="0"/>
              <a:t>Locks</a:t>
            </a:r>
          </a:p>
          <a:p>
            <a:r>
              <a:rPr lang="en-GB" sz="1800" b="1" dirty="0"/>
              <a:t>Actors</a:t>
            </a:r>
          </a:p>
          <a:p>
            <a:r>
              <a:rPr lang="en-GB" sz="1800" b="1" dirty="0"/>
              <a:t>Optimistic Concurrency Control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73FD4-4139-E420-2D8E-15332E32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24" y="1168325"/>
            <a:ext cx="4473883" cy="669000"/>
          </a:xfrm>
        </p:spPr>
        <p:txBody>
          <a:bodyPr/>
          <a:lstStyle/>
          <a:p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807294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Avoiding starvation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structured locks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1 :</a:t>
            </a:r>
            <a:endParaRPr dirty="0"/>
          </a:p>
        </p:txBody>
      </p:sp>
      <p:pic>
        <p:nvPicPr>
          <p:cNvPr id="2052" name="Picture 4" descr="My dog after eating my philosophy assignment meme - Memes ...">
            <a:extLst>
              <a:ext uri="{FF2B5EF4-FFF2-40B4-BE49-F238E27FC236}">
                <a16:creationId xmlns:a16="http://schemas.microsoft.com/office/drawing/2014/main" id="{49A4949D-4DF9-EAD1-BBEE-DC65F971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26" y="1038308"/>
            <a:ext cx="2130812" cy="3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Sync(Left){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Sync(Right){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What could go wrong here ?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702323" y="365234"/>
            <a:ext cx="773935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1 : Structured locks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4"/>
            <a:ext cx="4123800" cy="327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Sync(Left){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Sync(Right){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What if everyone is thinking at the same time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? -&gt;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DeadLock</a:t>
            </a: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78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376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C1 =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(Left)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(!C1) continue;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C2 =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(Right)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(!C2) continue;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no blocking operation =&gt; no deadlocks right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What could go wrong here ?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382834" y="310149"/>
            <a:ext cx="83783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2 : Unstructured locks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5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376"/>
            <a:ext cx="4123800" cy="326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C1 =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(Left)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(!C1) continue;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C2 =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TryLock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(Right)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(!C2) {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Release(C1)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continue;</a:t>
            </a:r>
          </a:p>
          <a:p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We go into a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LiveLock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when we don’t release C1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253389" y="343200"/>
            <a:ext cx="8295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2 : Unstructured locks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377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4"/>
            <a:ext cx="4123800" cy="327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//Run Thread E first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E picks up Left then right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Sync(Left){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Sync(Right){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What could go wrong here ?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3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5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4"/>
            <a:ext cx="4123800" cy="327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//Run Thread E first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E picks up Left then right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Sync(Left){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Sync(Right){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What could go wrong here ?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3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032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488066" y="1441541"/>
            <a:ext cx="4123800" cy="357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//Run Thread E first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( 1 )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Think();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Sync(Left){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Sync(Right){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Eat();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// Starvation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This is more complex problem to address and an advanced topic in OS using a Synchronization primitive called Semaphores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Proposition 3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358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Actors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90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3767769" y="1035586"/>
            <a:ext cx="3569465" cy="307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Actor </a:t>
            </a:r>
          </a:p>
          <a:p>
            <a:pPr algn="ctr"/>
            <a:endParaRPr lang="en-GB" sz="1800" b="1" dirty="0">
              <a:solidFill>
                <a:schemeClr val="tx1"/>
              </a:solidFill>
            </a:endParaRP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Message[] </a:t>
            </a:r>
            <a:r>
              <a:rPr lang="en-GB" sz="1800" b="1" dirty="0" err="1">
                <a:solidFill>
                  <a:schemeClr val="tx1"/>
                </a:solidFill>
              </a:rPr>
              <a:t>MailBox</a:t>
            </a:r>
            <a:endParaRPr lang="en-GB" sz="1800" b="1" dirty="0">
              <a:solidFill>
                <a:schemeClr val="tx1"/>
              </a:solidFill>
            </a:endParaRPr>
          </a:p>
          <a:p>
            <a:pPr algn="ctr"/>
            <a:r>
              <a:rPr lang="en-GB" sz="1800" b="1" dirty="0" err="1">
                <a:solidFill>
                  <a:schemeClr val="tx1"/>
                </a:solidFill>
              </a:rPr>
              <a:t>LocalState</a:t>
            </a:r>
            <a:r>
              <a:rPr lang="en-GB" sz="1800" b="1" dirty="0">
                <a:solidFill>
                  <a:schemeClr val="tx1"/>
                </a:solidFill>
              </a:rPr>
              <a:t> Count</a:t>
            </a:r>
          </a:p>
          <a:p>
            <a:pPr algn="ctr"/>
            <a:endParaRPr lang="en-GB" sz="1800" b="1" dirty="0">
              <a:solidFill>
                <a:schemeClr val="tx1"/>
              </a:solidFill>
            </a:endParaRPr>
          </a:p>
          <a:p>
            <a:pPr algn="ctr"/>
            <a:endParaRPr lang="en-GB" sz="1800" b="1" dirty="0">
              <a:solidFill>
                <a:schemeClr val="tx1"/>
              </a:solidFill>
            </a:endParaRPr>
          </a:p>
          <a:p>
            <a:pPr algn="ctr"/>
            <a:endParaRPr lang="en-GB" sz="1800" b="1" dirty="0">
              <a:solidFill>
                <a:schemeClr val="tx1"/>
              </a:solidFill>
            </a:endParaRP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Method </a:t>
            </a:r>
            <a:r>
              <a:rPr lang="en-GB" sz="1800" b="1" dirty="0" err="1">
                <a:solidFill>
                  <a:schemeClr val="tx1"/>
                </a:solidFill>
              </a:rPr>
              <a:t>getAndAdd</a:t>
            </a:r>
            <a:r>
              <a:rPr lang="en-GB" sz="1800" b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7D066A-8394-30B2-28D6-DCE68E7F14B8}"/>
              </a:ext>
            </a:extLst>
          </p:cNvPr>
          <p:cNvCxnSpPr/>
          <p:nvPr/>
        </p:nvCxnSpPr>
        <p:spPr>
          <a:xfrm flipV="1">
            <a:off x="5541484" y="2754217"/>
            <a:ext cx="0" cy="45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421C564E-153C-48A2-C4CE-FE14C04B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4395" y="1364713"/>
            <a:ext cx="2203374" cy="22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2732183" y="1803668"/>
            <a:ext cx="3679633" cy="1536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Print Actor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(receives and prints messages)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4212E0-F938-6021-CD59-F98D8A74C338}"/>
              </a:ext>
            </a:extLst>
          </p:cNvPr>
          <p:cNvSpPr/>
          <p:nvPr/>
        </p:nvSpPr>
        <p:spPr>
          <a:xfrm>
            <a:off x="1692926" y="818288"/>
            <a:ext cx="1674564" cy="694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1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FF96-378C-3024-7C1A-2F451F48B9DA}"/>
              </a:ext>
            </a:extLst>
          </p:cNvPr>
          <p:cNvSpPr/>
          <p:nvPr/>
        </p:nvSpPr>
        <p:spPr>
          <a:xfrm>
            <a:off x="3800819" y="818289"/>
            <a:ext cx="1674564" cy="694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2</a:t>
            </a:r>
            <a:endParaRPr lang="en-GB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143937-39DB-ED76-F552-EAC55C2C629D}"/>
              </a:ext>
            </a:extLst>
          </p:cNvPr>
          <p:cNvSpPr/>
          <p:nvPr/>
        </p:nvSpPr>
        <p:spPr>
          <a:xfrm>
            <a:off x="5868317" y="818289"/>
            <a:ext cx="1674564" cy="694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3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60B61-29D0-18EE-0B8C-7441AE52D2B2}"/>
              </a:ext>
            </a:extLst>
          </p:cNvPr>
          <p:cNvCxnSpPr>
            <a:stCxn id="2" idx="5"/>
            <a:endCxn id="4" idx="0"/>
          </p:cNvCxnSpPr>
          <p:nvPr/>
        </p:nvCxnSpPr>
        <p:spPr>
          <a:xfrm>
            <a:off x="3122256" y="1410708"/>
            <a:ext cx="1449744" cy="392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23DE12-AD83-B9F2-BA6A-1E5EE04B2B2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4572000" y="1512352"/>
            <a:ext cx="66101" cy="291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981C9-28E0-D5CF-A62C-4EAD7899B3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4572000" y="1512352"/>
            <a:ext cx="2133599" cy="291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07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58D3-CFE6-4B33-6861-27FAEF0A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130825"/>
            <a:ext cx="6588000" cy="669000"/>
          </a:xfrm>
        </p:spPr>
        <p:txBody>
          <a:bodyPr/>
          <a:lstStyle/>
          <a:p>
            <a:r>
              <a:rPr lang="en-GB" dirty="0"/>
              <a:t>Writing concurrent programs with actors</a:t>
            </a:r>
          </a:p>
        </p:txBody>
      </p:sp>
      <p:sp>
        <p:nvSpPr>
          <p:cNvPr id="3" name="Google Shape;855;p50">
            <a:extLst>
              <a:ext uri="{FF2B5EF4-FFF2-40B4-BE49-F238E27FC236}">
                <a16:creationId xmlns:a16="http://schemas.microsoft.com/office/drawing/2014/main" id="{DC13DA59-D55A-A03D-51CC-33340691EC1B}"/>
              </a:ext>
            </a:extLst>
          </p:cNvPr>
          <p:cNvSpPr txBox="1"/>
          <p:nvPr/>
        </p:nvSpPr>
        <p:spPr>
          <a:xfrm>
            <a:off x="2444871" y="1441541"/>
            <a:ext cx="4254257" cy="357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//Making isolation the default in a higher programming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PrintActor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(s)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if(s==“\n”) exit();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else print(s)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PrintActor.start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/*Once the process is created and started, it’s in reactive mode, it prints the messages it receives kind of like a </a:t>
            </a:r>
            <a:r>
              <a:rPr lang="en-GB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callback</a:t>
            </a: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//Can you identify the problem here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  <p:extLst>
      <p:ext uri="{BB962C8B-B14F-4D97-AF65-F5344CB8AC3E}">
        <p14:creationId xmlns:p14="http://schemas.microsoft.com/office/powerpoint/2010/main" val="228025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2732183" y="1803668"/>
            <a:ext cx="3679633" cy="1536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Print Actor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4212E0-F938-6021-CD59-F98D8A74C338}"/>
              </a:ext>
            </a:extLst>
          </p:cNvPr>
          <p:cNvSpPr/>
          <p:nvPr/>
        </p:nvSpPr>
        <p:spPr>
          <a:xfrm>
            <a:off x="1692926" y="528810"/>
            <a:ext cx="1674564" cy="9835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from : Actor A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FF96-378C-3024-7C1A-2F451F48B9DA}"/>
              </a:ext>
            </a:extLst>
          </p:cNvPr>
          <p:cNvSpPr/>
          <p:nvPr/>
        </p:nvSpPr>
        <p:spPr>
          <a:xfrm>
            <a:off x="3800819" y="528811"/>
            <a:ext cx="1674564" cy="983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from : Actor B</a:t>
            </a:r>
            <a:endParaRPr lang="en-GB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143937-39DB-ED76-F552-EAC55C2C629D}"/>
              </a:ext>
            </a:extLst>
          </p:cNvPr>
          <p:cNvSpPr/>
          <p:nvPr/>
        </p:nvSpPr>
        <p:spPr>
          <a:xfrm>
            <a:off x="5868317" y="528811"/>
            <a:ext cx="1674564" cy="983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from : Actor C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60B61-29D0-18EE-0B8C-7441AE52D2B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3122256" y="1368315"/>
            <a:ext cx="1449744" cy="435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23DE12-AD83-B9F2-BA6A-1E5EE04B2B2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4572000" y="1512353"/>
            <a:ext cx="66101" cy="291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981C9-28E0-D5CF-A62C-4EAD7899B3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4572000" y="1512353"/>
            <a:ext cx="2133599" cy="291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07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2732183" y="1803668"/>
            <a:ext cx="3679633" cy="1536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Print Actor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4212E0-F938-6021-CD59-F98D8A74C338}"/>
              </a:ext>
            </a:extLst>
          </p:cNvPr>
          <p:cNvSpPr/>
          <p:nvPr/>
        </p:nvSpPr>
        <p:spPr>
          <a:xfrm>
            <a:off x="1692926" y="528810"/>
            <a:ext cx="1674564" cy="9835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: “Hello”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FF96-378C-3024-7C1A-2F451F48B9DA}"/>
              </a:ext>
            </a:extLst>
          </p:cNvPr>
          <p:cNvSpPr/>
          <p:nvPr/>
        </p:nvSpPr>
        <p:spPr>
          <a:xfrm>
            <a:off x="3800819" y="528811"/>
            <a:ext cx="1674564" cy="983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: “World”</a:t>
            </a:r>
            <a:endParaRPr lang="en-GB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143937-39DB-ED76-F552-EAC55C2C629D}"/>
              </a:ext>
            </a:extLst>
          </p:cNvPr>
          <p:cNvSpPr/>
          <p:nvPr/>
        </p:nvSpPr>
        <p:spPr>
          <a:xfrm>
            <a:off x="5868317" y="528811"/>
            <a:ext cx="1674564" cy="983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: “!”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60B61-29D0-18EE-0B8C-7441AE52D2B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3122256" y="1368315"/>
            <a:ext cx="1449744" cy="435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23DE12-AD83-B9F2-BA6A-1E5EE04B2B2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4572000" y="1512353"/>
            <a:ext cx="66101" cy="291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981C9-28E0-D5CF-A62C-4EAD7899B3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4572000" y="1512353"/>
            <a:ext cx="2133599" cy="291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64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038122"/>
            <a:ext cx="4100400" cy="17296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an inherent problem in concurrent programs called non-determinism: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determinism meaning same input </a:t>
            </a:r>
            <a:r>
              <a:rPr lang="en-GB" u="sng" dirty="0"/>
              <a:t>always</a:t>
            </a:r>
            <a:r>
              <a:rPr lang="en-GB" dirty="0"/>
              <a:t> results in the same output</a:t>
            </a:r>
          </a:p>
        </p:txBody>
      </p:sp>
    </p:spTree>
    <p:extLst>
      <p:ext uri="{BB962C8B-B14F-4D97-AF65-F5344CB8AC3E}">
        <p14:creationId xmlns:p14="http://schemas.microsoft.com/office/powerpoint/2010/main" val="315633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7807CF-3CC7-DBF5-A490-C0836D81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53797" y="1795750"/>
            <a:ext cx="4836405" cy="2610998"/>
          </a:xfrm>
        </p:spPr>
        <p:txBody>
          <a:bodyPr/>
          <a:lstStyle/>
          <a:p>
            <a:pPr algn="l"/>
            <a:r>
              <a:rPr lang="en-GB" dirty="0"/>
              <a:t>Algorithms you can implement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First Come First Serve (FCFS)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Shortest job next (SJN)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Priority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Shortest remaining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Round Robin (RR) scheduling…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7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3543758" y="1275180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Listener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4212E0-F938-6021-CD59-F98D8A74C338}"/>
              </a:ext>
            </a:extLst>
          </p:cNvPr>
          <p:cNvSpPr/>
          <p:nvPr/>
        </p:nvSpPr>
        <p:spPr>
          <a:xfrm>
            <a:off x="1684954" y="165253"/>
            <a:ext cx="1593774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1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FF96-378C-3024-7C1A-2F451F48B9DA}"/>
              </a:ext>
            </a:extLst>
          </p:cNvPr>
          <p:cNvSpPr/>
          <p:nvPr/>
        </p:nvSpPr>
        <p:spPr>
          <a:xfrm>
            <a:off x="3792847" y="165254"/>
            <a:ext cx="1593774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2</a:t>
            </a:r>
            <a:endParaRPr lang="en-GB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143937-39DB-ED76-F552-EAC55C2C629D}"/>
              </a:ext>
            </a:extLst>
          </p:cNvPr>
          <p:cNvSpPr/>
          <p:nvPr/>
        </p:nvSpPr>
        <p:spPr>
          <a:xfrm>
            <a:off x="5860345" y="165254"/>
            <a:ext cx="1593774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3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60B61-29D0-18EE-0B8C-7441AE52D2B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3045325" y="732057"/>
            <a:ext cx="1526675" cy="543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23DE12-AD83-B9F2-BA6A-1E5EE04B2B2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4572000" y="829306"/>
            <a:ext cx="17734" cy="445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981C9-28E0-D5CF-A62C-4EAD7899B3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4572000" y="829306"/>
            <a:ext cx="2085232" cy="445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F7A00A-7E25-8F56-6F23-D8B4CEA0F36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572000" y="2225408"/>
            <a:ext cx="8867" cy="3119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2A0D9-3E05-8D91-E2E7-357A7C08E5CC}"/>
              </a:ext>
            </a:extLst>
          </p:cNvPr>
          <p:cNvSpPr/>
          <p:nvPr/>
        </p:nvSpPr>
        <p:spPr>
          <a:xfrm>
            <a:off x="3552625" y="2537323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Filter lower case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63FF5C-F3E9-23FB-1703-9BED80725081}"/>
              </a:ext>
            </a:extLst>
          </p:cNvPr>
          <p:cNvSpPr/>
          <p:nvPr/>
        </p:nvSpPr>
        <p:spPr>
          <a:xfrm>
            <a:off x="3561492" y="3799466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</a:rPr>
              <a:t>PrintActor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AB52BA-2705-DA5F-2340-F612C14BE80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80867" y="3487551"/>
            <a:ext cx="8867" cy="3119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62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A599-A200-DA7C-C299-1F7BB8AD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431" y="3021926"/>
            <a:ext cx="8425200" cy="447900"/>
          </a:xfrm>
        </p:spPr>
        <p:txBody>
          <a:bodyPr/>
          <a:lstStyle/>
          <a:p>
            <a:r>
              <a:rPr lang="en-GB" dirty="0"/>
              <a:t>In the real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9F2E2-5ED6-32C1-A086-D5DE47B2896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781272" y="2756276"/>
            <a:ext cx="8425200" cy="489600"/>
          </a:xfrm>
        </p:spPr>
        <p:txBody>
          <a:bodyPr/>
          <a:lstStyle/>
          <a:p>
            <a:r>
              <a:rPr lang="en-GB" dirty="0"/>
              <a:t>Actors</a:t>
            </a:r>
          </a:p>
        </p:txBody>
      </p:sp>
      <p:pic>
        <p:nvPicPr>
          <p:cNvPr id="4098" name="Picture 2" descr="Timothée Chalamet Says Coming To Terms With Yourself Is The Real Journey -  RSNG USA">
            <a:extLst>
              <a:ext uri="{FF2B5EF4-FFF2-40B4-BE49-F238E27FC236}">
                <a16:creationId xmlns:a16="http://schemas.microsoft.com/office/drawing/2014/main" id="{C083BD36-97DB-68B0-FFF8-3FC3D52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16" y="662757"/>
            <a:ext cx="1508815" cy="19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79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CED-4691-EF24-95C0-4345DB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1282432"/>
            <a:ext cx="8425200" cy="447900"/>
          </a:xfrm>
        </p:spPr>
        <p:txBody>
          <a:bodyPr/>
          <a:lstStyle/>
          <a:p>
            <a:r>
              <a:rPr lang="en-GB" dirty="0"/>
              <a:t>The Sieve of Eratosthenes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9F54F-7828-735F-E6C6-3B979C57D5B4}"/>
              </a:ext>
            </a:extLst>
          </p:cNvPr>
          <p:cNvSpPr txBox="1"/>
          <p:nvPr/>
        </p:nvSpPr>
        <p:spPr>
          <a:xfrm>
            <a:off x="1507933" y="2291408"/>
            <a:ext cx="6128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DBD8D3"/>
                </a:solidFill>
                <a:effectLst/>
                <a:latin typeface="Overpass Mono" panose="020B0604020202020204" charset="0"/>
              </a:rPr>
              <a:t>Sieve of Eratosthenes is </a:t>
            </a:r>
            <a:r>
              <a:rPr lang="en-GB" sz="2400" b="0" i="0" dirty="0">
                <a:solidFill>
                  <a:srgbClr val="B8DDFF"/>
                </a:solidFill>
                <a:effectLst/>
                <a:latin typeface="Overpass Mono" panose="020B0604020202020204" charset="0"/>
              </a:rPr>
              <a:t>a simple and ancient algorithm used to find the prime numbers up to any given limit</a:t>
            </a:r>
            <a:r>
              <a:rPr lang="en-GB" sz="2400" b="0" i="0" dirty="0">
                <a:solidFill>
                  <a:srgbClr val="DBD8D3"/>
                </a:solidFill>
                <a:effectLst/>
                <a:latin typeface="Overpass Mono" panose="020B0604020202020204" charset="0"/>
              </a:rPr>
              <a:t>.</a:t>
            </a:r>
            <a:endParaRPr lang="en-GB" sz="2400" dirty="0"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24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ieve of Eratosthenes - Wikipedia">
            <a:extLst>
              <a:ext uri="{FF2B5EF4-FFF2-40B4-BE49-F238E27FC236}">
                <a16:creationId xmlns:a16="http://schemas.microsoft.com/office/drawing/2014/main" id="{CC452033-D7D4-11B5-8346-83972C0C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30" y="115064"/>
            <a:ext cx="5925339" cy="491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are Threads ?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312" y="1589001"/>
            <a:ext cx="2244371" cy="45430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 we create and start and execute threads ?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288" y="1089105"/>
            <a:ext cx="2066400" cy="4543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1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6688" y="1589001"/>
            <a:ext cx="2067000" cy="45430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thread is a unit of execution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260681" y="1589001"/>
            <a:ext cx="2588964" cy="82085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operating system takes care of scheduling these tasks on the available cores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800" y="1089105"/>
            <a:ext cx="2066400" cy="4543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2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650" y="1089105"/>
            <a:ext cx="2066400" cy="4543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3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C2DC-E687-B931-07DF-FCBC40983E4C}"/>
              </a:ext>
            </a:extLst>
          </p:cNvPr>
          <p:cNvSpPr/>
          <p:nvPr/>
        </p:nvSpPr>
        <p:spPr>
          <a:xfrm>
            <a:off x="1175129" y="944613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Filter Mult(2)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FF96-378C-3024-7C1A-2F451F48B9DA}"/>
              </a:ext>
            </a:extLst>
          </p:cNvPr>
          <p:cNvSpPr/>
          <p:nvPr/>
        </p:nvSpPr>
        <p:spPr>
          <a:xfrm>
            <a:off x="115830" y="58086"/>
            <a:ext cx="4175081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[2,3,4,5,6,7 … 117,118,119,120]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23DE12-AD83-B9F2-BA6A-1E5EE04B2B2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203371" y="722138"/>
            <a:ext cx="0" cy="2224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F7A00A-7E25-8F56-6F23-D8B4CEA0F36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203371" y="1894841"/>
            <a:ext cx="0" cy="10246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2A0D9-3E05-8D91-E2E7-357A7C08E5CC}"/>
              </a:ext>
            </a:extLst>
          </p:cNvPr>
          <p:cNvSpPr/>
          <p:nvPr/>
        </p:nvSpPr>
        <p:spPr>
          <a:xfrm>
            <a:off x="1175129" y="2919471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Filter Mult(3)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AB52BA-2705-DA5F-2340-F612C14BE80C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3231612" y="2444357"/>
            <a:ext cx="2227244" cy="950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583A1-C67C-8888-FFF3-D5E77626636B}"/>
              </a:ext>
            </a:extLst>
          </p:cNvPr>
          <p:cNvSpPr/>
          <p:nvPr/>
        </p:nvSpPr>
        <p:spPr>
          <a:xfrm>
            <a:off x="5458856" y="1969243"/>
            <a:ext cx="2056483" cy="95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</a:rPr>
              <a:t>PrintActor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523811-DF1B-E47E-F60A-B1078960125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231612" y="1419727"/>
            <a:ext cx="2227244" cy="10246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D23E38-D5BC-CADE-4BFA-25DAEED5DC95}"/>
              </a:ext>
            </a:extLst>
          </p:cNvPr>
          <p:cNvSpPr/>
          <p:nvPr/>
        </p:nvSpPr>
        <p:spPr>
          <a:xfrm>
            <a:off x="870644" y="2077666"/>
            <a:ext cx="2665455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[3,5,7… ,119]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2C1250-3E98-5F5D-71C3-4D8FA8928B3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03371" y="3869699"/>
            <a:ext cx="0" cy="1054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B4FE27F-03DA-125C-A9E5-76267CCDF384}"/>
              </a:ext>
            </a:extLst>
          </p:cNvPr>
          <p:cNvSpPr/>
          <p:nvPr/>
        </p:nvSpPr>
        <p:spPr>
          <a:xfrm>
            <a:off x="870644" y="4012787"/>
            <a:ext cx="2665455" cy="664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[5,7… ,116,118,119]</a:t>
            </a:r>
            <a:endParaRPr lang="en-GB" b="1" dirty="0"/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D70D47D3-B9CA-17C4-BE1F-D541AD925C1E}"/>
              </a:ext>
            </a:extLst>
          </p:cNvPr>
          <p:cNvSpPr/>
          <p:nvPr/>
        </p:nvSpPr>
        <p:spPr>
          <a:xfrm>
            <a:off x="5233012" y="3481330"/>
            <a:ext cx="3382178" cy="1195509"/>
          </a:xfrm>
          <a:prstGeom prst="wedgeEllipseCallout">
            <a:avLst>
              <a:gd name="adj1" fmla="val -113717"/>
              <a:gd name="adj2" fmla="val -407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actor (process) is dynamically created and started by the previous one (parent or fork)</a:t>
            </a:r>
          </a:p>
        </p:txBody>
      </p:sp>
    </p:spTree>
    <p:extLst>
      <p:ext uri="{BB962C8B-B14F-4D97-AF65-F5344CB8AC3E}">
        <p14:creationId xmlns:p14="http://schemas.microsoft.com/office/powerpoint/2010/main" val="117370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663" y="2220259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 panose="030F0702030302020204" pitchFamily="66" charset="0"/>
              </a:rPr>
              <a:t>There are no assignements we all have something better to do in life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___</a:t>
            </a:r>
            <a:endParaRPr sz="4800" dirty="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49" y="1515875"/>
            <a:ext cx="4198097" cy="669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find the ppt and code @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https://cellardoor.info/gdsc-concurrency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CONCEPTS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main programs thread, which will create and start the other threads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Thread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Threads are used to execute Statements Si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417764" y="651159"/>
            <a:ext cx="3963300" cy="1750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Main program :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 = new Thread(S1);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T1.start();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S2;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T1.join(); //wait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S3(result from S1);</a:t>
            </a:r>
            <a:br>
              <a:rPr lang="en-GB" sz="1600" dirty="0">
                <a:solidFill>
                  <a:schemeClr val="bg1"/>
                </a:solidFill>
              </a:rPr>
            </a:br>
            <a:br>
              <a:rPr lang="en-GB" sz="1600" dirty="0">
                <a:solidFill>
                  <a:schemeClr val="bg1"/>
                </a:solidFill>
              </a:rPr>
            </a:br>
            <a:br>
              <a:rPr lang="en-GB" sz="1600" dirty="0">
                <a:solidFill>
                  <a:schemeClr val="bg1"/>
                </a:solidFill>
              </a:rPr>
            </a:b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D0CB7-7D2E-6B2F-E42A-0D556E104CB9}"/>
              </a:ext>
            </a:extLst>
          </p:cNvPr>
          <p:cNvSpPr/>
          <p:nvPr/>
        </p:nvSpPr>
        <p:spPr>
          <a:xfrm>
            <a:off x="4979624" y="2919471"/>
            <a:ext cx="1156771" cy="105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P0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BFE0AD-63FC-1ADA-49A7-B5731E4ECC2E}"/>
              </a:ext>
            </a:extLst>
          </p:cNvPr>
          <p:cNvSpPr/>
          <p:nvPr/>
        </p:nvSpPr>
        <p:spPr>
          <a:xfrm>
            <a:off x="6828621" y="2919470"/>
            <a:ext cx="1156771" cy="105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E5204-7661-D4BB-A896-D7E6B763494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58010" y="3977090"/>
            <a:ext cx="0" cy="1166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EE794-F809-7EAF-A39C-A5D59180F0C9}"/>
              </a:ext>
            </a:extLst>
          </p:cNvPr>
          <p:cNvCxnSpPr>
            <a:cxnSpLocks/>
          </p:cNvCxnSpPr>
          <p:nvPr/>
        </p:nvCxnSpPr>
        <p:spPr>
          <a:xfrm flipH="1">
            <a:off x="7407006" y="3977089"/>
            <a:ext cx="1" cy="11664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9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084723" y="651159"/>
            <a:ext cx="5296341" cy="2896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Now consider the following:</a:t>
            </a:r>
            <a:br>
              <a:rPr lang="en-GB" sz="1600" dirty="0">
                <a:solidFill>
                  <a:schemeClr val="bg1"/>
                </a:solidFill>
              </a:rPr>
            </a:b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 = new Thread(S1);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T2 = new Thread(S1’);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T1.start();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T2.start();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S2;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T1.join(); </a:t>
            </a:r>
            <a:r>
              <a:rPr lang="en-GB" sz="1600" b="0" dirty="0">
                <a:solidFill>
                  <a:schemeClr val="bg1"/>
                </a:solidFill>
              </a:rPr>
              <a:t>//waiting for t2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T2.join(); </a:t>
            </a:r>
            <a:r>
              <a:rPr lang="en-GB" sz="1600" b="0" dirty="0">
                <a:solidFill>
                  <a:schemeClr val="bg1"/>
                </a:solidFill>
              </a:rPr>
              <a:t>//waiting for t1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S3(result from S1);</a:t>
            </a:r>
            <a:br>
              <a:rPr lang="en-GB" sz="1600" dirty="0">
                <a:solidFill>
                  <a:schemeClr val="bg1"/>
                </a:solidFill>
              </a:rPr>
            </a:br>
            <a:br>
              <a:rPr lang="en-GB" sz="1600" dirty="0">
                <a:solidFill>
                  <a:schemeClr val="bg1"/>
                </a:solidFill>
              </a:rPr>
            </a:br>
            <a:br>
              <a:rPr lang="en-GB" sz="1600" dirty="0">
                <a:solidFill>
                  <a:schemeClr val="bg1"/>
                </a:solidFill>
              </a:rPr>
            </a:b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AAA60-195B-5E84-D4AA-0A0C2F825468}"/>
              </a:ext>
            </a:extLst>
          </p:cNvPr>
          <p:cNvSpPr/>
          <p:nvPr/>
        </p:nvSpPr>
        <p:spPr>
          <a:xfrm>
            <a:off x="4572000" y="3547431"/>
            <a:ext cx="1156771" cy="105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5DDB4-9E15-DF02-CBD3-85B34FD9355C}"/>
              </a:ext>
            </a:extLst>
          </p:cNvPr>
          <p:cNvSpPr/>
          <p:nvPr/>
        </p:nvSpPr>
        <p:spPr>
          <a:xfrm>
            <a:off x="6637662" y="3547431"/>
            <a:ext cx="1156771" cy="105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T2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AC2C6F-F89C-94E2-5BFB-0BFAC0DCCF2E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6183217" y="2514600"/>
            <a:ext cx="12700" cy="20656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9F9E779-7131-7B6A-E2BD-297003EDE76D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>
            <a:off x="6183217" y="3572219"/>
            <a:ext cx="12700" cy="206566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8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“Congratulations, you created your first </a:t>
            </a:r>
            <a:r>
              <a:rPr lang="en-GB" dirty="0" err="1"/>
              <a:t>DeadLock</a:t>
            </a:r>
            <a:r>
              <a:rPr lang="en-GB" dirty="0"/>
              <a:t>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715BD4-A6B7-480F-9D30-B16AEA9ECD04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F32906B8604E4D818137418ED986FD" ma:contentTypeVersion="11" ma:contentTypeDescription="Crée un document." ma:contentTypeScope="" ma:versionID="0af1b43d44e80783a9804f6ad6cb20f9">
  <xsd:schema xmlns:xsd="http://www.w3.org/2001/XMLSchema" xmlns:xs="http://www.w3.org/2001/XMLSchema" xmlns:p="http://schemas.microsoft.com/office/2006/metadata/properties" xmlns:ns3="7babfba2-2ddd-45a4-984b-8db0e0b90d6f" xmlns:ns4="3b0d43d2-8e04-4cfc-9115-7781c27034ed" targetNamespace="http://schemas.microsoft.com/office/2006/metadata/properties" ma:root="true" ma:fieldsID="e7aa7e478eea40e43e090a9ad3031e43" ns3:_="" ns4:_="">
    <xsd:import namespace="7babfba2-2ddd-45a4-984b-8db0e0b90d6f"/>
    <xsd:import namespace="3b0d43d2-8e04-4cfc-9115-7781c27034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bfba2-2ddd-45a4-984b-8db0e0b90d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d43d2-8e04-4cfc-9115-7781c2703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97E17-F865-4AF5-B462-88A153C4436B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3b0d43d2-8e04-4cfc-9115-7781c27034ed"/>
    <ds:schemaRef ds:uri="http://schemas.openxmlformats.org/package/2006/metadata/core-properties"/>
    <ds:schemaRef ds:uri="7babfba2-2ddd-45a4-984b-8db0e0b90d6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0778FC3-4692-48FD-AAB3-8DBD87D4E6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AFA7D-E0D3-470F-A284-0508CA164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abfba2-2ddd-45a4-984b-8db0e0b90d6f"/>
    <ds:schemaRef ds:uri="3b0d43d2-8e04-4cfc-9115-7781c2703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1688</Words>
  <Application>Microsoft Office PowerPoint</Application>
  <PresentationFormat>On-screen Show (16:9)</PresentationFormat>
  <Paragraphs>426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Raleway SemiBold</vt:lpstr>
      <vt:lpstr>Comic Sans MS</vt:lpstr>
      <vt:lpstr>Anaheim</vt:lpstr>
      <vt:lpstr>Barlow</vt:lpstr>
      <vt:lpstr>Barlow Condensed ExtraBold</vt:lpstr>
      <vt:lpstr>Overpass Mono</vt:lpstr>
      <vt:lpstr>Arial</vt:lpstr>
      <vt:lpstr>Nunito Light</vt:lpstr>
      <vt:lpstr>Programming Lesson by Slidesgo</vt:lpstr>
      <vt:lpstr>Concurrency in Computer Science</vt:lpstr>
      <vt:lpstr>INTRODUCTION</vt:lpstr>
      <vt:lpstr>Table of contents</vt:lpstr>
      <vt:lpstr>Threads</vt:lpstr>
      <vt:lpstr>Whats are Threads ?</vt:lpstr>
      <vt:lpstr>KEY CONCEPTS</vt:lpstr>
      <vt:lpstr>Main program :  T1 = new Thread(S1);  T1.start();  S2;  T1.join(); //wait  S3(result from S1);   </vt:lpstr>
      <vt:lpstr>Now consider the following:   T1 = new Thread(S1);  T2 = new Thread(S1’);  T1.start();  T2.start();  S2;  T1.join(); //waiting for t2  T2.join(); //waiting for t1  S3(result from S1);   </vt:lpstr>
      <vt:lpstr>—SOMEONE FAMOUS  </vt:lpstr>
      <vt:lpstr>Locks</vt:lpstr>
      <vt:lpstr>Structured Locks</vt:lpstr>
      <vt:lpstr>Synchronization</vt:lpstr>
      <vt:lpstr>You’re right but …</vt:lpstr>
      <vt:lpstr>Unstructured Locks</vt:lpstr>
      <vt:lpstr>Hand-over-Hand Locking</vt:lpstr>
      <vt:lpstr>Perks of Unstructured Locking</vt:lpstr>
      <vt:lpstr>Readers and Writers</vt:lpstr>
      <vt:lpstr>Liveness</vt:lpstr>
      <vt:lpstr>Remember when ?</vt:lpstr>
      <vt:lpstr>OVERVIEW DIAGRAM</vt:lpstr>
      <vt:lpstr>Resources are available but no progress can be made. </vt:lpstr>
      <vt:lpstr>LiveLocks</vt:lpstr>
      <vt:lpstr>LiveLocks</vt:lpstr>
      <vt:lpstr>Starvation in Computer Science</vt:lpstr>
      <vt:lpstr>Starvation</vt:lpstr>
      <vt:lpstr>The dining philosophers</vt:lpstr>
      <vt:lpstr>Any Volunteers ?</vt:lpstr>
      <vt:lpstr>PowerPoint Presentation</vt:lpstr>
      <vt:lpstr>PROCESS</vt:lpstr>
      <vt:lpstr>Problem</vt:lpstr>
      <vt:lpstr>Proposition 1 : Structured locks</vt:lpstr>
      <vt:lpstr>Problem :</vt:lpstr>
      <vt:lpstr>Proposition 2 : Unstructured locks</vt:lpstr>
      <vt:lpstr>Proposition 2 : Unstructured locks</vt:lpstr>
      <vt:lpstr>Proposition 3 :</vt:lpstr>
      <vt:lpstr>Proposition 3 :</vt:lpstr>
      <vt:lpstr>Proposition 3 :</vt:lpstr>
      <vt:lpstr>Actors</vt:lpstr>
      <vt:lpstr>PowerPoint Presentation</vt:lpstr>
      <vt:lpstr>PowerPoint Presentation</vt:lpstr>
      <vt:lpstr>Writing concurrent programs with 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the real world</vt:lpstr>
      <vt:lpstr>The Sieve of Eratosthenes Algorithm</vt:lpstr>
      <vt:lpstr>PowerPoint Presentation</vt:lpstr>
      <vt:lpstr>PowerPoint Presentation</vt:lpstr>
      <vt:lpstr>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in Computer Science</dc:title>
  <dc:creator>Yassine</dc:creator>
  <cp:lastModifiedBy>Yassine Laouina</cp:lastModifiedBy>
  <cp:revision>21</cp:revision>
  <dcterms:modified xsi:type="dcterms:W3CDTF">2023-03-22T20:06:17Z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0x010100F3F32906B8604E4D818137418ED986FD</vt:lpwstr>
  </property>
</Properties>
</file>