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E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BE498-B4E0-4E64-A174-F8699B2DA897}" type="datetimeFigureOut">
              <a:rPr lang="en-US" smtClean="0"/>
              <a:pPr/>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2574C-3057-4306-B2A8-01D0CC38D583}" type="slidenum">
              <a:rPr lang="en-US" smtClean="0"/>
              <a:pPr/>
              <a:t>‹#›</a:t>
            </a:fld>
            <a:endParaRPr lang="en-US"/>
          </a:p>
        </p:txBody>
      </p:sp>
    </p:spTree>
    <p:extLst>
      <p:ext uri="{BB962C8B-B14F-4D97-AF65-F5344CB8AC3E}">
        <p14:creationId xmlns:p14="http://schemas.microsoft.com/office/powerpoint/2010/main" val="52587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D2574C-3057-4306-B2A8-01D0CC38D583}" type="slidenum">
              <a:rPr lang="en-US" smtClean="0"/>
              <a:pPr/>
              <a:t>1</a:t>
            </a:fld>
            <a:endParaRPr lang="en-US"/>
          </a:p>
        </p:txBody>
      </p:sp>
    </p:spTree>
    <p:extLst>
      <p:ext uri="{BB962C8B-B14F-4D97-AF65-F5344CB8AC3E}">
        <p14:creationId xmlns:p14="http://schemas.microsoft.com/office/powerpoint/2010/main" val="53285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D2574C-3057-4306-B2A8-01D0CC38D583}" type="slidenum">
              <a:rPr lang="en-US" smtClean="0"/>
              <a:pPr/>
              <a:t>5</a:t>
            </a:fld>
            <a:endParaRPr lang="en-US"/>
          </a:p>
        </p:txBody>
      </p:sp>
    </p:spTree>
    <p:extLst>
      <p:ext uri="{BB962C8B-B14F-4D97-AF65-F5344CB8AC3E}">
        <p14:creationId xmlns:p14="http://schemas.microsoft.com/office/powerpoint/2010/main" val="30696378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9692A-A4F1-463D-9427-1E358B7A385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379719-7436-4B2E-A7BF-3A8869CA90C5}" type="slidenum">
              <a:rPr lang="en-US" smtClean="0"/>
              <a:pPr/>
              <a:t>‹#›</a:t>
            </a:fld>
            <a:endParaRPr lang="en-US"/>
          </a:p>
        </p:txBody>
      </p:sp>
    </p:spTree>
    <p:extLst>
      <p:ext uri="{BB962C8B-B14F-4D97-AF65-F5344CB8AC3E}">
        <p14:creationId xmlns:p14="http://schemas.microsoft.com/office/powerpoint/2010/main" val="274330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9692A-A4F1-463D-9427-1E358B7A385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242912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9692A-A4F1-463D-9427-1E358B7A385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334853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9692A-A4F1-463D-9427-1E358B7A3852}"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301146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CC9692A-A4F1-463D-9427-1E358B7A3852}" type="datetimeFigureOut">
              <a:rPr lang="en-US" smtClean="0"/>
              <a:pPr/>
              <a:t>5/12/2020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379719-7436-4B2E-A7BF-3A8869CA90C5}" type="slidenum">
              <a:rPr lang="en-US" smtClean="0"/>
              <a:pPr/>
              <a:t>‹#›</a:t>
            </a:fld>
            <a:endParaRPr lang="en-US"/>
          </a:p>
        </p:txBody>
      </p:sp>
    </p:spTree>
    <p:extLst>
      <p:ext uri="{BB962C8B-B14F-4D97-AF65-F5344CB8AC3E}">
        <p14:creationId xmlns:p14="http://schemas.microsoft.com/office/powerpoint/2010/main" val="325815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C9692A-A4F1-463D-9427-1E358B7A3852}"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280921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C9692A-A4F1-463D-9427-1E358B7A3852}" type="datetimeFigureOut">
              <a:rPr lang="en-US" smtClean="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346874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C9692A-A4F1-463D-9427-1E358B7A3852}"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347115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9692A-A4F1-463D-9427-1E358B7A3852}"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252453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9692A-A4F1-463D-9427-1E358B7A3852}"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299370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9692A-A4F1-463D-9427-1E358B7A3852}" type="datetimeFigureOut">
              <a:rPr lang="en-US" smtClean="0"/>
              <a:pPr/>
              <a:t>5/12/2020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379719-7436-4B2E-A7BF-3A8869CA90C5}" type="slidenum">
              <a:rPr lang="en-US" smtClean="0"/>
              <a:pPr/>
              <a:t>‹#›</a:t>
            </a:fld>
            <a:endParaRPr lang="en-US"/>
          </a:p>
        </p:txBody>
      </p:sp>
    </p:spTree>
    <p:extLst>
      <p:ext uri="{BB962C8B-B14F-4D97-AF65-F5344CB8AC3E}">
        <p14:creationId xmlns:p14="http://schemas.microsoft.com/office/powerpoint/2010/main" val="2869510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CC9692A-A4F1-463D-9427-1E358B7A3852}" type="datetimeFigureOut">
              <a:rPr lang="en-US" smtClean="0"/>
              <a:pPr/>
              <a:t>5/12/2020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379719-7436-4B2E-A7BF-3A8869CA90C5}" type="slidenum">
              <a:rPr lang="en-US" smtClean="0"/>
              <a:pPr/>
              <a:t>‹#›</a:t>
            </a:fld>
            <a:endParaRPr lang="en-US"/>
          </a:p>
        </p:txBody>
      </p:sp>
    </p:spTree>
    <p:extLst>
      <p:ext uri="{BB962C8B-B14F-4D97-AF65-F5344CB8AC3E}">
        <p14:creationId xmlns:p14="http://schemas.microsoft.com/office/powerpoint/2010/main" val="416299903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BC32-2888-44E9-AE9C-8ECBA7EA9A14}"/>
              </a:ext>
            </a:extLst>
          </p:cNvPr>
          <p:cNvSpPr>
            <a:spLocks noGrp="1"/>
          </p:cNvSpPr>
          <p:nvPr>
            <p:ph type="ctrTitle"/>
          </p:nvPr>
        </p:nvSpPr>
        <p:spPr>
          <a:xfrm>
            <a:off x="759854" y="2633610"/>
            <a:ext cx="10672291" cy="1999151"/>
          </a:xfrm>
        </p:spPr>
        <p:txBody>
          <a:bodyPr/>
          <a:lstStyle/>
          <a:p>
            <a:pPr algn="ctr"/>
            <a:r>
              <a:rPr lang="en-US" dirty="0"/>
              <a:t>Organisation judiciaire</a:t>
            </a:r>
            <a:br>
              <a:rPr lang="en-US" dirty="0"/>
            </a:br>
            <a:endParaRPr lang="en-US" dirty="0"/>
          </a:p>
        </p:txBody>
      </p:sp>
      <p:sp>
        <p:nvSpPr>
          <p:cNvPr id="3" name="Subtitle 2">
            <a:extLst>
              <a:ext uri="{FF2B5EF4-FFF2-40B4-BE49-F238E27FC236}">
                <a16:creationId xmlns:a16="http://schemas.microsoft.com/office/drawing/2014/main" id="{0E251C75-A91E-4318-93A7-30FE4A1C94CE}"/>
              </a:ext>
            </a:extLst>
          </p:cNvPr>
          <p:cNvSpPr>
            <a:spLocks noGrp="1"/>
          </p:cNvSpPr>
          <p:nvPr>
            <p:ph type="subTitle" idx="1"/>
          </p:nvPr>
        </p:nvSpPr>
        <p:spPr>
          <a:xfrm>
            <a:off x="8562600" y="5237736"/>
            <a:ext cx="5005438" cy="1069848"/>
          </a:xfrm>
        </p:spPr>
        <p:txBody>
          <a:bodyPr>
            <a:noAutofit/>
          </a:bodyPr>
          <a:lstStyle/>
          <a:p>
            <a:pPr marL="342900" indent="-342900">
              <a:buFont typeface="Arial" panose="020B0604020202020204" pitchFamily="34" charset="0"/>
              <a:buChar char="•"/>
            </a:pPr>
            <a:r>
              <a:rPr lang="fr-FR" sz="1800" dirty="0">
                <a:solidFill>
                  <a:srgbClr val="C00000"/>
                </a:solidFill>
              </a:rPr>
              <a:t>Essafi Rim</a:t>
            </a:r>
          </a:p>
          <a:p>
            <a:pPr marL="342900" indent="-342900">
              <a:buFont typeface="Arial" panose="020B0604020202020204" pitchFamily="34" charset="0"/>
              <a:buChar char="•"/>
            </a:pPr>
            <a:r>
              <a:rPr lang="fr-FR" sz="1800" dirty="0">
                <a:solidFill>
                  <a:srgbClr val="C00000"/>
                </a:solidFill>
              </a:rPr>
              <a:t>El Ouardi Marouan</a:t>
            </a:r>
          </a:p>
          <a:p>
            <a:pPr marL="342900" indent="-342900">
              <a:buFont typeface="Arial" panose="020B0604020202020204" pitchFamily="34" charset="0"/>
              <a:buChar char="•"/>
            </a:pPr>
            <a:r>
              <a:rPr lang="fr-FR" sz="1800" dirty="0">
                <a:solidFill>
                  <a:srgbClr val="C00000"/>
                </a:solidFill>
              </a:rPr>
              <a:t>Achargui Afkir Nouralhouda</a:t>
            </a:r>
          </a:p>
          <a:p>
            <a:pPr marL="342900" indent="-342900">
              <a:buFont typeface="Arial" panose="020B0604020202020204" pitchFamily="34" charset="0"/>
              <a:buChar char="•"/>
            </a:pPr>
            <a:r>
              <a:rPr lang="fr-FR" sz="1800" dirty="0">
                <a:solidFill>
                  <a:srgbClr val="C00000"/>
                </a:solidFill>
              </a:rPr>
              <a:t>Aziki Tarik</a:t>
            </a:r>
            <a:endParaRPr lang="en-US" sz="1800" dirty="0">
              <a:solidFill>
                <a:srgbClr val="C00000"/>
              </a:solidFill>
            </a:endParaRPr>
          </a:p>
        </p:txBody>
      </p:sp>
      <p:sp>
        <p:nvSpPr>
          <p:cNvPr id="4" name="TextBox 3">
            <a:extLst>
              <a:ext uri="{FF2B5EF4-FFF2-40B4-BE49-F238E27FC236}">
                <a16:creationId xmlns:a16="http://schemas.microsoft.com/office/drawing/2014/main" id="{F8653DB2-7D73-4DD7-96D4-F17F544F2DE4}"/>
              </a:ext>
            </a:extLst>
          </p:cNvPr>
          <p:cNvSpPr txBox="1"/>
          <p:nvPr/>
        </p:nvSpPr>
        <p:spPr>
          <a:xfrm>
            <a:off x="9774316" y="4473583"/>
            <a:ext cx="1083075" cy="307777"/>
          </a:xfrm>
          <a:prstGeom prst="rect">
            <a:avLst/>
          </a:prstGeom>
          <a:noFill/>
        </p:spPr>
        <p:txBody>
          <a:bodyPr wrap="square" rtlCol="0">
            <a:spAutoFit/>
          </a:bodyPr>
          <a:lstStyle/>
          <a:p>
            <a:r>
              <a:rPr lang="fr-FR" sz="1400" dirty="0">
                <a:latin typeface="+mj-lt"/>
              </a:rPr>
              <a:t>Réalisé par:</a:t>
            </a:r>
            <a:endParaRPr lang="en-US" sz="1400" dirty="0">
              <a:latin typeface="+mj-lt"/>
            </a:endParaRPr>
          </a:p>
        </p:txBody>
      </p:sp>
      <p:pic>
        <p:nvPicPr>
          <p:cNvPr id="5" name="Picture 4">
            <a:extLst>
              <a:ext uri="{FF2B5EF4-FFF2-40B4-BE49-F238E27FC236}">
                <a16:creationId xmlns:a16="http://schemas.microsoft.com/office/drawing/2014/main" id="{4C667B61-751E-4231-A4DF-252EB69B0E77}"/>
              </a:ext>
            </a:extLst>
          </p:cNvPr>
          <p:cNvPicPr>
            <a:picLocks noChangeAspect="1"/>
          </p:cNvPicPr>
          <p:nvPr/>
        </p:nvPicPr>
        <p:blipFill>
          <a:blip r:embed="rId3"/>
          <a:stretch>
            <a:fillRect/>
          </a:stretch>
        </p:blipFill>
        <p:spPr>
          <a:xfrm>
            <a:off x="9901" y="6038850"/>
            <a:ext cx="3619500" cy="819150"/>
          </a:xfrm>
          <a:prstGeom prst="rect">
            <a:avLst/>
          </a:prstGeom>
        </p:spPr>
      </p:pic>
    </p:spTree>
    <p:extLst>
      <p:ext uri="{BB962C8B-B14F-4D97-AF65-F5344CB8AC3E}">
        <p14:creationId xmlns:p14="http://schemas.microsoft.com/office/powerpoint/2010/main" val="138222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l="28994" t="16838" r="40802" b="10753"/>
          <a:stretch>
            <a:fillRect/>
          </a:stretch>
        </p:blipFill>
        <p:spPr bwMode="auto">
          <a:xfrm>
            <a:off x="905523" y="1313896"/>
            <a:ext cx="10049521" cy="5544104"/>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174AF6FA-396C-4356-8FE3-82079E269647}"/>
              </a:ext>
            </a:extLst>
          </p:cNvPr>
          <p:cNvSpPr>
            <a:spLocks noGrp="1"/>
          </p:cNvSpPr>
          <p:nvPr>
            <p:ph type="title"/>
          </p:nvPr>
        </p:nvSpPr>
        <p:spPr>
          <a:xfrm>
            <a:off x="685800" y="182880"/>
            <a:ext cx="3794760" cy="1609344"/>
          </a:xfrm>
        </p:spPr>
        <p:txBody>
          <a:bodyPr>
            <a:normAutofit/>
          </a:bodyPr>
          <a:lstStyle/>
          <a:p>
            <a:r>
              <a:rPr lang="en-US" sz="5000" dirty="0"/>
              <a:t>Recapitulons</a:t>
            </a:r>
          </a:p>
        </p:txBody>
      </p:sp>
      <p:sp>
        <p:nvSpPr>
          <p:cNvPr id="2" name="Rectangle 1">
            <a:extLst>
              <a:ext uri="{FF2B5EF4-FFF2-40B4-BE49-F238E27FC236}">
                <a16:creationId xmlns:a16="http://schemas.microsoft.com/office/drawing/2014/main" id="{A287B0D7-7886-497C-86C6-8388B74D9416}"/>
              </a:ext>
            </a:extLst>
          </p:cNvPr>
          <p:cNvSpPr/>
          <p:nvPr/>
        </p:nvSpPr>
        <p:spPr>
          <a:xfrm>
            <a:off x="1236956" y="3781887"/>
            <a:ext cx="1009094" cy="177553"/>
          </a:xfrm>
          <a:prstGeom prst="rect">
            <a:avLst/>
          </a:prstGeom>
          <a:solidFill>
            <a:srgbClr val="E8EEF7"/>
          </a:solidFill>
          <a:ln>
            <a:solidFill>
              <a:srgbClr val="E8EE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EEF7"/>
              </a:solidFill>
            </a:endParaRPr>
          </a:p>
        </p:txBody>
      </p:sp>
      <p:sp>
        <p:nvSpPr>
          <p:cNvPr id="6" name="Rectangle 5">
            <a:extLst>
              <a:ext uri="{FF2B5EF4-FFF2-40B4-BE49-F238E27FC236}">
                <a16:creationId xmlns:a16="http://schemas.microsoft.com/office/drawing/2014/main" id="{E0A06339-A58D-429D-9AB1-73B8288604A7}"/>
              </a:ext>
            </a:extLst>
          </p:cNvPr>
          <p:cNvSpPr/>
          <p:nvPr/>
        </p:nvSpPr>
        <p:spPr>
          <a:xfrm>
            <a:off x="1236956" y="4643021"/>
            <a:ext cx="1115627" cy="177553"/>
          </a:xfrm>
          <a:prstGeom prst="rect">
            <a:avLst/>
          </a:prstGeom>
          <a:solidFill>
            <a:srgbClr val="E8EEF7"/>
          </a:solidFill>
          <a:ln>
            <a:solidFill>
              <a:srgbClr val="E8EE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EEF7"/>
              </a:solidFill>
            </a:endParaRPr>
          </a:p>
        </p:txBody>
      </p:sp>
      <p:sp>
        <p:nvSpPr>
          <p:cNvPr id="7" name="Rectangle 6">
            <a:extLst>
              <a:ext uri="{FF2B5EF4-FFF2-40B4-BE49-F238E27FC236}">
                <a16:creationId xmlns:a16="http://schemas.microsoft.com/office/drawing/2014/main" id="{1B74AEAF-2E4B-4959-80B3-BE211B7E03FE}"/>
              </a:ext>
            </a:extLst>
          </p:cNvPr>
          <p:cNvSpPr/>
          <p:nvPr/>
        </p:nvSpPr>
        <p:spPr>
          <a:xfrm>
            <a:off x="1236955" y="5699465"/>
            <a:ext cx="1115627" cy="106532"/>
          </a:xfrm>
          <a:prstGeom prst="rect">
            <a:avLst/>
          </a:prstGeom>
          <a:solidFill>
            <a:srgbClr val="E8EEF7"/>
          </a:solidFill>
          <a:ln>
            <a:solidFill>
              <a:srgbClr val="E8EE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EEF7"/>
              </a:solidFill>
            </a:endParaRPr>
          </a:p>
        </p:txBody>
      </p:sp>
      <p:sp>
        <p:nvSpPr>
          <p:cNvPr id="8" name="Rectangle 7">
            <a:extLst>
              <a:ext uri="{FF2B5EF4-FFF2-40B4-BE49-F238E27FC236}">
                <a16:creationId xmlns:a16="http://schemas.microsoft.com/office/drawing/2014/main" id="{BEB054A9-99A4-431B-88AC-B718A6EE2583}"/>
              </a:ext>
            </a:extLst>
          </p:cNvPr>
          <p:cNvSpPr/>
          <p:nvPr/>
        </p:nvSpPr>
        <p:spPr>
          <a:xfrm>
            <a:off x="5588494" y="6636062"/>
            <a:ext cx="918838" cy="115412"/>
          </a:xfrm>
          <a:prstGeom prst="rect">
            <a:avLst/>
          </a:prstGeom>
          <a:solidFill>
            <a:srgbClr val="E8EEF7"/>
          </a:solidFill>
          <a:ln>
            <a:solidFill>
              <a:srgbClr val="E8EE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EEF7"/>
              </a:solidFill>
            </a:endParaRPr>
          </a:p>
        </p:txBody>
      </p:sp>
      <p:sp>
        <p:nvSpPr>
          <p:cNvPr id="9" name="Rectangle 8">
            <a:extLst>
              <a:ext uri="{FF2B5EF4-FFF2-40B4-BE49-F238E27FC236}">
                <a16:creationId xmlns:a16="http://schemas.microsoft.com/office/drawing/2014/main" id="{AF59BB06-0C65-44F7-B916-6D2E9AE191D1}"/>
              </a:ext>
            </a:extLst>
          </p:cNvPr>
          <p:cNvSpPr/>
          <p:nvPr/>
        </p:nvSpPr>
        <p:spPr>
          <a:xfrm>
            <a:off x="5588494" y="5650638"/>
            <a:ext cx="918838" cy="155359"/>
          </a:xfrm>
          <a:prstGeom prst="rect">
            <a:avLst/>
          </a:prstGeom>
          <a:solidFill>
            <a:srgbClr val="E8EEF7"/>
          </a:solidFill>
          <a:ln>
            <a:solidFill>
              <a:srgbClr val="E8EE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EEF7"/>
              </a:solidFill>
            </a:endParaRPr>
          </a:p>
        </p:txBody>
      </p:sp>
      <p:sp>
        <p:nvSpPr>
          <p:cNvPr id="10" name="Rectangle 9">
            <a:extLst>
              <a:ext uri="{FF2B5EF4-FFF2-40B4-BE49-F238E27FC236}">
                <a16:creationId xmlns:a16="http://schemas.microsoft.com/office/drawing/2014/main" id="{C8FE81B7-1D41-4B30-82DA-B87B062B15BB}"/>
              </a:ext>
            </a:extLst>
          </p:cNvPr>
          <p:cNvSpPr/>
          <p:nvPr/>
        </p:nvSpPr>
        <p:spPr>
          <a:xfrm>
            <a:off x="5588494" y="4718481"/>
            <a:ext cx="918838" cy="102093"/>
          </a:xfrm>
          <a:prstGeom prst="rect">
            <a:avLst/>
          </a:prstGeom>
          <a:solidFill>
            <a:srgbClr val="E8EEF7"/>
          </a:solidFill>
          <a:ln>
            <a:solidFill>
              <a:srgbClr val="E8EE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EEF7"/>
              </a:solidFill>
            </a:endParaRPr>
          </a:p>
        </p:txBody>
      </p:sp>
      <p:sp>
        <p:nvSpPr>
          <p:cNvPr id="11" name="Rectangle 10">
            <a:extLst>
              <a:ext uri="{FF2B5EF4-FFF2-40B4-BE49-F238E27FC236}">
                <a16:creationId xmlns:a16="http://schemas.microsoft.com/office/drawing/2014/main" id="{F04A0F96-A684-4BCA-96B9-277222008813}"/>
              </a:ext>
            </a:extLst>
          </p:cNvPr>
          <p:cNvSpPr/>
          <p:nvPr/>
        </p:nvSpPr>
        <p:spPr>
          <a:xfrm>
            <a:off x="5588494" y="3781887"/>
            <a:ext cx="918838" cy="177553"/>
          </a:xfrm>
          <a:prstGeom prst="rect">
            <a:avLst/>
          </a:prstGeom>
          <a:solidFill>
            <a:srgbClr val="E8EEF7"/>
          </a:solidFill>
          <a:ln>
            <a:solidFill>
              <a:srgbClr val="E8EE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8EEF7"/>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F9D5110-05FD-4FAB-A00B-1F3B33345D7D}"/>
              </a:ext>
            </a:extLst>
          </p:cNvPr>
          <p:cNvSpPr/>
          <p:nvPr/>
        </p:nvSpPr>
        <p:spPr>
          <a:xfrm>
            <a:off x="890030" y="2624328"/>
            <a:ext cx="10411939" cy="1609344"/>
          </a:xfrm>
          <a:prstGeom prst="roundRect">
            <a:avLst/>
          </a:prstGeom>
          <a:solidFill>
            <a:schemeClr val="bg1">
              <a:lumMod val="85000"/>
            </a:schemeClr>
          </a:solidFill>
          <a:ln>
            <a:noFill/>
          </a:ln>
          <a:effectLst>
            <a:glow rad="139700">
              <a:schemeClr val="accent1">
                <a:satMod val="175000"/>
                <a:alpha val="40000"/>
              </a:schemeClr>
            </a:glow>
            <a:outerShdw blurRad="50800" dist="38100" dir="16200000" rotWithShape="0">
              <a:prstClr val="black">
                <a:alpha val="40000"/>
              </a:prstClr>
            </a:outerShdw>
            <a:reflection blurRad="6350" stA="50000" endA="300" endPos="38500" dist="50800" dir="5400000" sy="-100000" algn="bl" rotWithShape="0"/>
            <a:softEdge rad="6350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5B16C-29D1-4E07-91DA-C27013B3C0D0}"/>
              </a:ext>
            </a:extLst>
          </p:cNvPr>
          <p:cNvSpPr>
            <a:spLocks noGrp="1"/>
          </p:cNvSpPr>
          <p:nvPr>
            <p:ph type="title"/>
          </p:nvPr>
        </p:nvSpPr>
        <p:spPr/>
        <p:txBody>
          <a:bodyPr/>
          <a:lstStyle/>
          <a:p>
            <a:r>
              <a:rPr lang="fr-FR" dirty="0"/>
              <a:t>Conclusion:</a:t>
            </a:r>
            <a:endParaRPr lang="en-US" dirty="0"/>
          </a:p>
        </p:txBody>
      </p:sp>
      <p:sp>
        <p:nvSpPr>
          <p:cNvPr id="3" name="Content Placeholder 2">
            <a:extLst>
              <a:ext uri="{FF2B5EF4-FFF2-40B4-BE49-F238E27FC236}">
                <a16:creationId xmlns:a16="http://schemas.microsoft.com/office/drawing/2014/main" id="{2EA4F5C8-6247-46A2-851D-08BAAB16CE3C}"/>
              </a:ext>
            </a:extLst>
          </p:cNvPr>
          <p:cNvSpPr>
            <a:spLocks noGrp="1"/>
          </p:cNvSpPr>
          <p:nvPr>
            <p:ph idx="1"/>
          </p:nvPr>
        </p:nvSpPr>
        <p:spPr>
          <a:xfrm>
            <a:off x="1149747" y="2855103"/>
            <a:ext cx="10058400" cy="1307592"/>
          </a:xfrm>
        </p:spPr>
        <p:txBody>
          <a:bodyPr/>
          <a:lstStyle/>
          <a:p>
            <a:pPr marL="0" indent="0">
              <a:buNone/>
            </a:pPr>
            <a:r>
              <a:rPr lang="fr-FR" dirty="0"/>
              <a:t>      En somme, La justice est un service public dont la mission est de trancher les litiges entre les personnes conformément au droit positif, et également le système  juridictionnel actuel est l’aboutissement d’un ensemble d’expériences dictées par les changements intervenus dans l’environnement politique , économique et social.</a:t>
            </a:r>
            <a:endParaRPr lang="en-US" dirty="0"/>
          </a:p>
        </p:txBody>
      </p:sp>
    </p:spTree>
    <p:extLst>
      <p:ext uri="{BB962C8B-B14F-4D97-AF65-F5344CB8AC3E}">
        <p14:creationId xmlns:p14="http://schemas.microsoft.com/office/powerpoint/2010/main" val="344923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D023-BC5B-45E9-B393-F7903EA13EB9}"/>
              </a:ext>
            </a:extLst>
          </p:cNvPr>
          <p:cNvSpPr>
            <a:spLocks noGrp="1"/>
          </p:cNvSpPr>
          <p:nvPr>
            <p:ph type="title"/>
          </p:nvPr>
        </p:nvSpPr>
        <p:spPr>
          <a:xfrm>
            <a:off x="1066800" y="2624328"/>
            <a:ext cx="10058400" cy="1609344"/>
          </a:xfrm>
        </p:spPr>
        <p:txBody>
          <a:bodyPr>
            <a:normAutofit fontScale="90000"/>
          </a:bodyPr>
          <a:lstStyle/>
          <a:p>
            <a:r>
              <a:rPr lang="fr-FR" sz="8000" dirty="0"/>
              <a:t>Merci Pour votre attention </a:t>
            </a:r>
            <a:endParaRPr lang="en-US" sz="8000" dirty="0"/>
          </a:p>
        </p:txBody>
      </p:sp>
      <p:pic>
        <p:nvPicPr>
          <p:cNvPr id="3" name="Picture 2">
            <a:extLst>
              <a:ext uri="{FF2B5EF4-FFF2-40B4-BE49-F238E27FC236}">
                <a16:creationId xmlns:a16="http://schemas.microsoft.com/office/drawing/2014/main" id="{F06A03B2-71D5-4898-8BB1-23D0BC5A4B50}"/>
              </a:ext>
            </a:extLst>
          </p:cNvPr>
          <p:cNvPicPr>
            <a:picLocks noChangeAspect="1"/>
          </p:cNvPicPr>
          <p:nvPr/>
        </p:nvPicPr>
        <p:blipFill>
          <a:blip r:embed="rId2"/>
          <a:stretch>
            <a:fillRect/>
          </a:stretch>
        </p:blipFill>
        <p:spPr>
          <a:xfrm>
            <a:off x="0" y="6049947"/>
            <a:ext cx="3619500" cy="819150"/>
          </a:xfrm>
          <a:prstGeom prst="rect">
            <a:avLst/>
          </a:prstGeom>
        </p:spPr>
      </p:pic>
    </p:spTree>
    <p:extLst>
      <p:ext uri="{BB962C8B-B14F-4D97-AF65-F5344CB8AC3E}">
        <p14:creationId xmlns:p14="http://schemas.microsoft.com/office/powerpoint/2010/main" val="224321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2320-D913-4564-9287-A54AA7528276}"/>
              </a:ext>
            </a:extLst>
          </p:cNvPr>
          <p:cNvSpPr>
            <a:spLocks noGrp="1"/>
          </p:cNvSpPr>
          <p:nvPr>
            <p:ph type="title"/>
          </p:nvPr>
        </p:nvSpPr>
        <p:spPr/>
        <p:txBody>
          <a:bodyPr>
            <a:normAutofit/>
          </a:bodyPr>
          <a:lstStyle/>
          <a:p>
            <a:r>
              <a:rPr lang="fr-FR" sz="7200" dirty="0"/>
              <a:t>Introduction:</a:t>
            </a:r>
            <a:endParaRPr lang="en-US" sz="7200" dirty="0"/>
          </a:p>
        </p:txBody>
      </p:sp>
      <p:sp>
        <p:nvSpPr>
          <p:cNvPr id="5" name="Rectangle: Rounded Corners 4">
            <a:extLst>
              <a:ext uri="{FF2B5EF4-FFF2-40B4-BE49-F238E27FC236}">
                <a16:creationId xmlns:a16="http://schemas.microsoft.com/office/drawing/2014/main" id="{DDFE82E2-07AB-4B2F-8F19-10EB31685603}"/>
              </a:ext>
            </a:extLst>
          </p:cNvPr>
          <p:cNvSpPr/>
          <p:nvPr/>
        </p:nvSpPr>
        <p:spPr>
          <a:xfrm>
            <a:off x="479394" y="2093976"/>
            <a:ext cx="11043821" cy="3099461"/>
          </a:xfrm>
          <a:prstGeom prst="roundRect">
            <a:avLst/>
          </a:prstGeom>
          <a:solidFill>
            <a:schemeClr val="bg1">
              <a:lumMod val="85000"/>
            </a:schemeClr>
          </a:solidFill>
          <a:ln>
            <a:noFill/>
          </a:ln>
          <a:effectLst>
            <a:glow rad="139700">
              <a:schemeClr val="accent1">
                <a:satMod val="175000"/>
                <a:alpha val="40000"/>
              </a:schemeClr>
            </a:glow>
            <a:outerShdw blurRad="50800" dist="38100" dir="16200000" rotWithShape="0">
              <a:prstClr val="black">
                <a:alpha val="40000"/>
              </a:prstClr>
            </a:outerShdw>
            <a:reflection blurRad="6350" stA="50000" endA="300" endPos="38500" dist="50800" dir="5400000" sy="-100000" algn="bl" rotWithShape="0"/>
            <a:softEdge rad="6350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05597B-B527-4737-A248-796A960C4125}"/>
              </a:ext>
            </a:extLst>
          </p:cNvPr>
          <p:cNvSpPr>
            <a:spLocks noGrp="1"/>
          </p:cNvSpPr>
          <p:nvPr>
            <p:ph idx="1"/>
          </p:nvPr>
        </p:nvSpPr>
        <p:spPr>
          <a:xfrm>
            <a:off x="1066800" y="2583047"/>
            <a:ext cx="10058400" cy="4050792"/>
          </a:xfrm>
        </p:spPr>
        <p:txBody>
          <a:bodyPr>
            <a:normAutofit/>
          </a:bodyPr>
          <a:lstStyle/>
          <a:p>
            <a:pPr marL="0" indent="0">
              <a:buNone/>
            </a:pPr>
            <a:r>
              <a:rPr lang="fr-FR" sz="2400" dirty="0">
                <a:latin typeface="Calibri" panose="020F0502020204030204" pitchFamily="34" charset="0"/>
                <a:cs typeface="Calibri" panose="020F0502020204030204" pitchFamily="34" charset="0"/>
              </a:rPr>
              <a:t>     L'organisation judiciaire est ensemble des règles qui viennent organiser les juridictions au sein du système judiciaire Marocain. C’est dans le Code de l’Organisation judiciaire que figurent toutes les informations nécessaires : nom, compétence, composition ou encore hiérarchie des juridictions. </a:t>
            </a:r>
            <a:r>
              <a:rPr lang="fr-FR" sz="2400" dirty="0">
                <a:solidFill>
                  <a:srgbClr val="C00000"/>
                </a:solidFill>
                <a:latin typeface="Calibri" panose="020F0502020204030204" pitchFamily="34" charset="0"/>
                <a:cs typeface="Calibri" panose="020F0502020204030204" pitchFamily="34" charset="0"/>
              </a:rPr>
              <a:t>Quelle est l'histoire de l'organisation judiciaire au Maroc? Et quel est le système juridictionnel marocain actuel?</a:t>
            </a:r>
            <a:endParaRPr 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756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2C01-7B4D-4F9B-96DC-B7DF024BD904}"/>
              </a:ext>
            </a:extLst>
          </p:cNvPr>
          <p:cNvSpPr>
            <a:spLocks noGrp="1"/>
          </p:cNvSpPr>
          <p:nvPr>
            <p:ph type="title"/>
          </p:nvPr>
        </p:nvSpPr>
        <p:spPr/>
        <p:txBody>
          <a:bodyPr/>
          <a:lstStyle/>
          <a:p>
            <a:r>
              <a:rPr lang="fr-FR" sz="7200" dirty="0"/>
              <a:t>Plan</a:t>
            </a:r>
            <a:r>
              <a:rPr lang="fr-FR" dirty="0"/>
              <a:t>:</a:t>
            </a:r>
            <a:endParaRPr lang="en-US" dirty="0"/>
          </a:p>
        </p:txBody>
      </p:sp>
      <p:sp>
        <p:nvSpPr>
          <p:cNvPr id="4" name="Rectangle: Rounded Corners 3">
            <a:extLst>
              <a:ext uri="{FF2B5EF4-FFF2-40B4-BE49-F238E27FC236}">
                <a16:creationId xmlns:a16="http://schemas.microsoft.com/office/drawing/2014/main" id="{7C938F53-FEF0-4093-A19A-7539F23F9BE7}"/>
              </a:ext>
            </a:extLst>
          </p:cNvPr>
          <p:cNvSpPr/>
          <p:nvPr/>
        </p:nvSpPr>
        <p:spPr>
          <a:xfrm>
            <a:off x="574089" y="2093976"/>
            <a:ext cx="11043821" cy="3099461"/>
          </a:xfrm>
          <a:prstGeom prst="roundRect">
            <a:avLst/>
          </a:prstGeom>
          <a:solidFill>
            <a:schemeClr val="bg1">
              <a:lumMod val="85000"/>
            </a:schemeClr>
          </a:solidFill>
          <a:ln>
            <a:noFill/>
          </a:ln>
          <a:effectLst>
            <a:glow rad="139700">
              <a:schemeClr val="accent1">
                <a:satMod val="175000"/>
                <a:alpha val="40000"/>
              </a:schemeClr>
            </a:glow>
            <a:outerShdw blurRad="50800" dist="38100" dir="16200000" rotWithShape="0">
              <a:prstClr val="black">
                <a:alpha val="40000"/>
              </a:prstClr>
            </a:outerShdw>
            <a:reflection blurRad="6350" stA="50000" endA="300" endPos="38500" dist="50800" dir="5400000" sy="-100000" algn="bl" rotWithShape="0"/>
            <a:softEdge rad="6350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1606E4B-26F0-40B3-89CD-FA3C3616AE57}"/>
              </a:ext>
            </a:extLst>
          </p:cNvPr>
          <p:cNvSpPr>
            <a:spLocks noGrp="1"/>
          </p:cNvSpPr>
          <p:nvPr>
            <p:ph idx="1"/>
          </p:nvPr>
        </p:nvSpPr>
        <p:spPr>
          <a:xfrm>
            <a:off x="1442710" y="3032789"/>
            <a:ext cx="10058400" cy="4050792"/>
          </a:xfrm>
        </p:spPr>
        <p:txBody>
          <a:bodyPr>
            <a:normAutofit/>
          </a:bodyPr>
          <a:lstStyle/>
          <a:p>
            <a:pPr>
              <a:buFont typeface="Wingdings" panose="05000000000000000000" pitchFamily="2" charset="2"/>
              <a:buChar char="Ø"/>
            </a:pPr>
            <a:r>
              <a:rPr lang="fr-FR" sz="3200" b="1" dirty="0">
                <a:solidFill>
                  <a:srgbClr val="C00000"/>
                </a:solidFill>
                <a:latin typeface="+mj-lt"/>
              </a:rPr>
              <a:t>Histoire de l'organisation judiciare au Maroc:</a:t>
            </a:r>
          </a:p>
          <a:p>
            <a:pPr>
              <a:buFont typeface="Wingdings" panose="05000000000000000000" pitchFamily="2" charset="2"/>
              <a:buChar char="Ø"/>
            </a:pPr>
            <a:r>
              <a:rPr lang="en-US" sz="3200" b="1" dirty="0">
                <a:solidFill>
                  <a:srgbClr val="C00000"/>
                </a:solidFill>
                <a:latin typeface="+mj-lt"/>
              </a:rPr>
              <a:t>Système juridictionnel Marocain actuel:</a:t>
            </a:r>
          </a:p>
        </p:txBody>
      </p:sp>
    </p:spTree>
    <p:extLst>
      <p:ext uri="{BB962C8B-B14F-4D97-AF65-F5344CB8AC3E}">
        <p14:creationId xmlns:p14="http://schemas.microsoft.com/office/powerpoint/2010/main" val="314539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C967-F029-4928-8AD1-F631F9415A8C}"/>
              </a:ext>
            </a:extLst>
          </p:cNvPr>
          <p:cNvSpPr>
            <a:spLocks noGrp="1"/>
          </p:cNvSpPr>
          <p:nvPr>
            <p:ph type="title"/>
          </p:nvPr>
        </p:nvSpPr>
        <p:spPr>
          <a:xfrm>
            <a:off x="572699" y="324834"/>
            <a:ext cx="10058400" cy="1609344"/>
          </a:xfrm>
        </p:spPr>
        <p:txBody>
          <a:bodyPr/>
          <a:lstStyle/>
          <a:p>
            <a:r>
              <a:rPr lang="fr-FR" dirty="0"/>
              <a:t>Un bref historique de l’évolution judiciaire au Maroc:</a:t>
            </a:r>
            <a:endParaRPr lang="en-US" dirty="0"/>
          </a:p>
        </p:txBody>
      </p:sp>
      <p:sp>
        <p:nvSpPr>
          <p:cNvPr id="3" name="Content Placeholder 2">
            <a:extLst>
              <a:ext uri="{FF2B5EF4-FFF2-40B4-BE49-F238E27FC236}">
                <a16:creationId xmlns:a16="http://schemas.microsoft.com/office/drawing/2014/main" id="{C92E928C-E044-42BD-830E-3C14EFAFFF91}"/>
              </a:ext>
            </a:extLst>
          </p:cNvPr>
          <p:cNvSpPr>
            <a:spLocks noGrp="1"/>
          </p:cNvSpPr>
          <p:nvPr>
            <p:ph idx="1"/>
          </p:nvPr>
        </p:nvSpPr>
        <p:spPr>
          <a:xfrm>
            <a:off x="727970" y="2146088"/>
            <a:ext cx="10999433" cy="4648613"/>
          </a:xfrm>
        </p:spPr>
        <p:txBody>
          <a:bodyPr>
            <a:normAutofit lnSpcReduction="10000"/>
          </a:bodyPr>
          <a:lstStyle/>
          <a:p>
            <a:pPr>
              <a:buFont typeface="Wingdings" panose="05000000000000000000" pitchFamily="2" charset="2"/>
              <a:buChar char="q"/>
            </a:pPr>
            <a:r>
              <a:rPr lang="fr-FR" dirty="0"/>
              <a:t> </a:t>
            </a:r>
            <a:r>
              <a:rPr lang="fr-FR" dirty="0">
                <a:solidFill>
                  <a:srgbClr val="C00000"/>
                </a:solidFill>
              </a:rPr>
              <a:t>Section 1 :Avant le protectorat:</a:t>
            </a:r>
          </a:p>
          <a:p>
            <a:pPr marL="0" indent="0">
              <a:buNone/>
            </a:pPr>
            <a:r>
              <a:rPr lang="fr-FR" dirty="0">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Avant 1913, le système judiciaire au Maroc s’organisait selon plusieurs formes de justice.</a:t>
            </a:r>
          </a:p>
          <a:p>
            <a:pPr marL="0" indent="0">
              <a:buNone/>
            </a:pPr>
            <a:r>
              <a:rPr lang="fr-FR" sz="1400" dirty="0">
                <a:latin typeface="Calibri" panose="020F0502020204030204" pitchFamily="34" charset="0"/>
                <a:cs typeface="Calibri" panose="020F0502020204030204" pitchFamily="34" charset="0"/>
              </a:rPr>
              <a:t> </a:t>
            </a:r>
            <a:r>
              <a:rPr lang="fr-FR" sz="1400" dirty="0">
                <a:highlight>
                  <a:srgbClr val="C0C0C0"/>
                </a:highlight>
                <a:latin typeface="Calibri" panose="020F0502020204030204" pitchFamily="34" charset="0"/>
                <a:cs typeface="Calibri" panose="020F0502020204030204" pitchFamily="34" charset="0"/>
              </a:rPr>
              <a:t>La justice de charia</a:t>
            </a:r>
            <a:r>
              <a:rPr lang="fr-FR" sz="1400" dirty="0">
                <a:latin typeface="Calibri" panose="020F0502020204030204" pitchFamily="34" charset="0"/>
                <a:cs typeface="Calibri" panose="020F0502020204030204" pitchFamily="34" charset="0"/>
              </a:rPr>
              <a:t>: C’est l’ensemble des règles qui constituent le droit musulman, ainsi </a:t>
            </a:r>
            <a:r>
              <a:rPr lang="fr-FR" sz="1400" dirty="0">
                <a:highlight>
                  <a:srgbClr val="C0C0C0"/>
                </a:highlight>
                <a:latin typeface="Calibri" panose="020F0502020204030204" pitchFamily="34" charset="0"/>
                <a:cs typeface="Calibri" panose="020F0502020204030204" pitchFamily="34" charset="0"/>
              </a:rPr>
              <a:t>le cadi </a:t>
            </a:r>
            <a:r>
              <a:rPr lang="fr-FR" sz="1400" dirty="0">
                <a:latin typeface="Calibri" panose="020F0502020204030204" pitchFamily="34" charset="0"/>
                <a:cs typeface="Calibri" panose="020F0502020204030204" pitchFamily="34" charset="0"/>
              </a:rPr>
              <a:t>(juge du droit commun) s’occupe seulement des affaires immobilières et de statut personnel.</a:t>
            </a:r>
          </a:p>
          <a:p>
            <a:pPr marL="0" indent="0">
              <a:buNone/>
            </a:pPr>
            <a:r>
              <a:rPr lang="fr-FR" sz="1400" dirty="0">
                <a:latin typeface="Calibri" panose="020F0502020204030204" pitchFamily="34" charset="0"/>
                <a:cs typeface="Calibri" panose="020F0502020204030204" pitchFamily="34" charset="0"/>
              </a:rPr>
              <a:t> A coté de la justice de charia existe aussi la justice </a:t>
            </a:r>
            <a:r>
              <a:rPr lang="fr-FR" sz="1400" dirty="0">
                <a:highlight>
                  <a:srgbClr val="C0C0C0"/>
                </a:highlight>
                <a:latin typeface="Calibri" panose="020F0502020204030204" pitchFamily="34" charset="0"/>
                <a:cs typeface="Calibri" panose="020F0502020204030204" pitchFamily="34" charset="0"/>
              </a:rPr>
              <a:t>makhzen</a:t>
            </a:r>
            <a:r>
              <a:rPr lang="fr-FR" sz="1400" dirty="0">
                <a:latin typeface="Calibri" panose="020F0502020204030204" pitchFamily="34" charset="0"/>
                <a:cs typeface="Calibri" panose="020F0502020204030204" pitchFamily="34" charset="0"/>
              </a:rPr>
              <a:t>( qui avait progressivement réduit le domaine de charia);</a:t>
            </a:r>
            <a:r>
              <a:rPr lang="fr-FR" sz="1400" dirty="0">
                <a:highlight>
                  <a:srgbClr val="C0C0C0"/>
                </a:highlight>
                <a:latin typeface="Calibri" panose="020F0502020204030204" pitchFamily="34" charset="0"/>
                <a:cs typeface="Calibri" panose="020F0502020204030204" pitchFamily="34" charset="0"/>
              </a:rPr>
              <a:t>le pacha </a:t>
            </a:r>
            <a:r>
              <a:rPr lang="fr-FR" sz="1400" dirty="0">
                <a:latin typeface="Calibri" panose="020F0502020204030204" pitchFamily="34" charset="0"/>
                <a:cs typeface="Calibri" panose="020F0502020204030204" pitchFamily="34" charset="0"/>
              </a:rPr>
              <a:t>ou </a:t>
            </a:r>
            <a:r>
              <a:rPr lang="fr-FR" sz="1400" dirty="0">
                <a:highlight>
                  <a:srgbClr val="C0C0C0"/>
                </a:highlight>
                <a:latin typeface="Calibri" panose="020F0502020204030204" pitchFamily="34" charset="0"/>
                <a:cs typeface="Calibri" panose="020F0502020204030204" pitchFamily="34" charset="0"/>
              </a:rPr>
              <a:t>le caid</a:t>
            </a:r>
            <a:r>
              <a:rPr lang="fr-FR" sz="1400" dirty="0">
                <a:latin typeface="Calibri" panose="020F0502020204030204" pitchFamily="34" charset="0"/>
                <a:cs typeface="Calibri" panose="020F0502020204030204" pitchFamily="34" charset="0"/>
              </a:rPr>
              <a:t>, le représentant du pouvoir central, s'occupait du domaine pénal, civil et commercial. Sans oublier la justice prédominant dans les régions berbères avait un caractère coutumier et arbitral.</a:t>
            </a:r>
          </a:p>
          <a:p>
            <a:pPr>
              <a:buFont typeface="Wingdings" panose="05000000000000000000" pitchFamily="2" charset="2"/>
              <a:buChar char="q"/>
            </a:pPr>
            <a:r>
              <a:rPr lang="fr-FR" dirty="0">
                <a:solidFill>
                  <a:srgbClr val="C00000"/>
                </a:solidFill>
              </a:rPr>
              <a:t>Section 2:Période du protéctorat:</a:t>
            </a:r>
          </a:p>
          <a:p>
            <a:pPr marL="0" indent="0">
              <a:buNone/>
            </a:pPr>
            <a:r>
              <a:rPr lang="fr-FR" sz="1400" dirty="0">
                <a:latin typeface="Calibri" panose="020F0502020204030204" pitchFamily="34" charset="0"/>
                <a:cs typeface="Calibri" panose="020F0502020204030204" pitchFamily="34" charset="0"/>
              </a:rPr>
              <a:t>   Les autorités du protectorat sont fixé 3 objectifs:</a:t>
            </a:r>
          </a:p>
          <a:p>
            <a:pPr lvl="1">
              <a:buFont typeface="Wingdings" panose="05000000000000000000" pitchFamily="2" charset="2"/>
              <a:buChar char="v"/>
            </a:pPr>
            <a:r>
              <a:rPr lang="fr-FR" sz="1400" dirty="0">
                <a:latin typeface="Calibri" panose="020F0502020204030204" pitchFamily="34" charset="0"/>
                <a:cs typeface="Calibri" panose="020F0502020204030204" pitchFamily="34" charset="0"/>
              </a:rPr>
              <a:t> Mettre fin à la justice conculaire.</a:t>
            </a:r>
          </a:p>
          <a:p>
            <a:pPr lvl="1">
              <a:buFont typeface="Wingdings" panose="05000000000000000000" pitchFamily="2" charset="2"/>
              <a:buChar char="v"/>
            </a:pPr>
            <a:r>
              <a:rPr lang="fr-FR" sz="1400" dirty="0">
                <a:latin typeface="Calibri" panose="020F0502020204030204" pitchFamily="34" charset="0"/>
                <a:cs typeface="Calibri" panose="020F0502020204030204" pitchFamily="34" charset="0"/>
              </a:rPr>
              <a:t> Réorganiser les juridictions chérifiennes.</a:t>
            </a:r>
          </a:p>
          <a:p>
            <a:pPr lvl="1">
              <a:buFont typeface="Wingdings" panose="05000000000000000000" pitchFamily="2" charset="2"/>
              <a:buChar char="v"/>
            </a:pPr>
            <a:r>
              <a:rPr lang="fr-FR" sz="1400" dirty="0">
                <a:latin typeface="Calibri" panose="020F0502020204030204" pitchFamily="34" charset="0"/>
                <a:cs typeface="Calibri" panose="020F0502020204030204" pitchFamily="34" charset="0"/>
              </a:rPr>
              <a:t> Instituer des tribunaux modernes.</a:t>
            </a:r>
          </a:p>
          <a:p>
            <a:pPr>
              <a:buFont typeface="Wingdings" panose="05000000000000000000" pitchFamily="2" charset="2"/>
              <a:buChar char="q"/>
            </a:pPr>
            <a:r>
              <a:rPr lang="fr-FR" dirty="0">
                <a:solidFill>
                  <a:srgbClr val="C00000"/>
                </a:solidFill>
              </a:rPr>
              <a:t>Section3:Après l'indépendance:</a:t>
            </a:r>
          </a:p>
          <a:p>
            <a:pPr marL="0" indent="0">
              <a:buNone/>
            </a:pPr>
            <a:r>
              <a:rPr lang="fr-FR" sz="1400" dirty="0">
                <a:latin typeface="Calibri" panose="020F0502020204030204" pitchFamily="34" charset="0"/>
                <a:cs typeface="Calibri" panose="020F0502020204030204" pitchFamily="34" charset="0"/>
              </a:rPr>
              <a:t>Après 1956, plusieurs réformes sont intervenues. La première modification est beaucoup plus formelle c’est le fait que la justice rendue sera au seul nom du roi. Cependant il fallut attendre 1965, que le paysage judiciaire se modifie de tout en tout avec la loi d’unification du 26 janvier 1965, puis la réforme de 1974, ainsi que les réformes de 1993 et 1997 et dernièrement en 2004 en supprimant la cour spéciale de justice.</a:t>
            </a:r>
          </a:p>
          <a:p>
            <a:pPr marL="274320" lvl="1" indent="0">
              <a:buNone/>
            </a:pPr>
            <a:endParaRPr lang="fr-FR" dirty="0"/>
          </a:p>
          <a:p>
            <a:pPr marL="274320" lvl="1" indent="0">
              <a:buNone/>
            </a:pPr>
            <a:endParaRPr lang="fr-FR" dirty="0"/>
          </a:p>
          <a:p>
            <a:pPr marL="0" indent="0">
              <a:buNone/>
            </a:pPr>
            <a:endParaRPr lang="en-US" dirty="0"/>
          </a:p>
        </p:txBody>
      </p:sp>
    </p:spTree>
    <p:extLst>
      <p:ext uri="{BB962C8B-B14F-4D97-AF65-F5344CB8AC3E}">
        <p14:creationId xmlns:p14="http://schemas.microsoft.com/office/powerpoint/2010/main" val="93181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1000"/>
                                        <p:tgtEl>
                                          <p:spTgt spid="3">
                                            <p:txEl>
                                              <p:pRg st="10" end="10"/>
                                            </p:txEl>
                                          </p:spTgt>
                                        </p:tgtEl>
                                      </p:cBhvr>
                                    </p:animEffect>
                                    <p:anim calcmode="lin" valueType="num">
                                      <p:cBhvr>
                                        <p:cTn id="6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F1FF802-484D-4D8E-9D78-23F32666EC7C}"/>
              </a:ext>
            </a:extLst>
          </p:cNvPr>
          <p:cNvSpPr/>
          <p:nvPr/>
        </p:nvSpPr>
        <p:spPr>
          <a:xfrm>
            <a:off x="1887984" y="5730288"/>
            <a:ext cx="8416031" cy="958788"/>
          </a:xfrm>
          <a:prstGeom prst="roundRect">
            <a:avLst/>
          </a:prstGeom>
          <a:solidFill>
            <a:schemeClr val="bg1">
              <a:lumMod val="85000"/>
            </a:schemeClr>
          </a:solidFill>
          <a:ln>
            <a:noFill/>
          </a:ln>
          <a:effectLst>
            <a:glow rad="139700">
              <a:schemeClr val="accent1">
                <a:satMod val="175000"/>
                <a:alpha val="40000"/>
              </a:schemeClr>
            </a:glow>
            <a:outerShdw blurRad="50800" dist="38100" dir="16200000" rotWithShape="0">
              <a:prstClr val="black">
                <a:alpha val="40000"/>
              </a:prstClr>
            </a:outerShdw>
            <a:reflection blurRad="6350" stA="50000" endA="300" endPos="38500" dist="50800" dir="5400000" sy="-100000" algn="bl" rotWithShape="0"/>
            <a:softEdge rad="6350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2BB08-B19A-48E6-919E-F3384EE4CBCE}"/>
              </a:ext>
            </a:extLst>
          </p:cNvPr>
          <p:cNvSpPr>
            <a:spLocks noGrp="1"/>
          </p:cNvSpPr>
          <p:nvPr>
            <p:ph type="title"/>
          </p:nvPr>
        </p:nvSpPr>
        <p:spPr/>
        <p:txBody>
          <a:bodyPr>
            <a:normAutofit fontScale="90000"/>
          </a:bodyPr>
          <a:lstStyle/>
          <a:p>
            <a:r>
              <a:rPr lang="en-US" b="1" dirty="0"/>
              <a:t>L’ORGANISATION JURIDICTIONNELLE DU MAROC</a:t>
            </a:r>
            <a:br>
              <a:rPr lang="en-US" b="1" dirty="0"/>
            </a:br>
            <a:endParaRPr lang="en-US" dirty="0"/>
          </a:p>
        </p:txBody>
      </p:sp>
      <p:pic>
        <p:nvPicPr>
          <p:cNvPr id="5" name="Content Placeholder 4">
            <a:extLst>
              <a:ext uri="{FF2B5EF4-FFF2-40B4-BE49-F238E27FC236}">
                <a16:creationId xmlns:a16="http://schemas.microsoft.com/office/drawing/2014/main" id="{6E47CAAF-4EF2-402F-B57A-B2FD50C698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6629" y="1489781"/>
            <a:ext cx="8618738" cy="4084278"/>
          </a:xfrm>
        </p:spPr>
      </p:pic>
      <p:sp>
        <p:nvSpPr>
          <p:cNvPr id="6" name="TextBox 5">
            <a:extLst>
              <a:ext uri="{FF2B5EF4-FFF2-40B4-BE49-F238E27FC236}">
                <a16:creationId xmlns:a16="http://schemas.microsoft.com/office/drawing/2014/main" id="{B5C23521-7AAE-4327-89FA-FD0EC83053A2}"/>
              </a:ext>
            </a:extLst>
          </p:cNvPr>
          <p:cNvSpPr txBox="1"/>
          <p:nvPr/>
        </p:nvSpPr>
        <p:spPr>
          <a:xfrm>
            <a:off x="1852472" y="5886516"/>
            <a:ext cx="8487053" cy="646331"/>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Calibri" panose="020F0502020204030204" pitchFamily="34" charset="0"/>
                <a:cs typeface="Calibri" panose="020F0502020204030204" pitchFamily="34" charset="0"/>
              </a:rPr>
              <a:t>Depuis 2011, il n’existe plus qu’une seule juridiction d’exception, à savoir : Le Tribunal Militaire Permanent des Forces Armées Royales. </a:t>
            </a:r>
            <a:endParaRPr lang="en-US"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CE4D4CED-56FB-40C5-ADCE-5AED1ED89D65}"/>
              </a:ext>
            </a:extLst>
          </p:cNvPr>
          <p:cNvSpPr/>
          <p:nvPr/>
        </p:nvSpPr>
        <p:spPr>
          <a:xfrm>
            <a:off x="2450236" y="3039201"/>
            <a:ext cx="1145220" cy="4350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22A29F-C301-406B-85E0-AC306CF10B92}"/>
              </a:ext>
            </a:extLst>
          </p:cNvPr>
          <p:cNvSpPr/>
          <p:nvPr/>
        </p:nvSpPr>
        <p:spPr>
          <a:xfrm>
            <a:off x="4173983" y="3429000"/>
            <a:ext cx="495671" cy="1552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BFF079-3092-4F0D-AEF7-A48A4CD299C6}"/>
              </a:ext>
            </a:extLst>
          </p:cNvPr>
          <p:cNvSpPr/>
          <p:nvPr/>
        </p:nvSpPr>
        <p:spPr>
          <a:xfrm>
            <a:off x="2753557" y="4579230"/>
            <a:ext cx="646592" cy="179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B9024-0FAC-4E63-AB0F-48584F5832C4}"/>
              </a:ext>
            </a:extLst>
          </p:cNvPr>
          <p:cNvSpPr/>
          <p:nvPr/>
        </p:nvSpPr>
        <p:spPr>
          <a:xfrm>
            <a:off x="5777881" y="4400030"/>
            <a:ext cx="398018" cy="17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568AF8-2A7B-4F31-9875-4930BB731309}"/>
              </a:ext>
            </a:extLst>
          </p:cNvPr>
          <p:cNvSpPr/>
          <p:nvPr/>
        </p:nvSpPr>
        <p:spPr>
          <a:xfrm>
            <a:off x="7272291" y="4400030"/>
            <a:ext cx="362506" cy="17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5F6F9C-372A-4F81-B633-567F3BC757A0}"/>
              </a:ext>
            </a:extLst>
          </p:cNvPr>
          <p:cNvSpPr/>
          <p:nvPr/>
        </p:nvSpPr>
        <p:spPr>
          <a:xfrm>
            <a:off x="7157620" y="3584281"/>
            <a:ext cx="229341" cy="1197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46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F6FA-396C-4356-8FE3-82079E269647}"/>
              </a:ext>
            </a:extLst>
          </p:cNvPr>
          <p:cNvSpPr>
            <a:spLocks noGrp="1"/>
          </p:cNvSpPr>
          <p:nvPr>
            <p:ph type="title"/>
          </p:nvPr>
        </p:nvSpPr>
        <p:spPr>
          <a:xfrm>
            <a:off x="1069848" y="320040"/>
            <a:ext cx="10058400" cy="1609344"/>
          </a:xfrm>
        </p:spPr>
        <p:txBody>
          <a:bodyPr>
            <a:normAutofit/>
          </a:bodyPr>
          <a:lstStyle/>
          <a:p>
            <a:r>
              <a:rPr lang="fr-FR" sz="5000" dirty="0"/>
              <a:t>Système juridictionnel marocain actuel:</a:t>
            </a:r>
            <a:endParaRPr lang="en-US" sz="5000" dirty="0"/>
          </a:p>
        </p:txBody>
      </p:sp>
      <p:sp>
        <p:nvSpPr>
          <p:cNvPr id="3" name="Content Placeholder 2">
            <a:extLst>
              <a:ext uri="{FF2B5EF4-FFF2-40B4-BE49-F238E27FC236}">
                <a16:creationId xmlns:a16="http://schemas.microsoft.com/office/drawing/2014/main" id="{CD1153C0-373E-4F44-A522-605C8A19013C}"/>
              </a:ext>
            </a:extLst>
          </p:cNvPr>
          <p:cNvSpPr>
            <a:spLocks noGrp="1"/>
          </p:cNvSpPr>
          <p:nvPr>
            <p:ph idx="1"/>
          </p:nvPr>
        </p:nvSpPr>
        <p:spPr>
          <a:xfrm>
            <a:off x="996429" y="2199798"/>
            <a:ext cx="10058400" cy="1444752"/>
          </a:xfrm>
        </p:spPr>
        <p:txBody>
          <a:bodyPr>
            <a:noAutofit/>
          </a:bodyPr>
          <a:lstStyle/>
          <a:p>
            <a:pPr>
              <a:buNone/>
            </a:pPr>
            <a:r>
              <a:rPr lang="fr-FR" sz="2800"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L’ordre judiciaire marocain comprend à la base des juridictions dites de première instance aussi appelé premier degré et des Juridictions de second degré aussi appelé les cours d’appel et à son sommet, on trouve La cour suprême. A coté de juridictions de droit commun, il y a des juridictions spécialisées et d’autres exceptionnelles.</a:t>
            </a:r>
          </a:p>
          <a:p>
            <a:pPr>
              <a:buFont typeface="Wingdings" pitchFamily="2" charset="2"/>
              <a:buChar char="Ø"/>
            </a:pPr>
            <a:r>
              <a:rPr lang="fr-FR" dirty="0">
                <a:solidFill>
                  <a:srgbClr val="C00000"/>
                </a:solidFill>
                <a:latin typeface="Calibri" panose="020F0502020204030204" pitchFamily="34" charset="0"/>
                <a:cs typeface="Calibri" panose="020F0502020204030204" pitchFamily="34" charset="0"/>
              </a:rPr>
              <a:t>Mais quelle est la différence entre les juridictions de première instance et celle de second degré?</a:t>
            </a:r>
          </a:p>
          <a:p>
            <a:pPr>
              <a:buFont typeface="Wingdings" pitchFamily="2" charset="2"/>
              <a:buChar char="Ø"/>
            </a:pPr>
            <a:r>
              <a:rPr lang="fr-FR" dirty="0">
                <a:solidFill>
                  <a:srgbClr val="C00000"/>
                </a:solidFill>
                <a:latin typeface="Calibri" panose="020F0502020204030204" pitchFamily="34" charset="0"/>
                <a:cs typeface="Calibri" panose="020F0502020204030204" pitchFamily="34" charset="0"/>
              </a:rPr>
              <a:t>Quelles sont les caractéristiques des juridictions de droit commun, spécialisées, exceptionnelles?</a:t>
            </a:r>
          </a:p>
          <a:p>
            <a:pPr>
              <a:buFont typeface="Wingdings" pitchFamily="2" charset="2"/>
              <a:buChar char="Ø"/>
            </a:pPr>
            <a:endParaRPr lang="fr-FR" sz="2800" dirty="0">
              <a:solidFill>
                <a:srgbClr val="C00000"/>
              </a:solidFill>
            </a:endParaRPr>
          </a:p>
        </p:txBody>
      </p:sp>
    </p:spTree>
    <p:extLst>
      <p:ext uri="{BB962C8B-B14F-4D97-AF65-F5344CB8AC3E}">
        <p14:creationId xmlns:p14="http://schemas.microsoft.com/office/powerpoint/2010/main" val="16498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0584" y="3294268"/>
            <a:ext cx="4663440" cy="3483864"/>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fr-FR" sz="1600" dirty="0">
                <a:solidFill>
                  <a:srgbClr val="C00000"/>
                </a:solidFill>
                <a:latin typeface="Calibri" panose="020F0502020204030204" pitchFamily="34" charset="0"/>
                <a:cs typeface="Calibri" panose="020F0502020204030204" pitchFamily="34" charset="0"/>
              </a:rPr>
              <a:t>La cour suprême: </a:t>
            </a:r>
            <a:r>
              <a:rPr lang="fr-FR" sz="1600" dirty="0">
                <a:latin typeface="Calibri" panose="020F0502020204030204" pitchFamily="34" charset="0"/>
                <a:cs typeface="Calibri" panose="020F0502020204030204" pitchFamily="34" charset="0"/>
              </a:rPr>
              <a:t>exerce sa compétence sur l’ensemble du territoire, elle est divisée en chambre (civile, criminelle, commerciale…) composées chacune d’un président et de conseillers. En principe toute décision rendue en dernier ressort par les Tribunaux de première instance ou par les cours d’appel peut faire l’objet d’un pourvoi en cassation. </a:t>
            </a:r>
            <a:r>
              <a:rPr lang="fr-FR" sz="1600" u="sng" dirty="0">
                <a:latin typeface="Calibri" panose="020F0502020204030204" pitchFamily="34" charset="0"/>
                <a:cs typeface="Calibri" panose="020F0502020204030204" pitchFamily="34" charset="0"/>
              </a:rPr>
              <a:t>La cour de cassation ne constitue pas un troisième degré de juridiction</a:t>
            </a:r>
            <a:r>
              <a:rPr lang="fr-FR" sz="1600" dirty="0">
                <a:latin typeface="Calibri" panose="020F0502020204030204" pitchFamily="34" charset="0"/>
                <a:cs typeface="Calibri" panose="020F0502020204030204" pitchFamily="34" charset="0"/>
              </a:rPr>
              <a:t>, elle contrôle la conformité au droit sans réexaminer les faits et fixe le sens dans lequel la règle de droit doit être appliquée</a:t>
            </a:r>
            <a:r>
              <a:rPr lang="fr-FR" sz="1600" b="1" dirty="0">
                <a:latin typeface="Calibri" panose="020F0502020204030204" pitchFamily="34" charset="0"/>
                <a:cs typeface="Calibri" panose="020F0502020204030204" pitchFamily="34" charset="0"/>
              </a:rPr>
              <a:t>. Le Ministère public est représenté auprès de la cour de cassation par le procureur général et des avocats généraux. </a:t>
            </a:r>
          </a:p>
        </p:txBody>
      </p:sp>
      <p:sp>
        <p:nvSpPr>
          <p:cNvPr id="5" name="ZoneTexte 4"/>
          <p:cNvSpPr txBox="1"/>
          <p:nvPr/>
        </p:nvSpPr>
        <p:spPr>
          <a:xfrm>
            <a:off x="512064" y="557784"/>
            <a:ext cx="4023359" cy="13325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a:solidFill>
                  <a:srgbClr val="C00000"/>
                </a:solidFill>
                <a:latin typeface="Calibri" panose="020F0502020204030204" pitchFamily="34" charset="0"/>
                <a:cs typeface="Calibri" panose="020F0502020204030204" pitchFamily="34" charset="0"/>
              </a:rPr>
              <a:t>Les juridictions de droit commun: </a:t>
            </a:r>
            <a:r>
              <a:rPr lang="fr-FR" sz="1600" dirty="0">
                <a:latin typeface="Calibri" panose="020F0502020204030204" pitchFamily="34" charset="0"/>
                <a:cs typeface="Calibri" panose="020F0502020204030204" pitchFamily="34" charset="0"/>
              </a:rPr>
              <a:t>Une juridiction de droit commun est en principe compétente pour tout litige qui n’est pas spécialement attribué par la loi à une autre juridiction</a:t>
            </a:r>
          </a:p>
        </p:txBody>
      </p:sp>
      <p:sp>
        <p:nvSpPr>
          <p:cNvPr id="6" name="ZoneTexte 5"/>
          <p:cNvSpPr txBox="1"/>
          <p:nvPr/>
        </p:nvSpPr>
        <p:spPr>
          <a:xfrm>
            <a:off x="5833873" y="9144"/>
            <a:ext cx="6172200"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600" dirty="0">
                <a:solidFill>
                  <a:srgbClr val="C00000"/>
                </a:solidFill>
                <a:latin typeface="Calibri" panose="020F0502020204030204" pitchFamily="34" charset="0"/>
                <a:cs typeface="Calibri" panose="020F0502020204030204" pitchFamily="34" charset="0"/>
              </a:rPr>
              <a:t>Les tribunaux de première instance: </a:t>
            </a:r>
            <a:r>
              <a:rPr lang="fr-FR" sz="1600" dirty="0">
                <a:latin typeface="Calibri" panose="020F0502020204030204" pitchFamily="34" charset="0"/>
                <a:cs typeface="Calibri" panose="020F0502020204030204" pitchFamily="34" charset="0"/>
              </a:rPr>
              <a:t>l’intervention du tribunal de première instance juge toutes les affaires qui n’ont pas été spécialement attribuées à une autre juridiction. Ces tribunaux peuvent comprendre plusieurs chambres (chambre de famille ; chambre civile….). Le tribunal de première instance statue en collégialité (trois Magistrats). Néanmoins, il peut aussi statuer à juge unique pour certaines affaires, </a:t>
            </a:r>
            <a:r>
              <a:rPr lang="fr-FR" sz="1600" b="1" dirty="0">
                <a:latin typeface="Calibri" panose="020F0502020204030204" pitchFamily="34" charset="0"/>
                <a:cs typeface="Calibri" panose="020F0502020204030204" pitchFamily="34" charset="0"/>
              </a:rPr>
              <a:t>ainsi que du ministère public représenté par le procureur du Roi et ses substituts.</a:t>
            </a:r>
          </a:p>
        </p:txBody>
      </p:sp>
      <p:sp>
        <p:nvSpPr>
          <p:cNvPr id="7" name="ZoneTexte 6"/>
          <p:cNvSpPr txBox="1"/>
          <p:nvPr/>
        </p:nvSpPr>
        <p:spPr>
          <a:xfrm>
            <a:off x="5340096" y="2221992"/>
            <a:ext cx="6675120"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600" dirty="0">
                <a:latin typeface="Calibri" panose="020F0502020204030204" pitchFamily="34" charset="0"/>
                <a:cs typeface="Calibri" panose="020F0502020204030204" pitchFamily="34" charset="0"/>
              </a:rPr>
              <a:t> </a:t>
            </a:r>
            <a:r>
              <a:rPr lang="fr-FR" sz="1600" dirty="0">
                <a:solidFill>
                  <a:srgbClr val="C00000"/>
                </a:solidFill>
                <a:latin typeface="Calibri" panose="020F0502020204030204" pitchFamily="34" charset="0"/>
                <a:cs typeface="Calibri" panose="020F0502020204030204" pitchFamily="34" charset="0"/>
              </a:rPr>
              <a:t>Les cours d’appel: </a:t>
            </a:r>
            <a:r>
              <a:rPr lang="fr-FR" sz="1600" dirty="0">
                <a:latin typeface="Calibri" panose="020F0502020204030204" pitchFamily="34" charset="0"/>
                <a:cs typeface="Calibri" panose="020F0502020204030204" pitchFamily="34" charset="0"/>
              </a:rPr>
              <a:t>A côté des juridictions de première instance, ils existent des cours d’appel dont le rôle est d’examiner les recours en appel des décisions rendues par les tribunaux de première instance. La cour d’appel exerce son contrôle en droit et en fait. Il existe 21 cours d’appel dont le ressort s’étend sur plusieurs départements</a:t>
            </a:r>
            <a:r>
              <a:rPr lang="fr-FR" sz="1600" b="1" dirty="0">
                <a:latin typeface="Calibri" panose="020F0502020204030204" pitchFamily="34" charset="0"/>
                <a:cs typeface="Calibri" panose="020F0502020204030204" pitchFamily="34" charset="0"/>
              </a:rPr>
              <a:t>. Le ministère public est représenté aux audiences des cours d’appel par le procureur général et ses substituts.</a:t>
            </a:r>
          </a:p>
        </p:txBody>
      </p:sp>
      <p:sp>
        <p:nvSpPr>
          <p:cNvPr id="11" name="ZoneTexte 10"/>
          <p:cNvSpPr txBox="1"/>
          <p:nvPr/>
        </p:nvSpPr>
        <p:spPr>
          <a:xfrm>
            <a:off x="4873752" y="4172093"/>
            <a:ext cx="7150608"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 </a:t>
            </a:r>
            <a:r>
              <a:rPr lang="fr-FR" sz="1600" dirty="0">
                <a:solidFill>
                  <a:srgbClr val="C00000"/>
                </a:solidFill>
                <a:latin typeface="Calibri" panose="020F0502020204030204" pitchFamily="34" charset="0"/>
                <a:cs typeface="Calibri" panose="020F0502020204030204" pitchFamily="34" charset="0"/>
              </a:rPr>
              <a:t>Juridictions communales et d’arrondissement: </a:t>
            </a:r>
            <a:r>
              <a:rPr lang="fr-FR" sz="1600" dirty="0">
                <a:latin typeface="Calibri" panose="020F0502020204030204" pitchFamily="34" charset="0"/>
                <a:cs typeface="Calibri" panose="020F0502020204030204" pitchFamily="34" charset="0"/>
              </a:rPr>
              <a:t>La loi relative à l’organisation judicaire du royaume institue des juridictions communales dans les communes rurales et des juridictions d’arrondissement dans les communes urbaines. Elles se composent d’un juge unique assisté d’un greffier. Les attributions des juridictions communales et d’arrondissements se réduisent aux affaires mineures en matière civile et pénale. </a:t>
            </a:r>
          </a:p>
        </p:txBody>
      </p:sp>
      <p:cxnSp>
        <p:nvCxnSpPr>
          <p:cNvPr id="38" name="Connecteur en arc 37"/>
          <p:cNvCxnSpPr/>
          <p:nvPr/>
        </p:nvCxnSpPr>
        <p:spPr>
          <a:xfrm rot="16200000" flipH="1">
            <a:off x="3191256" y="2148840"/>
            <a:ext cx="2157984" cy="1810512"/>
          </a:xfrm>
          <a:prstGeom prst="curvedConnector3">
            <a:avLst>
              <a:gd name="adj1" fmla="val 347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onnecteur en arc 40"/>
          <p:cNvCxnSpPr/>
          <p:nvPr/>
        </p:nvCxnSpPr>
        <p:spPr>
          <a:xfrm rot="5400000">
            <a:off x="1088136" y="1975104"/>
            <a:ext cx="1280160" cy="11887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en arc 42"/>
          <p:cNvCxnSpPr/>
          <p:nvPr/>
        </p:nvCxnSpPr>
        <p:spPr>
          <a:xfrm flipV="1">
            <a:off x="4590288" y="228600"/>
            <a:ext cx="1188720" cy="99669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cteur en arc 47"/>
          <p:cNvCxnSpPr/>
          <p:nvPr/>
        </p:nvCxnSpPr>
        <p:spPr>
          <a:xfrm>
            <a:off x="3995928" y="1956816"/>
            <a:ext cx="1289304" cy="5029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1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heel(1)">
                                      <p:cBhvr>
                                        <p:cTn id="22" dur="1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heel(1)">
                                      <p:cBhvr>
                                        <p:cTn id="32" dur="1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animEffect transition="in" filter="fade">
                                      <p:cBhvr>
                                        <p:cTn id="47" dur="500"/>
                                        <p:tgtEl>
                                          <p:spTgt spid="3">
                                            <p:bg/>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fade">
                                      <p:cBhvr>
                                        <p:cTn id="5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6" grpId="0" animBg="1"/>
      <p:bldP spid="7"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44368" y="521208"/>
            <a:ext cx="573328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solidFill>
                  <a:srgbClr val="C00000"/>
                </a:solidFill>
              </a:rPr>
              <a:t>     </a:t>
            </a:r>
            <a:r>
              <a:rPr lang="fr-FR" dirty="0">
                <a:solidFill>
                  <a:srgbClr val="C00000"/>
                </a:solidFill>
                <a:latin typeface="Calibri" panose="020F0502020204030204" pitchFamily="34" charset="0"/>
                <a:cs typeface="Calibri" panose="020F0502020204030204" pitchFamily="34" charset="0"/>
              </a:rPr>
              <a:t>2 - Les juridictions spécialisées</a:t>
            </a:r>
            <a:r>
              <a:rPr lang="fr-FR" dirty="0">
                <a:solidFill>
                  <a:schemeClr val="dk1"/>
                </a:solidFill>
                <a:latin typeface="Calibri" panose="020F0502020204030204" pitchFamily="34" charset="0"/>
                <a:cs typeface="Calibri" panose="020F0502020204030204" pitchFamily="34" charset="0"/>
              </a:rPr>
              <a:t>:  Les juridictions spécialisées comprennent les tribunaux de commerce et les tribunaux administratifs.</a:t>
            </a:r>
          </a:p>
        </p:txBody>
      </p:sp>
      <p:sp>
        <p:nvSpPr>
          <p:cNvPr id="5" name="ZoneTexte 4"/>
          <p:cNvSpPr txBox="1"/>
          <p:nvPr/>
        </p:nvSpPr>
        <p:spPr>
          <a:xfrm>
            <a:off x="320040" y="2862072"/>
            <a:ext cx="5952744"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solidFill>
                  <a:srgbClr val="FF0000"/>
                </a:solidFill>
              </a:rPr>
              <a:t>               </a:t>
            </a:r>
            <a:r>
              <a:rPr lang="fr-FR" dirty="0">
                <a:solidFill>
                  <a:srgbClr val="C00000"/>
                </a:solidFill>
              </a:rPr>
              <a:t> Les juridictions de commerce:</a:t>
            </a:r>
          </a:p>
          <a:p>
            <a:r>
              <a:rPr lang="fr-FR" dirty="0">
                <a:solidFill>
                  <a:srgbClr val="FF0000"/>
                </a:solidFill>
              </a:rPr>
              <a:t> </a:t>
            </a:r>
            <a:r>
              <a:rPr lang="fr-FR" dirty="0"/>
              <a:t>• Les juridictions commerciales ont été crées par la loi en1997, elles fonctionnent depuis mai 1998. </a:t>
            </a:r>
          </a:p>
          <a:p>
            <a:r>
              <a:rPr lang="fr-FR" dirty="0"/>
              <a:t>• Les juridictions commerciales comprennent les tribunaux de commerce et les cours d’appel de commerce.</a:t>
            </a:r>
          </a:p>
          <a:p>
            <a:r>
              <a:rPr lang="fr-FR" dirty="0"/>
              <a:t>• Les juridictions de commerce sont compétentes pour juger l’ensemble des litiges commerciaux (les actions relatives aux contrats commerciaux, aux effets de commerce….). </a:t>
            </a:r>
          </a:p>
        </p:txBody>
      </p:sp>
      <p:sp>
        <p:nvSpPr>
          <p:cNvPr id="6" name="ZoneTexte 5"/>
          <p:cNvSpPr txBox="1"/>
          <p:nvPr/>
        </p:nvSpPr>
        <p:spPr>
          <a:xfrm>
            <a:off x="6641592" y="2816352"/>
            <a:ext cx="5230368"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solidFill>
                  <a:srgbClr val="FF0000"/>
                </a:solidFill>
                <a:latin typeface="Calibri" panose="020F0502020204030204" pitchFamily="34" charset="0"/>
                <a:cs typeface="Calibri" panose="020F0502020204030204" pitchFamily="34" charset="0"/>
              </a:rPr>
              <a:t>                  </a:t>
            </a:r>
            <a:r>
              <a:rPr lang="fr-FR" dirty="0">
                <a:solidFill>
                  <a:srgbClr val="C00000"/>
                </a:solidFill>
                <a:latin typeface="Calibri" panose="020F0502020204030204" pitchFamily="34" charset="0"/>
                <a:cs typeface="Calibri" panose="020F0502020204030204" pitchFamily="34" charset="0"/>
              </a:rPr>
              <a:t>Tribunaux administratifs: </a:t>
            </a:r>
          </a:p>
          <a:p>
            <a:r>
              <a:rPr lang="fr-FR" dirty="0">
                <a:solidFill>
                  <a:schemeClr val="dk1"/>
                </a:solidFill>
                <a:latin typeface="Calibri" panose="020F0502020204030204" pitchFamily="34" charset="0"/>
                <a:cs typeface="Calibri" panose="020F0502020204030204" pitchFamily="34" charset="0"/>
              </a:rPr>
              <a:t>sont installés dans les principales régions du Royaume. Les juridictions administratives comprennent d’une part </a:t>
            </a:r>
            <a:r>
              <a:rPr lang="fr-FR" b="1" dirty="0">
                <a:solidFill>
                  <a:schemeClr val="dk1"/>
                </a:solidFill>
                <a:latin typeface="Calibri" panose="020F0502020204030204" pitchFamily="34" charset="0"/>
                <a:cs typeface="Calibri" panose="020F0502020204030204" pitchFamily="34" charset="0"/>
              </a:rPr>
              <a:t>les tribunaux administratifs</a:t>
            </a:r>
            <a:r>
              <a:rPr lang="fr-FR" dirty="0">
                <a:solidFill>
                  <a:schemeClr val="dk1"/>
                </a:solidFill>
                <a:latin typeface="Calibri" panose="020F0502020204030204" pitchFamily="34" charset="0"/>
                <a:cs typeface="Calibri" panose="020F0502020204030204" pitchFamily="34" charset="0"/>
              </a:rPr>
              <a:t>, et d’autre part, </a:t>
            </a:r>
            <a:r>
              <a:rPr lang="fr-FR" b="1" dirty="0">
                <a:solidFill>
                  <a:schemeClr val="dk1"/>
                </a:solidFill>
                <a:latin typeface="Calibri" panose="020F0502020204030204" pitchFamily="34" charset="0"/>
                <a:cs typeface="Calibri" panose="020F0502020204030204" pitchFamily="34" charset="0"/>
              </a:rPr>
              <a:t>les cours d’appels administratives</a:t>
            </a:r>
            <a:r>
              <a:rPr lang="fr-FR" dirty="0">
                <a:solidFill>
                  <a:schemeClr val="dk1"/>
                </a:solidFill>
                <a:latin typeface="Calibri" panose="020F0502020204030204" pitchFamily="34" charset="0"/>
                <a:cs typeface="Calibri" panose="020F0502020204030204" pitchFamily="34" charset="0"/>
              </a:rPr>
              <a:t>. Les juridictions administratives sont dotée de la compétence pour juger, les litiges relatifs aux contrats administratifs, les actions en réparation de dommages causés par les actes ou les activités des personnes publiques….</a:t>
            </a:r>
          </a:p>
        </p:txBody>
      </p:sp>
      <p:cxnSp>
        <p:nvCxnSpPr>
          <p:cNvPr id="8" name="Connecteur en angle 7"/>
          <p:cNvCxnSpPr/>
          <p:nvPr/>
        </p:nvCxnSpPr>
        <p:spPr>
          <a:xfrm rot="5400000">
            <a:off x="2836926" y="1547622"/>
            <a:ext cx="1316736" cy="12024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en angle 11"/>
          <p:cNvCxnSpPr/>
          <p:nvPr/>
        </p:nvCxnSpPr>
        <p:spPr>
          <a:xfrm rot="16200000" flipH="1">
            <a:off x="6793992" y="1517904"/>
            <a:ext cx="1307592" cy="11978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554264" y="936474"/>
            <a:ext cx="468421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solidFill>
                  <a:srgbClr val="C00000"/>
                </a:solidFill>
                <a:latin typeface="Calibri" panose="020F0502020204030204" pitchFamily="34" charset="0"/>
                <a:cs typeface="Calibri" panose="020F0502020204030204" pitchFamily="34" charset="0"/>
              </a:rPr>
              <a:t>3 - Juridictions exceptionnelles:</a:t>
            </a:r>
            <a:r>
              <a:rPr lang="fr-FR" dirty="0">
                <a:latin typeface="Calibri" panose="020F0502020204030204" pitchFamily="34" charset="0"/>
                <a:cs typeface="Calibri" panose="020F0502020204030204" pitchFamily="34" charset="0"/>
              </a:rPr>
              <a:t>  comprennent:</a:t>
            </a:r>
          </a:p>
        </p:txBody>
      </p:sp>
      <p:sp>
        <p:nvSpPr>
          <p:cNvPr id="6" name="ZoneTexte 5"/>
          <p:cNvSpPr txBox="1"/>
          <p:nvPr/>
        </p:nvSpPr>
        <p:spPr>
          <a:xfrm>
            <a:off x="530352" y="3145536"/>
            <a:ext cx="5111496"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solidFill>
                  <a:srgbClr val="C00000"/>
                </a:solidFill>
                <a:latin typeface="Calibri" panose="020F0502020204030204" pitchFamily="34" charset="0"/>
                <a:cs typeface="Calibri" panose="020F0502020204030204" pitchFamily="34" charset="0"/>
              </a:rPr>
              <a:t>La cour de justice militaire: </a:t>
            </a:r>
            <a:r>
              <a:rPr lang="fr-FR" dirty="0">
                <a:latin typeface="Calibri" panose="020F0502020204030204" pitchFamily="34" charset="0"/>
                <a:cs typeface="Calibri" panose="020F0502020204030204" pitchFamily="34" charset="0"/>
              </a:rPr>
              <a:t>elle est dotée de la compétence pour juger des crimes commis par les militaires ainsi que ceux menaçant la sûreté nationale. Elle est composée de magistrats professionnels et militaires. Elle est présidée par un magistrat professionnel. La procédure appliquée est la loi de la justice militaire.</a:t>
            </a:r>
          </a:p>
          <a:p>
            <a:r>
              <a:rPr lang="fr-FR" dirty="0">
                <a:latin typeface="Calibri" panose="020F0502020204030204" pitchFamily="34" charset="0"/>
                <a:cs typeface="Calibri" panose="020F0502020204030204" pitchFamily="34" charset="0"/>
              </a:rPr>
              <a:t> </a:t>
            </a:r>
          </a:p>
        </p:txBody>
      </p:sp>
      <p:sp>
        <p:nvSpPr>
          <p:cNvPr id="8" name="ZoneTexte 7"/>
          <p:cNvSpPr txBox="1"/>
          <p:nvPr/>
        </p:nvSpPr>
        <p:spPr>
          <a:xfrm>
            <a:off x="6830568" y="3154680"/>
            <a:ext cx="4526280"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solidFill>
                  <a:srgbClr val="C00000"/>
                </a:solidFill>
                <a:latin typeface="Calibri" panose="020F0502020204030204" pitchFamily="34" charset="0"/>
                <a:cs typeface="Calibri" panose="020F0502020204030204" pitchFamily="34" charset="0"/>
              </a:rPr>
              <a:t>La haute cour: </a:t>
            </a:r>
            <a:r>
              <a:rPr lang="fr-FR" dirty="0">
                <a:latin typeface="Calibri" panose="020F0502020204030204" pitchFamily="34" charset="0"/>
                <a:cs typeface="Calibri" panose="020F0502020204030204" pitchFamily="34" charset="0"/>
              </a:rPr>
              <a:t>Elle est composée de magistrats professionnels et de magistrats parlementaires. Présidée par un magistrat professionnel. Elle a la compétence de juger les crimes commis par les membres du gouvernement.</a:t>
            </a:r>
          </a:p>
          <a:p>
            <a:endParaRPr lang="fr-FR" dirty="0"/>
          </a:p>
        </p:txBody>
      </p:sp>
      <p:cxnSp>
        <p:nvCxnSpPr>
          <p:cNvPr id="10" name="Connecteur en arc 9"/>
          <p:cNvCxnSpPr/>
          <p:nvPr/>
        </p:nvCxnSpPr>
        <p:spPr>
          <a:xfrm rot="16200000" flipH="1">
            <a:off x="7612380" y="1659636"/>
            <a:ext cx="1508760" cy="12801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en arc 11"/>
          <p:cNvCxnSpPr/>
          <p:nvPr/>
        </p:nvCxnSpPr>
        <p:spPr>
          <a:xfrm rot="5400000">
            <a:off x="2944368" y="1810512"/>
            <a:ext cx="1472184" cy="97840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290</TotalTime>
  <Words>1145</Words>
  <Application>Microsoft Office PowerPoint</Application>
  <PresentationFormat>Widescreen</PresentationFormat>
  <Paragraphs>52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Rockwell</vt:lpstr>
      <vt:lpstr>Rockwell Condensed</vt:lpstr>
      <vt:lpstr>Wingdings</vt:lpstr>
      <vt:lpstr>Wood Type</vt:lpstr>
      <vt:lpstr>Organisation judiciaire </vt:lpstr>
      <vt:lpstr>Introduction:</vt:lpstr>
      <vt:lpstr>Plan:</vt:lpstr>
      <vt:lpstr>Un bref historique de l’évolution judiciaire au Maroc:</vt:lpstr>
      <vt:lpstr>L’ORGANISATION JURIDICTIONNELLE DU MAROC </vt:lpstr>
      <vt:lpstr>Système juridictionnel marocain actuel:</vt:lpstr>
      <vt:lpstr>PowerPoint Presentation</vt:lpstr>
      <vt:lpstr>PowerPoint Presentation</vt:lpstr>
      <vt:lpstr>PowerPoint Presentation</vt:lpstr>
      <vt:lpstr>Recapitulons</vt:lpstr>
      <vt:lpstr>Conclusion: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judiciaire </dc:title>
  <dc:creator>Marouan El ouardi</dc:creator>
  <cp:lastModifiedBy>Marouan El ouardi</cp:lastModifiedBy>
  <cp:revision>35</cp:revision>
  <dcterms:created xsi:type="dcterms:W3CDTF">2020-05-12T02:11:48Z</dcterms:created>
  <dcterms:modified xsi:type="dcterms:W3CDTF">2020-05-12T15:31:24Z</dcterms:modified>
</cp:coreProperties>
</file>