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394" r:id="rId3"/>
    <p:sldId id="395" r:id="rId4"/>
    <p:sldId id="396" r:id="rId5"/>
    <p:sldId id="397" r:id="rId6"/>
    <p:sldId id="398" r:id="rId7"/>
    <p:sldId id="399" r:id="rId8"/>
    <p:sldId id="405" r:id="rId9"/>
    <p:sldId id="400" r:id="rId10"/>
    <p:sldId id="401" r:id="rId11"/>
    <p:sldId id="402" r:id="rId12"/>
    <p:sldId id="403" r:id="rId13"/>
    <p:sldId id="404" r:id="rId14"/>
    <p:sldId id="406" r:id="rId15"/>
    <p:sldId id="407" r:id="rId16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72" autoAdjust="0"/>
    <p:restoredTop sz="94660"/>
  </p:normalViewPr>
  <p:slideViewPr>
    <p:cSldViewPr>
      <p:cViewPr>
        <p:scale>
          <a:sx n="58" d="100"/>
          <a:sy n="58" d="100"/>
        </p:scale>
        <p:origin x="-120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1A720-24F8-4EB5-8415-E38A8232568A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A0CD6-3BE6-4E92-9580-4A172D0413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61081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B800A-392F-4110-ADEC-1014F86178B9}" type="datetimeFigureOut">
              <a:rPr lang="fr-FR" smtClean="0"/>
              <a:pPr/>
              <a:t>16/03/2020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BEB53-2877-4D4E-92AB-3B363B0A54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6062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03300" y="685800"/>
            <a:ext cx="4851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9C77D-6222-4224-A1EA-E7E1B17F96FC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987B-4F83-4752-A7C5-E8E7A279EFBF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CDC0-3F0E-4107-9CA6-D824A46AAE9D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23E6-9BEE-4B4D-972C-CF8342A32DFF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802013" y="3745023"/>
            <a:ext cx="9178503" cy="174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13" y="1511308"/>
            <a:ext cx="9178503" cy="2123516"/>
          </a:xfrm>
        </p:spPr>
        <p:txBody>
          <a:bodyPr anchor="b">
            <a:noAutofit/>
          </a:bodyPr>
          <a:lstStyle>
            <a:lvl1pPr>
              <a:defRPr sz="5000" b="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006" y="3862212"/>
            <a:ext cx="7485380" cy="193110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1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5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6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8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B3ADD-9439-48F5-B40A-602E1E72C360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DE2A-B014-46A6-BFD5-01333D474E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1146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03385" indent="-390769">
              <a:buFont typeface="Wingdings" pitchFamily="2" charset="2"/>
              <a:buChar char="§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9" y="20993"/>
            <a:ext cx="1804489" cy="3620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0064-43DB-4E33-ABF0-F8ADFBFD48DD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159" y="20993"/>
            <a:ext cx="6482895" cy="3620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5837" y="7194418"/>
            <a:ext cx="1247563" cy="3620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023186-7FF4-4EC9-87F9-5419D1011A7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93429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gradFill rotWithShape="1">
          <a:gsLst>
            <a:gs pos="0">
              <a:schemeClr val="accent1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51856" y="2361404"/>
            <a:ext cx="9178503" cy="174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11" y="2602795"/>
            <a:ext cx="9089390" cy="2424377"/>
          </a:xfrm>
        </p:spPr>
        <p:txBody>
          <a:bodyPr anchor="b"/>
          <a:lstStyle>
            <a:lvl1pPr algn="l">
              <a:defRPr sz="5500" b="0" cap="all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8234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843786"/>
            <a:ext cx="4722920" cy="519887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843786"/>
            <a:ext cx="4722920" cy="519887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8AD78-66C3-4C3C-9D92-F1A15DF1E4A3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1322-6697-488F-9866-80A97B32695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7993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753589" y="4457764"/>
            <a:ext cx="5188097" cy="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6" y="1847150"/>
            <a:ext cx="4598162" cy="70492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300" b="0">
                <a:solidFill>
                  <a:schemeClr val="tx2"/>
                </a:solidFill>
              </a:defRPr>
            </a:lvl1pPr>
            <a:lvl2pPr marL="521026" indent="0">
              <a:buNone/>
              <a:defRPr sz="2300" b="1"/>
            </a:lvl2pPr>
            <a:lvl3pPr marL="1042051" indent="0">
              <a:buNone/>
              <a:defRPr sz="2100" b="1"/>
            </a:lvl3pPr>
            <a:lvl4pPr marL="1563074" indent="0">
              <a:buNone/>
              <a:defRPr sz="1800" b="1"/>
            </a:lvl4pPr>
            <a:lvl5pPr marL="2084100" indent="0">
              <a:buNone/>
              <a:defRPr sz="1800" b="1"/>
            </a:lvl5pPr>
            <a:lvl6pPr marL="2605126" indent="0">
              <a:buNone/>
              <a:defRPr sz="1800" b="1"/>
            </a:lvl6pPr>
            <a:lvl7pPr marL="3126150" indent="0">
              <a:buNone/>
              <a:defRPr sz="1800" b="1"/>
            </a:lvl7pPr>
            <a:lvl8pPr marL="3647176" indent="0">
              <a:buNone/>
              <a:defRPr sz="1800" b="1"/>
            </a:lvl8pPr>
            <a:lvl9pPr marL="4168198" indent="0">
              <a:buNone/>
              <a:defRPr sz="18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6" y="2686757"/>
            <a:ext cx="4598162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574" y="1847150"/>
            <a:ext cx="4598162" cy="70492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3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026" indent="0">
              <a:buNone/>
              <a:defRPr sz="2300" b="1"/>
            </a:lvl2pPr>
            <a:lvl3pPr marL="1042051" indent="0">
              <a:buNone/>
              <a:defRPr sz="2100" b="1"/>
            </a:lvl3pPr>
            <a:lvl4pPr marL="1563074" indent="0">
              <a:buNone/>
              <a:defRPr sz="1800" b="1"/>
            </a:lvl4pPr>
            <a:lvl5pPr marL="2084100" indent="0">
              <a:buNone/>
              <a:defRPr sz="1800" b="1"/>
            </a:lvl5pPr>
            <a:lvl6pPr marL="2605126" indent="0">
              <a:buNone/>
              <a:defRPr sz="1800" b="1"/>
            </a:lvl6pPr>
            <a:lvl7pPr marL="3126150" indent="0">
              <a:buNone/>
              <a:defRPr sz="1800" b="1"/>
            </a:lvl7pPr>
            <a:lvl8pPr marL="3647176" indent="0">
              <a:buNone/>
              <a:defRPr sz="1800" b="1"/>
            </a:lvl8pPr>
            <a:lvl9pPr marL="4168198" indent="0">
              <a:buNone/>
              <a:defRPr sz="18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574" y="2686757"/>
            <a:ext cx="4598162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7A9A-004D-4500-9735-FC3CAE786A24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EC8C4-0A00-4A2E-AE03-39CED7A55A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11299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600E1-8838-4A6C-B492-38E9123337AA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DF3BA-9BE0-4559-9B39-4C8593F404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12981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1E1D-7279-42C5-8EBB-F6BD963E5C23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B1975-7F76-4FF2-84A6-59A5B1DDA3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2824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172755" y="3945251"/>
            <a:ext cx="6146653" cy="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9" y="872755"/>
            <a:ext cx="2502254" cy="1390396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360" y="872763"/>
            <a:ext cx="6683376" cy="614595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80" y="2347554"/>
            <a:ext cx="2502254" cy="4675835"/>
          </a:xfrm>
        </p:spPr>
        <p:txBody>
          <a:bodyPr/>
          <a:lstStyle>
            <a:lvl1pPr marL="0" indent="0">
              <a:buNone/>
              <a:defRPr sz="1600"/>
            </a:lvl1pPr>
            <a:lvl2pPr marL="521026" indent="0">
              <a:buNone/>
              <a:defRPr sz="1400"/>
            </a:lvl2pPr>
            <a:lvl3pPr marL="1042051" indent="0">
              <a:buNone/>
              <a:defRPr sz="1100"/>
            </a:lvl3pPr>
            <a:lvl4pPr marL="1563074" indent="0">
              <a:buNone/>
              <a:defRPr sz="1100"/>
            </a:lvl4pPr>
            <a:lvl5pPr marL="2084100" indent="0">
              <a:buNone/>
              <a:defRPr sz="1100"/>
            </a:lvl5pPr>
            <a:lvl6pPr marL="2605126" indent="0">
              <a:buNone/>
              <a:defRPr sz="1100"/>
            </a:lvl6pPr>
            <a:lvl7pPr marL="3126150" indent="0">
              <a:buNone/>
              <a:defRPr sz="1100"/>
            </a:lvl7pPr>
            <a:lvl8pPr marL="3647176" indent="0">
              <a:buNone/>
              <a:defRPr sz="1100"/>
            </a:lvl8pPr>
            <a:lvl9pPr marL="4168198" indent="0">
              <a:buNone/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87629-7430-4937-AAD4-D99D341AF090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E9C5A-454C-4BC2-9163-97F0432750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258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4398-86EA-4A2D-80DB-EA1633863BC7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873196"/>
            <a:ext cx="2505745" cy="1393754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42994" y="923581"/>
            <a:ext cx="6904857" cy="6060688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026" indent="0">
              <a:buNone/>
              <a:defRPr sz="3200"/>
            </a:lvl2pPr>
            <a:lvl3pPr marL="1042051" indent="0">
              <a:buNone/>
              <a:defRPr sz="2700"/>
            </a:lvl3pPr>
            <a:lvl4pPr marL="1563074" indent="0">
              <a:buNone/>
              <a:defRPr sz="2300"/>
            </a:lvl4pPr>
            <a:lvl5pPr marL="2084100" indent="0">
              <a:buNone/>
              <a:defRPr sz="2300"/>
            </a:lvl5pPr>
            <a:lvl6pPr marL="2605126" indent="0">
              <a:buNone/>
              <a:defRPr sz="2300"/>
            </a:lvl6pPr>
            <a:lvl7pPr marL="3126150" indent="0">
              <a:buNone/>
              <a:defRPr sz="2300"/>
            </a:lvl7pPr>
            <a:lvl8pPr marL="3647176" indent="0">
              <a:buNone/>
              <a:defRPr sz="2300"/>
            </a:lvl8pPr>
            <a:lvl9pPr marL="4168198" indent="0">
              <a:buNone/>
              <a:defRPr sz="23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9" y="2350919"/>
            <a:ext cx="2502254" cy="4674956"/>
          </a:xfrm>
        </p:spPr>
        <p:txBody>
          <a:bodyPr/>
          <a:lstStyle>
            <a:lvl1pPr marL="0" indent="0">
              <a:buNone/>
              <a:defRPr sz="1600"/>
            </a:lvl1pPr>
            <a:lvl2pPr marL="521026" indent="0">
              <a:buNone/>
              <a:defRPr sz="1400"/>
            </a:lvl2pPr>
            <a:lvl3pPr marL="1042051" indent="0">
              <a:buNone/>
              <a:defRPr sz="1100"/>
            </a:lvl3pPr>
            <a:lvl4pPr marL="1563074" indent="0">
              <a:buNone/>
              <a:defRPr sz="1100"/>
            </a:lvl4pPr>
            <a:lvl5pPr marL="2084100" indent="0">
              <a:buNone/>
              <a:defRPr sz="1100"/>
            </a:lvl5pPr>
            <a:lvl6pPr marL="2605126" indent="0">
              <a:buNone/>
              <a:defRPr sz="1100"/>
            </a:lvl6pPr>
            <a:lvl7pPr marL="3126150" indent="0">
              <a:buNone/>
              <a:defRPr sz="1100"/>
            </a:lvl7pPr>
            <a:lvl8pPr marL="3647176" indent="0">
              <a:buNone/>
              <a:defRPr sz="1100"/>
            </a:lvl8pPr>
            <a:lvl9pPr marL="4168198" indent="0">
              <a:buNone/>
              <a:defRPr sz="1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68C37-79EC-4A29-85CB-D9CA7B5A6A2A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83CD-2C6F-4F40-AFF5-C7B1C0D820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23354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A6C48-48D8-44EA-A1DF-ECF49F8F963E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5FA62-A181-41EF-ADEE-620206B37C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36400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20" y="671689"/>
            <a:ext cx="2406016" cy="6465006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9" y="671689"/>
            <a:ext cx="7039823" cy="646500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300F8-FD47-4666-B20E-CE66DC15B297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096E2-7971-4F3B-9F67-2A12B48910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1235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E77A-67B3-4B4F-B04D-EE55EC356038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D43C-E59E-414E-9DD3-8C88051DB736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C28E-6059-41AA-8F92-3B673042CE9C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632E-8F7A-4DFB-ABE4-02755B5E7850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D521-70F9-4941-8D5A-BA2B56FAE95F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C52-7CD3-4966-A1F8-E67255142427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5766-C6AB-4277-A0CB-FA983F773629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C754-DDF6-41D9-B1A4-8C08B5CD6D22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3141"/>
            <a:ext cx="10693400" cy="251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05" tIns="52104" rIns="104205" bIns="521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587729"/>
            <a:ext cx="9624060" cy="1091494"/>
          </a:xfrm>
          <a:prstGeom prst="rect">
            <a:avLst/>
          </a:prstGeom>
        </p:spPr>
        <p:txBody>
          <a:bodyPr vert="horz" lIns="104205" tIns="52104" rIns="104205" bIns="52104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670" y="1763188"/>
            <a:ext cx="9624060" cy="503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05" tIns="52104" rIns="104205" bIns="521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0" y="7"/>
            <a:ext cx="10693400" cy="402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05" tIns="52104" rIns="104205" bIns="521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6" y="20993"/>
            <a:ext cx="3386243" cy="362083"/>
          </a:xfrm>
          <a:prstGeom prst="rect">
            <a:avLst/>
          </a:prstGeom>
        </p:spPr>
        <p:txBody>
          <a:bodyPr vert="horz" lIns="104205" tIns="52104" rIns="104205" bIns="52104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3A4622-0AB7-49F9-960F-B167B5090D76}" type="datetime1">
              <a:rPr lang="en-US" smtClean="0"/>
              <a:pPr>
                <a:defRPr/>
              </a:pPr>
              <a:t>3/16/2020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0032" y="20993"/>
            <a:ext cx="4812030" cy="362083"/>
          </a:xfrm>
          <a:prstGeom prst="rect">
            <a:avLst/>
          </a:prstGeom>
        </p:spPr>
        <p:txBody>
          <a:bodyPr vert="horz" lIns="104205" tIns="52104" rIns="104205" bIns="52104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Batang" pitchFamily="18" charset="-127"/>
                <a:ea typeface="Batang" pitchFamily="18" charset="-127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5837" y="7194418"/>
            <a:ext cx="1247563" cy="362083"/>
          </a:xfrm>
          <a:prstGeom prst="rect">
            <a:avLst/>
          </a:prstGeom>
        </p:spPr>
        <p:txBody>
          <a:bodyPr vert="horz" lIns="104205" tIns="52104" rIns="104205" bIns="52104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BB337C-C6C8-4D7F-9BA2-40FC07A10E2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600" kern="1200" spc="-113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5pPr>
      <a:lvl6pPr marL="521026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6pPr>
      <a:lvl7pPr marL="1042051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7pPr>
      <a:lvl8pPr marL="1563074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8pPr>
      <a:lvl9pPr marL="20841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9pPr>
    </p:titleStyle>
    <p:bodyStyle>
      <a:lvl1pPr marL="390769" indent="-390769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 3" pitchFamily="18" charset="2"/>
        <a:buChar char="}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01939" indent="-390769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49788" indent="-325642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5169" indent="-2080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3216" indent="-15558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63074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71484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79895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88306" indent="-208410" algn="l" defTabSz="1042051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026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051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074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100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126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6150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7176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8198" algn="l" defTabSz="10420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tx2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506247" y="2754968"/>
            <a:ext cx="5847994" cy="124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195" tIns="52099" rIns="104195" bIns="5209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41949"/>
            <a:r>
              <a:rPr lang="fr-FR" sz="2700" b="1" baseline="30000" dirty="0" smtClean="0">
                <a:latin typeface="Arial" pitchFamily="34" charset="0"/>
                <a:ea typeface="Times New Roman" pitchFamily="18" charset="0"/>
                <a:cs typeface="Book Antiqua" pitchFamily="18" charset="0"/>
              </a:rPr>
              <a:t>1ère</a:t>
            </a:r>
            <a:r>
              <a:rPr lang="fr-FR" sz="2700" b="1" dirty="0" smtClean="0">
                <a:latin typeface="Arial" pitchFamily="34" charset="0"/>
                <a:ea typeface="Times New Roman" pitchFamily="18" charset="0"/>
                <a:cs typeface="Book Antiqua" pitchFamily="18" charset="0"/>
              </a:rPr>
              <a:t> AP </a:t>
            </a:r>
            <a:endParaRPr lang="fr-FR" sz="2700" dirty="0" smtClean="0">
              <a:latin typeface="Arial" pitchFamily="34" charset="0"/>
              <a:cs typeface="Arial" pitchFamily="34" charset="0"/>
            </a:endParaRPr>
          </a:p>
          <a:p>
            <a:pPr algn="ctr" defTabSz="1041949" eaLnBrk="0" hangingPunct="0"/>
            <a:endParaRPr lang="fr-FR" sz="200" dirty="0" smtClean="0">
              <a:latin typeface="Arial" pitchFamily="34" charset="0"/>
              <a:cs typeface="Arial" pitchFamily="34" charset="0"/>
            </a:endParaRPr>
          </a:p>
          <a:p>
            <a:pPr algn="ctr" defTabSz="1041949" eaLnBrk="0" hangingPunct="0"/>
            <a:endParaRPr lang="fr-FR" sz="900" dirty="0" smtClean="0">
              <a:latin typeface="Arial" pitchFamily="34" charset="0"/>
              <a:cs typeface="Arial" pitchFamily="34" charset="0"/>
            </a:endParaRPr>
          </a:p>
          <a:p>
            <a:pPr algn="ctr" defTabSz="1041949" eaLnBrk="0" hangingPunct="0"/>
            <a:endParaRPr lang="fr-FR" dirty="0" smtClean="0">
              <a:latin typeface="Arial" pitchFamily="34" charset="0"/>
              <a:ea typeface="Times New Roman" pitchFamily="18" charset="0"/>
              <a:cs typeface="Book Antiqua" pitchFamily="18" charset="0"/>
            </a:endParaRPr>
          </a:p>
          <a:p>
            <a:pPr algn="ctr" defTabSz="1041949" eaLnBrk="0" hangingPunct="0"/>
            <a:endParaRPr lang="fr-FR" dirty="0" smtClean="0">
              <a:latin typeface="Arial" pitchFamily="34" charset="0"/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55626" y="5273820"/>
            <a:ext cx="5970483" cy="59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195" tIns="52099" rIns="104195" bIns="520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dirty="0" smtClean="0"/>
              <a:t>Pr. JORIO Ali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0025020" y="6912165"/>
            <a:ext cx="668380" cy="659294"/>
          </a:xfrm>
          <a:prstGeom prst="rect">
            <a:avLst/>
          </a:prstGeom>
          <a:noFill/>
        </p:spPr>
        <p:txBody>
          <a:bodyPr wrap="square" lIns="104268" tIns="52133" rIns="104268" bIns="52133" rtlCol="0">
            <a:spAutoFit/>
          </a:bodyPr>
          <a:lstStyle/>
          <a:p>
            <a:r>
              <a:rPr lang="fr-FR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fr-F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422709" y="3856965"/>
            <a:ext cx="5931538" cy="118071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4195" tIns="52099" rIns="104195" bIns="52099" anchor="ctr"/>
          <a:lstStyle/>
          <a:p>
            <a:pPr algn="ctr">
              <a:defRPr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1225" y="4014394"/>
            <a:ext cx="9767009" cy="130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195" tIns="52099" rIns="104195" bIns="52099">
            <a:spAutoFit/>
          </a:bodyPr>
          <a:lstStyle/>
          <a:p>
            <a:pPr algn="ctr"/>
            <a:r>
              <a:rPr lang="fr-FR" sz="2700" b="1" u="sng" kern="0" dirty="0" smtClean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Langage de Programmation 2:</a:t>
            </a:r>
          </a:p>
          <a:p>
            <a:pPr algn="ctr"/>
            <a:r>
              <a:rPr lang="fr-FR" sz="2700" b="1" kern="0" dirty="0" smtClean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Les Tableaux </a:t>
            </a:r>
          </a:p>
          <a:p>
            <a:pPr algn="ctr"/>
            <a:endParaRPr lang="fr-FR" sz="2300" b="1" spc="-113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255626" y="5273820"/>
            <a:ext cx="5970483" cy="59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195" tIns="52099" rIns="104195" bIns="520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dirty="0" smtClean="0"/>
              <a:t>Pr. JORIO Ali</a:t>
            </a:r>
            <a:endParaRPr lang="fr-FR" sz="32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007509" y="5903534"/>
            <a:ext cx="4812030" cy="38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195" tIns="52099" rIns="104195" bIns="5209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smtClean="0"/>
              <a:t>a.jorio@emsi.ma</a:t>
            </a:r>
            <a:endParaRPr lang="fr-FR" b="1" dirty="0"/>
          </a:p>
        </p:txBody>
      </p:sp>
      <p:pic>
        <p:nvPicPr>
          <p:cNvPr id="15" name="Image 14" descr="27752144_1839599406052730_7422407439033788935_n.png"/>
          <p:cNvPicPr/>
          <p:nvPr/>
        </p:nvPicPr>
        <p:blipFill>
          <a:blip r:embed="rId3"/>
          <a:srcRect t="35537" b="40165"/>
          <a:stretch>
            <a:fillRect/>
          </a:stretch>
        </p:blipFill>
        <p:spPr>
          <a:xfrm>
            <a:off x="1928794" y="785794"/>
            <a:ext cx="6632616" cy="1206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942588" y="3107944"/>
          <a:ext cx="3047998" cy="792797"/>
        </p:xfrm>
        <a:graphic>
          <a:graphicData uri="http://schemas.openxmlformats.org/drawingml/2006/table">
            <a:tbl>
              <a:tblPr/>
              <a:tblGrid>
                <a:gridCol w="1016507"/>
                <a:gridCol w="1014984"/>
                <a:gridCol w="1016507"/>
              </a:tblGrid>
              <a:tr h="397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3732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A[0][0]</a:t>
                      </a:r>
                      <a:endParaRPr lang="zh-CN" altLang="en-US" sz="1992" dirty="0" smtClean="0">
                        <a:solidFill>
                          <a:srgbClr val="3732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3732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A[0][1]</a:t>
                      </a:r>
                      <a:endParaRPr lang="zh-CN" altLang="en-US" sz="1992" dirty="0" smtClean="0">
                        <a:solidFill>
                          <a:srgbClr val="3732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3732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A[0][2]</a:t>
                      </a:r>
                      <a:endParaRPr lang="zh-CN" altLang="en-US" sz="1992" dirty="0" smtClean="0">
                        <a:solidFill>
                          <a:srgbClr val="3732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3732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A[1][0]</a:t>
                      </a:r>
                      <a:endParaRPr lang="zh-CN" altLang="en-US" sz="1992" dirty="0" smtClean="0">
                        <a:solidFill>
                          <a:srgbClr val="3732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3732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A[1][1]</a:t>
                      </a:r>
                      <a:endParaRPr lang="zh-CN" altLang="en-US" sz="1992" dirty="0" smtClean="0">
                        <a:solidFill>
                          <a:srgbClr val="3732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3732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A[1][2]</a:t>
                      </a:r>
                      <a:endParaRPr lang="zh-CN" altLang="en-US" sz="1992" dirty="0" smtClean="0">
                        <a:solidFill>
                          <a:srgbClr val="3732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1625600" y="1625600"/>
            <a:ext cx="7632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u="sng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Tableaux à deux dimensions (Matrices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19200" y="2362200"/>
            <a:ext cx="1270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16100" y="2336800"/>
            <a:ext cx="7759700" cy="401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nom_du_Tableau[nombre_ligne][nombre_colonne];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A[2][3];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manière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suivante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deux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A[n][m]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interpréter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unidimensionnel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chaque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composante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A[i]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unidimensionnel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deux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A[n][m]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composantes.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Ainsi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déclaration,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réserve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espace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mémoire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taille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octets)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égal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n*m*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taille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219200" y="1638300"/>
            <a:ext cx="8369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Initialisation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à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la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déclaration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d’une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Matrice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2349500"/>
            <a:ext cx="127000" cy="374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27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03400" y="2311400"/>
            <a:ext cx="7747000" cy="405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114300" algn="l"/>
                <a:tab pos="558800" algn="l"/>
                <a:tab pos="571500" algn="l"/>
                <a:tab pos="5969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L’initialisation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déclaration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indiquant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</a:p>
          <a:p>
            <a:pPr>
              <a:lnSpc>
                <a:spcPts val="1900"/>
              </a:lnSpc>
              <a:tabLst>
                <a:tab pos="63500" algn="l"/>
                <a:tab pos="114300" algn="l"/>
                <a:tab pos="558800" algn="l"/>
                <a:tab pos="571500" algn="l"/>
                <a:tab pos="5969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respectives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accolades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ligne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ligne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114300" algn="l"/>
                <a:tab pos="558800" algn="l"/>
                <a:tab pos="5715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63500" algn="l"/>
                <a:tab pos="114300" algn="l"/>
                <a:tab pos="558800" algn="l"/>
                <a:tab pos="5715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A[3][4]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{{-1.5,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2.1,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3.4,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0},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{8e-3,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7e-5,1,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2.7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{3.1,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2.5E4,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-1.3E2}};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3500" algn="l"/>
                <a:tab pos="114300" algn="l"/>
                <a:tab pos="558800" algn="l"/>
                <a:tab pos="571500" algn="l"/>
                <a:tab pos="596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A[0][0]=-1.5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A[0][1]=2.1,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A[0][2]=3.4,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A[0][3]=0</a:t>
            </a:r>
          </a:p>
          <a:p>
            <a:pPr>
              <a:lnSpc>
                <a:spcPts val="2100"/>
              </a:lnSpc>
              <a:tabLst>
                <a:tab pos="63500" algn="l"/>
                <a:tab pos="114300" algn="l"/>
                <a:tab pos="558800" algn="l"/>
                <a:tab pos="571500" algn="l"/>
                <a:tab pos="5969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A[1][0]=8e-3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A[1][1]=7e-5,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A[1][2]=1,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A[1][3]=2.7</a:t>
            </a:r>
          </a:p>
          <a:p>
            <a:pPr>
              <a:lnSpc>
                <a:spcPts val="2100"/>
              </a:lnSpc>
              <a:tabLst>
                <a:tab pos="63500" algn="l"/>
                <a:tab pos="114300" algn="l"/>
                <a:tab pos="558800" algn="l"/>
                <a:tab pos="571500" algn="l"/>
                <a:tab pos="596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A[2][0]=3.1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A[2][1]=0,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A[2][2]=2.5E4,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A[2][3]=-1.3E2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3500" algn="l"/>
                <a:tab pos="114300" algn="l"/>
                <a:tab pos="558800" algn="l"/>
                <a:tab pos="571500" algn="l"/>
                <a:tab pos="5969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indiquer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toutes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valeurs: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composantes</a:t>
            </a:r>
          </a:p>
          <a:p>
            <a:pPr>
              <a:lnSpc>
                <a:spcPts val="1900"/>
              </a:lnSpc>
              <a:tabLst>
                <a:tab pos="63500" algn="l"/>
                <a:tab pos="114300" algn="l"/>
                <a:tab pos="558800" algn="l"/>
                <a:tab pos="571500" algn="l"/>
                <a:tab pos="5969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manquantes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seront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initialisées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zéro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  <a:tab pos="114300" algn="l"/>
                <a:tab pos="558800" algn="l"/>
                <a:tab pos="571500" algn="l"/>
                <a:tab pos="5969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tableaux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unidimensionnels,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défendu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d'indiquer</a:t>
            </a:r>
          </a:p>
          <a:p>
            <a:pPr>
              <a:lnSpc>
                <a:spcPts val="1900"/>
              </a:lnSpc>
              <a:tabLst>
                <a:tab pos="63500" algn="l"/>
                <a:tab pos="114300" algn="l"/>
                <a:tab pos="558800" algn="l"/>
                <a:tab pos="571500" algn="l"/>
                <a:tab pos="5969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trop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matrice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574800"/>
            <a:ext cx="6654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Matrices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: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saisie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et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affichage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25600" y="2298700"/>
            <a:ext cx="1143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7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7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68500" y="2311400"/>
            <a:ext cx="5638800" cy="416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Saisie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d’entiers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A[n][m]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for(i=0;i&lt;n;i++)</a:t>
            </a:r>
          </a:p>
          <a:p>
            <a:pPr>
              <a:lnSpc>
                <a:spcPts val="21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for(j=0;j&lt;m;j++)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("Entrez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valeur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A[%d][%d]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",i,j);</a:t>
            </a:r>
          </a:p>
          <a:p>
            <a:pPr>
              <a:lnSpc>
                <a:spcPts val="21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scanf("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%d"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&amp;A[i][j]);</a:t>
            </a:r>
          </a:p>
          <a:p>
            <a:pPr>
              <a:lnSpc>
                <a:spcPts val="21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Affichage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d’entiers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A[n][m]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for(i=0;i&lt;n;i++)</a:t>
            </a:r>
          </a:p>
          <a:p>
            <a:pPr>
              <a:lnSpc>
                <a:spcPts val="17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for(j=0;j&lt;m;j++)</a:t>
            </a:r>
          </a:p>
          <a:p>
            <a:pPr>
              <a:lnSpc>
                <a:spcPts val="17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%d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\t",A[i][j]);</a:t>
            </a:r>
          </a:p>
          <a:p>
            <a:pPr>
              <a:lnSpc>
                <a:spcPts val="21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printf("\n");</a:t>
            </a:r>
          </a:p>
          <a:p>
            <a:pPr>
              <a:lnSpc>
                <a:spcPts val="2100"/>
              </a:lnSpc>
              <a:tabLst>
                <a:tab pos="50800" algn="l"/>
                <a:tab pos="317500" algn="l"/>
                <a:tab pos="4445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561831" y="2411476"/>
            <a:ext cx="1078992" cy="27432"/>
          </a:xfrm>
          <a:custGeom>
            <a:avLst/>
            <a:gdLst>
              <a:gd name="connsiteX0" fmla="*/ 0 w 1078992"/>
              <a:gd name="connsiteY0" fmla="*/ 13716 h 27432"/>
              <a:gd name="connsiteX1" fmla="*/ 1078992 w 1078992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78992" h="27432">
                <a:moveTo>
                  <a:pt x="0" y="13716"/>
                </a:moveTo>
                <a:lnTo>
                  <a:pt x="1078992" y="1371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577071" y="2716276"/>
            <a:ext cx="1051559" cy="12192"/>
          </a:xfrm>
          <a:custGeom>
            <a:avLst/>
            <a:gdLst>
              <a:gd name="connsiteX0" fmla="*/ 0 w 1051559"/>
              <a:gd name="connsiteY0" fmla="*/ 6096 h 12192"/>
              <a:gd name="connsiteX1" fmla="*/ 1051559 w 1051559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1559" h="12192">
                <a:moveTo>
                  <a:pt x="0" y="6096"/>
                </a:moveTo>
                <a:lnTo>
                  <a:pt x="1051559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577071" y="3298444"/>
            <a:ext cx="1051559" cy="12191"/>
          </a:xfrm>
          <a:custGeom>
            <a:avLst/>
            <a:gdLst>
              <a:gd name="connsiteX0" fmla="*/ 0 w 1051559"/>
              <a:gd name="connsiteY0" fmla="*/ 6096 h 12191"/>
              <a:gd name="connsiteX1" fmla="*/ 1051559 w 1051559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1559" h="12191">
                <a:moveTo>
                  <a:pt x="0" y="6096"/>
                </a:moveTo>
                <a:lnTo>
                  <a:pt x="1051559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577071" y="3889755"/>
            <a:ext cx="1051559" cy="15240"/>
          </a:xfrm>
          <a:custGeom>
            <a:avLst/>
            <a:gdLst>
              <a:gd name="connsiteX0" fmla="*/ 0 w 1051559"/>
              <a:gd name="connsiteY0" fmla="*/ 7620 h 15240"/>
              <a:gd name="connsiteX1" fmla="*/ 1051559 w 1051559"/>
              <a:gd name="connsiteY1" fmla="*/ 762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1559" h="15240">
                <a:moveTo>
                  <a:pt x="0" y="7620"/>
                </a:moveTo>
                <a:lnTo>
                  <a:pt x="1051559" y="76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577071" y="4453635"/>
            <a:ext cx="1051559" cy="12192"/>
          </a:xfrm>
          <a:custGeom>
            <a:avLst/>
            <a:gdLst>
              <a:gd name="connsiteX0" fmla="*/ 0 w 1051559"/>
              <a:gd name="connsiteY0" fmla="*/ 6096 h 12192"/>
              <a:gd name="connsiteX1" fmla="*/ 1051559 w 1051559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1559" h="12192">
                <a:moveTo>
                  <a:pt x="0" y="6096"/>
                </a:moveTo>
                <a:lnTo>
                  <a:pt x="1051559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577071" y="5044947"/>
            <a:ext cx="1051559" cy="12192"/>
          </a:xfrm>
          <a:custGeom>
            <a:avLst/>
            <a:gdLst>
              <a:gd name="connsiteX0" fmla="*/ 0 w 1051559"/>
              <a:gd name="connsiteY0" fmla="*/ 6096 h 12192"/>
              <a:gd name="connsiteX1" fmla="*/ 1051559 w 1051559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1559" h="12192">
                <a:moveTo>
                  <a:pt x="0" y="6096"/>
                </a:moveTo>
                <a:lnTo>
                  <a:pt x="1051559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577071" y="5636259"/>
            <a:ext cx="1051559" cy="15240"/>
          </a:xfrm>
          <a:custGeom>
            <a:avLst/>
            <a:gdLst>
              <a:gd name="connsiteX0" fmla="*/ 0 w 1051559"/>
              <a:gd name="connsiteY0" fmla="*/ 7620 h 15240"/>
              <a:gd name="connsiteX1" fmla="*/ 1051559 w 1051559"/>
              <a:gd name="connsiteY1" fmla="*/ 762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1559" h="15240">
                <a:moveTo>
                  <a:pt x="0" y="7620"/>
                </a:moveTo>
                <a:lnTo>
                  <a:pt x="1051559" y="76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561831" y="5925820"/>
            <a:ext cx="1078992" cy="27432"/>
          </a:xfrm>
          <a:custGeom>
            <a:avLst/>
            <a:gdLst>
              <a:gd name="connsiteX0" fmla="*/ 0 w 1078992"/>
              <a:gd name="connsiteY0" fmla="*/ 13715 h 27432"/>
              <a:gd name="connsiteX1" fmla="*/ 1078992 w 1078992"/>
              <a:gd name="connsiteY1" fmla="*/ 13715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78992" h="27432">
                <a:moveTo>
                  <a:pt x="0" y="13715"/>
                </a:moveTo>
                <a:lnTo>
                  <a:pt x="1078992" y="1371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561831" y="2411476"/>
            <a:ext cx="30480" cy="3541776"/>
          </a:xfrm>
          <a:custGeom>
            <a:avLst/>
            <a:gdLst>
              <a:gd name="connsiteX0" fmla="*/ 15240 w 30480"/>
              <a:gd name="connsiteY0" fmla="*/ 0 h 3541776"/>
              <a:gd name="connsiteX1" fmla="*/ 15240 w 30480"/>
              <a:gd name="connsiteY1" fmla="*/ 3541776 h 3541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480" h="3541776">
                <a:moveTo>
                  <a:pt x="15240" y="0"/>
                </a:moveTo>
                <a:lnTo>
                  <a:pt x="15240" y="354177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613392" y="2411476"/>
            <a:ext cx="27431" cy="3541776"/>
          </a:xfrm>
          <a:custGeom>
            <a:avLst/>
            <a:gdLst>
              <a:gd name="connsiteX0" fmla="*/ 13716 w 27431"/>
              <a:gd name="connsiteY0" fmla="*/ 0 h 3541776"/>
              <a:gd name="connsiteX1" fmla="*/ 13716 w 27431"/>
              <a:gd name="connsiteY1" fmla="*/ 3541776 h 3541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1" h="3541776">
                <a:moveTo>
                  <a:pt x="13716" y="0"/>
                </a:moveTo>
                <a:lnTo>
                  <a:pt x="13716" y="35417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625600" y="1219200"/>
            <a:ext cx="66675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Représentation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d’un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tableau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à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une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dimension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en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mémoire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24000" y="21717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866900" y="2133600"/>
            <a:ext cx="543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représentant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866900" y="2387600"/>
            <a:ext cx="5524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l'adresse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premier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T=&amp;T[0]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524000" y="3365500"/>
            <a:ext cx="1270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866900" y="3314700"/>
            <a:ext cx="5727700" cy="279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30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composantes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étant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stockées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  <a:p>
            <a:pPr>
              <a:lnSpc>
                <a:spcPts val="1900"/>
              </a:lnSpc>
              <a:tabLst>
                <a:tab pos="1130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mémoire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emplacements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contigus,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</a:p>
          <a:p>
            <a:pPr>
              <a:lnSpc>
                <a:spcPts val="1900"/>
              </a:lnSpc>
              <a:tabLst>
                <a:tab pos="1130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adresses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autres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composantes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calculées</a:t>
            </a:r>
          </a:p>
          <a:p>
            <a:pPr>
              <a:lnSpc>
                <a:spcPts val="1900"/>
              </a:lnSpc>
              <a:tabLst>
                <a:tab pos="1130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(automatiquement)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relativement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adresse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400"/>
              </a:lnSpc>
              <a:tabLst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&amp;T[i]=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&amp;T[0]+sizeof(type)*i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30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T[5]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{100,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200,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300,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400,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500};</a:t>
            </a:r>
          </a:p>
          <a:p>
            <a:pPr>
              <a:lnSpc>
                <a:spcPts val="2400"/>
              </a:lnSpc>
              <a:tabLst>
                <a:tab pos="1130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supposons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T=&amp;T[0]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=1E06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30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afficher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vérifier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adresses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tableau: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438400" y="6096000"/>
            <a:ext cx="4356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for(i=0;i&lt;5;i++)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printf("adresse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T[%d]=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%x\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\n",i,&amp;T[i]);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8013700" y="3403600"/>
            <a:ext cx="5080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1E08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50800" algn="l"/>
              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1E0A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100" algn="l"/>
                <a:tab pos="50800" algn="l"/>
              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1E0C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50800" algn="l"/>
              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1E0E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1E0F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708900" y="2501900"/>
            <a:ext cx="812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1E05</a:t>
            </a:r>
          </a:p>
          <a:p>
            <a:pPr>
              <a:lnSpc>
                <a:spcPts val="2100"/>
              </a:lnSpc>
              <a:tabLst>
                <a:tab pos="330200" algn="l"/>
              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7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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1E06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8928100" y="3467100"/>
            <a:ext cx="3302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8928100" y="2819400"/>
            <a:ext cx="330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531352" y="2155444"/>
            <a:ext cx="1152143" cy="27432"/>
          </a:xfrm>
          <a:custGeom>
            <a:avLst/>
            <a:gdLst>
              <a:gd name="connsiteX0" fmla="*/ 0 w 1152143"/>
              <a:gd name="connsiteY0" fmla="*/ 13716 h 27432"/>
              <a:gd name="connsiteX1" fmla="*/ 1152143 w 1152143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2143" h="27432">
                <a:moveTo>
                  <a:pt x="0" y="13716"/>
                </a:moveTo>
                <a:lnTo>
                  <a:pt x="1152143" y="1371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543543" y="5776467"/>
            <a:ext cx="1124712" cy="304800"/>
          </a:xfrm>
          <a:custGeom>
            <a:avLst/>
            <a:gdLst>
              <a:gd name="connsiteX0" fmla="*/ 0 w 1124712"/>
              <a:gd name="connsiteY0" fmla="*/ 304800 h 304800"/>
              <a:gd name="connsiteX1" fmla="*/ 1124712 w 1124712"/>
              <a:gd name="connsiteY1" fmla="*/ 304800 h 304800"/>
              <a:gd name="connsiteX2" fmla="*/ 1124712 w 1124712"/>
              <a:gd name="connsiteY2" fmla="*/ 0 h 304800"/>
              <a:gd name="connsiteX3" fmla="*/ 0 w 1124712"/>
              <a:gd name="connsiteY3" fmla="*/ 0 h 304800"/>
              <a:gd name="connsiteX4" fmla="*/ 0 w 1124712"/>
              <a:gd name="connsiteY4" fmla="*/ 3048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4800">
                <a:moveTo>
                  <a:pt x="0" y="304800"/>
                </a:moveTo>
                <a:lnTo>
                  <a:pt x="1124712" y="304800"/>
                </a:lnTo>
                <a:lnTo>
                  <a:pt x="1124712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66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543543" y="5474715"/>
            <a:ext cx="1124712" cy="301752"/>
          </a:xfrm>
          <a:custGeom>
            <a:avLst/>
            <a:gdLst>
              <a:gd name="connsiteX0" fmla="*/ 0 w 1124712"/>
              <a:gd name="connsiteY0" fmla="*/ 301752 h 301752"/>
              <a:gd name="connsiteX1" fmla="*/ 1124712 w 1124712"/>
              <a:gd name="connsiteY1" fmla="*/ 301752 h 301752"/>
              <a:gd name="connsiteX2" fmla="*/ 1124712 w 1124712"/>
              <a:gd name="connsiteY2" fmla="*/ 0 h 301752"/>
              <a:gd name="connsiteX3" fmla="*/ 0 w 1124712"/>
              <a:gd name="connsiteY3" fmla="*/ 0 h 301752"/>
              <a:gd name="connsiteX4" fmla="*/ 0 w 1124712"/>
              <a:gd name="connsiteY4" fmla="*/ 301752 h 301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1752">
                <a:moveTo>
                  <a:pt x="0" y="301752"/>
                </a:moveTo>
                <a:lnTo>
                  <a:pt x="1124712" y="301752"/>
                </a:lnTo>
                <a:lnTo>
                  <a:pt x="1124712" y="0"/>
                </a:lnTo>
                <a:lnTo>
                  <a:pt x="0" y="0"/>
                </a:lnTo>
                <a:lnTo>
                  <a:pt x="0" y="301752"/>
                </a:lnTo>
              </a:path>
            </a:pathLst>
          </a:custGeom>
          <a:solidFill>
            <a:srgbClr val="66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543543" y="5169915"/>
            <a:ext cx="1124712" cy="304800"/>
          </a:xfrm>
          <a:custGeom>
            <a:avLst/>
            <a:gdLst>
              <a:gd name="connsiteX0" fmla="*/ 0 w 1124712"/>
              <a:gd name="connsiteY0" fmla="*/ 304800 h 304800"/>
              <a:gd name="connsiteX1" fmla="*/ 1124712 w 1124712"/>
              <a:gd name="connsiteY1" fmla="*/ 304800 h 304800"/>
              <a:gd name="connsiteX2" fmla="*/ 1124712 w 1124712"/>
              <a:gd name="connsiteY2" fmla="*/ 0 h 304800"/>
              <a:gd name="connsiteX3" fmla="*/ 0 w 1124712"/>
              <a:gd name="connsiteY3" fmla="*/ 0 h 304800"/>
              <a:gd name="connsiteX4" fmla="*/ 0 w 1124712"/>
              <a:gd name="connsiteY4" fmla="*/ 3048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4800">
                <a:moveTo>
                  <a:pt x="0" y="304800"/>
                </a:moveTo>
                <a:lnTo>
                  <a:pt x="1124712" y="304800"/>
                </a:lnTo>
                <a:lnTo>
                  <a:pt x="1124712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66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543543" y="4868164"/>
            <a:ext cx="1124712" cy="301752"/>
          </a:xfrm>
          <a:custGeom>
            <a:avLst/>
            <a:gdLst>
              <a:gd name="connsiteX0" fmla="*/ 0 w 1124712"/>
              <a:gd name="connsiteY0" fmla="*/ 301751 h 301752"/>
              <a:gd name="connsiteX1" fmla="*/ 1124712 w 1124712"/>
              <a:gd name="connsiteY1" fmla="*/ 301751 h 301752"/>
              <a:gd name="connsiteX2" fmla="*/ 1124712 w 1124712"/>
              <a:gd name="connsiteY2" fmla="*/ 0 h 301752"/>
              <a:gd name="connsiteX3" fmla="*/ 0 w 1124712"/>
              <a:gd name="connsiteY3" fmla="*/ 0 h 301752"/>
              <a:gd name="connsiteX4" fmla="*/ 0 w 1124712"/>
              <a:gd name="connsiteY4" fmla="*/ 301751 h 301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1752">
                <a:moveTo>
                  <a:pt x="0" y="301751"/>
                </a:moveTo>
                <a:lnTo>
                  <a:pt x="1124712" y="301751"/>
                </a:lnTo>
                <a:lnTo>
                  <a:pt x="1124712" y="0"/>
                </a:lnTo>
                <a:lnTo>
                  <a:pt x="0" y="0"/>
                </a:lnTo>
                <a:lnTo>
                  <a:pt x="0" y="301751"/>
                </a:lnTo>
              </a:path>
            </a:pathLst>
          </a:custGeom>
          <a:solidFill>
            <a:srgbClr val="66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543543" y="4563364"/>
            <a:ext cx="1124712" cy="304800"/>
          </a:xfrm>
          <a:custGeom>
            <a:avLst/>
            <a:gdLst>
              <a:gd name="connsiteX0" fmla="*/ 0 w 1124712"/>
              <a:gd name="connsiteY0" fmla="*/ 304800 h 304800"/>
              <a:gd name="connsiteX1" fmla="*/ 1124712 w 1124712"/>
              <a:gd name="connsiteY1" fmla="*/ 304800 h 304800"/>
              <a:gd name="connsiteX2" fmla="*/ 1124712 w 1124712"/>
              <a:gd name="connsiteY2" fmla="*/ 0 h 304800"/>
              <a:gd name="connsiteX3" fmla="*/ 0 w 1124712"/>
              <a:gd name="connsiteY3" fmla="*/ 0 h 304800"/>
              <a:gd name="connsiteX4" fmla="*/ 0 w 1124712"/>
              <a:gd name="connsiteY4" fmla="*/ 3048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4800">
                <a:moveTo>
                  <a:pt x="0" y="304800"/>
                </a:moveTo>
                <a:lnTo>
                  <a:pt x="1124712" y="304800"/>
                </a:lnTo>
                <a:lnTo>
                  <a:pt x="1124712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543543" y="4261611"/>
            <a:ext cx="1124712" cy="301752"/>
          </a:xfrm>
          <a:custGeom>
            <a:avLst/>
            <a:gdLst>
              <a:gd name="connsiteX0" fmla="*/ 0 w 1124712"/>
              <a:gd name="connsiteY0" fmla="*/ 301752 h 301752"/>
              <a:gd name="connsiteX1" fmla="*/ 1124712 w 1124712"/>
              <a:gd name="connsiteY1" fmla="*/ 301752 h 301752"/>
              <a:gd name="connsiteX2" fmla="*/ 1124712 w 1124712"/>
              <a:gd name="connsiteY2" fmla="*/ 0 h 301752"/>
              <a:gd name="connsiteX3" fmla="*/ 0 w 1124712"/>
              <a:gd name="connsiteY3" fmla="*/ 0 h 301752"/>
              <a:gd name="connsiteX4" fmla="*/ 0 w 1124712"/>
              <a:gd name="connsiteY4" fmla="*/ 301752 h 301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1752">
                <a:moveTo>
                  <a:pt x="0" y="301752"/>
                </a:moveTo>
                <a:lnTo>
                  <a:pt x="1124712" y="301752"/>
                </a:lnTo>
                <a:lnTo>
                  <a:pt x="1124712" y="0"/>
                </a:lnTo>
                <a:lnTo>
                  <a:pt x="0" y="0"/>
                </a:lnTo>
                <a:lnTo>
                  <a:pt x="0" y="301752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543543" y="3956811"/>
            <a:ext cx="1124712" cy="304800"/>
          </a:xfrm>
          <a:custGeom>
            <a:avLst/>
            <a:gdLst>
              <a:gd name="connsiteX0" fmla="*/ 0 w 1124712"/>
              <a:gd name="connsiteY0" fmla="*/ 304800 h 304800"/>
              <a:gd name="connsiteX1" fmla="*/ 1124712 w 1124712"/>
              <a:gd name="connsiteY1" fmla="*/ 304800 h 304800"/>
              <a:gd name="connsiteX2" fmla="*/ 1124712 w 1124712"/>
              <a:gd name="connsiteY2" fmla="*/ 0 h 304800"/>
              <a:gd name="connsiteX3" fmla="*/ 0 w 1124712"/>
              <a:gd name="connsiteY3" fmla="*/ 0 h 304800"/>
              <a:gd name="connsiteX4" fmla="*/ 0 w 1124712"/>
              <a:gd name="connsiteY4" fmla="*/ 3048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4800">
                <a:moveTo>
                  <a:pt x="0" y="304800"/>
                </a:moveTo>
                <a:lnTo>
                  <a:pt x="1124712" y="304800"/>
                </a:lnTo>
                <a:lnTo>
                  <a:pt x="1124712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543543" y="3655059"/>
            <a:ext cx="1124712" cy="301752"/>
          </a:xfrm>
          <a:custGeom>
            <a:avLst/>
            <a:gdLst>
              <a:gd name="connsiteX0" fmla="*/ 0 w 1124712"/>
              <a:gd name="connsiteY0" fmla="*/ 301752 h 301752"/>
              <a:gd name="connsiteX1" fmla="*/ 1124712 w 1124712"/>
              <a:gd name="connsiteY1" fmla="*/ 301752 h 301752"/>
              <a:gd name="connsiteX2" fmla="*/ 1124712 w 1124712"/>
              <a:gd name="connsiteY2" fmla="*/ 0 h 301752"/>
              <a:gd name="connsiteX3" fmla="*/ 0 w 1124712"/>
              <a:gd name="connsiteY3" fmla="*/ 0 h 301752"/>
              <a:gd name="connsiteX4" fmla="*/ 0 w 1124712"/>
              <a:gd name="connsiteY4" fmla="*/ 301752 h 301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1752">
                <a:moveTo>
                  <a:pt x="0" y="301752"/>
                </a:moveTo>
                <a:lnTo>
                  <a:pt x="1124712" y="301752"/>
                </a:lnTo>
                <a:lnTo>
                  <a:pt x="1124712" y="0"/>
                </a:lnTo>
                <a:lnTo>
                  <a:pt x="0" y="0"/>
                </a:lnTo>
                <a:lnTo>
                  <a:pt x="0" y="301752"/>
                </a:ln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543543" y="3350259"/>
            <a:ext cx="1124712" cy="304800"/>
          </a:xfrm>
          <a:custGeom>
            <a:avLst/>
            <a:gdLst>
              <a:gd name="connsiteX0" fmla="*/ 0 w 1124712"/>
              <a:gd name="connsiteY0" fmla="*/ 304800 h 304800"/>
              <a:gd name="connsiteX1" fmla="*/ 1124712 w 1124712"/>
              <a:gd name="connsiteY1" fmla="*/ 304800 h 304800"/>
              <a:gd name="connsiteX2" fmla="*/ 1124712 w 1124712"/>
              <a:gd name="connsiteY2" fmla="*/ 0 h 304800"/>
              <a:gd name="connsiteX3" fmla="*/ 0 w 1124712"/>
              <a:gd name="connsiteY3" fmla="*/ 0 h 304800"/>
              <a:gd name="connsiteX4" fmla="*/ 0 w 1124712"/>
              <a:gd name="connsiteY4" fmla="*/ 3048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4800">
                <a:moveTo>
                  <a:pt x="0" y="304800"/>
                </a:moveTo>
                <a:lnTo>
                  <a:pt x="1124712" y="304800"/>
                </a:lnTo>
                <a:lnTo>
                  <a:pt x="1124712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66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543543" y="3048507"/>
            <a:ext cx="1124712" cy="301751"/>
          </a:xfrm>
          <a:custGeom>
            <a:avLst/>
            <a:gdLst>
              <a:gd name="connsiteX0" fmla="*/ 0 w 1124712"/>
              <a:gd name="connsiteY0" fmla="*/ 301751 h 301751"/>
              <a:gd name="connsiteX1" fmla="*/ 1124712 w 1124712"/>
              <a:gd name="connsiteY1" fmla="*/ 301751 h 301751"/>
              <a:gd name="connsiteX2" fmla="*/ 1124712 w 1124712"/>
              <a:gd name="connsiteY2" fmla="*/ 0 h 301751"/>
              <a:gd name="connsiteX3" fmla="*/ 0 w 1124712"/>
              <a:gd name="connsiteY3" fmla="*/ 0 h 301751"/>
              <a:gd name="connsiteX4" fmla="*/ 0 w 1124712"/>
              <a:gd name="connsiteY4" fmla="*/ 301751 h 3017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1751">
                <a:moveTo>
                  <a:pt x="0" y="301751"/>
                </a:moveTo>
                <a:lnTo>
                  <a:pt x="1124712" y="301751"/>
                </a:lnTo>
                <a:lnTo>
                  <a:pt x="1124712" y="0"/>
                </a:lnTo>
                <a:lnTo>
                  <a:pt x="0" y="0"/>
                </a:lnTo>
                <a:lnTo>
                  <a:pt x="0" y="301751"/>
                </a:lnTo>
              </a:path>
            </a:pathLst>
          </a:custGeom>
          <a:solidFill>
            <a:srgbClr val="66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543543" y="2743707"/>
            <a:ext cx="1124712" cy="304800"/>
          </a:xfrm>
          <a:custGeom>
            <a:avLst/>
            <a:gdLst>
              <a:gd name="connsiteX0" fmla="*/ 0 w 1124712"/>
              <a:gd name="connsiteY0" fmla="*/ 304800 h 304800"/>
              <a:gd name="connsiteX1" fmla="*/ 1124712 w 1124712"/>
              <a:gd name="connsiteY1" fmla="*/ 304800 h 304800"/>
              <a:gd name="connsiteX2" fmla="*/ 1124712 w 1124712"/>
              <a:gd name="connsiteY2" fmla="*/ 0 h 304800"/>
              <a:gd name="connsiteX3" fmla="*/ 0 w 1124712"/>
              <a:gd name="connsiteY3" fmla="*/ 0 h 304800"/>
              <a:gd name="connsiteX4" fmla="*/ 0 w 1124712"/>
              <a:gd name="connsiteY4" fmla="*/ 3048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4800">
                <a:moveTo>
                  <a:pt x="0" y="304800"/>
                </a:moveTo>
                <a:lnTo>
                  <a:pt x="1124712" y="304800"/>
                </a:lnTo>
                <a:lnTo>
                  <a:pt x="1124712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66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543543" y="2441955"/>
            <a:ext cx="1124712" cy="301751"/>
          </a:xfrm>
          <a:custGeom>
            <a:avLst/>
            <a:gdLst>
              <a:gd name="connsiteX0" fmla="*/ 0 w 1124712"/>
              <a:gd name="connsiteY0" fmla="*/ 301751 h 301751"/>
              <a:gd name="connsiteX1" fmla="*/ 1124712 w 1124712"/>
              <a:gd name="connsiteY1" fmla="*/ 301751 h 301751"/>
              <a:gd name="connsiteX2" fmla="*/ 1124712 w 1124712"/>
              <a:gd name="connsiteY2" fmla="*/ 0 h 301751"/>
              <a:gd name="connsiteX3" fmla="*/ 0 w 1124712"/>
              <a:gd name="connsiteY3" fmla="*/ 0 h 301751"/>
              <a:gd name="connsiteX4" fmla="*/ 0 w 1124712"/>
              <a:gd name="connsiteY4" fmla="*/ 301751 h 3017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4712" h="301751">
                <a:moveTo>
                  <a:pt x="0" y="301751"/>
                </a:moveTo>
                <a:lnTo>
                  <a:pt x="1124712" y="301751"/>
                </a:lnTo>
                <a:lnTo>
                  <a:pt x="1124712" y="0"/>
                </a:lnTo>
                <a:lnTo>
                  <a:pt x="0" y="0"/>
                </a:lnTo>
                <a:lnTo>
                  <a:pt x="0" y="301751"/>
                </a:lnTo>
              </a:path>
            </a:pathLst>
          </a:custGeom>
          <a:solidFill>
            <a:srgbClr val="66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543543" y="2435860"/>
            <a:ext cx="1124712" cy="12192"/>
          </a:xfrm>
          <a:custGeom>
            <a:avLst/>
            <a:gdLst>
              <a:gd name="connsiteX0" fmla="*/ 0 w 1124712"/>
              <a:gd name="connsiteY0" fmla="*/ 6095 h 12192"/>
              <a:gd name="connsiteX1" fmla="*/ 1124712 w 1124712"/>
              <a:gd name="connsiteY1" fmla="*/ 6095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2">
                <a:moveTo>
                  <a:pt x="0" y="6095"/>
                </a:moveTo>
                <a:lnTo>
                  <a:pt x="1124712" y="6095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543543" y="2737611"/>
            <a:ext cx="1124712" cy="12192"/>
          </a:xfrm>
          <a:custGeom>
            <a:avLst/>
            <a:gdLst>
              <a:gd name="connsiteX0" fmla="*/ 0 w 1124712"/>
              <a:gd name="connsiteY0" fmla="*/ 6096 h 12192"/>
              <a:gd name="connsiteX1" fmla="*/ 1124712 w 1124712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2">
                <a:moveTo>
                  <a:pt x="0" y="6096"/>
                </a:moveTo>
                <a:lnTo>
                  <a:pt x="112471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543543" y="3042411"/>
            <a:ext cx="1124712" cy="12192"/>
          </a:xfrm>
          <a:custGeom>
            <a:avLst/>
            <a:gdLst>
              <a:gd name="connsiteX0" fmla="*/ 0 w 1124712"/>
              <a:gd name="connsiteY0" fmla="*/ 6096 h 12192"/>
              <a:gd name="connsiteX1" fmla="*/ 1124712 w 1124712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2">
                <a:moveTo>
                  <a:pt x="0" y="6096"/>
                </a:moveTo>
                <a:lnTo>
                  <a:pt x="112471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8543543" y="3344164"/>
            <a:ext cx="1124712" cy="12191"/>
          </a:xfrm>
          <a:custGeom>
            <a:avLst/>
            <a:gdLst>
              <a:gd name="connsiteX0" fmla="*/ 0 w 1124712"/>
              <a:gd name="connsiteY0" fmla="*/ 6095 h 12191"/>
              <a:gd name="connsiteX1" fmla="*/ 1124712 w 1124712"/>
              <a:gd name="connsiteY1" fmla="*/ 6095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1">
                <a:moveTo>
                  <a:pt x="0" y="6095"/>
                </a:moveTo>
                <a:lnTo>
                  <a:pt x="1124712" y="6095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43543" y="3648964"/>
            <a:ext cx="1124712" cy="12191"/>
          </a:xfrm>
          <a:custGeom>
            <a:avLst/>
            <a:gdLst>
              <a:gd name="connsiteX0" fmla="*/ 0 w 1124712"/>
              <a:gd name="connsiteY0" fmla="*/ 6095 h 12191"/>
              <a:gd name="connsiteX1" fmla="*/ 1124712 w 1124712"/>
              <a:gd name="connsiteY1" fmla="*/ 6095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1">
                <a:moveTo>
                  <a:pt x="0" y="6095"/>
                </a:moveTo>
                <a:lnTo>
                  <a:pt x="1124712" y="6095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543543" y="3950715"/>
            <a:ext cx="1124712" cy="12192"/>
          </a:xfrm>
          <a:custGeom>
            <a:avLst/>
            <a:gdLst>
              <a:gd name="connsiteX0" fmla="*/ 0 w 1124712"/>
              <a:gd name="connsiteY0" fmla="*/ 6096 h 12192"/>
              <a:gd name="connsiteX1" fmla="*/ 1124712 w 1124712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2">
                <a:moveTo>
                  <a:pt x="0" y="6096"/>
                </a:moveTo>
                <a:lnTo>
                  <a:pt x="112471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543543" y="4255515"/>
            <a:ext cx="1124712" cy="12192"/>
          </a:xfrm>
          <a:custGeom>
            <a:avLst/>
            <a:gdLst>
              <a:gd name="connsiteX0" fmla="*/ 0 w 1124712"/>
              <a:gd name="connsiteY0" fmla="*/ 6096 h 12192"/>
              <a:gd name="connsiteX1" fmla="*/ 1124712 w 1124712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2">
                <a:moveTo>
                  <a:pt x="0" y="6096"/>
                </a:moveTo>
                <a:lnTo>
                  <a:pt x="112471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543543" y="4557267"/>
            <a:ext cx="1124712" cy="12191"/>
          </a:xfrm>
          <a:custGeom>
            <a:avLst/>
            <a:gdLst>
              <a:gd name="connsiteX0" fmla="*/ 0 w 1124712"/>
              <a:gd name="connsiteY0" fmla="*/ 6096 h 12191"/>
              <a:gd name="connsiteX1" fmla="*/ 1124712 w 1124712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1">
                <a:moveTo>
                  <a:pt x="0" y="6096"/>
                </a:moveTo>
                <a:lnTo>
                  <a:pt x="112471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543" y="4862067"/>
            <a:ext cx="1124712" cy="12191"/>
          </a:xfrm>
          <a:custGeom>
            <a:avLst/>
            <a:gdLst>
              <a:gd name="connsiteX0" fmla="*/ 0 w 1124712"/>
              <a:gd name="connsiteY0" fmla="*/ 6096 h 12191"/>
              <a:gd name="connsiteX1" fmla="*/ 1124712 w 1124712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1">
                <a:moveTo>
                  <a:pt x="0" y="6096"/>
                </a:moveTo>
                <a:lnTo>
                  <a:pt x="112471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543543" y="5163820"/>
            <a:ext cx="1124712" cy="12191"/>
          </a:xfrm>
          <a:custGeom>
            <a:avLst/>
            <a:gdLst>
              <a:gd name="connsiteX0" fmla="*/ 0 w 1124712"/>
              <a:gd name="connsiteY0" fmla="*/ 6096 h 12191"/>
              <a:gd name="connsiteX1" fmla="*/ 1124712 w 1124712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1">
                <a:moveTo>
                  <a:pt x="0" y="6096"/>
                </a:moveTo>
                <a:lnTo>
                  <a:pt x="112471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543543" y="5468620"/>
            <a:ext cx="1124712" cy="12191"/>
          </a:xfrm>
          <a:custGeom>
            <a:avLst/>
            <a:gdLst>
              <a:gd name="connsiteX0" fmla="*/ 0 w 1124712"/>
              <a:gd name="connsiteY0" fmla="*/ 6096 h 12191"/>
              <a:gd name="connsiteX1" fmla="*/ 1124712 w 1124712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1">
                <a:moveTo>
                  <a:pt x="0" y="6096"/>
                </a:moveTo>
                <a:lnTo>
                  <a:pt x="112471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543543" y="5770371"/>
            <a:ext cx="1124712" cy="12192"/>
          </a:xfrm>
          <a:custGeom>
            <a:avLst/>
            <a:gdLst>
              <a:gd name="connsiteX0" fmla="*/ 0 w 1124712"/>
              <a:gd name="connsiteY0" fmla="*/ 6096 h 12192"/>
              <a:gd name="connsiteX1" fmla="*/ 1124712 w 1124712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2">
                <a:moveTo>
                  <a:pt x="0" y="6096"/>
                </a:moveTo>
                <a:lnTo>
                  <a:pt x="112471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543543" y="6075171"/>
            <a:ext cx="1124712" cy="12192"/>
          </a:xfrm>
          <a:custGeom>
            <a:avLst/>
            <a:gdLst>
              <a:gd name="connsiteX0" fmla="*/ 0 w 1124712"/>
              <a:gd name="connsiteY0" fmla="*/ 6096 h 12192"/>
              <a:gd name="connsiteX1" fmla="*/ 1124712 w 1124712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24712" h="12192">
                <a:moveTo>
                  <a:pt x="0" y="6096"/>
                </a:moveTo>
                <a:lnTo>
                  <a:pt x="112471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531352" y="6340347"/>
            <a:ext cx="1152143" cy="27432"/>
          </a:xfrm>
          <a:custGeom>
            <a:avLst/>
            <a:gdLst>
              <a:gd name="connsiteX0" fmla="*/ 0 w 1152143"/>
              <a:gd name="connsiteY0" fmla="*/ 13716 h 27432"/>
              <a:gd name="connsiteX1" fmla="*/ 1152143 w 1152143"/>
              <a:gd name="connsiteY1" fmla="*/ 13716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2143" h="27432">
                <a:moveTo>
                  <a:pt x="0" y="13716"/>
                </a:moveTo>
                <a:lnTo>
                  <a:pt x="1152143" y="1371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8543543" y="2155444"/>
            <a:ext cx="30480" cy="4212335"/>
          </a:xfrm>
          <a:custGeom>
            <a:avLst/>
            <a:gdLst>
              <a:gd name="connsiteX0" fmla="*/ 15240 w 30480"/>
              <a:gd name="connsiteY0" fmla="*/ 0 h 4212335"/>
              <a:gd name="connsiteX1" fmla="*/ 15240 w 30480"/>
              <a:gd name="connsiteY1" fmla="*/ 4212335 h 42123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480" h="4212335">
                <a:moveTo>
                  <a:pt x="15240" y="0"/>
                </a:moveTo>
                <a:lnTo>
                  <a:pt x="15240" y="421233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9653016" y="2155444"/>
            <a:ext cx="30480" cy="4212335"/>
          </a:xfrm>
          <a:custGeom>
            <a:avLst/>
            <a:gdLst>
              <a:gd name="connsiteX0" fmla="*/ 15240 w 30480"/>
              <a:gd name="connsiteY0" fmla="*/ 0 h 4212335"/>
              <a:gd name="connsiteX1" fmla="*/ 15240 w 30480"/>
              <a:gd name="connsiteY1" fmla="*/ 4212335 h 42123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480" h="4212335">
                <a:moveTo>
                  <a:pt x="15240" y="0"/>
                </a:moveTo>
                <a:lnTo>
                  <a:pt x="15240" y="421233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36" name="TextBox 1"/>
          <p:cNvSpPr txBox="1"/>
          <p:nvPr/>
        </p:nvSpPr>
        <p:spPr>
          <a:xfrm>
            <a:off x="1625600" y="1104900"/>
            <a:ext cx="68961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Représentation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d’un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tableau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à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deux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dimensions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en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mémoire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295400" y="22860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7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638300" y="2247900"/>
            <a:ext cx="563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stockées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mémoire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638300" y="2489200"/>
            <a:ext cx="4546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emplacements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contigus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ligne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après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ligne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295400" y="31369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7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638300" y="3098800"/>
            <a:ext cx="5727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unidimensionnels,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d'un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638300" y="3352800"/>
            <a:ext cx="5194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deux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l'adresse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premier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A=&amp;A[0][0]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295400" y="42291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7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638300" y="4216400"/>
            <a:ext cx="5905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Rappelons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qu’une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A[n][m]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interpréter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composante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A[i]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m.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346200" y="5118100"/>
            <a:ext cx="4711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968500" algn="l"/>
              </a:tabLst>
            </a:pP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&amp;A[i][0]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représentent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l’adresse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er</a:t>
            </a:r>
          </a:p>
          <a:p>
            <a:pPr>
              <a:lnSpc>
                <a:spcPts val="1900"/>
              </a:lnSpc>
              <a:tabLst>
                <a:tab pos="196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ligne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(pour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-1)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295400" y="60071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7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638300" y="5969000"/>
            <a:ext cx="4292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A[3][4];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A=&amp;A[0][0]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=0118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7467600" y="2489200"/>
            <a:ext cx="1016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lang="en-US" altLang="zh-CN" sz="1607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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0118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6121400" y="4927600"/>
            <a:ext cx="2362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lang="en-US" altLang="zh-CN" sz="1607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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0120</a:t>
            </a:r>
          </a:p>
          <a:p>
            <a:pPr>
              <a:lnSpc>
                <a:spcPts val="1600"/>
              </a:lnSpc>
              <a:tabLst>
                <a:tab pos="1282700" algn="l"/>
              </a:tabLst>
            </a:pP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élément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7454900" y="3733800"/>
            <a:ext cx="1054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lang="en-US" altLang="zh-CN" sz="1607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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011C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8826500" y="5867400"/>
            <a:ext cx="546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A[2][3]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8826500" y="4978400"/>
            <a:ext cx="5461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A[2][0]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A[2][1]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A[2][2]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8826500" y="4064000"/>
            <a:ext cx="5461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A[1][1]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A[1][2]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A[1][3]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8826500" y="3454400"/>
            <a:ext cx="546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A[0][3]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A[1][0]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8826500" y="3136900"/>
            <a:ext cx="546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A[0][2]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8826500" y="2540000"/>
            <a:ext cx="546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3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A[0][1]</a:t>
            </a:r>
          </a:p>
        </p:txBody>
      </p:sp>
      <p:sp>
        <p:nvSpPr>
          <p:cNvPr id="57" name="Espace réservé du numéro de diapositive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638300"/>
            <a:ext cx="1790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Tableaux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98600" y="2374900"/>
            <a:ext cx="127000" cy="332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41500" y="2349500"/>
            <a:ext cx="7683500" cy="396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structurée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composée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même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désignées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seul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identificateur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appelées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composantes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stockées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mémoire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emplacements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contigus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(l’un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après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l’autre)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être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float,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double,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pointeur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(chapitres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suivants)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tableaux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(tableau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unidimensionnel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vecteur)</a:t>
            </a:r>
          </a:p>
          <a:p>
            <a:pPr>
              <a:lnSpc>
                <a:spcPts val="21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712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plusieurs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(tableau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multidimensionnel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638300"/>
            <a:ext cx="4876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Déclaration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des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tableaux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71600" y="22479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14500" y="2222500"/>
            <a:ext cx="7835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déclaration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s'effectue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précisant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28800" y="3136900"/>
            <a:ext cx="139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108200" y="3225800"/>
            <a:ext cx="6172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Syntaxe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identificateur[dimension];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28800" y="3543300"/>
            <a:ext cx="139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108200" y="3644900"/>
            <a:ext cx="1231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191000" y="3644900"/>
            <a:ext cx="2006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7" b="1" dirty="0" smtClean="0">
                <a:solidFill>
                  <a:srgbClr val="0000B4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0000B4"/>
                </a:solidFill>
                <a:latin typeface="Times New Roman" pitchFamily="18" charset="0"/>
                <a:cs typeface="Times New Roman" pitchFamily="18" charset="0"/>
              </a:rPr>
              <a:t>notes[30];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71600" y="4508500"/>
            <a:ext cx="1270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14500" y="4470400"/>
            <a:ext cx="78867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déclaration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réserver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espace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mémoire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taille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octets)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égal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taille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ainsi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28800" y="5702300"/>
            <a:ext cx="1397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331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08200" y="5803900"/>
            <a:ext cx="6400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7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A[100];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réserve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octets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(100*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2octets)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07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mot[10];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réserve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octets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(10*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1octet)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638300"/>
            <a:ext cx="561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Initialisation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à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la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déclaration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2349500"/>
            <a:ext cx="1270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03400" y="2324100"/>
            <a:ext cx="7747000" cy="427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initialiser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déclaration,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  <a:p>
            <a:pPr>
              <a:lnSpc>
                <a:spcPts val="24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indiquant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respectives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accolades.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A[5]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{1,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5};</a:t>
            </a:r>
          </a:p>
          <a:p>
            <a:pPr>
              <a:lnSpc>
                <a:spcPts val="24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B[4]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{-1.5,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3.3,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7e-2,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-2.5E3};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assez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toutes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composantes,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composantes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restantes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initialisées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zéro</a:t>
            </a:r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Ex: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T[10]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{1,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5};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contenir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tableau.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Ex: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T[3]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{1,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5};</a:t>
            </a:r>
            <a:r>
              <a:rPr lang="en-US" altLang="zh-CN" sz="199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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Erreur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indiquer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explicitement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l'initialisation.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égale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valeurs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liste.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Ex: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T[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{1,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5};</a:t>
            </a:r>
            <a:r>
              <a:rPr lang="en-US" altLang="zh-CN" sz="199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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663700"/>
            <a:ext cx="6743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592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Accès</a:t>
            </a:r>
            <a:r>
              <a:rPr lang="en-US" altLang="zh-CN" sz="25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2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aux</a:t>
            </a:r>
            <a:r>
              <a:rPr lang="en-US" altLang="zh-CN" sz="25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2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composantes</a:t>
            </a:r>
            <a:r>
              <a:rPr lang="en-US" altLang="zh-CN" sz="25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2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d’un</a:t>
            </a:r>
            <a:r>
              <a:rPr lang="en-US" altLang="zh-CN" sz="25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2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tableau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24000" y="2286000"/>
            <a:ext cx="1270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66900" y="2247900"/>
            <a:ext cx="75184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L'accès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moyen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l'indice.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T[i]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valeur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l'élément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langage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l’indice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premier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L’indice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dernier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égal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dimension-1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66900" y="4102100"/>
            <a:ext cx="381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Ex: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40000" y="4089400"/>
            <a:ext cx="3009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T[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5]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{9,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8,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7,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6,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5};</a:t>
            </a:r>
            <a:r>
              <a:rPr lang="en-US" altLang="zh-CN" sz="1992" b="1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524000" y="4445000"/>
            <a:ext cx="61595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T[0]=9,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T[1]=8,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T[2]=7,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T[3]=6,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T[4]=5</a:t>
            </a:r>
          </a:p>
          <a:p>
            <a:pPr>
              <a:lnSpc>
                <a:spcPts val="2300"/>
              </a:lnSpc>
              <a:tabLst>
                <a:tab pos="1828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Remarques: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24000" y="5130800"/>
            <a:ext cx="1143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7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27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866900" y="5092700"/>
            <a:ext cx="77597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saisir,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afficher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entier,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ainsi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écrire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%d",T)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%d",&amp;T)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façon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répétitive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utilisant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boucles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574800"/>
            <a:ext cx="6781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Tableaux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: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saisie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et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affichage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25600" y="2298700"/>
            <a:ext cx="1270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68500" y="2286000"/>
            <a:ext cx="63500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482600" algn="l"/>
                <a:tab pos="622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Saisie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d’entiers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taille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3500" algn="l"/>
                <a:tab pos="4826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for(i=0;i&lt;n;i++)</a:t>
            </a:r>
          </a:p>
          <a:p>
            <a:pPr>
              <a:lnSpc>
                <a:spcPts val="1900"/>
              </a:lnSpc>
              <a:tabLst>
                <a:tab pos="63500" algn="l"/>
                <a:tab pos="4826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("Entrez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l'élément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%d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",i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1);</a:t>
            </a:r>
          </a:p>
          <a:p>
            <a:pPr>
              <a:lnSpc>
                <a:spcPts val="2300"/>
              </a:lnSpc>
              <a:tabLst>
                <a:tab pos="63500" algn="l"/>
                <a:tab pos="482600" algn="l"/>
                <a:tab pos="622300" algn="l"/>
              </a:tabLst>
            </a:pPr>
            <a:r>
              <a:rPr lang="en-US" altLang="zh-CN" dirty="0" smtClean="0"/>
              <a:t>		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scanf("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%d"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&amp;T[i]);</a:t>
            </a:r>
          </a:p>
          <a:p>
            <a:pPr>
              <a:lnSpc>
                <a:spcPts val="2400"/>
              </a:lnSpc>
              <a:tabLst>
                <a:tab pos="63500" algn="l"/>
                <a:tab pos="4826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  <a:tab pos="482600" algn="l"/>
                <a:tab pos="6223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Affichage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éléments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taille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  <a:tab pos="482600" algn="l"/>
                <a:tab pos="622300" algn="l"/>
              </a:tabLst>
            </a:pP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for(i=0;i&lt;n;i++)</a:t>
            </a:r>
          </a:p>
          <a:p>
            <a:pPr>
              <a:lnSpc>
                <a:spcPts val="1900"/>
              </a:lnSpc>
              <a:tabLst>
                <a:tab pos="63500" algn="l"/>
                <a:tab pos="4826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%d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\t",T[i]);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638300"/>
            <a:ext cx="7886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Représentation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d’un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tableau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en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mémoire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95400" y="2349500"/>
            <a:ext cx="1270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38300" y="2311400"/>
            <a:ext cx="8089900" cy="412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déclaration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provoque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réservation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automatique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compilateur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zone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contiguë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mémoire.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mémoire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succession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mémoires.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Chaque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octet),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identifiée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numéro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appelé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adresse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mémoire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armoire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constituée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tiroirs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numérotés.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numéro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tiroir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adresse)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adresses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souvent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exprimées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hexadécimal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écriture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compacte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proche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représentation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binaire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l’adresse.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d’adressage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dépend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machines.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l’opérateur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désigne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adresse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Ainsi,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printf("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adresse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%x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&amp;a)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affiche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l’adresse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hexadécimal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574800"/>
            <a:ext cx="4495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Tableaux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:</a:t>
            </a:r>
            <a:r>
              <a:rPr lang="en-US" altLang="zh-CN" sz="3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exemple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25600" y="22098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7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68500" y="2171700"/>
            <a:ext cx="6286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d'étudiants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ayant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supérieure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25600" y="2794000"/>
            <a:ext cx="85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68500" y="30988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540000" y="3098800"/>
            <a:ext cx="1651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notes[30];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68500" y="3505200"/>
            <a:ext cx="7251700" cy="321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71500" algn="l"/>
                <a:tab pos="622300" algn="l"/>
                <a:tab pos="774700" algn="l"/>
                <a:tab pos="977900" algn="l"/>
                <a:tab pos="11176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nbre,i;</a:t>
            </a:r>
          </a:p>
          <a:p>
            <a:pPr>
              <a:lnSpc>
                <a:spcPts val="2400"/>
              </a:lnSpc>
              <a:tabLst>
                <a:tab pos="571500" algn="l"/>
                <a:tab pos="622300" algn="l"/>
                <a:tab pos="774700" algn="l"/>
                <a:tab pos="977900" algn="l"/>
                <a:tab pos="11176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for(i=0;i&lt;30;i++)</a:t>
            </a:r>
          </a:p>
          <a:p>
            <a:pPr>
              <a:lnSpc>
                <a:spcPts val="1900"/>
              </a:lnSpc>
              <a:tabLst>
                <a:tab pos="571500" algn="l"/>
                <a:tab pos="622300" algn="l"/>
                <a:tab pos="774700" algn="l"/>
                <a:tab pos="977900" algn="l"/>
                <a:tab pos="1117600" algn="l"/>
                <a:tab pos="1485900" algn="l"/>
              </a:tabLst>
            </a:pPr>
            <a:r>
              <a:rPr lang="en-US" altLang="zh-CN" dirty="0" smtClean="0"/>
              <a:t>				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("Entrez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notes[%d]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",i);</a:t>
            </a:r>
          </a:p>
          <a:p>
            <a:pPr>
              <a:lnSpc>
                <a:spcPts val="2400"/>
              </a:lnSpc>
              <a:tabLst>
                <a:tab pos="571500" algn="l"/>
                <a:tab pos="622300" algn="l"/>
                <a:tab pos="774700" algn="l"/>
                <a:tab pos="977900" algn="l"/>
                <a:tab pos="1117600" algn="l"/>
                <a:tab pos="1485900" algn="l"/>
              </a:tabLst>
            </a:pPr>
            <a:r>
              <a:rPr lang="en-US" altLang="zh-CN" dirty="0" smtClean="0"/>
              <a:t>					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scanf("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%f"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&amp;notes[i]);</a:t>
            </a:r>
          </a:p>
          <a:p>
            <a:pPr>
              <a:lnSpc>
                <a:spcPts val="2400"/>
              </a:lnSpc>
              <a:tabLst>
                <a:tab pos="571500" algn="l"/>
                <a:tab pos="622300" algn="l"/>
                <a:tab pos="774700" algn="l"/>
                <a:tab pos="977900" algn="l"/>
                <a:tab pos="1117600" algn="l"/>
                <a:tab pos="1485900" algn="l"/>
              </a:tabLst>
            </a:pPr>
            <a:r>
              <a:rPr lang="en-US" altLang="zh-CN" dirty="0" smtClean="0"/>
              <a:t>				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571500" algn="l"/>
                <a:tab pos="622300" algn="l"/>
                <a:tab pos="774700" algn="l"/>
                <a:tab pos="977900" algn="l"/>
                <a:tab pos="1117600" algn="l"/>
                <a:tab pos="1485900" algn="l"/>
              </a:tabLst>
            </a:pPr>
            <a:r>
              <a:rPr lang="en-US" altLang="zh-CN" dirty="0" smtClean="0"/>
              <a:t>			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nbre=0;</a:t>
            </a:r>
          </a:p>
          <a:p>
            <a:pPr>
              <a:lnSpc>
                <a:spcPts val="2400"/>
              </a:lnSpc>
              <a:tabLst>
                <a:tab pos="571500" algn="l"/>
                <a:tab pos="622300" algn="l"/>
                <a:tab pos="774700" algn="l"/>
                <a:tab pos="977900" algn="l"/>
                <a:tab pos="1117600" algn="l"/>
                <a:tab pos="1485900" algn="l"/>
              </a:tabLst>
            </a:pPr>
            <a:r>
              <a:rPr lang="en-US" altLang="zh-CN" dirty="0" smtClean="0"/>
              <a:t>			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(i=0;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i&lt;30;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i++)</a:t>
            </a:r>
          </a:p>
          <a:p>
            <a:pPr>
              <a:lnSpc>
                <a:spcPts val="2400"/>
              </a:lnSpc>
              <a:tabLst>
                <a:tab pos="571500" algn="l"/>
                <a:tab pos="622300" algn="l"/>
                <a:tab pos="774700" algn="l"/>
                <a:tab pos="977900" algn="l"/>
                <a:tab pos="1117600" algn="l"/>
                <a:tab pos="1485900" algn="l"/>
              </a:tabLst>
            </a:pPr>
            <a:r>
              <a:rPr lang="en-US" altLang="zh-CN" dirty="0" smtClean="0"/>
              <a:t>						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(notes[i]&gt;10)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nbre+=1;</a:t>
            </a:r>
          </a:p>
          <a:p>
            <a:pPr>
              <a:lnSpc>
                <a:spcPts val="2400"/>
              </a:lnSpc>
              <a:tabLst>
                <a:tab pos="571500" algn="l"/>
                <a:tab pos="622300" algn="l"/>
                <a:tab pos="774700" algn="l"/>
                <a:tab pos="977900" algn="l"/>
                <a:tab pos="1117600" algn="l"/>
                <a:tab pos="1485900" algn="l"/>
              </a:tabLst>
            </a:pPr>
            <a:r>
              <a:rPr lang="en-US" altLang="zh-CN" dirty="0" smtClean="0"/>
              <a:t>			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notes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égal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%d",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nbre);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71500" algn="l"/>
                <a:tab pos="622300" algn="l"/>
                <a:tab pos="774700" algn="l"/>
                <a:tab pos="977900" algn="l"/>
                <a:tab pos="1117600" algn="l"/>
                <a:tab pos="1485900" algn="l"/>
              </a:tabLst>
            </a:pP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191" y="347979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6191" y="2039620"/>
            <a:ext cx="7696200" cy="39623"/>
          </a:xfrm>
          <a:custGeom>
            <a:avLst/>
            <a:gdLst>
              <a:gd name="connsiteX0" fmla="*/ 0 w 7696200"/>
              <a:gd name="connsiteY0" fmla="*/ 19811 h 39623"/>
              <a:gd name="connsiteX1" fmla="*/ 7696200 w 7696200"/>
              <a:gd name="connsiteY1" fmla="*/ 19811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200" h="39623">
                <a:moveTo>
                  <a:pt x="0" y="19811"/>
                </a:moveTo>
                <a:lnTo>
                  <a:pt x="7696200" y="19811"/>
                </a:lnTo>
              </a:path>
            </a:pathLst>
          </a:custGeom>
          <a:ln w="25400">
            <a:solidFill>
              <a:srgbClr val="9094B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46100"/>
            <a:ext cx="8877300" cy="6159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1625600" y="1587500"/>
            <a:ext cx="70866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311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Tableaux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à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plusieurs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b="1" dirty="0" smtClean="0">
                <a:solidFill>
                  <a:srgbClr val="3732A0"/>
                </a:solidFill>
                <a:latin typeface="Arial Black" pitchFamily="18" charset="0"/>
                <a:cs typeface="Arial Black" pitchFamily="18" charset="0"/>
              </a:rPr>
              <a:t>dimensions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définir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façon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suivante: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25600" y="3048000"/>
            <a:ext cx="1270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392" dirty="0" smtClean="0">
                <a:solidFill>
                  <a:srgbClr val="666699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171700" y="3073400"/>
            <a:ext cx="71755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Nom_du_Tableau[D1][D2]…[Dn];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où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</a:p>
          <a:p>
            <a:pPr>
              <a:lnSpc>
                <a:spcPts val="2400"/>
              </a:lnSpc>
              <a:tabLst>
                <a:tab pos="381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d’éléments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stocker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étudiants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ts val="2400"/>
              </a:lnSpc>
              <a:tabLst>
                <a:tab pos="381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deux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examens,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déclarer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21971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b="1" dirty="0" smtClean="0">
                <a:solidFill>
                  <a:srgbClr val="3732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992" b="1" dirty="0" smtClean="0">
                <a:solidFill>
                  <a:srgbClr val="0000B4"/>
                </a:solidFill>
                <a:latin typeface="Times New Roman" pitchFamily="18" charset="0"/>
                <a:cs typeface="Times New Roman" pitchFamily="18" charset="0"/>
              </a:rPr>
              <a:t>loat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0000B4"/>
                </a:solidFill>
                <a:latin typeface="Times New Roman" pitchFamily="18" charset="0"/>
                <a:cs typeface="Times New Roman" pitchFamily="18" charset="0"/>
              </a:rPr>
              <a:t>notes[20][5][2];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" algn="l"/>
                <a:tab pos="2197100" algn="l"/>
              </a:tabLst>
            </a:pP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(notes[i][j][k]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l’examen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</a:p>
          <a:p>
            <a:pPr>
              <a:lnSpc>
                <a:spcPts val="2400"/>
              </a:lnSpc>
              <a:tabLst>
                <a:tab pos="381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l’étudiant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i)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té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995</Words>
  <Application>Microsoft Office PowerPoint</Application>
  <PresentationFormat>Personnalisé</PresentationFormat>
  <Paragraphs>549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Office Theme</vt:lpstr>
      <vt:lpstr>Clarté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118</cp:revision>
  <dcterms:created xsi:type="dcterms:W3CDTF">2006-08-16T00:00:00Z</dcterms:created>
  <dcterms:modified xsi:type="dcterms:W3CDTF">2020-03-16T09:23:02Z</dcterms:modified>
</cp:coreProperties>
</file>