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8" r:id="rId3"/>
    <p:sldId id="257"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74811F-7095-44F5-975D-3072B04BF619}" type="datetimeFigureOut">
              <a:rPr lang="en-US" smtClean="0"/>
              <a:t>10/15/2019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FA7859E-5F62-44D2-ADA9-F94B6E5E2779}" type="slidenum">
              <a:rPr lang="en-US" smtClean="0"/>
              <a:t>‹#›</a:t>
            </a:fld>
            <a:endParaRPr lang="en-US"/>
          </a:p>
        </p:txBody>
      </p:sp>
    </p:spTree>
    <p:extLst>
      <p:ext uri="{BB962C8B-B14F-4D97-AF65-F5344CB8AC3E}">
        <p14:creationId xmlns:p14="http://schemas.microsoft.com/office/powerpoint/2010/main" val="2615175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74811F-7095-44F5-975D-3072B04BF619}"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7859E-5F62-44D2-ADA9-F94B6E5E2779}" type="slidenum">
              <a:rPr lang="en-US" smtClean="0"/>
              <a:t>‹#›</a:t>
            </a:fld>
            <a:endParaRPr lang="en-US"/>
          </a:p>
        </p:txBody>
      </p:sp>
    </p:spTree>
    <p:extLst>
      <p:ext uri="{BB962C8B-B14F-4D97-AF65-F5344CB8AC3E}">
        <p14:creationId xmlns:p14="http://schemas.microsoft.com/office/powerpoint/2010/main" val="328503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74811F-7095-44F5-975D-3072B04BF619}"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7859E-5F62-44D2-ADA9-F94B6E5E2779}" type="slidenum">
              <a:rPr lang="en-US" smtClean="0"/>
              <a:t>‹#›</a:t>
            </a:fld>
            <a:endParaRPr lang="en-US"/>
          </a:p>
        </p:txBody>
      </p:sp>
    </p:spTree>
    <p:extLst>
      <p:ext uri="{BB962C8B-B14F-4D97-AF65-F5344CB8AC3E}">
        <p14:creationId xmlns:p14="http://schemas.microsoft.com/office/powerpoint/2010/main" val="1344516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74811F-7095-44F5-975D-3072B04BF619}"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7859E-5F62-44D2-ADA9-F94B6E5E2779}" type="slidenum">
              <a:rPr lang="en-US" smtClean="0"/>
              <a:t>‹#›</a:t>
            </a:fld>
            <a:endParaRPr lang="en-US"/>
          </a:p>
        </p:txBody>
      </p:sp>
    </p:spTree>
    <p:extLst>
      <p:ext uri="{BB962C8B-B14F-4D97-AF65-F5344CB8AC3E}">
        <p14:creationId xmlns:p14="http://schemas.microsoft.com/office/powerpoint/2010/main" val="2861592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74811F-7095-44F5-975D-3072B04BF619}"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7859E-5F62-44D2-ADA9-F94B6E5E2779}" type="slidenum">
              <a:rPr lang="en-US" smtClean="0"/>
              <a:t>‹#›</a:t>
            </a:fld>
            <a:endParaRPr lang="en-US"/>
          </a:p>
        </p:txBody>
      </p:sp>
    </p:spTree>
    <p:extLst>
      <p:ext uri="{BB962C8B-B14F-4D97-AF65-F5344CB8AC3E}">
        <p14:creationId xmlns:p14="http://schemas.microsoft.com/office/powerpoint/2010/main" val="3867594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74811F-7095-44F5-975D-3072B04BF619}"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7859E-5F62-44D2-ADA9-F94B6E5E2779}" type="slidenum">
              <a:rPr lang="en-US" smtClean="0"/>
              <a:t>‹#›</a:t>
            </a:fld>
            <a:endParaRPr lang="en-US"/>
          </a:p>
        </p:txBody>
      </p:sp>
    </p:spTree>
    <p:extLst>
      <p:ext uri="{BB962C8B-B14F-4D97-AF65-F5344CB8AC3E}">
        <p14:creationId xmlns:p14="http://schemas.microsoft.com/office/powerpoint/2010/main" val="4101767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74811F-7095-44F5-975D-3072B04BF619}"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7859E-5F62-44D2-ADA9-F94B6E5E2779}" type="slidenum">
              <a:rPr lang="en-US" smtClean="0"/>
              <a:t>‹#›</a:t>
            </a:fld>
            <a:endParaRPr lang="en-US"/>
          </a:p>
        </p:txBody>
      </p:sp>
    </p:spTree>
    <p:extLst>
      <p:ext uri="{BB962C8B-B14F-4D97-AF65-F5344CB8AC3E}">
        <p14:creationId xmlns:p14="http://schemas.microsoft.com/office/powerpoint/2010/main" val="1830534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74811F-7095-44F5-975D-3072B04BF619}"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7859E-5F62-44D2-ADA9-F94B6E5E2779}" type="slidenum">
              <a:rPr lang="en-US" smtClean="0"/>
              <a:t>‹#›</a:t>
            </a:fld>
            <a:endParaRPr lang="en-US"/>
          </a:p>
        </p:txBody>
      </p:sp>
    </p:spTree>
    <p:extLst>
      <p:ext uri="{BB962C8B-B14F-4D97-AF65-F5344CB8AC3E}">
        <p14:creationId xmlns:p14="http://schemas.microsoft.com/office/powerpoint/2010/main" val="352020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74811F-7095-44F5-975D-3072B04BF619}"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7859E-5F62-44D2-ADA9-F94B6E5E2779}" type="slidenum">
              <a:rPr lang="en-US" smtClean="0"/>
              <a:t>‹#›</a:t>
            </a:fld>
            <a:endParaRPr lang="en-US"/>
          </a:p>
        </p:txBody>
      </p:sp>
    </p:spTree>
    <p:extLst>
      <p:ext uri="{BB962C8B-B14F-4D97-AF65-F5344CB8AC3E}">
        <p14:creationId xmlns:p14="http://schemas.microsoft.com/office/powerpoint/2010/main" val="4011011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74811F-7095-44F5-975D-3072B04BF619}"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FA7859E-5F62-44D2-ADA9-F94B6E5E2779}" type="slidenum">
              <a:rPr lang="en-US" smtClean="0"/>
              <a:t>‹#›</a:t>
            </a:fld>
            <a:endParaRPr lang="en-US"/>
          </a:p>
        </p:txBody>
      </p:sp>
    </p:spTree>
    <p:extLst>
      <p:ext uri="{BB962C8B-B14F-4D97-AF65-F5344CB8AC3E}">
        <p14:creationId xmlns:p14="http://schemas.microsoft.com/office/powerpoint/2010/main" val="1901221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74811F-7095-44F5-975D-3072B04BF619}"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7859E-5F62-44D2-ADA9-F94B6E5E2779}" type="slidenum">
              <a:rPr lang="en-US" smtClean="0"/>
              <a:t>‹#›</a:t>
            </a:fld>
            <a:endParaRPr lang="en-US"/>
          </a:p>
        </p:txBody>
      </p:sp>
    </p:spTree>
    <p:extLst>
      <p:ext uri="{BB962C8B-B14F-4D97-AF65-F5344CB8AC3E}">
        <p14:creationId xmlns:p14="http://schemas.microsoft.com/office/powerpoint/2010/main" val="3102899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74811F-7095-44F5-975D-3072B04BF619}"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7859E-5F62-44D2-ADA9-F94B6E5E2779}" type="slidenum">
              <a:rPr lang="en-US" smtClean="0"/>
              <a:t>‹#›</a:t>
            </a:fld>
            <a:endParaRPr lang="en-US"/>
          </a:p>
        </p:txBody>
      </p:sp>
    </p:spTree>
    <p:extLst>
      <p:ext uri="{BB962C8B-B14F-4D97-AF65-F5344CB8AC3E}">
        <p14:creationId xmlns:p14="http://schemas.microsoft.com/office/powerpoint/2010/main" val="86154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74811F-7095-44F5-975D-3072B04BF619}" type="datetimeFigureOut">
              <a:rPr lang="en-US" smtClean="0"/>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A7859E-5F62-44D2-ADA9-F94B6E5E2779}" type="slidenum">
              <a:rPr lang="en-US" smtClean="0"/>
              <a:t>‹#›</a:t>
            </a:fld>
            <a:endParaRPr lang="en-US"/>
          </a:p>
        </p:txBody>
      </p:sp>
    </p:spTree>
    <p:extLst>
      <p:ext uri="{BB962C8B-B14F-4D97-AF65-F5344CB8AC3E}">
        <p14:creationId xmlns:p14="http://schemas.microsoft.com/office/powerpoint/2010/main" val="3370866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74811F-7095-44F5-975D-3072B04BF619}" type="datetimeFigureOut">
              <a:rPr lang="en-US" smtClean="0"/>
              <a:t>10/15/2019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A7859E-5F62-44D2-ADA9-F94B6E5E2779}" type="slidenum">
              <a:rPr lang="en-US" smtClean="0"/>
              <a:t>‹#›</a:t>
            </a:fld>
            <a:endParaRPr lang="en-US"/>
          </a:p>
        </p:txBody>
      </p:sp>
    </p:spTree>
    <p:extLst>
      <p:ext uri="{BB962C8B-B14F-4D97-AF65-F5344CB8AC3E}">
        <p14:creationId xmlns:p14="http://schemas.microsoft.com/office/powerpoint/2010/main" val="371724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74811F-7095-44F5-975D-3072B04BF619}" type="datetimeFigureOut">
              <a:rPr lang="en-US" smtClean="0"/>
              <a:t>10/15/2019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A7859E-5F62-44D2-ADA9-F94B6E5E2779}" type="slidenum">
              <a:rPr lang="en-US" smtClean="0"/>
              <a:t>‹#›</a:t>
            </a:fld>
            <a:endParaRPr lang="en-US"/>
          </a:p>
        </p:txBody>
      </p:sp>
    </p:spTree>
    <p:extLst>
      <p:ext uri="{BB962C8B-B14F-4D97-AF65-F5344CB8AC3E}">
        <p14:creationId xmlns:p14="http://schemas.microsoft.com/office/powerpoint/2010/main" val="515235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74811F-7095-44F5-975D-3072B04BF619}"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7859E-5F62-44D2-ADA9-F94B6E5E2779}" type="slidenum">
              <a:rPr lang="en-US" smtClean="0"/>
              <a:t>‹#›</a:t>
            </a:fld>
            <a:endParaRPr lang="en-US"/>
          </a:p>
        </p:txBody>
      </p:sp>
    </p:spTree>
    <p:extLst>
      <p:ext uri="{BB962C8B-B14F-4D97-AF65-F5344CB8AC3E}">
        <p14:creationId xmlns:p14="http://schemas.microsoft.com/office/powerpoint/2010/main" val="101445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74811F-7095-44F5-975D-3072B04BF619}"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7859E-5F62-44D2-ADA9-F94B6E5E2779}" type="slidenum">
              <a:rPr lang="en-US" smtClean="0"/>
              <a:t>‹#›</a:t>
            </a:fld>
            <a:endParaRPr lang="en-US"/>
          </a:p>
        </p:txBody>
      </p:sp>
    </p:spTree>
    <p:extLst>
      <p:ext uri="{BB962C8B-B14F-4D97-AF65-F5344CB8AC3E}">
        <p14:creationId xmlns:p14="http://schemas.microsoft.com/office/powerpoint/2010/main" val="1098399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74811F-7095-44F5-975D-3072B04BF619}" type="datetimeFigureOut">
              <a:rPr lang="en-US" smtClean="0"/>
              <a:t>10/15/2019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A7859E-5F62-44D2-ADA9-F94B6E5E2779}" type="slidenum">
              <a:rPr lang="en-US" smtClean="0"/>
              <a:t>‹#›</a:t>
            </a:fld>
            <a:endParaRPr lang="en-US"/>
          </a:p>
        </p:txBody>
      </p:sp>
    </p:spTree>
    <p:extLst>
      <p:ext uri="{BB962C8B-B14F-4D97-AF65-F5344CB8AC3E}">
        <p14:creationId xmlns:p14="http://schemas.microsoft.com/office/powerpoint/2010/main" val="1395441150"/>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DA9FB-9E8D-4075-8F80-04B325F251BA}"/>
              </a:ext>
            </a:extLst>
          </p:cNvPr>
          <p:cNvSpPr>
            <a:spLocks noGrp="1"/>
          </p:cNvSpPr>
          <p:nvPr>
            <p:ph type="ctrTitle"/>
          </p:nvPr>
        </p:nvSpPr>
        <p:spPr>
          <a:xfrm>
            <a:off x="105690" y="877238"/>
            <a:ext cx="11495314" cy="1152398"/>
          </a:xfrm>
        </p:spPr>
        <p:txBody>
          <a:bodyPr>
            <a:normAutofit/>
          </a:bodyPr>
          <a:lstStyle/>
          <a:p>
            <a:r>
              <a:rPr lang="fr-FR" dirty="0">
                <a:solidFill>
                  <a:schemeClr val="accent1">
                    <a:lumMod val="75000"/>
                  </a:schemeClr>
                </a:solidFill>
                <a:effectLst>
                  <a:outerShdw blurRad="38100" dist="38100" dir="2700000" algn="tl">
                    <a:srgbClr val="000000">
                      <a:alpha val="43137"/>
                    </a:srgbClr>
                  </a:outerShdw>
                </a:effectLst>
                <a:latin typeface="Bahnschrift SemiBold" panose="020B0502040204020203" pitchFamily="34" charset="0"/>
              </a:rPr>
              <a:t>Les Courants Prè-Classiques</a:t>
            </a:r>
            <a:endParaRPr lang="en-US" dirty="0">
              <a:solidFill>
                <a:schemeClr val="accent1">
                  <a:lumMod val="7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3" name="Subtitle 2">
            <a:extLst>
              <a:ext uri="{FF2B5EF4-FFF2-40B4-BE49-F238E27FC236}">
                <a16:creationId xmlns:a16="http://schemas.microsoft.com/office/drawing/2014/main" id="{C22B5F9B-7C5D-4A1E-8D84-679D7DA633A7}"/>
              </a:ext>
            </a:extLst>
          </p:cNvPr>
          <p:cNvSpPr>
            <a:spLocks noGrp="1"/>
          </p:cNvSpPr>
          <p:nvPr>
            <p:ph type="subTitle" idx="1"/>
          </p:nvPr>
        </p:nvSpPr>
        <p:spPr>
          <a:xfrm>
            <a:off x="8850152" y="4056195"/>
            <a:ext cx="4320330" cy="2869035"/>
          </a:xfrm>
        </p:spPr>
        <p:txBody>
          <a:bodyPr>
            <a:noAutofit/>
          </a:bodyPr>
          <a:lstStyle/>
          <a:p>
            <a:pPr algn="l"/>
            <a:r>
              <a:rPr lang="fr-FR" sz="3200" b="1" dirty="0">
                <a:solidFill>
                  <a:schemeClr val="tx1"/>
                </a:solidFill>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Réalisé par :</a:t>
            </a:r>
          </a:p>
          <a:p>
            <a:pPr marL="342900" indent="-342900" algn="l">
              <a:buFont typeface="Arial" panose="020B0604020202020204" pitchFamily="34" charset="0"/>
              <a:buChar char="•"/>
            </a:pPr>
            <a:r>
              <a:rPr lang="fr-FR" sz="3200" b="1" dirty="0">
                <a:solidFill>
                  <a:schemeClr val="tx1"/>
                </a:solidFill>
                <a:latin typeface="Arabic Typesetting" panose="03020402040406030203" pitchFamily="66" charset="-78"/>
                <a:cs typeface="Arabic Typesetting" panose="03020402040406030203" pitchFamily="66" charset="-78"/>
              </a:rPr>
              <a:t>El </a:t>
            </a:r>
            <a:r>
              <a:rPr lang="fr-FR" sz="3200" b="1" dirty="0" err="1">
                <a:solidFill>
                  <a:schemeClr val="tx1"/>
                </a:solidFill>
                <a:latin typeface="Arabic Typesetting" panose="03020402040406030203" pitchFamily="66" charset="-78"/>
                <a:cs typeface="Arabic Typesetting" panose="03020402040406030203" pitchFamily="66" charset="-78"/>
              </a:rPr>
              <a:t>Ouardi</a:t>
            </a:r>
            <a:r>
              <a:rPr lang="fr-FR" sz="3200" b="1" dirty="0">
                <a:solidFill>
                  <a:schemeClr val="tx1"/>
                </a:solidFill>
                <a:latin typeface="Arabic Typesetting" panose="03020402040406030203" pitchFamily="66" charset="-78"/>
                <a:cs typeface="Arabic Typesetting" panose="03020402040406030203" pitchFamily="66" charset="-78"/>
              </a:rPr>
              <a:t> Marouan</a:t>
            </a:r>
          </a:p>
          <a:p>
            <a:pPr marL="342900" indent="-342900" algn="l">
              <a:buFont typeface="Arial" panose="020B0604020202020204" pitchFamily="34" charset="0"/>
              <a:buChar char="•"/>
            </a:pPr>
            <a:r>
              <a:rPr lang="fr-FR" sz="3200" b="1" dirty="0" err="1">
                <a:latin typeface="Arabic Typesetting" panose="03020402040406030203" pitchFamily="66" charset="-78"/>
                <a:cs typeface="Arabic Typesetting" panose="03020402040406030203" pitchFamily="66" charset="-78"/>
              </a:rPr>
              <a:t>Sennani</a:t>
            </a:r>
            <a:r>
              <a:rPr lang="fr-FR" sz="3200" b="1" dirty="0">
                <a:latin typeface="Arabic Typesetting" panose="03020402040406030203" pitchFamily="66" charset="-78"/>
                <a:cs typeface="Arabic Typesetting" panose="03020402040406030203" pitchFamily="66" charset="-78"/>
              </a:rPr>
              <a:t> </a:t>
            </a:r>
            <a:r>
              <a:rPr lang="fr-FR" sz="3200" b="1" dirty="0" err="1">
                <a:latin typeface="Arabic Typesetting" panose="03020402040406030203" pitchFamily="66" charset="-78"/>
                <a:cs typeface="Arabic Typesetting" panose="03020402040406030203" pitchFamily="66" charset="-78"/>
              </a:rPr>
              <a:t>Saadeddine</a:t>
            </a:r>
            <a:endParaRPr lang="fr-FR" sz="3200" b="1" dirty="0">
              <a:latin typeface="Arabic Typesetting" panose="03020402040406030203" pitchFamily="66" charset="-78"/>
              <a:cs typeface="Arabic Typesetting" panose="03020402040406030203" pitchFamily="66" charset="-78"/>
            </a:endParaRPr>
          </a:p>
          <a:p>
            <a:pPr marL="342900" indent="-342900" algn="l">
              <a:buFont typeface="Arial" panose="020B0604020202020204" pitchFamily="34" charset="0"/>
              <a:buChar char="•"/>
            </a:pPr>
            <a:r>
              <a:rPr lang="fr-FR" sz="3200" b="1" dirty="0" err="1">
                <a:solidFill>
                  <a:schemeClr val="tx1"/>
                </a:solidFill>
                <a:latin typeface="Arabic Typesetting" panose="03020402040406030203" pitchFamily="66" charset="-78"/>
                <a:cs typeface="Arabic Typesetting" panose="03020402040406030203" pitchFamily="66" charset="-78"/>
              </a:rPr>
              <a:t>Lahlalia</a:t>
            </a:r>
            <a:r>
              <a:rPr lang="fr-FR" sz="3200" b="1" dirty="0">
                <a:solidFill>
                  <a:schemeClr val="tx1"/>
                </a:solidFill>
                <a:latin typeface="Arabic Typesetting" panose="03020402040406030203" pitchFamily="66" charset="-78"/>
                <a:cs typeface="Arabic Typesetting" panose="03020402040406030203" pitchFamily="66" charset="-78"/>
              </a:rPr>
              <a:t> </a:t>
            </a:r>
            <a:r>
              <a:rPr lang="fr-FR" sz="3200" b="1" dirty="0" err="1">
                <a:solidFill>
                  <a:schemeClr val="tx1"/>
                </a:solidFill>
                <a:latin typeface="Arabic Typesetting" panose="03020402040406030203" pitchFamily="66" charset="-78"/>
                <a:cs typeface="Arabic Typesetting" panose="03020402040406030203" pitchFamily="66" charset="-78"/>
              </a:rPr>
              <a:t>Otmane</a:t>
            </a:r>
            <a:endParaRPr lang="fr-FR" sz="3200" b="1" dirty="0">
              <a:solidFill>
                <a:schemeClr val="tx1"/>
              </a:solidFill>
              <a:latin typeface="Arabic Typesetting" panose="03020402040406030203" pitchFamily="66" charset="-78"/>
              <a:cs typeface="Arabic Typesetting" panose="03020402040406030203" pitchFamily="66" charset="-78"/>
            </a:endParaRPr>
          </a:p>
          <a:p>
            <a:pPr algn="l"/>
            <a:br>
              <a:rPr lang="fr-FR" sz="3200" dirty="0">
                <a:solidFill>
                  <a:schemeClr val="tx1"/>
                </a:solidFill>
                <a:latin typeface="Arabic Typesetting" panose="03020402040406030203" pitchFamily="66" charset="-78"/>
                <a:cs typeface="Arabic Typesetting" panose="03020402040406030203" pitchFamily="66" charset="-78"/>
              </a:rPr>
            </a:br>
            <a:endParaRPr lang="en-US" sz="3200" dirty="0">
              <a:solidFill>
                <a:schemeClr val="tx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81159822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D9A3-8E34-48CB-9D51-584C464BB8EC}"/>
              </a:ext>
            </a:extLst>
          </p:cNvPr>
          <p:cNvSpPr>
            <a:spLocks noGrp="1"/>
          </p:cNvSpPr>
          <p:nvPr>
            <p:ph type="title"/>
          </p:nvPr>
        </p:nvSpPr>
        <p:spPr/>
        <p:txBody>
          <a:bodyPr>
            <a:normAutofit/>
          </a:bodyPr>
          <a:lstStyle/>
          <a:p>
            <a:r>
              <a:rPr lang="fr-FR" sz="6000" b="1" dirty="0">
                <a:solidFill>
                  <a:schemeClr val="accent1">
                    <a:lumMod val="75000"/>
                  </a:schemeClr>
                </a:solidFill>
                <a:latin typeface="Bahnschrift SemiBold" panose="020B0502040204020203" pitchFamily="34" charset="0"/>
              </a:rPr>
              <a:t>Introduction </a:t>
            </a:r>
            <a:endParaRPr lang="en-US" sz="6000" b="1" dirty="0">
              <a:solidFill>
                <a:schemeClr val="accent1">
                  <a:lumMod val="75000"/>
                </a:schemeClr>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669A921F-D992-4F27-B9F0-36D37F5F9D80}"/>
              </a:ext>
            </a:extLst>
          </p:cNvPr>
          <p:cNvSpPr>
            <a:spLocks noGrp="1"/>
          </p:cNvSpPr>
          <p:nvPr>
            <p:ph idx="1"/>
          </p:nvPr>
        </p:nvSpPr>
        <p:spPr/>
        <p:txBody>
          <a:bodyPr/>
          <a:lstStyle/>
          <a:p>
            <a:pPr marL="0" indent="0">
              <a:buNone/>
            </a:pPr>
            <a:r>
              <a:rPr lang="fr-FR" dirty="0">
                <a:latin typeface="Calibri" panose="020F0502020204030204" pitchFamily="34" charset="0"/>
                <a:cs typeface="Calibri" panose="020F0502020204030204" pitchFamily="34" charset="0"/>
              </a:rPr>
              <a:t>Depuis l’antiquité, des réflexions économiques sont apparues d’abord en Grèce antique puis en Chine antique, là où une production marchande et une économie semblent avoir été développées en premier. Depuis 1800, différentes écoles de pensée économique se sont succédées : on a vu apparaître les bases de la science économique au travers des « précurseurs » à travers 2 courants : le </a:t>
            </a:r>
            <a:r>
              <a:rPr lang="fr-FR" b="1" dirty="0">
                <a:solidFill>
                  <a:schemeClr val="accent1">
                    <a:lumMod val="75000"/>
                  </a:schemeClr>
                </a:solidFill>
                <a:latin typeface="Calibri" panose="020F0502020204030204" pitchFamily="34" charset="0"/>
                <a:cs typeface="Calibri" panose="020F0502020204030204" pitchFamily="34" charset="0"/>
              </a:rPr>
              <a:t>Mercantilisme</a:t>
            </a:r>
            <a:r>
              <a:rPr lang="fr-FR" dirty="0">
                <a:latin typeface="Calibri" panose="020F0502020204030204" pitchFamily="34" charset="0"/>
                <a:cs typeface="Calibri" panose="020F0502020204030204" pitchFamily="34" charset="0"/>
              </a:rPr>
              <a:t> et la </a:t>
            </a:r>
            <a:r>
              <a:rPr lang="fr-FR" b="1" dirty="0">
                <a:solidFill>
                  <a:schemeClr val="accent1">
                    <a:lumMod val="75000"/>
                  </a:schemeClr>
                </a:solidFill>
                <a:latin typeface="Calibri" panose="020F0502020204030204" pitchFamily="34" charset="0"/>
                <a:cs typeface="Calibri" panose="020F0502020204030204" pitchFamily="34" charset="0"/>
              </a:rPr>
              <a:t>Physiocratie</a:t>
            </a:r>
            <a:r>
              <a:rPr lang="fr-FR"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42343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A005-105F-4C09-B50D-D718A4656C8F}"/>
              </a:ext>
            </a:extLst>
          </p:cNvPr>
          <p:cNvSpPr>
            <a:spLocks noGrp="1"/>
          </p:cNvSpPr>
          <p:nvPr>
            <p:ph type="title"/>
          </p:nvPr>
        </p:nvSpPr>
        <p:spPr/>
        <p:txBody>
          <a:bodyPr>
            <a:normAutofit/>
          </a:bodyPr>
          <a:lstStyle/>
          <a:p>
            <a:r>
              <a:rPr lang="fr-FR" sz="6000" b="1" dirty="0">
                <a:solidFill>
                  <a:schemeClr val="accent1">
                    <a:lumMod val="75000"/>
                  </a:schemeClr>
                </a:solidFill>
                <a:latin typeface="Bahnschrift SemiBold" panose="020B0502040204020203" pitchFamily="34" charset="0"/>
              </a:rPr>
              <a:t>Plan</a:t>
            </a:r>
            <a:r>
              <a:rPr lang="fr-FR" sz="6000" b="1" dirty="0">
                <a:solidFill>
                  <a:schemeClr val="accent1">
                    <a:lumMod val="75000"/>
                  </a:schemeClr>
                </a:solidFill>
                <a:latin typeface="Bahnschrift SemiCondensed" panose="020B0502040204020203" pitchFamily="34" charset="0"/>
              </a:rPr>
              <a:t> :</a:t>
            </a:r>
            <a:r>
              <a:rPr lang="fr-FR" sz="6000" dirty="0">
                <a:solidFill>
                  <a:schemeClr val="accent1">
                    <a:lumMod val="75000"/>
                  </a:schemeClr>
                </a:solidFill>
              </a:rPr>
              <a:t> </a:t>
            </a:r>
            <a:endParaRPr lang="en-US" sz="6000" dirty="0">
              <a:solidFill>
                <a:schemeClr val="accent1">
                  <a:lumMod val="75000"/>
                </a:schemeClr>
              </a:solidFill>
            </a:endParaRPr>
          </a:p>
        </p:txBody>
      </p:sp>
      <p:sp>
        <p:nvSpPr>
          <p:cNvPr id="3" name="Content Placeholder 2">
            <a:extLst>
              <a:ext uri="{FF2B5EF4-FFF2-40B4-BE49-F238E27FC236}">
                <a16:creationId xmlns:a16="http://schemas.microsoft.com/office/drawing/2014/main" id="{9977E46D-5544-4FDF-89FE-0500826C7757}"/>
              </a:ext>
            </a:extLst>
          </p:cNvPr>
          <p:cNvSpPr>
            <a:spLocks noGrp="1"/>
          </p:cNvSpPr>
          <p:nvPr>
            <p:ph idx="1"/>
          </p:nvPr>
        </p:nvSpPr>
        <p:spPr/>
        <p:txBody>
          <a:bodyPr/>
          <a:lstStyle/>
          <a:p>
            <a:pPr marL="457200" indent="-457200">
              <a:buFont typeface="+mj-lt"/>
              <a:buAutoNum type="arabicPeriod"/>
            </a:pPr>
            <a:r>
              <a:rPr lang="en-US" b="1" dirty="0">
                <a:latin typeface="Calibri" panose="020F0502020204030204" pitchFamily="34" charset="0"/>
                <a:cs typeface="Calibri" panose="020F0502020204030204" pitchFamily="34" charset="0"/>
              </a:rPr>
              <a:t>Le Mercantilisme</a:t>
            </a:r>
          </a:p>
          <a:p>
            <a:pPr marL="457200" indent="-457200">
              <a:buFont typeface="+mj-lt"/>
              <a:buAutoNum type="arabicPeriod"/>
            </a:pPr>
            <a:r>
              <a:rPr lang="en-US" b="1" dirty="0">
                <a:latin typeface="Calibri" panose="020F0502020204030204" pitchFamily="34" charset="0"/>
                <a:cs typeface="Calibri" panose="020F0502020204030204" pitchFamily="34" charset="0"/>
              </a:rPr>
              <a:t>La Physiocratie </a:t>
            </a:r>
          </a:p>
          <a:p>
            <a:pPr marL="457200" indent="-457200">
              <a:buFont typeface="+mj-lt"/>
              <a:buAutoNum type="arabicPeriod"/>
            </a:pPr>
            <a:r>
              <a:rPr lang="en-US" b="1" dirty="0">
                <a:latin typeface="Calibri" panose="020F0502020204030204" pitchFamily="34" charset="0"/>
                <a:cs typeface="Calibri" panose="020F0502020204030204" pitchFamily="34" charset="0"/>
              </a:rPr>
              <a:t>Conclusion</a:t>
            </a:r>
            <a:br>
              <a:rPr lang="fr-FR" dirty="0">
                <a:latin typeface="Calibri" panose="020F0502020204030204" pitchFamily="34" charset="0"/>
                <a:cs typeface="Calibri" panose="020F0502020204030204" pitchFamily="34" charset="0"/>
              </a:rPr>
            </a:br>
            <a:br>
              <a:rPr lang="fr-FR" dirty="0"/>
            </a:br>
            <a:br>
              <a:rPr lang="fr-FR" dirty="0"/>
            </a:br>
            <a:endParaRPr lang="en-US" dirty="0"/>
          </a:p>
        </p:txBody>
      </p:sp>
    </p:spTree>
    <p:extLst>
      <p:ext uri="{BB962C8B-B14F-4D97-AF65-F5344CB8AC3E}">
        <p14:creationId xmlns:p14="http://schemas.microsoft.com/office/powerpoint/2010/main" val="31099362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0F043-0235-432E-B5A9-EBB3B4400AE2}"/>
              </a:ext>
            </a:extLst>
          </p:cNvPr>
          <p:cNvSpPr>
            <a:spLocks noGrp="1"/>
          </p:cNvSpPr>
          <p:nvPr>
            <p:ph type="title"/>
          </p:nvPr>
        </p:nvSpPr>
        <p:spPr>
          <a:xfrm>
            <a:off x="1489903" y="543187"/>
            <a:ext cx="10018713" cy="1752599"/>
          </a:xfrm>
        </p:spPr>
        <p:txBody>
          <a:bodyPr>
            <a:normAutofit/>
          </a:bodyPr>
          <a:lstStyle/>
          <a:p>
            <a:r>
              <a:rPr lang="en-US" sz="6000" b="1" dirty="0">
                <a:solidFill>
                  <a:schemeClr val="accent1">
                    <a:lumMod val="75000"/>
                  </a:schemeClr>
                </a:solidFill>
                <a:latin typeface="Bahnschrift SemiBold" panose="020B0502040204020203" pitchFamily="34" charset="0"/>
              </a:rPr>
              <a:t>Le Mercantilisme</a:t>
            </a:r>
          </a:p>
        </p:txBody>
      </p:sp>
      <p:sp>
        <p:nvSpPr>
          <p:cNvPr id="3" name="Content Placeholder 2">
            <a:extLst>
              <a:ext uri="{FF2B5EF4-FFF2-40B4-BE49-F238E27FC236}">
                <a16:creationId xmlns:a16="http://schemas.microsoft.com/office/drawing/2014/main" id="{17E735E0-4A02-46A2-8478-4A0F7E680E53}"/>
              </a:ext>
            </a:extLst>
          </p:cNvPr>
          <p:cNvSpPr>
            <a:spLocks noGrp="1"/>
          </p:cNvSpPr>
          <p:nvPr>
            <p:ph idx="1"/>
          </p:nvPr>
        </p:nvSpPr>
        <p:spPr>
          <a:xfrm>
            <a:off x="1489903" y="3042059"/>
            <a:ext cx="10018713" cy="3124201"/>
          </a:xfrm>
        </p:spPr>
        <p:txBody>
          <a:bodyPr>
            <a:normAutofit lnSpcReduction="10000"/>
          </a:bodyPr>
          <a:lstStyle/>
          <a:p>
            <a:pPr marL="0" indent="0">
              <a:buNone/>
            </a:pPr>
            <a:r>
              <a:rPr lang="fr-FR" sz="2800" b="1" dirty="0">
                <a:solidFill>
                  <a:schemeClr val="accent1">
                    <a:lumMod val="75000"/>
                  </a:schemeClr>
                </a:solidFill>
                <a:effectLst>
                  <a:outerShdw blurRad="38100" dist="38100" dir="2700000" algn="tl">
                    <a:srgbClr val="000000">
                      <a:alpha val="43137"/>
                    </a:srgbClr>
                  </a:outerShdw>
                </a:effectLst>
                <a:latin typeface="Bahnschrift SemiBold" panose="020B0502040204020203" pitchFamily="34" charset="0"/>
              </a:rPr>
              <a:t>Définition :</a:t>
            </a:r>
          </a:p>
          <a:p>
            <a:pPr marL="0" indent="0">
              <a:buNone/>
            </a:pPr>
            <a:r>
              <a:rPr lang="fr-FR" dirty="0">
                <a:latin typeface="Calibri" panose="020F0502020204030204" pitchFamily="34" charset="0"/>
                <a:cs typeface="Calibri" panose="020F0502020204030204" pitchFamily="34" charset="0"/>
              </a:rPr>
              <a:t>Le </a:t>
            </a:r>
            <a:r>
              <a:rPr lang="fr-FR" b="1" dirty="0">
                <a:latin typeface="Calibri" panose="020F0502020204030204" pitchFamily="34" charset="0"/>
                <a:cs typeface="Calibri" panose="020F0502020204030204" pitchFamily="34" charset="0"/>
              </a:rPr>
              <a:t>mercantilisme</a:t>
            </a:r>
            <a:r>
              <a:rPr lang="fr-FR" dirty="0">
                <a:latin typeface="Calibri" panose="020F0502020204030204" pitchFamily="34" charset="0"/>
                <a:cs typeface="Calibri" panose="020F0502020204030204" pitchFamily="34" charset="0"/>
              </a:rPr>
              <a:t> (ou </a:t>
            </a:r>
            <a:r>
              <a:rPr lang="fr-FR" b="1" dirty="0">
                <a:latin typeface="Calibri" panose="020F0502020204030204" pitchFamily="34" charset="0"/>
                <a:cs typeface="Calibri" panose="020F0502020204030204" pitchFamily="34" charset="0"/>
              </a:rPr>
              <a:t>pensée mercantiliste</a:t>
            </a:r>
            <a:r>
              <a:rPr lang="fr-FR" dirty="0">
                <a:latin typeface="Calibri" panose="020F0502020204030204" pitchFamily="34" charset="0"/>
                <a:cs typeface="Calibri" panose="020F0502020204030204" pitchFamily="34" charset="0"/>
              </a:rPr>
              <a:t>) est une doctrine économique des XVIe, XVIIe et première moitié du XVIIIe siècle qui part du postulat que la puissance</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d'un Etat est fonction de ses </a:t>
            </a:r>
            <a:r>
              <a:rPr lang="fr-FR" b="1" dirty="0">
                <a:latin typeface="Calibri" panose="020F0502020204030204" pitchFamily="34" charset="0"/>
                <a:cs typeface="Calibri" panose="020F0502020204030204" pitchFamily="34" charset="0"/>
              </a:rPr>
              <a:t>réserves en métaux précieux</a:t>
            </a:r>
            <a:r>
              <a:rPr lang="fr-FR" dirty="0">
                <a:latin typeface="Calibri" panose="020F0502020204030204" pitchFamily="34" charset="0"/>
                <a:cs typeface="Calibri" panose="020F0502020204030204" pitchFamily="34" charset="0"/>
              </a:rPr>
              <a:t> (or et argent). Il prône le développement économique par l'enrichissement de l'Etat au moyen du commerce extérieur. Dans un système mercantiliste, l'Etat joue un rôle primordial en adoptant des politiques protectionnistes qui établissent notamment des barrières tarifaires et encouragent les exportations.</a:t>
            </a:r>
            <a:endParaRPr lang="fr-FR" sz="2800"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174245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91443-1D30-4715-A08E-1275228F237B}"/>
              </a:ext>
            </a:extLst>
          </p:cNvPr>
          <p:cNvSpPr>
            <a:spLocks noGrp="1"/>
          </p:cNvSpPr>
          <p:nvPr>
            <p:ph type="title"/>
          </p:nvPr>
        </p:nvSpPr>
        <p:spPr>
          <a:xfrm>
            <a:off x="1484310" y="643855"/>
            <a:ext cx="10018713" cy="1752599"/>
          </a:xfrm>
        </p:spPr>
        <p:txBody>
          <a:bodyPr>
            <a:normAutofit/>
          </a:bodyPr>
          <a:lstStyle/>
          <a:p>
            <a:r>
              <a:rPr lang="fr-FR" sz="6000" b="1" dirty="0">
                <a:solidFill>
                  <a:schemeClr val="accent1">
                    <a:lumMod val="75000"/>
                  </a:schemeClr>
                </a:solidFill>
                <a:latin typeface="Bahnschrift SemiBold" panose="020B0502040204020203" pitchFamily="34" charset="0"/>
              </a:rPr>
              <a:t>La Physiocratie</a:t>
            </a:r>
            <a:endParaRPr lang="en-US" sz="6000" b="1" dirty="0">
              <a:solidFill>
                <a:schemeClr val="accent1">
                  <a:lumMod val="75000"/>
                </a:schemeClr>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8435CE9C-9BAA-47AE-BCEE-567926D72BE3}"/>
              </a:ext>
            </a:extLst>
          </p:cNvPr>
          <p:cNvSpPr>
            <a:spLocks noGrp="1"/>
          </p:cNvSpPr>
          <p:nvPr>
            <p:ph idx="1"/>
          </p:nvPr>
        </p:nvSpPr>
        <p:spPr>
          <a:xfrm>
            <a:off x="1484310" y="2203160"/>
            <a:ext cx="10018713" cy="3124201"/>
          </a:xfrm>
        </p:spPr>
        <p:txBody>
          <a:bodyPr/>
          <a:lstStyle/>
          <a:p>
            <a:pPr marL="0" indent="0">
              <a:buNone/>
            </a:pPr>
            <a:r>
              <a:rPr lang="fr-FR" sz="2800" b="1" dirty="0">
                <a:solidFill>
                  <a:schemeClr val="accent1">
                    <a:lumMod val="75000"/>
                  </a:schemeClr>
                </a:solidFill>
                <a:effectLst>
                  <a:outerShdw blurRad="38100" dist="38100" dir="2700000" algn="tl">
                    <a:srgbClr val="000000">
                      <a:alpha val="43137"/>
                    </a:srgbClr>
                  </a:outerShdw>
                </a:effectLst>
                <a:latin typeface="Bahnschrift SemiBold" panose="020B0502040204020203" pitchFamily="34" charset="0"/>
                <a:cs typeface="Calibri" panose="020F0502020204030204" pitchFamily="34" charset="0"/>
              </a:rPr>
              <a:t>Définition :</a:t>
            </a:r>
          </a:p>
          <a:p>
            <a:pPr marL="0" indent="0">
              <a:buNone/>
            </a:pPr>
            <a:r>
              <a:rPr lang="fr-FR" dirty="0">
                <a:latin typeface="Calibri" panose="020F0502020204030204" pitchFamily="34" charset="0"/>
                <a:cs typeface="Calibri" panose="020F0502020204030204" pitchFamily="34" charset="0"/>
              </a:rPr>
              <a:t>La </a:t>
            </a:r>
            <a:r>
              <a:rPr lang="fr-FR" b="1" dirty="0">
                <a:latin typeface="Calibri" panose="020F0502020204030204" pitchFamily="34" charset="0"/>
                <a:cs typeface="Calibri" panose="020F0502020204030204" pitchFamily="34" charset="0"/>
              </a:rPr>
              <a:t>Physiocratie</a:t>
            </a:r>
            <a:r>
              <a:rPr lang="fr-FR" dirty="0">
                <a:latin typeface="Calibri" panose="020F0502020204030204" pitchFamily="34" charset="0"/>
                <a:cs typeface="Calibri" panose="020F0502020204030204" pitchFamily="34" charset="0"/>
              </a:rPr>
              <a:t> est une doctrine </a:t>
            </a:r>
            <a:r>
              <a:rPr lang="fr-FR" b="1" dirty="0">
                <a:latin typeface="Calibri" panose="020F0502020204030204" pitchFamily="34" charset="0"/>
                <a:cs typeface="Calibri" panose="020F0502020204030204" pitchFamily="34" charset="0"/>
              </a:rPr>
              <a:t>économique</a:t>
            </a:r>
            <a:r>
              <a:rPr lang="fr-FR" dirty="0">
                <a:latin typeface="Calibri" panose="020F0502020204030204" pitchFamily="34" charset="0"/>
                <a:cs typeface="Calibri" panose="020F0502020204030204" pitchFamily="34" charset="0"/>
              </a:rPr>
              <a:t> et </a:t>
            </a:r>
            <a:r>
              <a:rPr lang="fr-FR" b="1" dirty="0">
                <a:latin typeface="Calibri" panose="020F0502020204030204" pitchFamily="34" charset="0"/>
                <a:cs typeface="Calibri" panose="020F0502020204030204" pitchFamily="34" charset="0"/>
              </a:rPr>
              <a:t>politique</a:t>
            </a:r>
            <a:r>
              <a:rPr lang="fr-FR" dirty="0">
                <a:latin typeface="Calibri" panose="020F0502020204030204" pitchFamily="34" charset="0"/>
                <a:cs typeface="Calibri" panose="020F0502020204030204" pitchFamily="34" charset="0"/>
              </a:rPr>
              <a:t> du XVIIIe siècle qui fonde le </a:t>
            </a:r>
            <a:r>
              <a:rPr lang="fr-FR" b="1" dirty="0">
                <a:latin typeface="Calibri" panose="020F0502020204030204" pitchFamily="34" charset="0"/>
                <a:cs typeface="Calibri" panose="020F0502020204030204" pitchFamily="34" charset="0"/>
              </a:rPr>
              <a:t>développement économique </a:t>
            </a:r>
            <a:r>
              <a:rPr lang="fr-FR" dirty="0">
                <a:latin typeface="Calibri" panose="020F0502020204030204" pitchFamily="34" charset="0"/>
                <a:cs typeface="Calibri" panose="020F0502020204030204" pitchFamily="34" charset="0"/>
              </a:rPr>
              <a:t>sur</a:t>
            </a:r>
            <a:r>
              <a:rPr lang="fr-FR" b="1" dirty="0">
                <a:latin typeface="Calibri" panose="020F0502020204030204" pitchFamily="34" charset="0"/>
                <a:cs typeface="Calibri" panose="020F0502020204030204" pitchFamily="34" charset="0"/>
              </a:rPr>
              <a:t> l'agriculture</a:t>
            </a:r>
            <a:r>
              <a:rPr lang="fr-FR" dirty="0">
                <a:latin typeface="Calibri" panose="020F0502020204030204" pitchFamily="34" charset="0"/>
                <a:cs typeface="Calibri" panose="020F0502020204030204" pitchFamily="34" charset="0"/>
              </a:rPr>
              <a:t> et qui prône la </a:t>
            </a:r>
            <a:r>
              <a:rPr lang="fr-FR" b="1" dirty="0">
                <a:latin typeface="Calibri" panose="020F0502020204030204" pitchFamily="34" charset="0"/>
                <a:cs typeface="Calibri" panose="020F0502020204030204" pitchFamily="34" charset="0"/>
              </a:rPr>
              <a:t>liberté du commerce et de l'industrie</a:t>
            </a:r>
            <a:r>
              <a:rPr lang="fr-FR"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16228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FDCE-25E2-4A97-970F-A05BFA5D9719}"/>
              </a:ext>
            </a:extLst>
          </p:cNvPr>
          <p:cNvSpPr>
            <a:spLocks noGrp="1"/>
          </p:cNvSpPr>
          <p:nvPr>
            <p:ph type="title"/>
          </p:nvPr>
        </p:nvSpPr>
        <p:spPr/>
        <p:txBody>
          <a:bodyPr>
            <a:normAutofit fontScale="90000"/>
          </a:bodyPr>
          <a:lstStyle/>
          <a:p>
            <a:r>
              <a:rPr lang="fr-FR" sz="6000" dirty="0">
                <a:solidFill>
                  <a:schemeClr val="accent1">
                    <a:lumMod val="75000"/>
                  </a:schemeClr>
                </a:solidFill>
                <a:latin typeface="Bahnschrift SemiBold" panose="020B0502040204020203" pitchFamily="34" charset="0"/>
              </a:rPr>
              <a:t>Les 3 idées majeurs de la Physiocratie :</a:t>
            </a:r>
            <a:endParaRPr lang="en-US" sz="6000" dirty="0">
              <a:solidFill>
                <a:schemeClr val="accent1">
                  <a:lumMod val="75000"/>
                </a:schemeClr>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31CBFE3B-B963-4568-806E-8083A0EA5530}"/>
              </a:ext>
            </a:extLst>
          </p:cNvPr>
          <p:cNvSpPr>
            <a:spLocks noGrp="1"/>
          </p:cNvSpPr>
          <p:nvPr>
            <p:ph idx="1"/>
          </p:nvPr>
        </p:nvSpPr>
        <p:spPr/>
        <p:txBody>
          <a:bodyPr>
            <a:normAutofit/>
          </a:bodyPr>
          <a:lstStyle/>
          <a:p>
            <a:pPr marL="457200" indent="-457200">
              <a:buFont typeface="+mj-lt"/>
              <a:buAutoNum type="arabicPeriod"/>
            </a:pPr>
            <a:r>
              <a:rPr lang="fr-FR" sz="2800" dirty="0"/>
              <a:t>La richesse vient de l’agriculture.</a:t>
            </a:r>
          </a:p>
          <a:p>
            <a:pPr marL="457200" indent="-457200">
              <a:buFont typeface="+mj-lt"/>
              <a:buAutoNum type="arabicPeriod"/>
            </a:pPr>
            <a:r>
              <a:rPr lang="fr-FR" sz="2800" dirty="0"/>
              <a:t>La richesse doit profiter à tous et pas seulement l’état.</a:t>
            </a:r>
          </a:p>
          <a:p>
            <a:pPr marL="457200" indent="-457200">
              <a:buFont typeface="+mj-lt"/>
              <a:buAutoNum type="arabicPeriod"/>
            </a:pPr>
            <a:r>
              <a:rPr lang="fr-FR" sz="2800" dirty="0"/>
              <a:t>Le produit net.</a:t>
            </a:r>
          </a:p>
          <a:p>
            <a:pPr marL="457200" indent="-457200">
              <a:buFont typeface="+mj-lt"/>
              <a:buAutoNum type="arabicPeriod"/>
            </a:pPr>
            <a:endParaRPr lang="en-US" sz="2800" dirty="0"/>
          </a:p>
        </p:txBody>
      </p:sp>
    </p:spTree>
    <p:extLst>
      <p:ext uri="{BB962C8B-B14F-4D97-AF65-F5344CB8AC3E}">
        <p14:creationId xmlns:p14="http://schemas.microsoft.com/office/powerpoint/2010/main" val="51036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A2101-952C-4D95-B606-6E1C7B4BC4DC}"/>
              </a:ext>
            </a:extLst>
          </p:cNvPr>
          <p:cNvSpPr>
            <a:spLocks noGrp="1"/>
          </p:cNvSpPr>
          <p:nvPr>
            <p:ph type="title"/>
          </p:nvPr>
        </p:nvSpPr>
        <p:spPr/>
        <p:txBody>
          <a:bodyPr>
            <a:normAutofit/>
          </a:bodyPr>
          <a:lstStyle/>
          <a:p>
            <a:r>
              <a:rPr lang="fr-FR" sz="6000" dirty="0">
                <a:solidFill>
                  <a:schemeClr val="accent1">
                    <a:lumMod val="75000"/>
                  </a:schemeClr>
                </a:solidFill>
                <a:latin typeface="Bahnschrift SemiBold" panose="020B0502040204020203" pitchFamily="34" charset="0"/>
              </a:rPr>
              <a:t>Conclusion</a:t>
            </a:r>
            <a:endParaRPr lang="en-US" sz="6000" dirty="0">
              <a:solidFill>
                <a:schemeClr val="accent1">
                  <a:lumMod val="75000"/>
                </a:schemeClr>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CA70465B-1F57-496B-B6CC-0018E8E3E9E4}"/>
              </a:ext>
            </a:extLst>
          </p:cNvPr>
          <p:cNvSpPr>
            <a:spLocks noGrp="1"/>
          </p:cNvSpPr>
          <p:nvPr>
            <p:ph idx="1"/>
          </p:nvPr>
        </p:nvSpPr>
        <p:spPr/>
        <p:txBody>
          <a:bodyPr>
            <a:normAutofit fontScale="85000" lnSpcReduction="20000"/>
          </a:bodyPr>
          <a:lstStyle/>
          <a:p>
            <a:pPr marL="0" indent="0">
              <a:buNone/>
            </a:pPr>
            <a:r>
              <a:rPr lang="fr-FR" dirty="0">
                <a:latin typeface="Calibri" panose="020F0502020204030204" pitchFamily="34" charset="0"/>
                <a:cs typeface="Calibri" panose="020F0502020204030204" pitchFamily="34" charset="0"/>
              </a:rPr>
              <a:t>Grace aux physiocrates, l’économie a pris une nouvelle direction. Elle est devenu une science qui suit une méthode scientifique et doit arriver à un résultat intemporel vérifiable historiquement  </a:t>
            </a:r>
          </a:p>
          <a:p>
            <a:pPr marL="0" indent="0">
              <a:buNone/>
            </a:pPr>
            <a:r>
              <a:rPr lang="fr-FR" dirty="0">
                <a:latin typeface="Calibri" panose="020F0502020204030204" pitchFamily="34" charset="0"/>
                <a:cs typeface="Calibri" panose="020F0502020204030204" pitchFamily="34" charset="0"/>
              </a:rPr>
              <a:t>L'économie </a:t>
            </a:r>
            <a:r>
              <a:rPr lang="fr-FR" dirty="0" err="1">
                <a:latin typeface="Calibri" panose="020F0502020204030204" pitchFamily="34" charset="0"/>
                <a:cs typeface="Calibri" panose="020F0502020204030204" pitchFamily="34" charset="0"/>
              </a:rPr>
              <a:t>Pré-classique</a:t>
            </a:r>
            <a:r>
              <a:rPr lang="fr-FR" dirty="0">
                <a:latin typeface="Calibri" panose="020F0502020204030204" pitchFamily="34" charset="0"/>
                <a:cs typeface="Calibri" panose="020F0502020204030204" pitchFamily="34" charset="0"/>
              </a:rPr>
              <a:t> ouvrait ; des l'économie vues originales classique s'inscrivait, dans ce domaine, en retrait : elle ne retenait de l'espace que son rôle de facteur de production et d'obstacle à la mobilité des biens ; elle rendait compte de l'opposition des villes et des campagnes, mais pas de leur répartition géographique. La théorie moderne, en mettant l'accent sur les coûts de communication et sur la configuration optimale des réseaux de relation autorise enfin une appréhension globale des formes, des fonctions et des réseaux urbains. Les prolongements de la théorie classique, que l'on doit surtout aux marxistes, sont surtout utiles pour rendre compte des niveaux généraux d'urbanisation.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73522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273</TotalTime>
  <Words>279</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Arabic Typesetting</vt:lpstr>
      <vt:lpstr>Arial</vt:lpstr>
      <vt:lpstr>Bahnschrift SemiBold</vt:lpstr>
      <vt:lpstr>Bahnschrift SemiCondensed</vt:lpstr>
      <vt:lpstr>Calibri</vt:lpstr>
      <vt:lpstr>Corbel</vt:lpstr>
      <vt:lpstr>Parallax</vt:lpstr>
      <vt:lpstr>Les Courants Prè-Classiques</vt:lpstr>
      <vt:lpstr>Introduction </vt:lpstr>
      <vt:lpstr>Plan : </vt:lpstr>
      <vt:lpstr>Le Mercantilisme</vt:lpstr>
      <vt:lpstr>La Physiocratie</vt:lpstr>
      <vt:lpstr>Les 3 idées majeurs de la Physiocratie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Courants Prè-Classiques</dc:title>
  <dc:creator>Marouan</dc:creator>
  <cp:lastModifiedBy>Marouan</cp:lastModifiedBy>
  <cp:revision>20</cp:revision>
  <dcterms:created xsi:type="dcterms:W3CDTF">2019-10-13T17:08:01Z</dcterms:created>
  <dcterms:modified xsi:type="dcterms:W3CDTF">2019-10-15T13:03:03Z</dcterms:modified>
</cp:coreProperties>
</file>