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35"/>
    <a:srgbClr val="2E5369"/>
    <a:srgbClr val="6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23334-6C6B-486D-B031-88F5B1E3D00F}" type="datetimeFigureOut">
              <a:rPr lang="en-US" smtClean="0"/>
              <a:t>5/28/2020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53CC4-A65F-4BA5-9305-7CA4590E1E0F}" type="slidenum">
              <a:rPr lang="en-US" smtClean="0"/>
              <a:t>‹#›</a:t>
            </a:fld>
            <a:endParaRPr lang="en-US"/>
          </a:p>
        </p:txBody>
      </p:sp>
    </p:spTree>
    <p:extLst>
      <p:ext uri="{BB962C8B-B14F-4D97-AF65-F5344CB8AC3E}">
        <p14:creationId xmlns:p14="http://schemas.microsoft.com/office/powerpoint/2010/main" val="939799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253CC4-A65F-4BA5-9305-7CA4590E1E0F}" type="slidenum">
              <a:rPr lang="en-US" smtClean="0"/>
              <a:t>4</a:t>
            </a:fld>
            <a:endParaRPr lang="en-US"/>
          </a:p>
        </p:txBody>
      </p:sp>
    </p:spTree>
    <p:extLst>
      <p:ext uri="{BB962C8B-B14F-4D97-AF65-F5344CB8AC3E}">
        <p14:creationId xmlns:p14="http://schemas.microsoft.com/office/powerpoint/2010/main" val="2223719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253CC4-A65F-4BA5-9305-7CA4590E1E0F}" type="slidenum">
              <a:rPr lang="en-US" smtClean="0"/>
              <a:t>6</a:t>
            </a:fld>
            <a:endParaRPr lang="en-US"/>
          </a:p>
        </p:txBody>
      </p:sp>
    </p:spTree>
    <p:extLst>
      <p:ext uri="{BB962C8B-B14F-4D97-AF65-F5344CB8AC3E}">
        <p14:creationId xmlns:p14="http://schemas.microsoft.com/office/powerpoint/2010/main" val="781369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18368121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8B96C-B85C-4686-B679-84623FDB012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165212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271568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340893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424471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2138458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1888940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6069F-3C0B-472E-A28C-437E0574156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87411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187871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208960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8B96C-B85C-4686-B679-84623FDB0128}"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110265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8B96C-B85C-4686-B679-84623FDB012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175699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8B96C-B85C-4686-B679-84623FDB0128}"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407338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B8B96C-B85C-4686-B679-84623FDB0128}"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162953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CB8B96C-B85C-4686-B679-84623FDB0128}"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102331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8B96C-B85C-4686-B679-84623FDB012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328864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8B96C-B85C-4686-B679-84623FDB0128}"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6069F-3C0B-472E-A28C-437E05741565}" type="slidenum">
              <a:rPr lang="en-US" smtClean="0"/>
              <a:t>‹#›</a:t>
            </a:fld>
            <a:endParaRPr lang="en-US"/>
          </a:p>
        </p:txBody>
      </p:sp>
    </p:spTree>
    <p:extLst>
      <p:ext uri="{BB962C8B-B14F-4D97-AF65-F5344CB8AC3E}">
        <p14:creationId xmlns:p14="http://schemas.microsoft.com/office/powerpoint/2010/main" val="7437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B8B96C-B85C-4686-B679-84623FDB0128}" type="datetimeFigureOut">
              <a:rPr lang="en-US" smtClean="0"/>
              <a:t>5/28/2020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B6069F-3C0B-472E-A28C-437E05741565}" type="slidenum">
              <a:rPr lang="en-US" smtClean="0"/>
              <a:t>‹#›</a:t>
            </a:fld>
            <a:endParaRPr lang="en-US"/>
          </a:p>
        </p:txBody>
      </p:sp>
    </p:spTree>
    <p:extLst>
      <p:ext uri="{BB962C8B-B14F-4D97-AF65-F5344CB8AC3E}">
        <p14:creationId xmlns:p14="http://schemas.microsoft.com/office/powerpoint/2010/main" val="1174731452"/>
      </p:ext>
    </p:extLst>
  </p:cSld>
  <p:clrMap bg1="dk1" tx1="lt1" bg2="dk2" tx2="lt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 id="2147484074" r:id="rId12"/>
    <p:sldLayoutId id="2147484075" r:id="rId13"/>
    <p:sldLayoutId id="2147484076" r:id="rId14"/>
    <p:sldLayoutId id="2147484077" r:id="rId15"/>
    <p:sldLayoutId id="2147484078" r:id="rId16"/>
    <p:sldLayoutId id="21474840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6964-2D33-48B1-8DF8-910A8D26C36A}"/>
              </a:ext>
            </a:extLst>
          </p:cNvPr>
          <p:cNvSpPr>
            <a:spLocks noGrp="1"/>
          </p:cNvSpPr>
          <p:nvPr>
            <p:ph type="ctrTitle"/>
          </p:nvPr>
        </p:nvSpPr>
        <p:spPr>
          <a:xfrm>
            <a:off x="1371600" y="2130024"/>
            <a:ext cx="9448800" cy="2597952"/>
          </a:xfrm>
        </p:spPr>
        <p:txBody>
          <a:bodyPr>
            <a:normAutofit/>
          </a:bodyPr>
          <a:lstStyle/>
          <a:p>
            <a:pPr algn="ctr"/>
            <a:r>
              <a:rPr lang="fr-FR" sz="8000" b="1" dirty="0">
                <a:latin typeface="Bahnschrift SemiBold" panose="020B0502040204020203" pitchFamily="34" charset="0"/>
              </a:rPr>
              <a:t>Les types d’écran</a:t>
            </a:r>
            <a:endParaRPr lang="en-US" sz="8000" b="1" dirty="0">
              <a:latin typeface="Bahnschrift SemiBold" panose="020B0502040204020203" pitchFamily="34" charset="0"/>
            </a:endParaRPr>
          </a:p>
        </p:txBody>
      </p:sp>
      <p:sp>
        <p:nvSpPr>
          <p:cNvPr id="3" name="Subtitle 2">
            <a:extLst>
              <a:ext uri="{FF2B5EF4-FFF2-40B4-BE49-F238E27FC236}">
                <a16:creationId xmlns:a16="http://schemas.microsoft.com/office/drawing/2014/main" id="{DD63C8DA-8D10-4349-AAC4-84747B14A235}"/>
              </a:ext>
            </a:extLst>
          </p:cNvPr>
          <p:cNvSpPr>
            <a:spLocks noGrp="1"/>
          </p:cNvSpPr>
          <p:nvPr>
            <p:ph type="subTitle" idx="1"/>
          </p:nvPr>
        </p:nvSpPr>
        <p:spPr>
          <a:xfrm>
            <a:off x="8898385" y="5965178"/>
            <a:ext cx="3293615" cy="1105885"/>
          </a:xfrm>
        </p:spPr>
        <p:txBody>
          <a:bodyPr>
            <a:normAutofit/>
          </a:bodyPr>
          <a:lstStyle/>
          <a:p>
            <a:pPr marL="285750" indent="-285750" algn="l">
              <a:buFont typeface="Arial" panose="020B0604020202020204" pitchFamily="34" charset="0"/>
              <a:buChar char="•"/>
            </a:pPr>
            <a:r>
              <a:rPr lang="fr-FR" dirty="0"/>
              <a:t>El Ouardi Marouan</a:t>
            </a:r>
          </a:p>
          <a:p>
            <a:pPr marL="285750" indent="-285750" algn="l">
              <a:buFont typeface="Arial" panose="020B0604020202020204" pitchFamily="34" charset="0"/>
              <a:buChar char="•"/>
            </a:pPr>
            <a:r>
              <a:rPr lang="fr-FR" dirty="0"/>
              <a:t>Manal laamrani el idrissi </a:t>
            </a:r>
            <a:endParaRPr lang="en-US" dirty="0"/>
          </a:p>
        </p:txBody>
      </p:sp>
      <p:sp>
        <p:nvSpPr>
          <p:cNvPr id="4" name="Rectangle 1">
            <a:extLst>
              <a:ext uri="{FF2B5EF4-FFF2-40B4-BE49-F238E27FC236}">
                <a16:creationId xmlns:a16="http://schemas.microsoft.com/office/drawing/2014/main" id="{B935A75A-F112-4496-9602-8B77E74B8C78}"/>
              </a:ext>
            </a:extLst>
          </p:cNvPr>
          <p:cNvSpPr>
            <a:spLocks noChangeArrowheads="1"/>
          </p:cNvSpPr>
          <p:nvPr/>
        </p:nvSpPr>
        <p:spPr bwMode="auto">
          <a:xfrm>
            <a:off x="0" y="0"/>
            <a:ext cx="12192000" cy="0"/>
          </a:xfrm>
          <a:prstGeom prst="rect">
            <a:avLst/>
          </a:prstGeom>
          <a:solidFill>
            <a:srgbClr val="3B3A3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Segoe UI" panose="020B0502040204020203" pitchFamily="34" charset="0"/>
                <a:cs typeface="Segoe UI" panose="020B0502040204020203" pitchFamily="34" charset="0"/>
              </a:rPr>
              <a:t>Manal LAAMRANI EL IDRISSI</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FFFFFF"/>
                </a:solidFill>
                <a:effectLst/>
                <a:latin typeface="Segoe UI" panose="020B0502040204020203" pitchFamily="34" charset="0"/>
                <a:cs typeface="Segoe UI" panose="020B050204020402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1937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EA40-FD1F-4757-BEEB-338125D40571}"/>
              </a:ext>
            </a:extLst>
          </p:cNvPr>
          <p:cNvSpPr>
            <a:spLocks noGrp="1"/>
          </p:cNvSpPr>
          <p:nvPr>
            <p:ph type="ctrTitle"/>
          </p:nvPr>
        </p:nvSpPr>
        <p:spPr>
          <a:xfrm>
            <a:off x="233778" y="41756"/>
            <a:ext cx="7197726" cy="1405468"/>
          </a:xfrm>
        </p:spPr>
        <p:txBody>
          <a:bodyPr>
            <a:normAutofit/>
          </a:bodyPr>
          <a:lstStyle/>
          <a:p>
            <a:pPr algn="l"/>
            <a:r>
              <a:rPr lang="fr-FR" dirty="0">
                <a:latin typeface="Bahnschrift SemiBold" panose="020B0502040204020203" pitchFamily="34" charset="0"/>
              </a:rPr>
              <a:t>Conclusion:</a:t>
            </a:r>
            <a:endParaRPr lang="en-US" dirty="0">
              <a:latin typeface="Bahnschrift SemiBold" panose="020B0502040204020203" pitchFamily="34" charset="0"/>
            </a:endParaRPr>
          </a:p>
        </p:txBody>
      </p:sp>
      <p:sp>
        <p:nvSpPr>
          <p:cNvPr id="3" name="Subtitle 2">
            <a:extLst>
              <a:ext uri="{FF2B5EF4-FFF2-40B4-BE49-F238E27FC236}">
                <a16:creationId xmlns:a16="http://schemas.microsoft.com/office/drawing/2014/main" id="{9EE01335-B237-4C53-AA2B-58E539AC2654}"/>
              </a:ext>
            </a:extLst>
          </p:cNvPr>
          <p:cNvSpPr>
            <a:spLocks noGrp="1"/>
          </p:cNvSpPr>
          <p:nvPr>
            <p:ph type="subTitle" idx="1"/>
          </p:nvPr>
        </p:nvSpPr>
        <p:spPr>
          <a:xfrm>
            <a:off x="233779" y="1613515"/>
            <a:ext cx="4595674" cy="4796163"/>
          </a:xfrm>
        </p:spPr>
        <p:txBody>
          <a:bodyPr>
            <a:normAutofit/>
          </a:bodyPr>
          <a:lstStyle/>
          <a:p>
            <a:pPr algn="l"/>
            <a:r>
              <a:rPr lang="fr-FR" sz="2000" dirty="0"/>
              <a:t>       Grâce à la technologie, nous disposons désormais de plusieurs types d'écrans dont chacun a ses spécificités.</a:t>
            </a:r>
          </a:p>
          <a:p>
            <a:pPr algn="l"/>
            <a:r>
              <a:rPr lang="fr-FR" sz="2000" dirty="0"/>
              <a:t>tant que les cartes graphiques sont en développement, nous aurons plus de fps et cela signifie que nous aurons besoin de moniteurs puissants pour rendre cette qualité.</a:t>
            </a:r>
          </a:p>
          <a:p>
            <a:pPr algn="l"/>
            <a:r>
              <a:rPr lang="fr-FR" sz="2000" dirty="0"/>
              <a:t>Plus tôt cette année, Asus vient d'inventer le moniteur 360hz ips et c'est un bon signe pour la progression des moniteurs.</a:t>
            </a:r>
            <a:endParaRPr lang="en-US" sz="2000" dirty="0"/>
          </a:p>
        </p:txBody>
      </p:sp>
      <p:pic>
        <p:nvPicPr>
          <p:cNvPr id="9219" name="Picture 3" descr="NVIDIA Intros World's First 360 Hz G-SYNC Esports Gaming Monitor">
            <a:extLst>
              <a:ext uri="{FF2B5EF4-FFF2-40B4-BE49-F238E27FC236}">
                <a16:creationId xmlns:a16="http://schemas.microsoft.com/office/drawing/2014/main" id="{72441A64-E80D-4EE5-9EFA-D501CF0B0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5712" y="932155"/>
            <a:ext cx="7236288" cy="511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49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9"/>
                                        </p:tgtEl>
                                        <p:attrNameLst>
                                          <p:attrName>style.visibility</p:attrName>
                                        </p:attrNameLst>
                                      </p:cBhvr>
                                      <p:to>
                                        <p:strVal val="visible"/>
                                      </p:to>
                                    </p:set>
                                    <p:animEffect transition="in" filter="fade">
                                      <p:cBhvr>
                                        <p:cTn id="26"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onitor Wallpapers - Top Free Monitor Backgrounds - WallpaperAccess">
            <a:extLst>
              <a:ext uri="{FF2B5EF4-FFF2-40B4-BE49-F238E27FC236}">
                <a16:creationId xmlns:a16="http://schemas.microsoft.com/office/drawing/2014/main" id="{F431053B-3B1C-49E3-B565-BDA978A70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04" y="0"/>
            <a:ext cx="1278680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D3B617-FDDF-45CE-82CD-5852BDECF346}"/>
              </a:ext>
            </a:extLst>
          </p:cNvPr>
          <p:cNvSpPr>
            <a:spLocks noGrp="1"/>
          </p:cNvSpPr>
          <p:nvPr>
            <p:ph type="ctrTitle"/>
          </p:nvPr>
        </p:nvSpPr>
        <p:spPr>
          <a:xfrm>
            <a:off x="417250" y="4436536"/>
            <a:ext cx="11357499" cy="2421464"/>
          </a:xfrm>
        </p:spPr>
        <p:txBody>
          <a:bodyPr>
            <a:normAutofit/>
          </a:bodyPr>
          <a:lstStyle/>
          <a:p>
            <a:pPr algn="ctr"/>
            <a:r>
              <a:rPr lang="fr-FR" sz="6600" dirty="0">
                <a:latin typeface="Bahnschrift SemiBold" panose="020B0502040204020203" pitchFamily="34" charset="0"/>
              </a:rPr>
              <a:t>Merci pour votre attention</a:t>
            </a:r>
            <a:endParaRPr lang="en-US" sz="6600" dirty="0">
              <a:latin typeface="Bahnschrift SemiBold" panose="020B0502040204020203" pitchFamily="34" charset="0"/>
            </a:endParaRPr>
          </a:p>
        </p:txBody>
      </p:sp>
    </p:spTree>
    <p:extLst>
      <p:ext uri="{BB962C8B-B14F-4D97-AF65-F5344CB8AC3E}">
        <p14:creationId xmlns:p14="http://schemas.microsoft.com/office/powerpoint/2010/main" val="232147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7DF7-192A-4603-9D12-A50BC1ECAC1D}"/>
              </a:ext>
            </a:extLst>
          </p:cNvPr>
          <p:cNvSpPr>
            <a:spLocks noGrp="1"/>
          </p:cNvSpPr>
          <p:nvPr>
            <p:ph type="ctrTitle"/>
          </p:nvPr>
        </p:nvSpPr>
        <p:spPr>
          <a:xfrm>
            <a:off x="474955" y="647084"/>
            <a:ext cx="2374777" cy="1359270"/>
          </a:xfrm>
        </p:spPr>
        <p:txBody>
          <a:bodyPr>
            <a:normAutofit/>
          </a:bodyPr>
          <a:lstStyle/>
          <a:p>
            <a:r>
              <a:rPr lang="fr-FR" sz="6000" dirty="0">
                <a:latin typeface="Bahnschrift SemiBold" panose="020B0502040204020203" pitchFamily="34" charset="0"/>
              </a:rPr>
              <a:t>PLAN:</a:t>
            </a:r>
            <a:endParaRPr lang="en-US" sz="6000" dirty="0">
              <a:latin typeface="Bahnschrift SemiBold" panose="020B0502040204020203" pitchFamily="34" charset="0"/>
            </a:endParaRPr>
          </a:p>
        </p:txBody>
      </p:sp>
      <p:sp>
        <p:nvSpPr>
          <p:cNvPr id="3" name="Subtitle 2">
            <a:extLst>
              <a:ext uri="{FF2B5EF4-FFF2-40B4-BE49-F238E27FC236}">
                <a16:creationId xmlns:a16="http://schemas.microsoft.com/office/drawing/2014/main" id="{D0D7ECB4-404B-484B-9217-9F082AB4BA21}"/>
              </a:ext>
            </a:extLst>
          </p:cNvPr>
          <p:cNvSpPr>
            <a:spLocks noGrp="1"/>
          </p:cNvSpPr>
          <p:nvPr>
            <p:ph type="subTitle" idx="1"/>
          </p:nvPr>
        </p:nvSpPr>
        <p:spPr>
          <a:xfrm>
            <a:off x="1695636" y="2459115"/>
            <a:ext cx="8107902" cy="3071675"/>
          </a:xfrm>
        </p:spPr>
        <p:txBody>
          <a:bodyPr>
            <a:normAutofit/>
          </a:bodyPr>
          <a:lstStyle/>
          <a:p>
            <a:pPr marL="342900" indent="-342900" algn="l">
              <a:buFont typeface="Wingdings" panose="05000000000000000000" pitchFamily="2" charset="2"/>
              <a:buChar char="Ø"/>
            </a:pPr>
            <a:r>
              <a:rPr lang="fr-FR" sz="2400" dirty="0">
                <a:latin typeface="Bahnschrift SemiBold" panose="020B0502040204020203" pitchFamily="34" charset="0"/>
              </a:rPr>
              <a:t>C’est quoi un écran(Moniteur)?</a:t>
            </a:r>
          </a:p>
          <a:p>
            <a:pPr marL="342900" indent="-342900" algn="l">
              <a:buFont typeface="Wingdings" panose="05000000000000000000" pitchFamily="2" charset="2"/>
              <a:buChar char="Ø"/>
            </a:pPr>
            <a:r>
              <a:rPr lang="fr-FR" sz="2400" dirty="0">
                <a:latin typeface="Bahnschrift SemiBold" panose="020B0502040204020203" pitchFamily="34" charset="0"/>
              </a:rPr>
              <a:t>Quelles sont les types de moniteurs?</a:t>
            </a:r>
          </a:p>
          <a:p>
            <a:pPr marL="342900" indent="-342900" algn="l">
              <a:buFont typeface="Wingdings" panose="05000000000000000000" pitchFamily="2" charset="2"/>
              <a:buChar char="Ø"/>
            </a:pPr>
            <a:r>
              <a:rPr lang="fr-FR" sz="2400" dirty="0">
                <a:latin typeface="Bahnschrift SemiBold" panose="020B0502040204020203" pitchFamily="34" charset="0"/>
              </a:rPr>
              <a:t>Comment acheter mon moniteur pc?</a:t>
            </a:r>
          </a:p>
          <a:p>
            <a:pPr marL="342900" indent="-342900" algn="l">
              <a:buFont typeface="Wingdings" panose="05000000000000000000" pitchFamily="2" charset="2"/>
              <a:buChar char="Ø"/>
            </a:pPr>
            <a:r>
              <a:rPr lang="fr-FR" sz="2400" dirty="0">
                <a:latin typeface="Bahnschrift SemiBold" panose="020B0502040204020203" pitchFamily="34" charset="0"/>
              </a:rPr>
              <a:t>Conclusion.</a:t>
            </a:r>
            <a:endParaRPr lang="fr-FR" dirty="0">
              <a:latin typeface="Bahnschrift SemiBold" panose="020B0502040204020203" pitchFamily="34" charset="0"/>
            </a:endParaRPr>
          </a:p>
          <a:p>
            <a:pPr algn="l"/>
            <a:endParaRPr lang="en-US" dirty="0"/>
          </a:p>
        </p:txBody>
      </p:sp>
    </p:spTree>
    <p:extLst>
      <p:ext uri="{BB962C8B-B14F-4D97-AF65-F5344CB8AC3E}">
        <p14:creationId xmlns:p14="http://schemas.microsoft.com/office/powerpoint/2010/main" val="354343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B45B-11AD-4B2E-A387-C62134B880A0}"/>
              </a:ext>
            </a:extLst>
          </p:cNvPr>
          <p:cNvSpPr>
            <a:spLocks noGrp="1"/>
          </p:cNvSpPr>
          <p:nvPr>
            <p:ph type="title"/>
          </p:nvPr>
        </p:nvSpPr>
        <p:spPr>
          <a:xfrm>
            <a:off x="417249" y="1157404"/>
            <a:ext cx="9223899" cy="499935"/>
          </a:xfrm>
        </p:spPr>
        <p:txBody>
          <a:bodyPr>
            <a:noAutofit/>
          </a:bodyPr>
          <a:lstStyle/>
          <a:p>
            <a:pPr marL="685800" indent="-685800">
              <a:buFont typeface="Wingdings" panose="05000000000000000000" pitchFamily="2" charset="2"/>
              <a:buChar char="Ø"/>
            </a:pPr>
            <a:r>
              <a:rPr lang="fr-FR" sz="4800" dirty="0">
                <a:latin typeface="Bahnschrift SemiBold" panose="020B0502040204020203" pitchFamily="34" charset="0"/>
              </a:rPr>
              <a:t>C’est quoi un Moniteur?</a:t>
            </a:r>
            <a:br>
              <a:rPr lang="fr-FR" sz="4800" dirty="0">
                <a:solidFill>
                  <a:srgbClr val="2E5369"/>
                </a:solidFill>
                <a:latin typeface="Bahnschrift SemiBold" panose="020B0502040204020203" pitchFamily="34" charset="0"/>
              </a:rPr>
            </a:br>
            <a:endParaRPr lang="en-US" sz="4800" dirty="0"/>
          </a:p>
        </p:txBody>
      </p:sp>
      <p:sp>
        <p:nvSpPr>
          <p:cNvPr id="3" name="Content Placeholder 2">
            <a:extLst>
              <a:ext uri="{FF2B5EF4-FFF2-40B4-BE49-F238E27FC236}">
                <a16:creationId xmlns:a16="http://schemas.microsoft.com/office/drawing/2014/main" id="{963FEE76-2EE8-4665-B9D6-A6A641911A88}"/>
              </a:ext>
            </a:extLst>
          </p:cNvPr>
          <p:cNvSpPr>
            <a:spLocks noGrp="1"/>
          </p:cNvSpPr>
          <p:nvPr>
            <p:ph idx="1"/>
          </p:nvPr>
        </p:nvSpPr>
        <p:spPr>
          <a:xfrm>
            <a:off x="518232" y="1920884"/>
            <a:ext cx="8279539" cy="4506897"/>
          </a:xfrm>
        </p:spPr>
        <p:txBody>
          <a:bodyPr>
            <a:normAutofit lnSpcReduction="10000"/>
          </a:bodyPr>
          <a:lstStyle/>
          <a:p>
            <a:pPr marL="0" indent="0">
              <a:buNone/>
            </a:pPr>
            <a:r>
              <a:rPr lang="fr-FR" sz="1900" dirty="0"/>
              <a:t>         Un écran d’ordinateur est un périphérique qui affiche l’information sous forme d’images. Un moniteur comprend généralement le dispositif d’affichage, les circuits, le boîtier et l’alimentation électrique.</a:t>
            </a:r>
          </a:p>
          <a:p>
            <a:pPr marL="0" indent="0">
              <a:buNone/>
            </a:pPr>
            <a:r>
              <a:rPr lang="fr-FR" sz="1900" dirty="0"/>
              <a:t>Un moniteur est un périphérique de sortie vidéo d’ordinateur. Il affiche les images générées par la carte graphique de l'ordinateur. Grâce au taux de rafraichissement d’écran élevé, il permet de donner l’impression de mouvement. Il permet donc de travailler agréablement, de visionner de la vidéo, des films, de jouer à des jeux-vidéo, de saisir des textes etc.</a:t>
            </a:r>
          </a:p>
          <a:p>
            <a:pPr marL="0" indent="0">
              <a:buNone/>
            </a:pPr>
            <a:r>
              <a:rPr lang="fr-FR" sz="1900" dirty="0"/>
              <a:t>Le type de moniteur que vous utilisez sur un ordinateur peut affecter votre espace de travail et votre portefeuille. Certains moniteurs peuvent être achetés sur un budget, tandis que d’autres sont assez chers. Différentes variétés de moniteurs ont également des exigences énergétiques et des qualités visuelles différentes. En considérant les avantages et les inconvénients de ces quatre écrans d’ordinateur courants, vous pouvez trouver le bon moniteur pour le travail.</a:t>
            </a:r>
          </a:p>
          <a:p>
            <a:endParaRPr lang="en-US" dirty="0"/>
          </a:p>
        </p:txBody>
      </p:sp>
    </p:spTree>
    <p:extLst>
      <p:ext uri="{BB962C8B-B14F-4D97-AF65-F5344CB8AC3E}">
        <p14:creationId xmlns:p14="http://schemas.microsoft.com/office/powerpoint/2010/main" val="534028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791B-83BB-4132-8682-E8CF6E9CC20A}"/>
              </a:ext>
            </a:extLst>
          </p:cNvPr>
          <p:cNvSpPr>
            <a:spLocks noGrp="1"/>
          </p:cNvSpPr>
          <p:nvPr>
            <p:ph type="ctrTitle"/>
          </p:nvPr>
        </p:nvSpPr>
        <p:spPr>
          <a:xfrm>
            <a:off x="88777" y="347709"/>
            <a:ext cx="12191999" cy="1438182"/>
          </a:xfrm>
        </p:spPr>
        <p:txBody>
          <a:bodyPr>
            <a:noAutofit/>
          </a:bodyPr>
          <a:lstStyle/>
          <a:p>
            <a:pPr marL="685800" indent="-685800" algn="l">
              <a:buFont typeface="Wingdings" panose="05000000000000000000" pitchFamily="2" charset="2"/>
              <a:buChar char="Ø"/>
            </a:pPr>
            <a:r>
              <a:rPr lang="fr-FR" dirty="0">
                <a:latin typeface="Bahnschrift SemiBold" panose="020B0502040204020203" pitchFamily="34" charset="0"/>
              </a:rPr>
              <a:t>Quelles sont les types de Moniteurs?</a:t>
            </a:r>
            <a:endParaRPr lang="en-US" dirty="0">
              <a:latin typeface="Bahnschrift SemiBold" panose="020B0502040204020203" pitchFamily="34" charset="0"/>
            </a:endParaRPr>
          </a:p>
        </p:txBody>
      </p:sp>
      <p:sp>
        <p:nvSpPr>
          <p:cNvPr id="3" name="Subtitle 2">
            <a:extLst>
              <a:ext uri="{FF2B5EF4-FFF2-40B4-BE49-F238E27FC236}">
                <a16:creationId xmlns:a16="http://schemas.microsoft.com/office/drawing/2014/main" id="{1C9049E8-787D-4591-B0CA-4AD0E24F8F53}"/>
              </a:ext>
            </a:extLst>
          </p:cNvPr>
          <p:cNvSpPr>
            <a:spLocks noGrp="1"/>
          </p:cNvSpPr>
          <p:nvPr>
            <p:ph type="subTitle" idx="1"/>
          </p:nvPr>
        </p:nvSpPr>
        <p:spPr>
          <a:xfrm>
            <a:off x="946951" y="1953747"/>
            <a:ext cx="6732233" cy="2420956"/>
          </a:xfrm>
        </p:spPr>
        <p:txBody>
          <a:bodyPr>
            <a:normAutofit fontScale="92500" lnSpcReduction="10000"/>
          </a:bodyPr>
          <a:lstStyle/>
          <a:p>
            <a:pPr algn="l"/>
            <a:r>
              <a:rPr lang="fr-FR" sz="2000" dirty="0"/>
              <a:t>Fondamentalement, il existe 5 types de moniteurs :</a:t>
            </a:r>
          </a:p>
          <a:p>
            <a:pPr marL="742950" lvl="1" indent="-285750" algn="l">
              <a:buFont typeface="Arial" panose="020B0604020202020204" pitchFamily="34" charset="0"/>
              <a:buChar char="•"/>
            </a:pPr>
            <a:r>
              <a:rPr lang="en-US" sz="2000" b="1" dirty="0"/>
              <a:t>Moniteurs CRT (tube cathodique).</a:t>
            </a:r>
          </a:p>
          <a:p>
            <a:pPr marL="742950" lvl="1" indent="-285750" algn="l">
              <a:buFont typeface="Arial" panose="020B0604020202020204" pitchFamily="34" charset="0"/>
              <a:buChar char="•"/>
            </a:pPr>
            <a:r>
              <a:rPr lang="fr-FR" sz="2000" b="1" dirty="0"/>
              <a:t>Moniteurs LCD (affichage à cristaux liquides).</a:t>
            </a:r>
          </a:p>
          <a:p>
            <a:pPr marL="742950" lvl="1" indent="-285750" algn="l">
              <a:buFont typeface="Arial" panose="020B0604020202020204" pitchFamily="34" charset="0"/>
              <a:buChar char="•"/>
            </a:pPr>
            <a:r>
              <a:rPr lang="en-US" sz="2000" b="1" dirty="0"/>
              <a:t>Panneau d’affichage à plasma.</a:t>
            </a:r>
          </a:p>
          <a:p>
            <a:pPr marL="742950" lvl="1" indent="-285750" algn="l">
              <a:buFont typeface="Arial" panose="020B0604020202020204" pitchFamily="34" charset="0"/>
              <a:buChar char="•"/>
            </a:pPr>
            <a:r>
              <a:rPr lang="en-US" sz="2000" b="1" dirty="0"/>
              <a:t>Ecrans LED (diodes électroluminescentes).</a:t>
            </a:r>
          </a:p>
          <a:p>
            <a:pPr marL="742950" lvl="1" indent="-285750" algn="l">
              <a:buFont typeface="Arial" panose="020B0604020202020204" pitchFamily="34" charset="0"/>
              <a:buChar char="•"/>
            </a:pPr>
            <a:r>
              <a:rPr lang="en-US" sz="2000" b="1" dirty="0"/>
              <a:t>Ecrans OLED.</a:t>
            </a:r>
          </a:p>
          <a:p>
            <a:pPr algn="l"/>
            <a:endParaRPr lang="en-US" dirty="0"/>
          </a:p>
        </p:txBody>
      </p:sp>
      <p:pic>
        <p:nvPicPr>
          <p:cNvPr id="1030" name="Picture 6" descr="Lenovo - L1951P - Moniteur LCD 19' - 1000:1 - 5ms - Prix pas cher ...">
            <a:extLst>
              <a:ext uri="{FF2B5EF4-FFF2-40B4-BE49-F238E27FC236}">
                <a16:creationId xmlns:a16="http://schemas.microsoft.com/office/drawing/2014/main" id="{F5F90CCD-0C4A-4DD5-8CF1-7E3D6FCCB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162" y="4891594"/>
            <a:ext cx="2364419" cy="19950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G 42PQ3000 : Téléviseur Plasma 107 cm (42 pouces) HD TV 1080p ...">
            <a:extLst>
              <a:ext uri="{FF2B5EF4-FFF2-40B4-BE49-F238E27FC236}">
                <a16:creationId xmlns:a16="http://schemas.microsoft.com/office/drawing/2014/main" id="{FD84CFFB-6A39-4FD6-9807-42FB45B9AF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742" y="4891593"/>
            <a:ext cx="2364420" cy="19950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SUS Moniteur LED TUF Gaming VG27VQ écran plat de PC 68,6 cm (27 ...">
            <a:extLst>
              <a:ext uri="{FF2B5EF4-FFF2-40B4-BE49-F238E27FC236}">
                <a16:creationId xmlns:a16="http://schemas.microsoft.com/office/drawing/2014/main" id="{730F5A8E-4D83-484E-B4CF-F5A534D0EC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320" y="4891593"/>
            <a:ext cx="2364421" cy="199502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ro p1772 F 43,2 cm (17 &quot;) Moniteur CRT Tube Blanc: Amazon.fr ...">
            <a:extLst>
              <a:ext uri="{FF2B5EF4-FFF2-40B4-BE49-F238E27FC236}">
                <a16:creationId xmlns:a16="http://schemas.microsoft.com/office/drawing/2014/main" id="{FF7AF4AE-7D70-4B10-AAAE-32149847C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27581" y="4891596"/>
            <a:ext cx="2364419" cy="199502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ES 2016 : le premier moniteur OLED au monde est un Dell">
            <a:extLst>
              <a:ext uri="{FF2B5EF4-FFF2-40B4-BE49-F238E27FC236}">
                <a16:creationId xmlns:a16="http://schemas.microsoft.com/office/drawing/2014/main" id="{A7298F0B-624C-4249-B698-3FB5B6F7FE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891593"/>
            <a:ext cx="2734322" cy="1995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569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38"/>
                                        </p:tgtEl>
                                        <p:attrNameLst>
                                          <p:attrName>style.visibility</p:attrName>
                                        </p:attrNameLst>
                                      </p:cBhvr>
                                      <p:to>
                                        <p:strVal val="visible"/>
                                      </p:to>
                                    </p:set>
                                    <p:animEffect transition="in" filter="fade">
                                      <p:cBhvr>
                                        <p:cTn id="24" dur="500"/>
                                        <p:tgtEl>
                                          <p:spTgt spid="103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fade">
                                      <p:cBhvr>
                                        <p:cTn id="35" dur="500"/>
                                        <p:tgtEl>
                                          <p:spTgt spid="103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additive="base">
                                        <p:cTn id="4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32"/>
                                        </p:tgtEl>
                                        <p:attrNameLst>
                                          <p:attrName>style.visibility</p:attrName>
                                        </p:attrNameLst>
                                      </p:cBhvr>
                                      <p:to>
                                        <p:strVal val="visible"/>
                                      </p:to>
                                    </p:set>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additive="base">
                                        <p:cTn id="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36"/>
                                        </p:tgtEl>
                                        <p:attrNameLst>
                                          <p:attrName>style.visibility</p:attrName>
                                        </p:attrNameLst>
                                      </p:cBhvr>
                                      <p:to>
                                        <p:strVal val="visible"/>
                                      </p:to>
                                    </p:set>
                                    <p:animEffect transition="in" filter="fade">
                                      <p:cBhvr>
                                        <p:cTn id="57" dur="500"/>
                                        <p:tgtEl>
                                          <p:spTgt spid="1036"/>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 calcmode="lin" valueType="num">
                                      <p:cBhvr additive="base">
                                        <p:cTn id="6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42"/>
                                        </p:tgtEl>
                                        <p:attrNameLst>
                                          <p:attrName>style.visibility</p:attrName>
                                        </p:attrNameLst>
                                      </p:cBhvr>
                                      <p:to>
                                        <p:strVal val="visible"/>
                                      </p:to>
                                    </p:set>
                                    <p:animEffect transition="in" filter="fade">
                                      <p:cBhvr>
                                        <p:cTn id="68"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6A28-28A0-4062-A632-A8100E81992F}"/>
              </a:ext>
            </a:extLst>
          </p:cNvPr>
          <p:cNvSpPr>
            <a:spLocks noGrp="1"/>
          </p:cNvSpPr>
          <p:nvPr>
            <p:ph type="title"/>
          </p:nvPr>
        </p:nvSpPr>
        <p:spPr/>
        <p:txBody>
          <a:bodyPr/>
          <a:lstStyle/>
          <a:p>
            <a:pPr marL="571500" indent="-571500">
              <a:buFont typeface="Wingdings" panose="05000000000000000000" pitchFamily="2" charset="2"/>
              <a:buChar char="Ø"/>
            </a:pPr>
            <a:r>
              <a:rPr lang="fr-FR" dirty="0">
                <a:latin typeface="Bahnschrift SemiBold" panose="020B0502040204020203" pitchFamily="34" charset="0"/>
              </a:rPr>
              <a:t>Comment acheter mon moniteur pc?</a:t>
            </a:r>
            <a:br>
              <a:rPr lang="fr-FR" dirty="0">
                <a:latin typeface="Bahnschrift SemiBold" panose="020B0502040204020203" pitchFamily="34" charset="0"/>
              </a:rPr>
            </a:br>
            <a:endParaRPr lang="en-US" dirty="0"/>
          </a:p>
        </p:txBody>
      </p:sp>
      <p:sp>
        <p:nvSpPr>
          <p:cNvPr id="3" name="Content Placeholder 2">
            <a:extLst>
              <a:ext uri="{FF2B5EF4-FFF2-40B4-BE49-F238E27FC236}">
                <a16:creationId xmlns:a16="http://schemas.microsoft.com/office/drawing/2014/main" id="{AC18BB56-9734-4556-A48E-C630149A0BF5}"/>
              </a:ext>
            </a:extLst>
          </p:cNvPr>
          <p:cNvSpPr>
            <a:spLocks noGrp="1"/>
          </p:cNvSpPr>
          <p:nvPr>
            <p:ph idx="1"/>
          </p:nvPr>
        </p:nvSpPr>
        <p:spPr>
          <a:xfrm>
            <a:off x="1030287" y="5460836"/>
            <a:ext cx="10131425" cy="787564"/>
          </a:xfrm>
        </p:spPr>
        <p:txBody>
          <a:bodyPr/>
          <a:lstStyle/>
          <a:p>
            <a:pPr marL="0" indent="0">
              <a:buNone/>
            </a:pPr>
            <a:r>
              <a:rPr lang="fr-FR" dirty="0">
                <a:solidFill>
                  <a:schemeClr val="tx1">
                    <a:lumMod val="50000"/>
                  </a:schemeClr>
                </a:solidFill>
              </a:rPr>
              <a:t>Avant d'acheter un moniteur, vous devez connaître les performances de votre carte graphique.</a:t>
            </a:r>
            <a:endParaRPr lang="en-US" dirty="0">
              <a:solidFill>
                <a:schemeClr val="tx1">
                  <a:lumMod val="50000"/>
                </a:schemeClr>
              </a:solidFill>
            </a:endParaRPr>
          </a:p>
        </p:txBody>
      </p:sp>
      <p:sp>
        <p:nvSpPr>
          <p:cNvPr id="4" name="TextBox 3">
            <a:extLst>
              <a:ext uri="{FF2B5EF4-FFF2-40B4-BE49-F238E27FC236}">
                <a16:creationId xmlns:a16="http://schemas.microsoft.com/office/drawing/2014/main" id="{EECB0633-914D-4A4B-B845-996C091C86E4}"/>
              </a:ext>
            </a:extLst>
          </p:cNvPr>
          <p:cNvSpPr txBox="1"/>
          <p:nvPr/>
        </p:nvSpPr>
        <p:spPr>
          <a:xfrm>
            <a:off x="1909438" y="2065867"/>
            <a:ext cx="9596761" cy="2893100"/>
          </a:xfrm>
          <a:prstGeom prst="rect">
            <a:avLst/>
          </a:prstGeom>
          <a:noFill/>
        </p:spPr>
        <p:txBody>
          <a:bodyPr wrap="square" rtlCol="0">
            <a:spAutoFit/>
          </a:bodyPr>
          <a:lstStyle/>
          <a:p>
            <a:r>
              <a:rPr lang="fr-FR" sz="2800" dirty="0"/>
              <a:t>Il y a 3 points à vérifier:</a:t>
            </a:r>
          </a:p>
          <a:p>
            <a:endParaRPr lang="fr-FR" sz="2800" dirty="0"/>
          </a:p>
          <a:p>
            <a:pPr marL="800100" lvl="1" indent="-342900">
              <a:buFont typeface="+mj-lt"/>
              <a:buAutoNum type="arabicPeriod"/>
            </a:pPr>
            <a:r>
              <a:rPr lang="en-US" sz="2400" b="1" dirty="0">
                <a:latin typeface="Bahnschrift SemiBold" panose="020B0502040204020203" pitchFamily="34" charset="0"/>
              </a:rPr>
              <a:t>La Qualité de l'image.</a:t>
            </a:r>
            <a:endParaRPr lang="fr-FR" sz="2400" b="1" dirty="0">
              <a:latin typeface="Bahnschrift SemiBold" panose="020B0502040204020203" pitchFamily="34" charset="0"/>
            </a:endParaRPr>
          </a:p>
          <a:p>
            <a:pPr marL="800100" lvl="1" indent="-342900">
              <a:buFont typeface="+mj-lt"/>
              <a:buAutoNum type="arabicPeriod"/>
            </a:pPr>
            <a:r>
              <a:rPr lang="en-US" sz="2400" b="1" dirty="0">
                <a:latin typeface="Bahnschrift SemiBold" panose="020B0502040204020203" pitchFamily="34" charset="0"/>
              </a:rPr>
              <a:t>Fréquence de rafraîchissement.</a:t>
            </a:r>
          </a:p>
          <a:p>
            <a:pPr marL="800100" lvl="1" indent="-342900">
              <a:buFont typeface="+mj-lt"/>
              <a:buAutoNum type="arabicPeriod"/>
            </a:pPr>
            <a:r>
              <a:rPr lang="en-US" sz="2400" b="1" dirty="0">
                <a:latin typeface="Bahnschrift SemiBold" panose="020B0502040204020203" pitchFamily="34" charset="0"/>
              </a:rPr>
              <a:t>Temps de réponse.</a:t>
            </a:r>
          </a:p>
          <a:p>
            <a:endParaRPr lang="en-US" b="1" dirty="0"/>
          </a:p>
          <a:p>
            <a:pPr marL="342900" indent="-342900">
              <a:buFont typeface="+mj-lt"/>
              <a:buAutoNum type="arabicPeriod"/>
            </a:pPr>
            <a:endParaRPr lang="fr-FR" dirty="0"/>
          </a:p>
          <a:p>
            <a:endParaRPr lang="en-US" dirty="0"/>
          </a:p>
        </p:txBody>
      </p:sp>
    </p:spTree>
    <p:extLst>
      <p:ext uri="{BB962C8B-B14F-4D97-AF65-F5344CB8AC3E}">
        <p14:creationId xmlns:p14="http://schemas.microsoft.com/office/powerpoint/2010/main" val="493611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4490-72AA-436D-914A-280303E7215C}"/>
              </a:ext>
            </a:extLst>
          </p:cNvPr>
          <p:cNvSpPr>
            <a:spLocks noGrp="1"/>
          </p:cNvSpPr>
          <p:nvPr>
            <p:ph type="title"/>
          </p:nvPr>
        </p:nvSpPr>
        <p:spPr>
          <a:xfrm>
            <a:off x="491231" y="488272"/>
            <a:ext cx="10131425" cy="1456267"/>
          </a:xfrm>
        </p:spPr>
        <p:txBody>
          <a:bodyPr/>
          <a:lstStyle/>
          <a:p>
            <a:r>
              <a:rPr lang="en-US" b="1" dirty="0">
                <a:latin typeface="Bahnschrift SemiBold" panose="020B0502040204020203" pitchFamily="34" charset="0"/>
              </a:rPr>
              <a:t>1. La Qualité de l'image:</a:t>
            </a:r>
            <a:br>
              <a:rPr lang="fr-FR" b="1" dirty="0">
                <a:latin typeface="Bahnschrift SemiBold" panose="020B0502040204020203" pitchFamily="34" charset="0"/>
              </a:rPr>
            </a:br>
            <a:endParaRPr lang="en-US" dirty="0">
              <a:latin typeface="Bahnschrift SemiBold" panose="020B0502040204020203" pitchFamily="34" charset="0"/>
            </a:endParaRPr>
          </a:p>
        </p:txBody>
      </p:sp>
      <p:sp>
        <p:nvSpPr>
          <p:cNvPr id="4" name="TextBox 3">
            <a:extLst>
              <a:ext uri="{FF2B5EF4-FFF2-40B4-BE49-F238E27FC236}">
                <a16:creationId xmlns:a16="http://schemas.microsoft.com/office/drawing/2014/main" id="{C17445E0-7E66-46DE-8457-B6CC2062A35A}"/>
              </a:ext>
            </a:extLst>
          </p:cNvPr>
          <p:cNvSpPr txBox="1"/>
          <p:nvPr/>
        </p:nvSpPr>
        <p:spPr>
          <a:xfrm>
            <a:off x="692461" y="2610683"/>
            <a:ext cx="3036162" cy="4247317"/>
          </a:xfrm>
          <a:prstGeom prst="rect">
            <a:avLst/>
          </a:prstGeom>
          <a:noFill/>
        </p:spPr>
        <p:txBody>
          <a:bodyPr wrap="square" rtlCol="0">
            <a:spAutoFit/>
          </a:bodyPr>
          <a:lstStyle/>
          <a:p>
            <a:r>
              <a:rPr lang="fr-FR" dirty="0">
                <a:solidFill>
                  <a:srgbClr val="FF0000"/>
                </a:solidFill>
                <a:latin typeface="Bahnschrift SemiBold" panose="020B0502040204020203" pitchFamily="34" charset="0"/>
              </a:rPr>
              <a:t>IPS:</a:t>
            </a:r>
          </a:p>
          <a:p>
            <a:r>
              <a:rPr lang="fr-FR" dirty="0"/>
              <a:t>Les dalles IPS ont la gamme de couleurs la plus élevée. Ça signifie qu'ils représentent le plus fidèlement les graphismes de vos jeux. Un écran IPS propose également de grands angles de vision. Ainsi, vous profiterez toujours d'une image nette, même si vous n'êtes pas assis en face de votre écran PC. Par exemple, lorsque vous jouez avec plusieurs personnes en même temps.</a:t>
            </a:r>
            <a:endParaRPr lang="en-US" dirty="0">
              <a:latin typeface="Bahnschrift SemiBold" panose="020B0502040204020203" pitchFamily="34" charset="0"/>
            </a:endParaRPr>
          </a:p>
        </p:txBody>
      </p:sp>
      <p:sp>
        <p:nvSpPr>
          <p:cNvPr id="5" name="TextBox 4">
            <a:extLst>
              <a:ext uri="{FF2B5EF4-FFF2-40B4-BE49-F238E27FC236}">
                <a16:creationId xmlns:a16="http://schemas.microsoft.com/office/drawing/2014/main" id="{603B2466-DC3A-4EE9-AA85-1DF3004FE9B0}"/>
              </a:ext>
            </a:extLst>
          </p:cNvPr>
          <p:cNvSpPr txBox="1"/>
          <p:nvPr/>
        </p:nvSpPr>
        <p:spPr>
          <a:xfrm>
            <a:off x="4471386" y="2610683"/>
            <a:ext cx="3249228" cy="4247317"/>
          </a:xfrm>
          <a:prstGeom prst="rect">
            <a:avLst/>
          </a:prstGeom>
          <a:noFill/>
        </p:spPr>
        <p:txBody>
          <a:bodyPr wrap="square" rtlCol="0">
            <a:spAutoFit/>
          </a:bodyPr>
          <a:lstStyle/>
          <a:p>
            <a:r>
              <a:rPr lang="fr-FR" dirty="0">
                <a:solidFill>
                  <a:srgbClr val="FF0000"/>
                </a:solidFill>
              </a:rPr>
              <a:t>TN:</a:t>
            </a:r>
          </a:p>
          <a:p>
            <a:r>
              <a:rPr lang="fr-FR" dirty="0"/>
              <a:t>Les écrans PC avec une dalle TN ont un affichage des couleurs inférieur à celui d'autres écrans. Par rapport à un écran IPS, par exemple, les couleurs sont un peu plus ternes. C'est pourquoi il n'y a pas d'écrans PC à dalle TN avec DisplayHDR. L'angle de vision est également plus petit que celui d'autres types de dalles gamer. Un écran TN n'est pas le meilleur dans cette catégorie, mais se distingue à d'autres niveaux.</a:t>
            </a:r>
            <a:endParaRPr lang="en-US" dirty="0"/>
          </a:p>
        </p:txBody>
      </p:sp>
      <p:sp>
        <p:nvSpPr>
          <p:cNvPr id="8" name="TextBox 7">
            <a:extLst>
              <a:ext uri="{FF2B5EF4-FFF2-40B4-BE49-F238E27FC236}">
                <a16:creationId xmlns:a16="http://schemas.microsoft.com/office/drawing/2014/main" id="{0E107331-9F19-494A-983A-3B6C66CE7EFC}"/>
              </a:ext>
            </a:extLst>
          </p:cNvPr>
          <p:cNvSpPr txBox="1"/>
          <p:nvPr/>
        </p:nvSpPr>
        <p:spPr>
          <a:xfrm>
            <a:off x="8566953" y="2610682"/>
            <a:ext cx="3089428" cy="4247317"/>
          </a:xfrm>
          <a:prstGeom prst="rect">
            <a:avLst/>
          </a:prstGeom>
          <a:noFill/>
        </p:spPr>
        <p:txBody>
          <a:bodyPr wrap="square" rtlCol="0">
            <a:spAutoFit/>
          </a:bodyPr>
          <a:lstStyle/>
          <a:p>
            <a:r>
              <a:rPr lang="fr-FR" dirty="0">
                <a:solidFill>
                  <a:srgbClr val="FF0000"/>
                </a:solidFill>
              </a:rPr>
              <a:t>VA:</a:t>
            </a:r>
          </a:p>
          <a:p>
            <a:r>
              <a:rPr lang="fr-FR" dirty="0"/>
              <a:t>Une dalle VA est le juste milieu entre les types de dalles IPS et TN. La gamme de couleurs est proche d'une dalle IPS. L'angle de vision est un peu plus petit que celui d'un écran IPS, mais plus grand que celui d'un écran PC à dalle TN. Les écrans PC gamer à dalle VA se distinguent surtout par leur rapport de contraste. La différence entre la lumière et l'obscurité est très visible sur ce type d'écran.</a:t>
            </a:r>
            <a:endParaRPr lang="en-US" dirty="0"/>
          </a:p>
        </p:txBody>
      </p:sp>
      <p:sp>
        <p:nvSpPr>
          <p:cNvPr id="9" name="TextBox 8">
            <a:extLst>
              <a:ext uri="{FF2B5EF4-FFF2-40B4-BE49-F238E27FC236}">
                <a16:creationId xmlns:a16="http://schemas.microsoft.com/office/drawing/2014/main" id="{235A03D2-5726-48FE-A6C2-A2772C06092E}"/>
              </a:ext>
            </a:extLst>
          </p:cNvPr>
          <p:cNvSpPr txBox="1"/>
          <p:nvPr/>
        </p:nvSpPr>
        <p:spPr>
          <a:xfrm>
            <a:off x="994301" y="1402672"/>
            <a:ext cx="9445841" cy="646331"/>
          </a:xfrm>
          <a:prstGeom prst="rect">
            <a:avLst/>
          </a:prstGeom>
          <a:noFill/>
        </p:spPr>
        <p:txBody>
          <a:bodyPr wrap="square" rtlCol="0">
            <a:spAutoFit/>
          </a:bodyPr>
          <a:lstStyle/>
          <a:p>
            <a:r>
              <a:rPr lang="fr-FR" dirty="0"/>
              <a:t>       La qualité d'image est un vaste concept. Nous examinerons surtout les couleurs que le type d'écran peut afficher, les contrastes entre les zones claires et sombres et l'angle de vision de l'écran. </a:t>
            </a:r>
            <a:endParaRPr lang="en-US" dirty="0"/>
          </a:p>
        </p:txBody>
      </p:sp>
    </p:spTree>
    <p:extLst>
      <p:ext uri="{BB962C8B-B14F-4D97-AF65-F5344CB8AC3E}">
        <p14:creationId xmlns:p14="http://schemas.microsoft.com/office/powerpoint/2010/main" val="2473922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F387-D68E-4D7A-984F-FCE2330BE1BE}"/>
              </a:ext>
            </a:extLst>
          </p:cNvPr>
          <p:cNvSpPr>
            <a:spLocks noGrp="1"/>
          </p:cNvSpPr>
          <p:nvPr>
            <p:ph type="title"/>
          </p:nvPr>
        </p:nvSpPr>
        <p:spPr>
          <a:xfrm>
            <a:off x="514906" y="187746"/>
            <a:ext cx="10131425" cy="1456267"/>
          </a:xfrm>
        </p:spPr>
        <p:txBody>
          <a:bodyPr/>
          <a:lstStyle/>
          <a:p>
            <a:r>
              <a:rPr lang="en-US" b="1" dirty="0">
                <a:latin typeface="Bahnschrift SemiBold" panose="020B0502040204020203" pitchFamily="34" charset="0"/>
              </a:rPr>
              <a:t>2. Fréquence de rafraîchissement:</a:t>
            </a:r>
            <a:endParaRPr lang="en-US"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313759E9-DF9D-4031-9493-1FA8015F5F82}"/>
              </a:ext>
            </a:extLst>
          </p:cNvPr>
          <p:cNvSpPr>
            <a:spLocks noGrp="1"/>
          </p:cNvSpPr>
          <p:nvPr>
            <p:ph idx="1"/>
          </p:nvPr>
        </p:nvSpPr>
        <p:spPr>
          <a:xfrm>
            <a:off x="685800" y="1793003"/>
            <a:ext cx="10131425" cy="2033273"/>
          </a:xfrm>
        </p:spPr>
        <p:txBody>
          <a:bodyPr>
            <a:normAutofit/>
          </a:bodyPr>
          <a:lstStyle/>
          <a:p>
            <a:pPr marL="0" indent="0">
              <a:buNone/>
            </a:pPr>
            <a:r>
              <a:rPr lang="fr-FR" sz="2400" dirty="0"/>
              <a:t>        Le taux de rafraîchissement indique le nombre d'images par seconde qu'un écran peut calculer. Il est indiqué en hertz. Cette valeur correspond au nombre de fois par seconde que l'image est recalculée. Les écrans PC gamer avec 75 Hz et 144 Hz sont les plus courants. Plus le nombre est élevé, plus l'image est fluide.</a:t>
            </a:r>
            <a:endParaRPr lang="en-US" sz="2400" dirty="0"/>
          </a:p>
        </p:txBody>
      </p:sp>
      <p:pic>
        <p:nvPicPr>
          <p:cNvPr id="5122" name="Picture 2" descr="Monitor Buying Guide 2019 - 5 Things You Need To Know">
            <a:extLst>
              <a:ext uri="{FF2B5EF4-FFF2-40B4-BE49-F238E27FC236}">
                <a16:creationId xmlns:a16="http://schemas.microsoft.com/office/drawing/2014/main" id="{CE25BB01-C9F0-48DA-8426-05F307DC9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003" y="3975266"/>
            <a:ext cx="5362113" cy="288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037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4FF2-2636-4A26-9169-10CE6F8201B8}"/>
              </a:ext>
            </a:extLst>
          </p:cNvPr>
          <p:cNvSpPr>
            <a:spLocks noGrp="1"/>
          </p:cNvSpPr>
          <p:nvPr>
            <p:ph type="title"/>
          </p:nvPr>
        </p:nvSpPr>
        <p:spPr>
          <a:xfrm>
            <a:off x="517125" y="201227"/>
            <a:ext cx="10131425" cy="1456267"/>
          </a:xfrm>
        </p:spPr>
        <p:txBody>
          <a:bodyPr/>
          <a:lstStyle/>
          <a:p>
            <a:r>
              <a:rPr lang="en-US" b="1" dirty="0">
                <a:latin typeface="Bahnschrift SemiBold" panose="020B0502040204020203" pitchFamily="34" charset="0"/>
              </a:rPr>
              <a:t>3. Temps de réponse.</a:t>
            </a:r>
            <a:endParaRPr lang="en-US"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3A2453CB-A1AC-46CA-962A-E109F519CFF9}"/>
              </a:ext>
            </a:extLst>
          </p:cNvPr>
          <p:cNvSpPr>
            <a:spLocks noGrp="1"/>
          </p:cNvSpPr>
          <p:nvPr>
            <p:ph idx="1"/>
          </p:nvPr>
        </p:nvSpPr>
        <p:spPr>
          <a:xfrm>
            <a:off x="959265" y="1657494"/>
            <a:ext cx="10131425" cy="2598773"/>
          </a:xfrm>
        </p:spPr>
        <p:txBody>
          <a:bodyPr>
            <a:normAutofit/>
          </a:bodyPr>
          <a:lstStyle/>
          <a:p>
            <a:pPr marL="0" indent="0">
              <a:buNone/>
            </a:pPr>
            <a:r>
              <a:rPr lang="fr-FR" sz="2400" dirty="0"/>
              <a:t>         Le temps de réponse d'un écran indique la durée que met un pixel noir à devenir blanc et puis retourner à son état initial. Si le temps de réponse de votre écran est trop élevé, vous serez gêné par le </a:t>
            </a:r>
            <a:r>
              <a:rPr lang="fr-FR" sz="2400" i="1" dirty="0"/>
              <a:t>motion blur</a:t>
            </a:r>
            <a:r>
              <a:rPr lang="fr-FR" sz="2400" dirty="0"/>
              <a:t> ou </a:t>
            </a:r>
            <a:r>
              <a:rPr lang="fr-FR" sz="2400" i="1" dirty="0"/>
              <a:t>ghosting</a:t>
            </a:r>
            <a:r>
              <a:rPr lang="fr-FR" sz="2400" dirty="0"/>
              <a:t> lorsque vous jouez à des jeux rapides. Ces phénomènes se manifestent par des lignes floues derrière un objet qui bouge très rapidement.</a:t>
            </a:r>
            <a:endParaRPr lang="en-US" sz="2400" dirty="0"/>
          </a:p>
        </p:txBody>
      </p:sp>
      <p:pic>
        <p:nvPicPr>
          <p:cNvPr id="6148" name="Picture 4" descr="Comment bien choisir votre moniteur gaming ?">
            <a:extLst>
              <a:ext uri="{FF2B5EF4-FFF2-40B4-BE49-F238E27FC236}">
                <a16:creationId xmlns:a16="http://schemas.microsoft.com/office/drawing/2014/main" id="{EEE72D16-FFFB-4870-9267-058D45F16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452" y="3968318"/>
            <a:ext cx="5581095" cy="288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171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148"/>
                                        </p:tgtEl>
                                        <p:attrNameLst>
                                          <p:attrName>style.visibility</p:attrName>
                                        </p:attrNameLst>
                                      </p:cBhvr>
                                      <p:to>
                                        <p:strVal val="visible"/>
                                      </p:to>
                                    </p:set>
                                    <p:animEffect transition="in" filter="fade">
                                      <p:cBhvr>
                                        <p:cTn id="18"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ow to choose a proper monitor for gaming?">
            <a:extLst>
              <a:ext uri="{FF2B5EF4-FFF2-40B4-BE49-F238E27FC236}">
                <a16:creationId xmlns:a16="http://schemas.microsoft.com/office/drawing/2014/main" id="{CDB26F90-F84E-4345-914D-CBE301C9A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700088"/>
            <a:ext cx="9753600"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92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170</TotalTime>
  <Words>815</Words>
  <Application>Microsoft Office PowerPoint</Application>
  <PresentationFormat>Widescreen</PresentationFormat>
  <Paragraphs>48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SemiBold</vt:lpstr>
      <vt:lpstr>Calibri</vt:lpstr>
      <vt:lpstr>Calibri Light</vt:lpstr>
      <vt:lpstr>Segoe UI</vt:lpstr>
      <vt:lpstr>Wingdings</vt:lpstr>
      <vt:lpstr>Celestial</vt:lpstr>
      <vt:lpstr>Les types d’écran</vt:lpstr>
      <vt:lpstr>PLAN:</vt:lpstr>
      <vt:lpstr>C’est quoi un Moniteur? </vt:lpstr>
      <vt:lpstr>Quelles sont les types de Moniteurs?</vt:lpstr>
      <vt:lpstr>Comment acheter mon moniteur pc? </vt:lpstr>
      <vt:lpstr>1. La Qualité de l'image: </vt:lpstr>
      <vt:lpstr>2. Fréquence de rafraîchissement:</vt:lpstr>
      <vt:lpstr>3. Temps de réponse.</vt:lpstr>
      <vt:lpstr>PowerPoint Presentation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différents types d’écran</dc:title>
  <dc:creator>Marouan El ouardi</dc:creator>
  <cp:lastModifiedBy>Marouan El ouardi</cp:lastModifiedBy>
  <cp:revision>18</cp:revision>
  <dcterms:created xsi:type="dcterms:W3CDTF">2020-05-25T18:15:44Z</dcterms:created>
  <dcterms:modified xsi:type="dcterms:W3CDTF">2020-05-28T11:47:40Z</dcterms:modified>
</cp:coreProperties>
</file>