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24"/>
  </p:notesMasterIdLst>
  <p:sldIdLst>
    <p:sldId id="256" r:id="rId2"/>
    <p:sldId id="257" r:id="rId3"/>
    <p:sldId id="258" r:id="rId4"/>
    <p:sldId id="259" r:id="rId5"/>
    <p:sldId id="260" r:id="rId6"/>
    <p:sldId id="275" r:id="rId7"/>
    <p:sldId id="261" r:id="rId8"/>
    <p:sldId id="263" r:id="rId9"/>
    <p:sldId id="262" r:id="rId10"/>
    <p:sldId id="264" r:id="rId11"/>
    <p:sldId id="266" r:id="rId12"/>
    <p:sldId id="265" r:id="rId13"/>
    <p:sldId id="267" r:id="rId14"/>
    <p:sldId id="268" r:id="rId15"/>
    <p:sldId id="269" r:id="rId16"/>
    <p:sldId id="271" r:id="rId17"/>
    <p:sldId id="272" r:id="rId18"/>
    <p:sldId id="270" r:id="rId19"/>
    <p:sldId id="273" r:id="rId20"/>
    <p:sldId id="274" r:id="rId21"/>
    <p:sldId id="276" r:id="rId22"/>
    <p:sldId id="277" r:id="rId2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59"/>
  </p:normalViewPr>
  <p:slideViewPr>
    <p:cSldViewPr snapToGrid="0" snapToObjects="1">
      <p:cViewPr varScale="1">
        <p:scale>
          <a:sx n="69" d="100"/>
          <a:sy n="69" d="100"/>
        </p:scale>
        <p:origin x="-756" y="-10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EFE7CF-5D8C-3142-9444-11884C5A0CEB}" type="datetimeFigureOut">
              <a:rPr lang="fr-FR" smtClean="0"/>
              <a:pPr/>
              <a:t>16/03/2020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B4AE39-A8F7-8347-A426-A77219A7817B}" type="slidenum">
              <a:rPr lang="fr-FR" smtClean="0"/>
              <a:pPr/>
              <a:t>‹N°›</a:t>
            </a:fld>
            <a:endParaRPr lang="fr-FR"/>
          </a:p>
        </p:txBody>
      </p:sp>
    </p:spTree>
    <p:extLst>
      <p:ext uri="{BB962C8B-B14F-4D97-AF65-F5344CB8AC3E}">
        <p14:creationId xmlns:p14="http://schemas.microsoft.com/office/powerpoint/2010/main" xmlns="" val="301126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Orateur : Personne qui prononce un discours en public.</a:t>
            </a:r>
          </a:p>
          <a:p>
            <a:r>
              <a:rPr lang="fr-FR" dirty="0" smtClean="0"/>
              <a:t>Débat</a:t>
            </a:r>
            <a:r>
              <a:rPr lang="fr-FR" baseline="0" dirty="0" smtClean="0"/>
              <a:t> compétitif : débat concurrentiel</a:t>
            </a:r>
            <a:endParaRPr lang="fr-FR" dirty="0"/>
          </a:p>
        </p:txBody>
      </p:sp>
      <p:sp>
        <p:nvSpPr>
          <p:cNvPr id="4" name="Espace réservé du numéro de diapositive 3"/>
          <p:cNvSpPr>
            <a:spLocks noGrp="1"/>
          </p:cNvSpPr>
          <p:nvPr>
            <p:ph type="sldNum" sz="quarter" idx="10"/>
          </p:nvPr>
        </p:nvSpPr>
        <p:spPr/>
        <p:txBody>
          <a:bodyPr/>
          <a:lstStyle/>
          <a:p>
            <a:fld id="{D0B4AE39-A8F7-8347-A426-A77219A7817B}" type="slidenum">
              <a:rPr lang="fr-FR" smtClean="0"/>
              <a:pPr/>
              <a:t>4</a:t>
            </a:fld>
            <a:endParaRPr lang="fr-FR"/>
          </a:p>
        </p:txBody>
      </p:sp>
    </p:spTree>
    <p:extLst>
      <p:ext uri="{BB962C8B-B14F-4D97-AF65-F5344CB8AC3E}">
        <p14:creationId xmlns:p14="http://schemas.microsoft.com/office/powerpoint/2010/main" xmlns="" val="17804177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Orateur : Personne qui prononce un discours en public.</a:t>
            </a:r>
          </a:p>
          <a:p>
            <a:r>
              <a:rPr lang="fr-FR" dirty="0" smtClean="0"/>
              <a:t>Débat</a:t>
            </a:r>
            <a:r>
              <a:rPr lang="fr-FR" baseline="0" dirty="0" smtClean="0"/>
              <a:t> compétitif : débat concurrentiel</a:t>
            </a:r>
            <a:endParaRPr lang="fr-FR" dirty="0"/>
          </a:p>
        </p:txBody>
      </p:sp>
      <p:sp>
        <p:nvSpPr>
          <p:cNvPr id="4" name="Espace réservé du numéro de diapositive 3"/>
          <p:cNvSpPr>
            <a:spLocks noGrp="1"/>
          </p:cNvSpPr>
          <p:nvPr>
            <p:ph type="sldNum" sz="quarter" idx="10"/>
          </p:nvPr>
        </p:nvSpPr>
        <p:spPr/>
        <p:txBody>
          <a:bodyPr/>
          <a:lstStyle/>
          <a:p>
            <a:fld id="{D0B4AE39-A8F7-8347-A426-A77219A7817B}" type="slidenum">
              <a:rPr lang="fr-FR" smtClean="0"/>
              <a:pPr/>
              <a:t>16</a:t>
            </a:fld>
            <a:endParaRPr lang="fr-FR"/>
          </a:p>
        </p:txBody>
      </p:sp>
    </p:spTree>
    <p:extLst>
      <p:ext uri="{BB962C8B-B14F-4D97-AF65-F5344CB8AC3E}">
        <p14:creationId xmlns:p14="http://schemas.microsoft.com/office/powerpoint/2010/main" xmlns="" val="2097484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Orateur : Personne qui prononce un discours en public.</a:t>
            </a:r>
          </a:p>
          <a:p>
            <a:r>
              <a:rPr lang="fr-FR" dirty="0" smtClean="0"/>
              <a:t>Débat</a:t>
            </a:r>
            <a:r>
              <a:rPr lang="fr-FR" baseline="0" dirty="0" smtClean="0"/>
              <a:t> compétitif : débat concurrentiel</a:t>
            </a:r>
            <a:endParaRPr lang="fr-FR" dirty="0"/>
          </a:p>
        </p:txBody>
      </p:sp>
      <p:sp>
        <p:nvSpPr>
          <p:cNvPr id="4" name="Espace réservé du numéro de diapositive 3"/>
          <p:cNvSpPr>
            <a:spLocks noGrp="1"/>
          </p:cNvSpPr>
          <p:nvPr>
            <p:ph type="sldNum" sz="quarter" idx="10"/>
          </p:nvPr>
        </p:nvSpPr>
        <p:spPr/>
        <p:txBody>
          <a:bodyPr/>
          <a:lstStyle/>
          <a:p>
            <a:fld id="{D0B4AE39-A8F7-8347-A426-A77219A7817B}" type="slidenum">
              <a:rPr lang="fr-FR" smtClean="0"/>
              <a:pPr/>
              <a:t>17</a:t>
            </a:fld>
            <a:endParaRPr lang="fr-FR"/>
          </a:p>
        </p:txBody>
      </p:sp>
    </p:spTree>
    <p:extLst>
      <p:ext uri="{BB962C8B-B14F-4D97-AF65-F5344CB8AC3E}">
        <p14:creationId xmlns:p14="http://schemas.microsoft.com/office/powerpoint/2010/main" xmlns="" val="14187760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Orateur : Personne qui prononce un discours en public.</a:t>
            </a:r>
          </a:p>
          <a:p>
            <a:r>
              <a:rPr lang="fr-FR" dirty="0" smtClean="0"/>
              <a:t>Débat</a:t>
            </a:r>
            <a:r>
              <a:rPr lang="fr-FR" baseline="0" dirty="0" smtClean="0"/>
              <a:t> compétitif : débat concurrentiel</a:t>
            </a:r>
            <a:endParaRPr lang="fr-FR" dirty="0"/>
          </a:p>
        </p:txBody>
      </p:sp>
      <p:sp>
        <p:nvSpPr>
          <p:cNvPr id="4" name="Espace réservé du numéro de diapositive 3"/>
          <p:cNvSpPr>
            <a:spLocks noGrp="1"/>
          </p:cNvSpPr>
          <p:nvPr>
            <p:ph type="sldNum" sz="quarter" idx="10"/>
          </p:nvPr>
        </p:nvSpPr>
        <p:spPr/>
        <p:txBody>
          <a:bodyPr/>
          <a:lstStyle/>
          <a:p>
            <a:fld id="{D0B4AE39-A8F7-8347-A426-A77219A7817B}" type="slidenum">
              <a:rPr lang="fr-FR" smtClean="0"/>
              <a:pPr/>
              <a:t>18</a:t>
            </a:fld>
            <a:endParaRPr lang="fr-FR"/>
          </a:p>
        </p:txBody>
      </p:sp>
    </p:spTree>
    <p:extLst>
      <p:ext uri="{BB962C8B-B14F-4D97-AF65-F5344CB8AC3E}">
        <p14:creationId xmlns:p14="http://schemas.microsoft.com/office/powerpoint/2010/main" xmlns="" val="18177133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Orateur : Personne qui prononce un discours en public.</a:t>
            </a:r>
          </a:p>
          <a:p>
            <a:r>
              <a:rPr lang="fr-FR" dirty="0" smtClean="0"/>
              <a:t>Débat</a:t>
            </a:r>
            <a:r>
              <a:rPr lang="fr-FR" baseline="0" dirty="0" smtClean="0"/>
              <a:t> compétitif : débat concurrentiel</a:t>
            </a:r>
            <a:endParaRPr lang="fr-FR" dirty="0"/>
          </a:p>
        </p:txBody>
      </p:sp>
      <p:sp>
        <p:nvSpPr>
          <p:cNvPr id="4" name="Espace réservé du numéro de diapositive 3"/>
          <p:cNvSpPr>
            <a:spLocks noGrp="1"/>
          </p:cNvSpPr>
          <p:nvPr>
            <p:ph type="sldNum" sz="quarter" idx="10"/>
          </p:nvPr>
        </p:nvSpPr>
        <p:spPr/>
        <p:txBody>
          <a:bodyPr/>
          <a:lstStyle/>
          <a:p>
            <a:fld id="{D0B4AE39-A8F7-8347-A426-A77219A7817B}" type="slidenum">
              <a:rPr lang="fr-FR" smtClean="0"/>
              <a:pPr/>
              <a:t>19</a:t>
            </a:fld>
            <a:endParaRPr lang="fr-FR"/>
          </a:p>
        </p:txBody>
      </p:sp>
    </p:spTree>
    <p:extLst>
      <p:ext uri="{BB962C8B-B14F-4D97-AF65-F5344CB8AC3E}">
        <p14:creationId xmlns:p14="http://schemas.microsoft.com/office/powerpoint/2010/main" xmlns="" val="6741695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Orateur : Personne qui prononce un discours en public.</a:t>
            </a:r>
          </a:p>
          <a:p>
            <a:r>
              <a:rPr lang="fr-FR" dirty="0" smtClean="0"/>
              <a:t>Débat</a:t>
            </a:r>
            <a:r>
              <a:rPr lang="fr-FR" baseline="0" dirty="0" smtClean="0"/>
              <a:t> compétitif : débat concurrentiel</a:t>
            </a:r>
            <a:endParaRPr lang="fr-FR" dirty="0"/>
          </a:p>
        </p:txBody>
      </p:sp>
      <p:sp>
        <p:nvSpPr>
          <p:cNvPr id="4" name="Espace réservé du numéro de diapositive 3"/>
          <p:cNvSpPr>
            <a:spLocks noGrp="1"/>
          </p:cNvSpPr>
          <p:nvPr>
            <p:ph type="sldNum" sz="quarter" idx="10"/>
          </p:nvPr>
        </p:nvSpPr>
        <p:spPr/>
        <p:txBody>
          <a:bodyPr/>
          <a:lstStyle/>
          <a:p>
            <a:fld id="{D0B4AE39-A8F7-8347-A426-A77219A7817B}" type="slidenum">
              <a:rPr lang="fr-FR" smtClean="0"/>
              <a:pPr/>
              <a:t>20</a:t>
            </a:fld>
            <a:endParaRPr lang="fr-FR"/>
          </a:p>
        </p:txBody>
      </p:sp>
    </p:spTree>
    <p:extLst>
      <p:ext uri="{BB962C8B-B14F-4D97-AF65-F5344CB8AC3E}">
        <p14:creationId xmlns:p14="http://schemas.microsoft.com/office/powerpoint/2010/main" xmlns="" val="10899409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Orateur : Personne qui prononce un discours en public.</a:t>
            </a:r>
          </a:p>
          <a:p>
            <a:r>
              <a:rPr lang="fr-FR" dirty="0" smtClean="0"/>
              <a:t>Débat</a:t>
            </a:r>
            <a:r>
              <a:rPr lang="fr-FR" baseline="0" dirty="0" smtClean="0"/>
              <a:t> compétitif : débat concurrentiel</a:t>
            </a:r>
            <a:endParaRPr lang="fr-FR" dirty="0"/>
          </a:p>
        </p:txBody>
      </p:sp>
      <p:sp>
        <p:nvSpPr>
          <p:cNvPr id="4" name="Espace réservé du numéro de diapositive 3"/>
          <p:cNvSpPr>
            <a:spLocks noGrp="1"/>
          </p:cNvSpPr>
          <p:nvPr>
            <p:ph type="sldNum" sz="quarter" idx="10"/>
          </p:nvPr>
        </p:nvSpPr>
        <p:spPr/>
        <p:txBody>
          <a:bodyPr/>
          <a:lstStyle/>
          <a:p>
            <a:fld id="{D0B4AE39-A8F7-8347-A426-A77219A7817B}" type="slidenum">
              <a:rPr lang="fr-FR" smtClean="0"/>
              <a:pPr/>
              <a:t>21</a:t>
            </a:fld>
            <a:endParaRPr lang="fr-FR"/>
          </a:p>
        </p:txBody>
      </p:sp>
    </p:spTree>
    <p:extLst>
      <p:ext uri="{BB962C8B-B14F-4D97-AF65-F5344CB8AC3E}">
        <p14:creationId xmlns:p14="http://schemas.microsoft.com/office/powerpoint/2010/main" xmlns="" val="19999457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Orateur : Personne qui prononce un discours en public.</a:t>
            </a:r>
          </a:p>
          <a:p>
            <a:r>
              <a:rPr lang="fr-FR" dirty="0" smtClean="0"/>
              <a:t>Débat</a:t>
            </a:r>
            <a:r>
              <a:rPr lang="fr-FR" baseline="0" dirty="0" smtClean="0"/>
              <a:t> compétitif : débat concurrentiel</a:t>
            </a:r>
            <a:endParaRPr lang="fr-FR" dirty="0"/>
          </a:p>
        </p:txBody>
      </p:sp>
      <p:sp>
        <p:nvSpPr>
          <p:cNvPr id="4" name="Espace réservé du numéro de diapositive 3"/>
          <p:cNvSpPr>
            <a:spLocks noGrp="1"/>
          </p:cNvSpPr>
          <p:nvPr>
            <p:ph type="sldNum" sz="quarter" idx="10"/>
          </p:nvPr>
        </p:nvSpPr>
        <p:spPr/>
        <p:txBody>
          <a:bodyPr/>
          <a:lstStyle/>
          <a:p>
            <a:fld id="{D0B4AE39-A8F7-8347-A426-A77219A7817B}" type="slidenum">
              <a:rPr lang="fr-FR" smtClean="0"/>
              <a:pPr/>
              <a:t>22</a:t>
            </a:fld>
            <a:endParaRPr lang="fr-FR"/>
          </a:p>
        </p:txBody>
      </p:sp>
    </p:spTree>
    <p:extLst>
      <p:ext uri="{BB962C8B-B14F-4D97-AF65-F5344CB8AC3E}">
        <p14:creationId xmlns:p14="http://schemas.microsoft.com/office/powerpoint/2010/main" xmlns="" val="620243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Orateur : Personne qui prononce un discours en public.</a:t>
            </a:r>
          </a:p>
          <a:p>
            <a:r>
              <a:rPr lang="fr-FR" dirty="0" smtClean="0"/>
              <a:t>Débat</a:t>
            </a:r>
            <a:r>
              <a:rPr lang="fr-FR" baseline="0" dirty="0" smtClean="0"/>
              <a:t> compétitif : débat concurrentiel</a:t>
            </a:r>
            <a:endParaRPr lang="fr-FR" dirty="0"/>
          </a:p>
        </p:txBody>
      </p:sp>
      <p:sp>
        <p:nvSpPr>
          <p:cNvPr id="4" name="Espace réservé du numéro de diapositive 3"/>
          <p:cNvSpPr>
            <a:spLocks noGrp="1"/>
          </p:cNvSpPr>
          <p:nvPr>
            <p:ph type="sldNum" sz="quarter" idx="10"/>
          </p:nvPr>
        </p:nvSpPr>
        <p:spPr/>
        <p:txBody>
          <a:bodyPr/>
          <a:lstStyle/>
          <a:p>
            <a:fld id="{D0B4AE39-A8F7-8347-A426-A77219A7817B}" type="slidenum">
              <a:rPr lang="fr-FR" smtClean="0"/>
              <a:pPr/>
              <a:t>5</a:t>
            </a:fld>
            <a:endParaRPr lang="fr-FR"/>
          </a:p>
        </p:txBody>
      </p:sp>
    </p:spTree>
    <p:extLst>
      <p:ext uri="{BB962C8B-B14F-4D97-AF65-F5344CB8AC3E}">
        <p14:creationId xmlns:p14="http://schemas.microsoft.com/office/powerpoint/2010/main" xmlns="" val="1852076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Orateur : Personne qui prononce un discours en public.</a:t>
            </a:r>
          </a:p>
          <a:p>
            <a:r>
              <a:rPr lang="fr-FR" dirty="0" smtClean="0"/>
              <a:t>Débat</a:t>
            </a:r>
            <a:r>
              <a:rPr lang="fr-FR" baseline="0" dirty="0" smtClean="0"/>
              <a:t> compétitif : débat concurrentiel</a:t>
            </a:r>
            <a:endParaRPr lang="fr-FR" dirty="0"/>
          </a:p>
        </p:txBody>
      </p:sp>
      <p:sp>
        <p:nvSpPr>
          <p:cNvPr id="4" name="Espace réservé du numéro de diapositive 3"/>
          <p:cNvSpPr>
            <a:spLocks noGrp="1"/>
          </p:cNvSpPr>
          <p:nvPr>
            <p:ph type="sldNum" sz="quarter" idx="10"/>
          </p:nvPr>
        </p:nvSpPr>
        <p:spPr/>
        <p:txBody>
          <a:bodyPr/>
          <a:lstStyle/>
          <a:p>
            <a:fld id="{D0B4AE39-A8F7-8347-A426-A77219A7817B}" type="slidenum">
              <a:rPr lang="fr-FR" smtClean="0"/>
              <a:pPr/>
              <a:t>6</a:t>
            </a:fld>
            <a:endParaRPr lang="fr-FR"/>
          </a:p>
        </p:txBody>
      </p:sp>
    </p:spTree>
    <p:extLst>
      <p:ext uri="{BB962C8B-B14F-4D97-AF65-F5344CB8AC3E}">
        <p14:creationId xmlns:p14="http://schemas.microsoft.com/office/powerpoint/2010/main" xmlns="" val="1721648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Orateur : Personne qui prononce un discours en public.</a:t>
            </a:r>
          </a:p>
          <a:p>
            <a:r>
              <a:rPr lang="fr-FR" dirty="0" smtClean="0"/>
              <a:t>Débat</a:t>
            </a:r>
            <a:r>
              <a:rPr lang="fr-FR" baseline="0" dirty="0" smtClean="0"/>
              <a:t> compétitif : débat concurrentiel</a:t>
            </a:r>
            <a:endParaRPr lang="fr-FR" dirty="0"/>
          </a:p>
        </p:txBody>
      </p:sp>
      <p:sp>
        <p:nvSpPr>
          <p:cNvPr id="4" name="Espace réservé du numéro de diapositive 3"/>
          <p:cNvSpPr>
            <a:spLocks noGrp="1"/>
          </p:cNvSpPr>
          <p:nvPr>
            <p:ph type="sldNum" sz="quarter" idx="10"/>
          </p:nvPr>
        </p:nvSpPr>
        <p:spPr/>
        <p:txBody>
          <a:bodyPr/>
          <a:lstStyle/>
          <a:p>
            <a:fld id="{D0B4AE39-A8F7-8347-A426-A77219A7817B}" type="slidenum">
              <a:rPr lang="fr-FR" smtClean="0"/>
              <a:pPr/>
              <a:t>7</a:t>
            </a:fld>
            <a:endParaRPr lang="fr-FR"/>
          </a:p>
        </p:txBody>
      </p:sp>
    </p:spTree>
    <p:extLst>
      <p:ext uri="{BB962C8B-B14F-4D97-AF65-F5344CB8AC3E}">
        <p14:creationId xmlns:p14="http://schemas.microsoft.com/office/powerpoint/2010/main" xmlns="" val="825276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Orateur : Personne qui prononce un discours en public.</a:t>
            </a:r>
          </a:p>
          <a:p>
            <a:r>
              <a:rPr lang="fr-FR" dirty="0" smtClean="0"/>
              <a:t>Débat</a:t>
            </a:r>
            <a:r>
              <a:rPr lang="fr-FR" baseline="0" dirty="0" smtClean="0"/>
              <a:t> compétitif : débat concurrentiel</a:t>
            </a:r>
            <a:endParaRPr lang="fr-FR" dirty="0"/>
          </a:p>
        </p:txBody>
      </p:sp>
      <p:sp>
        <p:nvSpPr>
          <p:cNvPr id="4" name="Espace réservé du numéro de diapositive 3"/>
          <p:cNvSpPr>
            <a:spLocks noGrp="1"/>
          </p:cNvSpPr>
          <p:nvPr>
            <p:ph type="sldNum" sz="quarter" idx="10"/>
          </p:nvPr>
        </p:nvSpPr>
        <p:spPr/>
        <p:txBody>
          <a:bodyPr/>
          <a:lstStyle/>
          <a:p>
            <a:fld id="{D0B4AE39-A8F7-8347-A426-A77219A7817B}" type="slidenum">
              <a:rPr lang="fr-FR" smtClean="0"/>
              <a:pPr/>
              <a:t>9</a:t>
            </a:fld>
            <a:endParaRPr lang="fr-FR"/>
          </a:p>
        </p:txBody>
      </p:sp>
    </p:spTree>
    <p:extLst>
      <p:ext uri="{BB962C8B-B14F-4D97-AF65-F5344CB8AC3E}">
        <p14:creationId xmlns:p14="http://schemas.microsoft.com/office/powerpoint/2010/main" xmlns="" val="1011815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Orateur : Personne qui prononce un discours en public.</a:t>
            </a:r>
          </a:p>
          <a:p>
            <a:r>
              <a:rPr lang="fr-FR" dirty="0" smtClean="0"/>
              <a:t>Débat</a:t>
            </a:r>
            <a:r>
              <a:rPr lang="fr-FR" baseline="0" dirty="0" smtClean="0"/>
              <a:t> compétitif : débat concurrentiel</a:t>
            </a:r>
            <a:endParaRPr lang="fr-FR" dirty="0"/>
          </a:p>
        </p:txBody>
      </p:sp>
      <p:sp>
        <p:nvSpPr>
          <p:cNvPr id="4" name="Espace réservé du numéro de diapositive 3"/>
          <p:cNvSpPr>
            <a:spLocks noGrp="1"/>
          </p:cNvSpPr>
          <p:nvPr>
            <p:ph type="sldNum" sz="quarter" idx="10"/>
          </p:nvPr>
        </p:nvSpPr>
        <p:spPr/>
        <p:txBody>
          <a:bodyPr/>
          <a:lstStyle/>
          <a:p>
            <a:fld id="{D0B4AE39-A8F7-8347-A426-A77219A7817B}" type="slidenum">
              <a:rPr lang="fr-FR" smtClean="0"/>
              <a:pPr/>
              <a:t>11</a:t>
            </a:fld>
            <a:endParaRPr lang="fr-FR"/>
          </a:p>
        </p:txBody>
      </p:sp>
    </p:spTree>
    <p:extLst>
      <p:ext uri="{BB962C8B-B14F-4D97-AF65-F5344CB8AC3E}">
        <p14:creationId xmlns:p14="http://schemas.microsoft.com/office/powerpoint/2010/main" xmlns="" val="611907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Orateur : Personne qui prononce un discours en public.</a:t>
            </a:r>
          </a:p>
          <a:p>
            <a:r>
              <a:rPr lang="fr-FR" dirty="0" smtClean="0"/>
              <a:t>Débat</a:t>
            </a:r>
            <a:r>
              <a:rPr lang="fr-FR" baseline="0" dirty="0" smtClean="0"/>
              <a:t> compétitif : débat concurrentiel</a:t>
            </a:r>
            <a:endParaRPr lang="fr-FR" dirty="0"/>
          </a:p>
        </p:txBody>
      </p:sp>
      <p:sp>
        <p:nvSpPr>
          <p:cNvPr id="4" name="Espace réservé du numéro de diapositive 3"/>
          <p:cNvSpPr>
            <a:spLocks noGrp="1"/>
          </p:cNvSpPr>
          <p:nvPr>
            <p:ph type="sldNum" sz="quarter" idx="10"/>
          </p:nvPr>
        </p:nvSpPr>
        <p:spPr/>
        <p:txBody>
          <a:bodyPr/>
          <a:lstStyle/>
          <a:p>
            <a:fld id="{D0B4AE39-A8F7-8347-A426-A77219A7817B}" type="slidenum">
              <a:rPr lang="fr-FR" smtClean="0"/>
              <a:pPr/>
              <a:t>12</a:t>
            </a:fld>
            <a:endParaRPr lang="fr-FR"/>
          </a:p>
        </p:txBody>
      </p:sp>
    </p:spTree>
    <p:extLst>
      <p:ext uri="{BB962C8B-B14F-4D97-AF65-F5344CB8AC3E}">
        <p14:creationId xmlns:p14="http://schemas.microsoft.com/office/powerpoint/2010/main" xmlns="" val="1451115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Orateur : Personne qui prononce un discours en public.</a:t>
            </a:r>
          </a:p>
          <a:p>
            <a:r>
              <a:rPr lang="fr-FR" dirty="0" smtClean="0"/>
              <a:t>Débat</a:t>
            </a:r>
            <a:r>
              <a:rPr lang="fr-FR" baseline="0" dirty="0" smtClean="0"/>
              <a:t> compétitif : débat concurrentiel</a:t>
            </a:r>
            <a:endParaRPr lang="fr-FR" dirty="0"/>
          </a:p>
        </p:txBody>
      </p:sp>
      <p:sp>
        <p:nvSpPr>
          <p:cNvPr id="4" name="Espace réservé du numéro de diapositive 3"/>
          <p:cNvSpPr>
            <a:spLocks noGrp="1"/>
          </p:cNvSpPr>
          <p:nvPr>
            <p:ph type="sldNum" sz="quarter" idx="10"/>
          </p:nvPr>
        </p:nvSpPr>
        <p:spPr/>
        <p:txBody>
          <a:bodyPr/>
          <a:lstStyle/>
          <a:p>
            <a:fld id="{D0B4AE39-A8F7-8347-A426-A77219A7817B}" type="slidenum">
              <a:rPr lang="fr-FR" smtClean="0"/>
              <a:pPr/>
              <a:t>13</a:t>
            </a:fld>
            <a:endParaRPr lang="fr-FR"/>
          </a:p>
        </p:txBody>
      </p:sp>
    </p:spTree>
    <p:extLst>
      <p:ext uri="{BB962C8B-B14F-4D97-AF65-F5344CB8AC3E}">
        <p14:creationId xmlns:p14="http://schemas.microsoft.com/office/powerpoint/2010/main" xmlns="" val="148901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Orateur : Personne qui prononce un discours en public.</a:t>
            </a:r>
          </a:p>
          <a:p>
            <a:r>
              <a:rPr lang="fr-FR" dirty="0" smtClean="0"/>
              <a:t>Débat</a:t>
            </a:r>
            <a:r>
              <a:rPr lang="fr-FR" baseline="0" dirty="0" smtClean="0"/>
              <a:t> compétitif : débat concurrentiel</a:t>
            </a:r>
            <a:endParaRPr lang="fr-FR" dirty="0"/>
          </a:p>
        </p:txBody>
      </p:sp>
      <p:sp>
        <p:nvSpPr>
          <p:cNvPr id="4" name="Espace réservé du numéro de diapositive 3"/>
          <p:cNvSpPr>
            <a:spLocks noGrp="1"/>
          </p:cNvSpPr>
          <p:nvPr>
            <p:ph type="sldNum" sz="quarter" idx="10"/>
          </p:nvPr>
        </p:nvSpPr>
        <p:spPr/>
        <p:txBody>
          <a:bodyPr/>
          <a:lstStyle/>
          <a:p>
            <a:fld id="{D0B4AE39-A8F7-8347-A426-A77219A7817B}" type="slidenum">
              <a:rPr lang="fr-FR" smtClean="0"/>
              <a:pPr/>
              <a:t>15</a:t>
            </a:fld>
            <a:endParaRPr lang="fr-FR"/>
          </a:p>
        </p:txBody>
      </p:sp>
    </p:spTree>
    <p:extLst>
      <p:ext uri="{BB962C8B-B14F-4D97-AF65-F5344CB8AC3E}">
        <p14:creationId xmlns:p14="http://schemas.microsoft.com/office/powerpoint/2010/main" xmlns="" val="9860070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xmlns=""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xmlns=""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fr-FR" smtClean="0"/>
              <a:t>Cliquez et modifiez le titre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D79BE16-EA5A-4E4E-9806-3895A3E15E0B}" type="datetimeFigureOut">
              <a:rPr lang="fr-FR" smtClean="0"/>
              <a:pPr/>
              <a:t>16/03/2020</a:t>
            </a:fld>
            <a:endParaRPr lang="fr-FR"/>
          </a:p>
        </p:txBody>
      </p:sp>
      <p:sp>
        <p:nvSpPr>
          <p:cNvPr id="5" name="Footer Placeholder 4"/>
          <p:cNvSpPr>
            <a:spLocks noGrp="1"/>
          </p:cNvSpPr>
          <p:nvPr>
            <p:ph type="ftr" sz="quarter" idx="11"/>
          </p:nvPr>
        </p:nvSpPr>
        <p:spPr>
          <a:xfrm>
            <a:off x="2692397" y="5037663"/>
            <a:ext cx="5214635" cy="279400"/>
          </a:xfrm>
        </p:spPr>
        <p:txBody>
          <a:bodyPr/>
          <a:lstStyle/>
          <a:p>
            <a:endParaRPr lang="fr-FR"/>
          </a:p>
        </p:txBody>
      </p:sp>
      <p:sp>
        <p:nvSpPr>
          <p:cNvPr id="6" name="Slide Number Placeholder 5"/>
          <p:cNvSpPr>
            <a:spLocks noGrp="1"/>
          </p:cNvSpPr>
          <p:nvPr>
            <p:ph type="sldNum" sz="quarter" idx="12"/>
          </p:nvPr>
        </p:nvSpPr>
        <p:spPr>
          <a:xfrm>
            <a:off x="8956900" y="5037663"/>
            <a:ext cx="551167" cy="279400"/>
          </a:xfrm>
        </p:spPr>
        <p:txBody>
          <a:bodyPr/>
          <a:lstStyle/>
          <a:p>
            <a:fld id="{BBC5B07E-B5F1-CA48-B08B-44084E05682E}" type="slidenum">
              <a:rPr lang="fr-FR" smtClean="0"/>
              <a:pPr/>
              <a:t>‹N°›</a:t>
            </a:fld>
            <a:endParaRPr lang="fr-FR"/>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fr-FR" smtClean="0"/>
              <a:t>Cliquez et modifiez le titre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Faire glisser l'image vers l'espace réservé ou cliquer sur l'icône pour l'ajouter</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BD79BE16-EA5A-4E4E-9806-3895A3E15E0B}" type="datetimeFigureOut">
              <a:rPr lang="fr-FR" smtClean="0"/>
              <a:pPr/>
              <a:t>16/03/2020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BC5B07E-B5F1-CA48-B08B-44084E05682E}"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fr-FR" smtClean="0"/>
              <a:t>Cliquez et modifiez le titre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Date Placeholder 3"/>
          <p:cNvSpPr>
            <a:spLocks noGrp="1"/>
          </p:cNvSpPr>
          <p:nvPr>
            <p:ph type="dt" sz="half" idx="10"/>
          </p:nvPr>
        </p:nvSpPr>
        <p:spPr/>
        <p:txBody>
          <a:bodyPr/>
          <a:lstStyle/>
          <a:p>
            <a:fld id="{BD79BE16-EA5A-4E4E-9806-3895A3E15E0B}" type="datetimeFigureOut">
              <a:rPr lang="fr-FR" smtClean="0"/>
              <a:pPr/>
              <a:t>16/03/2020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BC5B07E-B5F1-CA48-B08B-44084E05682E}" type="slidenum">
              <a:rPr lang="fr-FR" smtClean="0"/>
              <a:pPr/>
              <a:t>‹N°›</a:t>
            </a:fld>
            <a:endParaRPr lang="fr-FR"/>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fr-FR" smtClean="0"/>
              <a:t>Cliquez et modifiez le titre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Cliquez pour modifier les styles du texte du masque</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Date Placeholder 3"/>
          <p:cNvSpPr>
            <a:spLocks noGrp="1"/>
          </p:cNvSpPr>
          <p:nvPr>
            <p:ph type="dt" sz="half" idx="10"/>
          </p:nvPr>
        </p:nvSpPr>
        <p:spPr/>
        <p:txBody>
          <a:bodyPr/>
          <a:lstStyle/>
          <a:p>
            <a:fld id="{BD79BE16-EA5A-4E4E-9806-3895A3E15E0B}" type="datetimeFigureOut">
              <a:rPr lang="fr-FR" smtClean="0"/>
              <a:pPr/>
              <a:t>16/03/2020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BC5B07E-B5F1-CA48-B08B-44084E05682E}" type="slidenum">
              <a:rPr lang="fr-FR" smtClean="0"/>
              <a:pPr/>
              <a:t>‹N°›</a:t>
            </a:fld>
            <a:endParaRPr lang="fr-FR"/>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fr-FR" smtClean="0"/>
              <a:t>Cliquez et modifiez le titre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Date Placeholder 3"/>
          <p:cNvSpPr>
            <a:spLocks noGrp="1"/>
          </p:cNvSpPr>
          <p:nvPr>
            <p:ph type="dt" sz="half" idx="10"/>
          </p:nvPr>
        </p:nvSpPr>
        <p:spPr/>
        <p:txBody>
          <a:bodyPr/>
          <a:lstStyle/>
          <a:p>
            <a:fld id="{BD79BE16-EA5A-4E4E-9806-3895A3E15E0B}" type="datetimeFigureOut">
              <a:rPr lang="fr-FR" smtClean="0"/>
              <a:pPr/>
              <a:t>16/03/2020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BC5B07E-B5F1-CA48-B08B-44084E05682E}" type="slidenum">
              <a:rPr lang="fr-FR" smtClean="0"/>
              <a:pPr/>
              <a:t>‹N°›</a:t>
            </a:fld>
            <a:endParaRPr lang="fr-F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fr-FR" smtClean="0"/>
              <a:t>Cliquez et modifiez le titre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Date Placeholder 3"/>
          <p:cNvSpPr>
            <a:spLocks noGrp="1"/>
          </p:cNvSpPr>
          <p:nvPr>
            <p:ph type="dt" sz="half" idx="10"/>
          </p:nvPr>
        </p:nvSpPr>
        <p:spPr/>
        <p:txBody>
          <a:bodyPr/>
          <a:lstStyle/>
          <a:p>
            <a:fld id="{BD79BE16-EA5A-4E4E-9806-3895A3E15E0B}" type="datetimeFigureOut">
              <a:rPr lang="fr-FR" smtClean="0"/>
              <a:pPr/>
              <a:t>16/03/2020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BC5B07E-B5F1-CA48-B08B-44084E05682E}" type="slidenum">
              <a:rPr lang="fr-FR" smtClean="0"/>
              <a:pPr/>
              <a:t>‹N°›</a:t>
            </a:fld>
            <a:endParaRPr lang="fr-FR"/>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fr-FR" smtClean="0"/>
              <a:t>Cliquez et modifiez le titre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Date Placeholder 3"/>
          <p:cNvSpPr>
            <a:spLocks noGrp="1"/>
          </p:cNvSpPr>
          <p:nvPr>
            <p:ph type="dt" sz="half" idx="10"/>
          </p:nvPr>
        </p:nvSpPr>
        <p:spPr/>
        <p:txBody>
          <a:bodyPr/>
          <a:lstStyle/>
          <a:p>
            <a:fld id="{BD79BE16-EA5A-4E4E-9806-3895A3E15E0B}" type="datetimeFigureOut">
              <a:rPr lang="fr-FR" smtClean="0"/>
              <a:pPr/>
              <a:t>16/03/2020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BC5B07E-B5F1-CA48-B08B-44084E05682E}" type="slidenum">
              <a:rPr lang="fr-FR" smtClean="0"/>
              <a:pPr/>
              <a:t>‹N°›</a:t>
            </a:fld>
            <a:endParaRPr lang="fr-FR"/>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fr-FR" smtClean="0"/>
              <a:t>Cliquez et modifiez le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D79BE16-EA5A-4E4E-9806-3895A3E15E0B}" type="datetimeFigureOut">
              <a:rPr lang="fr-FR" smtClean="0"/>
              <a:pPr/>
              <a:t>16/03/2020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BC5B07E-B5F1-CA48-B08B-44084E05682E}" type="slidenum">
              <a:rPr lang="fr-FR" smtClean="0"/>
              <a:pPr/>
              <a:t>‹N°›</a:t>
            </a:fld>
            <a:endParaRPr lang="fr-F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fr-FR" smtClean="0"/>
              <a:t>Cliquez et modifiez le titre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D79BE16-EA5A-4E4E-9806-3895A3E15E0B}" type="datetimeFigureOut">
              <a:rPr lang="fr-FR" smtClean="0"/>
              <a:pPr/>
              <a:t>16/03/2020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BC5B07E-B5F1-CA48-B08B-44084E05682E}" type="slidenum">
              <a:rPr lang="fr-FR" smtClean="0"/>
              <a:pPr/>
              <a:t>‹N°›</a:t>
            </a:fld>
            <a:endParaRPr lang="fr-FR"/>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smtClean="0"/>
              <a:t>Cliquez et modifiez le titre</a:t>
            </a:r>
            <a:endParaRPr lang="en-US" dirty="0"/>
          </a:p>
        </p:txBody>
      </p:sp>
      <p:sp>
        <p:nvSpPr>
          <p:cNvPr id="3" name="Content Placeholder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D79BE16-EA5A-4E4E-9806-3895A3E15E0B}" type="datetimeFigureOut">
              <a:rPr lang="fr-FR" smtClean="0"/>
              <a:pPr/>
              <a:t>16/03/2020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BC5B07E-B5F1-CA48-B08B-44084E05682E}"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fr-FR" smtClean="0"/>
              <a:t>Cliquez et modifiez le titre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Date Placeholder 3"/>
          <p:cNvSpPr>
            <a:spLocks noGrp="1"/>
          </p:cNvSpPr>
          <p:nvPr>
            <p:ph type="dt" sz="half" idx="10"/>
          </p:nvPr>
        </p:nvSpPr>
        <p:spPr/>
        <p:txBody>
          <a:bodyPr/>
          <a:lstStyle/>
          <a:p>
            <a:fld id="{BD79BE16-EA5A-4E4E-9806-3895A3E15E0B}" type="datetimeFigureOut">
              <a:rPr lang="fr-FR" smtClean="0"/>
              <a:pPr/>
              <a:t>16/03/2020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BC5B07E-B5F1-CA48-B08B-44084E05682E}" type="slidenum">
              <a:rPr lang="fr-FR" smtClean="0"/>
              <a:pPr/>
              <a:t>‹N°›</a:t>
            </a:fld>
            <a:endParaRPr lang="fr-FR"/>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smtClean="0"/>
              <a:t>Cliquez et modifiez le titre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BD79BE16-EA5A-4E4E-9806-3895A3E15E0B}" type="datetimeFigureOut">
              <a:rPr lang="fr-FR" smtClean="0"/>
              <a:pPr/>
              <a:t>16/03/2020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BC5B07E-B5F1-CA48-B08B-44084E05682E}"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Cliquez et modifiez le titre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BD79BE16-EA5A-4E4E-9806-3895A3E15E0B}" type="datetimeFigureOut">
              <a:rPr lang="fr-FR" smtClean="0"/>
              <a:pPr/>
              <a:t>16/03/2020</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BBC5B07E-B5F1-CA48-B08B-44084E05682E}" type="slidenum">
              <a:rPr lang="fr-FR" smtClean="0"/>
              <a:pPr/>
              <a:t>‹N°›</a:t>
            </a:fld>
            <a:endParaRPr lang="fr-FR"/>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Date Placeholder 2"/>
          <p:cNvSpPr>
            <a:spLocks noGrp="1"/>
          </p:cNvSpPr>
          <p:nvPr>
            <p:ph type="dt" sz="half" idx="10"/>
          </p:nvPr>
        </p:nvSpPr>
        <p:spPr/>
        <p:txBody>
          <a:bodyPr/>
          <a:lstStyle/>
          <a:p>
            <a:fld id="{BD79BE16-EA5A-4E4E-9806-3895A3E15E0B}" type="datetimeFigureOut">
              <a:rPr lang="fr-FR" smtClean="0"/>
              <a:pPr/>
              <a:t>16/03/2020</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BBC5B07E-B5F1-CA48-B08B-44084E05682E}" type="slidenum">
              <a:rPr lang="fr-FR" smtClean="0"/>
              <a:pPr/>
              <a:t>‹N°›</a:t>
            </a:fld>
            <a:endParaRPr lang="fr-F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79BE16-EA5A-4E4E-9806-3895A3E15E0B}" type="datetimeFigureOut">
              <a:rPr lang="fr-FR" smtClean="0"/>
              <a:pPr/>
              <a:t>16/03/2020</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BBC5B07E-B5F1-CA48-B08B-44084E05682E}"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fr-FR" smtClean="0"/>
              <a:t>Cliquez et modifiez le titre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BD79BE16-EA5A-4E4E-9806-3895A3E15E0B}" type="datetimeFigureOut">
              <a:rPr lang="fr-FR" smtClean="0"/>
              <a:pPr/>
              <a:t>16/03/2020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BC5B07E-B5F1-CA48-B08B-44084E05682E}" type="slidenum">
              <a:rPr lang="fr-FR" smtClean="0"/>
              <a:pPr/>
              <a:t>‹N°›</a:t>
            </a:fld>
            <a:endParaRPr lang="fr-FR"/>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fr-FR" smtClean="0"/>
              <a:t>Cliquez et modifiez le titre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Faire glisser l'image vers l'espace réservé ou cliquer sur l'icône pour l'ajouter</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BD79BE16-EA5A-4E4E-9806-3895A3E15E0B}" type="datetimeFigureOut">
              <a:rPr lang="fr-FR" smtClean="0"/>
              <a:pPr/>
              <a:t>16/03/2020</a:t>
            </a:fld>
            <a:endParaRPr lang="fr-F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BC5B07E-B5F1-CA48-B08B-44084E05682E}"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xmlns=""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xmlns=""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fr-FR" smtClean="0"/>
              <a:t>Cliquez et modifiez le titre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D79BE16-EA5A-4E4E-9806-3895A3E15E0B}" type="datetimeFigureOut">
              <a:rPr lang="fr-FR" smtClean="0"/>
              <a:pPr/>
              <a:t>16/03/2020</a:t>
            </a:fld>
            <a:endParaRPr lang="fr-FR"/>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fr-F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BC5B07E-B5F1-CA48-B08B-44084E05682E}" type="slidenum">
              <a:rPr lang="fr-FR" smtClean="0"/>
              <a:pPr/>
              <a:t>‹N°›</a:t>
            </a:fld>
            <a:endParaRPr lang="fr-FR"/>
          </a:p>
        </p:txBody>
      </p:sp>
    </p:spTree>
    <p:extLst>
      <p:ext uri="{BB962C8B-B14F-4D97-AF65-F5344CB8AC3E}">
        <p14:creationId xmlns:p14="http://schemas.microsoft.com/office/powerpoint/2010/main" xmlns="" val="125595306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692397" y="1439554"/>
            <a:ext cx="6815669" cy="1515533"/>
          </a:xfrm>
        </p:spPr>
        <p:txBody>
          <a:bodyPr/>
          <a:lstStyle/>
          <a:p>
            <a:r>
              <a:rPr lang="fr-FR" sz="4400" b="1" dirty="0" smtClean="0">
                <a:latin typeface="Times" charset="0"/>
                <a:ea typeface="Times" charset="0"/>
                <a:cs typeface="Times" charset="0"/>
              </a:rPr>
              <a:t>Participer à un débat</a:t>
            </a:r>
            <a:endParaRPr lang="fr-FR" sz="4400" b="1" dirty="0">
              <a:latin typeface="Times" charset="0"/>
              <a:ea typeface="Times" charset="0"/>
              <a:cs typeface="Times" charset="0"/>
            </a:endParaRPr>
          </a:p>
        </p:txBody>
      </p:sp>
      <p:pic>
        <p:nvPicPr>
          <p:cNvPr id="4" name="Picture 2" descr="https://img.aws.la-croix.com/2018/01/30/1200909919/Deux-generations-debat-lentreprise_0_730_730.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312995" y="3149600"/>
            <a:ext cx="3574472" cy="357447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635425468"/>
      </p:ext>
    </p:extLst>
  </p:cSld>
  <p:clrMapOvr>
    <a:masterClrMapping/>
  </p:clrMapOvr>
  <p:transition>
    <p:pull dir="l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sz="3600" b="1" dirty="0" smtClean="0">
                <a:latin typeface="Times" charset="0"/>
                <a:ea typeface="Times" charset="0"/>
                <a:cs typeface="Times" charset="0"/>
              </a:rPr>
              <a:t>Le débat</a:t>
            </a:r>
            <a:r>
              <a:rPr lang="fr-FR" sz="3600" dirty="0" smtClean="0">
                <a:latin typeface="Times" charset="0"/>
                <a:ea typeface="Times" charset="0"/>
                <a:cs typeface="Times" charset="0"/>
              </a:rPr>
              <a:t/>
            </a:r>
            <a:br>
              <a:rPr lang="fr-FR" sz="3600" dirty="0" smtClean="0">
                <a:latin typeface="Times" charset="0"/>
                <a:ea typeface="Times" charset="0"/>
                <a:cs typeface="Times" charset="0"/>
              </a:rPr>
            </a:br>
            <a:r>
              <a:rPr lang="fr-FR" sz="3600" i="1" dirty="0" smtClean="0">
                <a:latin typeface="Times" charset="0"/>
                <a:ea typeface="Times" charset="0"/>
                <a:cs typeface="Times" charset="0"/>
              </a:rPr>
              <a:t>Les règles à respecter</a:t>
            </a:r>
            <a:endParaRPr lang="fr-FR" sz="3600" i="1" dirty="0">
              <a:latin typeface="Times" charset="0"/>
              <a:ea typeface="Times" charset="0"/>
              <a:cs typeface="Times" charset="0"/>
            </a:endParaRPr>
          </a:p>
        </p:txBody>
      </p:sp>
    </p:spTree>
    <p:extLst>
      <p:ext uri="{BB962C8B-B14F-4D97-AF65-F5344CB8AC3E}">
        <p14:creationId xmlns:p14="http://schemas.microsoft.com/office/powerpoint/2010/main" xmlns="" val="670769803"/>
      </p:ext>
    </p:extLst>
  </p:cSld>
  <p:clrMapOvr>
    <a:masterClrMapping/>
  </p:clrMapOvr>
  <p:transition>
    <p:pull dir="l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b="1" dirty="0" smtClean="0">
                <a:latin typeface="Times" charset="0"/>
                <a:ea typeface="Times" charset="0"/>
                <a:cs typeface="Times" charset="0"/>
              </a:rPr>
              <a:t>Règles à respecter</a:t>
            </a:r>
            <a:endParaRPr lang="fr-FR" sz="3600" b="1" dirty="0">
              <a:latin typeface="Times" charset="0"/>
              <a:ea typeface="Times" charset="0"/>
              <a:cs typeface="Times" charset="0"/>
            </a:endParaRPr>
          </a:p>
        </p:txBody>
      </p:sp>
      <p:sp>
        <p:nvSpPr>
          <p:cNvPr id="3" name="Espace réservé du contenu 2"/>
          <p:cNvSpPr>
            <a:spLocks noGrp="1"/>
          </p:cNvSpPr>
          <p:nvPr>
            <p:ph idx="1"/>
          </p:nvPr>
        </p:nvSpPr>
        <p:spPr>
          <a:xfrm>
            <a:off x="1116282" y="2517571"/>
            <a:ext cx="10105900" cy="4085111"/>
          </a:xfrm>
        </p:spPr>
        <p:txBody>
          <a:bodyPr>
            <a:normAutofit/>
          </a:bodyPr>
          <a:lstStyle/>
          <a:p>
            <a:pPr algn="just">
              <a:lnSpc>
                <a:spcPct val="120000"/>
              </a:lnSpc>
            </a:pPr>
            <a:r>
              <a:rPr lang="en-US" sz="2200" b="1" dirty="0" err="1" smtClean="0">
                <a:latin typeface="Times" charset="0"/>
                <a:ea typeface="Times" charset="0"/>
                <a:cs typeface="Times" charset="0"/>
              </a:rPr>
              <a:t>Réfléchissez</a:t>
            </a:r>
            <a:r>
              <a:rPr lang="en-US" sz="2200" b="1" dirty="0" smtClean="0">
                <a:latin typeface="Times" charset="0"/>
                <a:ea typeface="Times" charset="0"/>
                <a:cs typeface="Times" charset="0"/>
              </a:rPr>
              <a:t> </a:t>
            </a:r>
            <a:r>
              <a:rPr lang="en-US" sz="2200" dirty="0" err="1" smtClean="0">
                <a:latin typeface="Times" charset="0"/>
                <a:ea typeface="Times" charset="0"/>
                <a:cs typeface="Times" charset="0"/>
              </a:rPr>
              <a:t>avant</a:t>
            </a:r>
            <a:r>
              <a:rPr lang="en-US" sz="2200" dirty="0" smtClean="0">
                <a:latin typeface="Times" charset="0"/>
                <a:ea typeface="Times" charset="0"/>
                <a:cs typeface="Times" charset="0"/>
              </a:rPr>
              <a:t> de </a:t>
            </a:r>
            <a:r>
              <a:rPr lang="en-US" sz="2200" dirty="0" err="1" smtClean="0">
                <a:latin typeface="Times" charset="0"/>
                <a:ea typeface="Times" charset="0"/>
                <a:cs typeface="Times" charset="0"/>
              </a:rPr>
              <a:t>parler</a:t>
            </a:r>
            <a:r>
              <a:rPr lang="en-US" sz="2200" dirty="0" smtClean="0">
                <a:latin typeface="Times" charset="0"/>
                <a:ea typeface="Times" charset="0"/>
                <a:cs typeface="Times" charset="0"/>
              </a:rPr>
              <a:t> et </a:t>
            </a:r>
            <a:r>
              <a:rPr lang="en-US" sz="2200" b="1" dirty="0" err="1" smtClean="0">
                <a:latin typeface="Times" charset="0"/>
                <a:ea typeface="Times" charset="0"/>
                <a:cs typeface="Times" charset="0"/>
              </a:rPr>
              <a:t>écoutez</a:t>
            </a:r>
            <a:r>
              <a:rPr lang="en-US" sz="2200" b="1" dirty="0" smtClean="0">
                <a:latin typeface="Times" charset="0"/>
                <a:ea typeface="Times" charset="0"/>
                <a:cs typeface="Times" charset="0"/>
              </a:rPr>
              <a:t> </a:t>
            </a:r>
            <a:r>
              <a:rPr lang="en-US" sz="2200" b="1" dirty="0" err="1" smtClean="0">
                <a:latin typeface="Times" charset="0"/>
                <a:ea typeface="Times" charset="0"/>
                <a:cs typeface="Times" charset="0"/>
              </a:rPr>
              <a:t>attentivement</a:t>
            </a:r>
            <a:r>
              <a:rPr lang="en-US" sz="2200" b="1" dirty="0" smtClean="0">
                <a:latin typeface="Times" charset="0"/>
                <a:ea typeface="Times" charset="0"/>
                <a:cs typeface="Times" charset="0"/>
              </a:rPr>
              <a:t> </a:t>
            </a:r>
            <a:r>
              <a:rPr lang="en-US" sz="2200" dirty="0" err="1" smtClean="0">
                <a:latin typeface="Times" charset="0"/>
                <a:ea typeface="Times" charset="0"/>
                <a:cs typeface="Times" charset="0"/>
              </a:rPr>
              <a:t>l’autre</a:t>
            </a:r>
            <a:r>
              <a:rPr lang="en-US" sz="2200" dirty="0" smtClean="0">
                <a:latin typeface="Times" charset="0"/>
                <a:ea typeface="Times" charset="0"/>
                <a:cs typeface="Times" charset="0"/>
              </a:rPr>
              <a:t>. </a:t>
            </a:r>
            <a:endParaRPr lang="fr-FR" sz="2200" dirty="0" smtClean="0">
              <a:latin typeface="Times" charset="0"/>
              <a:ea typeface="Times" charset="0"/>
              <a:cs typeface="Times" charset="0"/>
            </a:endParaRPr>
          </a:p>
          <a:p>
            <a:pPr algn="just">
              <a:lnSpc>
                <a:spcPct val="120000"/>
              </a:lnSpc>
            </a:pPr>
            <a:r>
              <a:rPr lang="fr-FR" sz="2200" dirty="0" smtClean="0">
                <a:latin typeface="Times" charset="0"/>
                <a:ea typeface="Times" charset="0"/>
                <a:cs typeface="Times" charset="0"/>
              </a:rPr>
              <a:t>Essayez de </a:t>
            </a:r>
            <a:r>
              <a:rPr lang="fr-FR" sz="2200" b="1" dirty="0" smtClean="0">
                <a:latin typeface="Times" charset="0"/>
                <a:ea typeface="Times" charset="0"/>
                <a:cs typeface="Times" charset="0"/>
              </a:rPr>
              <a:t>comprendre et de retenir </a:t>
            </a:r>
            <a:r>
              <a:rPr lang="fr-FR" sz="2200" dirty="0" smtClean="0">
                <a:latin typeface="Times" charset="0"/>
                <a:ea typeface="Times" charset="0"/>
                <a:cs typeface="Times" charset="0"/>
              </a:rPr>
              <a:t>ce que chacun dit.</a:t>
            </a:r>
          </a:p>
          <a:p>
            <a:pPr algn="just">
              <a:lnSpc>
                <a:spcPct val="120000"/>
              </a:lnSpc>
            </a:pPr>
            <a:r>
              <a:rPr lang="fr-FR" sz="2200" b="1" dirty="0" smtClean="0">
                <a:latin typeface="Times" charset="0"/>
                <a:ea typeface="Times" charset="0"/>
                <a:cs typeface="Times" charset="0"/>
              </a:rPr>
              <a:t>Gardez votre calme </a:t>
            </a:r>
            <a:r>
              <a:rPr lang="fr-FR" sz="2200" dirty="0" smtClean="0">
                <a:latin typeface="Times" charset="0"/>
                <a:ea typeface="Times" charset="0"/>
                <a:cs typeface="Times" charset="0"/>
              </a:rPr>
              <a:t>: ne pas élever la voix et ne pas crier. </a:t>
            </a:r>
            <a:r>
              <a:rPr lang="fr-FR" sz="2200" dirty="0">
                <a:latin typeface="Times" charset="0"/>
                <a:ea typeface="Times" charset="0"/>
                <a:cs typeface="Times" charset="0"/>
              </a:rPr>
              <a:t>Cela révèlera votre faiblesse aux yeux de votre </a:t>
            </a:r>
            <a:r>
              <a:rPr lang="fr-FR" sz="2200" dirty="0" smtClean="0">
                <a:latin typeface="Times" charset="0"/>
                <a:ea typeface="Times" charset="0"/>
                <a:cs typeface="Times" charset="0"/>
              </a:rPr>
              <a:t>adversaire. </a:t>
            </a:r>
          </a:p>
          <a:p>
            <a:pPr algn="just">
              <a:lnSpc>
                <a:spcPct val="120000"/>
              </a:lnSpc>
            </a:pPr>
            <a:r>
              <a:rPr lang="fr-FR" sz="2200" dirty="0" smtClean="0">
                <a:latin typeface="Times" charset="0"/>
                <a:ea typeface="Times" charset="0"/>
                <a:cs typeface="Times" charset="0"/>
              </a:rPr>
              <a:t>Ne pas se moquer des autres quand on n’est pas d’accord. </a:t>
            </a:r>
          </a:p>
          <a:p>
            <a:pPr algn="just">
              <a:lnSpc>
                <a:spcPct val="120000"/>
              </a:lnSpc>
            </a:pPr>
            <a:r>
              <a:rPr lang="fr-FR" sz="2200" b="1" dirty="0">
                <a:latin typeface="Times" charset="0"/>
                <a:ea typeface="Times" charset="0"/>
                <a:cs typeface="Times" charset="0"/>
              </a:rPr>
              <a:t>A</a:t>
            </a:r>
            <a:r>
              <a:rPr lang="fr-FR" sz="2200" b="1" dirty="0" smtClean="0">
                <a:latin typeface="Times" charset="0"/>
                <a:ea typeface="Times" charset="0"/>
                <a:cs typeface="Times" charset="0"/>
              </a:rPr>
              <a:t>ccepter la critique et la liberté d’expression des autres. </a:t>
            </a:r>
          </a:p>
        </p:txBody>
      </p:sp>
      <p:pic>
        <p:nvPicPr>
          <p:cNvPr id="1028" name="Picture 4" descr="mage associée"/>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820894" y="5988082"/>
            <a:ext cx="2371105" cy="86991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53027282"/>
      </p:ext>
    </p:extLst>
  </p:cSld>
  <p:clrMapOvr>
    <a:masterClrMapping/>
  </p:clrMapOvr>
  <p:transition>
    <p:pull dir="l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b="1" dirty="0" smtClean="0">
                <a:latin typeface="Times" charset="0"/>
                <a:ea typeface="Times" charset="0"/>
                <a:cs typeface="Times" charset="0"/>
              </a:rPr>
              <a:t>Règles à respecter</a:t>
            </a:r>
            <a:endParaRPr lang="fr-FR" sz="3600" b="1" dirty="0">
              <a:latin typeface="Times" charset="0"/>
              <a:ea typeface="Times" charset="0"/>
              <a:cs typeface="Times" charset="0"/>
            </a:endParaRPr>
          </a:p>
        </p:txBody>
      </p:sp>
      <p:sp>
        <p:nvSpPr>
          <p:cNvPr id="3" name="Espace réservé du contenu 2"/>
          <p:cNvSpPr>
            <a:spLocks noGrp="1"/>
          </p:cNvSpPr>
          <p:nvPr>
            <p:ph idx="1"/>
          </p:nvPr>
        </p:nvSpPr>
        <p:spPr>
          <a:xfrm>
            <a:off x="1104407" y="2363192"/>
            <a:ext cx="10105900" cy="4085111"/>
          </a:xfrm>
        </p:spPr>
        <p:txBody>
          <a:bodyPr>
            <a:normAutofit/>
          </a:bodyPr>
          <a:lstStyle/>
          <a:p>
            <a:pPr algn="just"/>
            <a:r>
              <a:rPr lang="en-US" sz="2200" b="1" dirty="0" err="1" smtClean="0">
                <a:latin typeface="Times" charset="0"/>
                <a:ea typeface="Times" charset="0"/>
                <a:cs typeface="Times" charset="0"/>
              </a:rPr>
              <a:t>Parlez</a:t>
            </a:r>
            <a:r>
              <a:rPr lang="en-US" sz="2200" b="1" dirty="0" smtClean="0">
                <a:latin typeface="Times" charset="0"/>
                <a:ea typeface="Times" charset="0"/>
                <a:cs typeface="Times" charset="0"/>
              </a:rPr>
              <a:t> </a:t>
            </a:r>
            <a:r>
              <a:rPr lang="en-US" sz="2200" b="1" dirty="0" err="1" smtClean="0">
                <a:latin typeface="Times" charset="0"/>
                <a:ea typeface="Times" charset="0"/>
                <a:cs typeface="Times" charset="0"/>
              </a:rPr>
              <a:t>clairement</a:t>
            </a:r>
            <a:r>
              <a:rPr lang="en-US" sz="2200" b="1" dirty="0" smtClean="0">
                <a:latin typeface="Times" charset="0"/>
                <a:ea typeface="Times" charset="0"/>
                <a:cs typeface="Times" charset="0"/>
              </a:rPr>
              <a:t> et </a:t>
            </a:r>
            <a:r>
              <a:rPr lang="en-US" sz="2200" b="1" dirty="0" err="1" smtClean="0">
                <a:latin typeface="Times" charset="0"/>
                <a:ea typeface="Times" charset="0"/>
                <a:cs typeface="Times" charset="0"/>
              </a:rPr>
              <a:t>articulez</a:t>
            </a:r>
            <a:r>
              <a:rPr lang="en-US" sz="2200" b="1" dirty="0" smtClean="0">
                <a:latin typeface="Times" charset="0"/>
                <a:ea typeface="Times" charset="0"/>
                <a:cs typeface="Times" charset="0"/>
              </a:rPr>
              <a:t> </a:t>
            </a:r>
            <a:r>
              <a:rPr lang="en-US" sz="2200" b="1" dirty="0" err="1" smtClean="0">
                <a:latin typeface="Times" charset="0"/>
                <a:ea typeface="Times" charset="0"/>
                <a:cs typeface="Times" charset="0"/>
              </a:rPr>
              <a:t>bien</a:t>
            </a:r>
            <a:r>
              <a:rPr lang="en-US" sz="2200" dirty="0" smtClean="0">
                <a:latin typeface="Times" charset="0"/>
                <a:ea typeface="Times" charset="0"/>
                <a:cs typeface="Times" charset="0"/>
              </a:rPr>
              <a:t>. </a:t>
            </a:r>
          </a:p>
          <a:p>
            <a:pPr marL="0" indent="0" algn="just">
              <a:buNone/>
            </a:pPr>
            <a:r>
              <a:rPr lang="en-US" sz="2200" dirty="0" err="1" smtClean="0">
                <a:latin typeface="Times" charset="0"/>
                <a:ea typeface="Times" charset="0"/>
                <a:cs typeface="Times" charset="0"/>
              </a:rPr>
              <a:t>Essayez</a:t>
            </a:r>
            <a:r>
              <a:rPr lang="en-US" sz="2200" dirty="0" smtClean="0">
                <a:latin typeface="Times" charset="0"/>
                <a:ea typeface="Times" charset="0"/>
                <a:cs typeface="Times" charset="0"/>
              </a:rPr>
              <a:t> </a:t>
            </a:r>
            <a:r>
              <a:rPr lang="en-US" sz="2200" dirty="0" err="1">
                <a:latin typeface="Times" charset="0"/>
                <a:ea typeface="Times" charset="0"/>
                <a:cs typeface="Times" charset="0"/>
              </a:rPr>
              <a:t>celle</a:t>
            </a:r>
            <a:r>
              <a:rPr lang="en-US" sz="2200" dirty="0">
                <a:latin typeface="Times" charset="0"/>
                <a:ea typeface="Times" charset="0"/>
                <a:cs typeface="Times" charset="0"/>
              </a:rPr>
              <a:t>-ci : « </a:t>
            </a:r>
            <a:r>
              <a:rPr lang="en-US" sz="2200" dirty="0" err="1">
                <a:latin typeface="Times" charset="0"/>
                <a:ea typeface="Times" charset="0"/>
                <a:cs typeface="Times" charset="0"/>
              </a:rPr>
              <a:t>Ces</a:t>
            </a:r>
            <a:r>
              <a:rPr lang="en-US" sz="2200" dirty="0">
                <a:latin typeface="Times" charset="0"/>
                <a:ea typeface="Times" charset="0"/>
                <a:cs typeface="Times" charset="0"/>
              </a:rPr>
              <a:t> six </a:t>
            </a:r>
            <a:r>
              <a:rPr lang="en-US" sz="2200" dirty="0" err="1">
                <a:latin typeface="Times" charset="0"/>
                <a:ea typeface="Times" charset="0"/>
                <a:cs typeface="Times" charset="0"/>
              </a:rPr>
              <a:t>chauds</a:t>
            </a:r>
            <a:r>
              <a:rPr lang="en-US" sz="2200" dirty="0">
                <a:latin typeface="Times" charset="0"/>
                <a:ea typeface="Times" charset="0"/>
                <a:cs typeface="Times" charset="0"/>
              </a:rPr>
              <a:t> </a:t>
            </a:r>
            <a:r>
              <a:rPr lang="en-US" sz="2200" dirty="0" err="1">
                <a:latin typeface="Times" charset="0"/>
                <a:ea typeface="Times" charset="0"/>
                <a:cs typeface="Times" charset="0"/>
              </a:rPr>
              <a:t>chocolats</a:t>
            </a:r>
            <a:r>
              <a:rPr lang="en-US" sz="2200" dirty="0">
                <a:latin typeface="Times" charset="0"/>
                <a:ea typeface="Times" charset="0"/>
                <a:cs typeface="Times" charset="0"/>
              </a:rPr>
              <a:t>-ci </a:t>
            </a:r>
            <a:r>
              <a:rPr lang="en-US" sz="2200" dirty="0" err="1">
                <a:latin typeface="Times" charset="0"/>
                <a:ea typeface="Times" charset="0"/>
                <a:cs typeface="Times" charset="0"/>
              </a:rPr>
              <a:t>sont-ils</a:t>
            </a:r>
            <a:r>
              <a:rPr lang="en-US" sz="2200" dirty="0">
                <a:latin typeface="Times" charset="0"/>
                <a:ea typeface="Times" charset="0"/>
                <a:cs typeface="Times" charset="0"/>
              </a:rPr>
              <a:t> </a:t>
            </a:r>
            <a:r>
              <a:rPr lang="en-US" sz="2200" dirty="0" err="1">
                <a:latin typeface="Times" charset="0"/>
                <a:ea typeface="Times" charset="0"/>
                <a:cs typeface="Times" charset="0"/>
              </a:rPr>
              <a:t>aussi</a:t>
            </a:r>
            <a:r>
              <a:rPr lang="en-US" sz="2200" dirty="0">
                <a:latin typeface="Times" charset="0"/>
                <a:ea typeface="Times" charset="0"/>
                <a:cs typeface="Times" charset="0"/>
              </a:rPr>
              <a:t> </a:t>
            </a:r>
            <a:r>
              <a:rPr lang="en-US" sz="2200" dirty="0" err="1">
                <a:latin typeface="Times" charset="0"/>
                <a:ea typeface="Times" charset="0"/>
                <a:cs typeface="Times" charset="0"/>
              </a:rPr>
              <a:t>chauds</a:t>
            </a:r>
            <a:r>
              <a:rPr lang="en-US" sz="2200" dirty="0">
                <a:latin typeface="Times" charset="0"/>
                <a:ea typeface="Times" charset="0"/>
                <a:cs typeface="Times" charset="0"/>
              </a:rPr>
              <a:t> </a:t>
            </a:r>
            <a:r>
              <a:rPr lang="en-US" sz="2200" dirty="0" err="1">
                <a:latin typeface="Times" charset="0"/>
                <a:ea typeface="Times" charset="0"/>
                <a:cs typeface="Times" charset="0"/>
              </a:rPr>
              <a:t>quand</a:t>
            </a:r>
            <a:r>
              <a:rPr lang="en-US" sz="2200" dirty="0">
                <a:latin typeface="Times" charset="0"/>
                <a:ea typeface="Times" charset="0"/>
                <a:cs typeface="Times" charset="0"/>
              </a:rPr>
              <a:t> </a:t>
            </a:r>
            <a:r>
              <a:rPr lang="en-US" sz="2200" dirty="0" err="1">
                <a:latin typeface="Times" charset="0"/>
                <a:ea typeface="Times" charset="0"/>
                <a:cs typeface="Times" charset="0"/>
              </a:rPr>
              <a:t>ces</a:t>
            </a:r>
            <a:r>
              <a:rPr lang="en-US" sz="2200" dirty="0">
                <a:latin typeface="Times" charset="0"/>
                <a:ea typeface="Times" charset="0"/>
                <a:cs typeface="Times" charset="0"/>
              </a:rPr>
              <a:t> six </a:t>
            </a:r>
            <a:r>
              <a:rPr lang="en-US" sz="2200" dirty="0" err="1">
                <a:latin typeface="Times" charset="0"/>
                <a:ea typeface="Times" charset="0"/>
                <a:cs typeface="Times" charset="0"/>
              </a:rPr>
              <a:t>chocolats-là</a:t>
            </a:r>
            <a:r>
              <a:rPr lang="en-US" sz="2200" dirty="0">
                <a:latin typeface="Times" charset="0"/>
                <a:ea typeface="Times" charset="0"/>
                <a:cs typeface="Times" charset="0"/>
              </a:rPr>
              <a:t> font </a:t>
            </a:r>
            <a:r>
              <a:rPr lang="en-US" sz="2200" dirty="0" err="1">
                <a:latin typeface="Times" charset="0"/>
                <a:ea typeface="Times" charset="0"/>
                <a:cs typeface="Times" charset="0"/>
              </a:rPr>
              <a:t>leurs</a:t>
            </a:r>
            <a:r>
              <a:rPr lang="en-US" sz="2200" dirty="0">
                <a:latin typeface="Times" charset="0"/>
                <a:ea typeface="Times" charset="0"/>
                <a:cs typeface="Times" charset="0"/>
              </a:rPr>
              <a:t> </a:t>
            </a:r>
            <a:r>
              <a:rPr lang="en-US" sz="2200" dirty="0" smtClean="0">
                <a:latin typeface="Times" charset="0"/>
                <a:ea typeface="Times" charset="0"/>
                <a:cs typeface="Times" charset="0"/>
              </a:rPr>
              <a:t>shows ».</a:t>
            </a:r>
          </a:p>
          <a:p>
            <a:pPr algn="just"/>
            <a:r>
              <a:rPr lang="fr-FR" sz="2200" b="1" dirty="0" smtClean="0">
                <a:latin typeface="Times" charset="0"/>
                <a:ea typeface="Times" charset="0"/>
                <a:cs typeface="Times" charset="0"/>
              </a:rPr>
              <a:t>Ayez l’air confiant : </a:t>
            </a:r>
            <a:r>
              <a:rPr lang="fr-FR" sz="2200" dirty="0">
                <a:latin typeface="Times" charset="0"/>
                <a:ea typeface="Times" charset="0"/>
                <a:cs typeface="Times" charset="0"/>
              </a:rPr>
              <a:t>Si vous n'avez pas l'air confiant, vous donnerez l'impression de ne pas croire en vos arguments (même si c'est faux).Vous pouvez faire des choses simples qui vous donneront l'air plus confiant. Regardez votre adversaire dans les yeux, ainsi que les gens du public s'il y en a un. Ne bougez pas dans tous les sens. Au lieu de cela, parlez avec les mains ou immobilisez-les devant vous. Parlez clairement, en pesant les mots. Évitez les mots bouche-trou comme « </a:t>
            </a:r>
            <a:r>
              <a:rPr lang="fr-FR" sz="2200" dirty="0" err="1">
                <a:latin typeface="Times" charset="0"/>
                <a:ea typeface="Times" charset="0"/>
                <a:cs typeface="Times" charset="0"/>
              </a:rPr>
              <a:t>heuuuu</a:t>
            </a:r>
            <a:r>
              <a:rPr lang="fr-FR" sz="2200" dirty="0">
                <a:latin typeface="Times" charset="0"/>
                <a:ea typeface="Times" charset="0"/>
                <a:cs typeface="Times" charset="0"/>
              </a:rPr>
              <a:t> » par </a:t>
            </a:r>
            <a:r>
              <a:rPr lang="fr-FR" sz="2200" dirty="0" smtClean="0">
                <a:latin typeface="Times" charset="0"/>
                <a:ea typeface="Times" charset="0"/>
                <a:cs typeface="Times" charset="0"/>
              </a:rPr>
              <a:t>exemple. </a:t>
            </a:r>
          </a:p>
        </p:txBody>
      </p:sp>
      <p:pic>
        <p:nvPicPr>
          <p:cNvPr id="1028" name="Picture 4" descr="mage associée"/>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820894" y="5988082"/>
            <a:ext cx="2371105" cy="86991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690700317"/>
      </p:ext>
    </p:extLst>
  </p:cSld>
  <p:clrMapOvr>
    <a:masterClrMapping/>
  </p:clrMapOvr>
  <p:transition>
    <p:pull dir="l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b="1" dirty="0" smtClean="0">
                <a:latin typeface="Times" charset="0"/>
                <a:ea typeface="Times" charset="0"/>
                <a:cs typeface="Times" charset="0"/>
              </a:rPr>
              <a:t>Règles à respecter</a:t>
            </a:r>
            <a:endParaRPr lang="fr-FR" sz="3600" b="1" dirty="0">
              <a:latin typeface="Times" charset="0"/>
              <a:ea typeface="Times" charset="0"/>
              <a:cs typeface="Times" charset="0"/>
            </a:endParaRPr>
          </a:p>
        </p:txBody>
      </p:sp>
      <p:sp>
        <p:nvSpPr>
          <p:cNvPr id="3" name="Espace réservé du contenu 2"/>
          <p:cNvSpPr>
            <a:spLocks noGrp="1"/>
          </p:cNvSpPr>
          <p:nvPr>
            <p:ph idx="1"/>
          </p:nvPr>
        </p:nvSpPr>
        <p:spPr>
          <a:xfrm>
            <a:off x="1104407" y="2363192"/>
            <a:ext cx="10105900" cy="4085111"/>
          </a:xfrm>
        </p:spPr>
        <p:txBody>
          <a:bodyPr>
            <a:normAutofit/>
          </a:bodyPr>
          <a:lstStyle/>
          <a:p>
            <a:pPr algn="just">
              <a:lnSpc>
                <a:spcPct val="120000"/>
              </a:lnSpc>
            </a:pPr>
            <a:r>
              <a:rPr lang="en-US" sz="2200" b="1" dirty="0" err="1" smtClean="0">
                <a:latin typeface="Times" charset="0"/>
                <a:ea typeface="Times" charset="0"/>
                <a:cs typeface="Times" charset="0"/>
              </a:rPr>
              <a:t>Utilisez</a:t>
            </a:r>
            <a:r>
              <a:rPr lang="en-US" sz="2200" b="1" dirty="0" smtClean="0">
                <a:latin typeface="Times" charset="0"/>
                <a:ea typeface="Times" charset="0"/>
                <a:cs typeface="Times" charset="0"/>
              </a:rPr>
              <a:t> des arguments </a:t>
            </a:r>
            <a:r>
              <a:rPr lang="en-US" sz="2200" b="1" dirty="0" err="1" smtClean="0">
                <a:latin typeface="Times" charset="0"/>
                <a:ea typeface="Times" charset="0"/>
                <a:cs typeface="Times" charset="0"/>
              </a:rPr>
              <a:t>logiques</a:t>
            </a:r>
            <a:r>
              <a:rPr lang="en-US" sz="2200" b="1" dirty="0" smtClean="0">
                <a:latin typeface="Times" charset="0"/>
                <a:ea typeface="Times" charset="0"/>
                <a:cs typeface="Times" charset="0"/>
              </a:rPr>
              <a:t> </a:t>
            </a:r>
            <a:r>
              <a:rPr lang="en-US" sz="2200" b="1" dirty="0" err="1" smtClean="0">
                <a:latin typeface="Times" charset="0"/>
                <a:ea typeface="Times" charset="0"/>
                <a:cs typeface="Times" charset="0"/>
              </a:rPr>
              <a:t>basés</a:t>
            </a:r>
            <a:r>
              <a:rPr lang="en-US" sz="2200" b="1" dirty="0" smtClean="0">
                <a:latin typeface="Times" charset="0"/>
                <a:ea typeface="Times" charset="0"/>
                <a:cs typeface="Times" charset="0"/>
              </a:rPr>
              <a:t> sur des </a:t>
            </a:r>
            <a:r>
              <a:rPr lang="en-US" sz="2200" b="1" dirty="0" err="1" smtClean="0">
                <a:latin typeface="Times" charset="0"/>
                <a:ea typeface="Times" charset="0"/>
                <a:cs typeface="Times" charset="0"/>
              </a:rPr>
              <a:t>exemples</a:t>
            </a:r>
            <a:r>
              <a:rPr lang="en-US" sz="2200" b="1" dirty="0" smtClean="0">
                <a:latin typeface="Times" charset="0"/>
                <a:ea typeface="Times" charset="0"/>
                <a:cs typeface="Times" charset="0"/>
              </a:rPr>
              <a:t>, des </a:t>
            </a:r>
            <a:r>
              <a:rPr lang="en-US" sz="2200" b="1" dirty="0" err="1" smtClean="0">
                <a:latin typeface="Times" charset="0"/>
                <a:ea typeface="Times" charset="0"/>
                <a:cs typeface="Times" charset="0"/>
              </a:rPr>
              <a:t>faits</a:t>
            </a:r>
            <a:r>
              <a:rPr lang="en-US" sz="2200" b="1" dirty="0" smtClean="0">
                <a:latin typeface="Times" charset="0"/>
                <a:ea typeface="Times" charset="0"/>
                <a:cs typeface="Times" charset="0"/>
              </a:rPr>
              <a:t>, des </a:t>
            </a:r>
            <a:r>
              <a:rPr lang="en-US" sz="2200" b="1" dirty="0" err="1" smtClean="0">
                <a:latin typeface="Times" charset="0"/>
                <a:ea typeface="Times" charset="0"/>
                <a:cs typeface="Times" charset="0"/>
              </a:rPr>
              <a:t>statistiques</a:t>
            </a:r>
            <a:r>
              <a:rPr lang="is-IS" sz="2200" b="1" dirty="0" smtClean="0">
                <a:latin typeface="Times" charset="0"/>
                <a:ea typeface="Times" charset="0"/>
                <a:cs typeface="Times" charset="0"/>
              </a:rPr>
              <a:t>…</a:t>
            </a:r>
            <a:endParaRPr lang="fr-FR" sz="2200" dirty="0" smtClean="0">
              <a:latin typeface="Times" charset="0"/>
              <a:ea typeface="Times" charset="0"/>
              <a:cs typeface="Times" charset="0"/>
            </a:endParaRPr>
          </a:p>
          <a:p>
            <a:pPr algn="just">
              <a:lnSpc>
                <a:spcPct val="120000"/>
              </a:lnSpc>
            </a:pPr>
            <a:r>
              <a:rPr lang="fr-FR" sz="2200" b="1" dirty="0" smtClean="0">
                <a:latin typeface="Times" charset="0"/>
                <a:ea typeface="Times" charset="0"/>
                <a:cs typeface="Times" charset="0"/>
              </a:rPr>
              <a:t>Optez pour un langage clair et concis. </a:t>
            </a:r>
            <a:r>
              <a:rPr lang="fr-FR" sz="2200" dirty="0">
                <a:latin typeface="Times" charset="0"/>
                <a:ea typeface="Times" charset="0"/>
                <a:cs typeface="Times" charset="0"/>
              </a:rPr>
              <a:t>User de mots compliqués pour souligner vos arguments ne vous donnera pas l'air plus intelligent. Il y aura juste moins de personnes pour vous </a:t>
            </a:r>
            <a:r>
              <a:rPr lang="fr-FR" sz="2200" dirty="0" smtClean="0">
                <a:latin typeface="Times" charset="0"/>
                <a:ea typeface="Times" charset="0"/>
                <a:cs typeface="Times" charset="0"/>
              </a:rPr>
              <a:t>comprendre. </a:t>
            </a:r>
          </a:p>
          <a:p>
            <a:pPr algn="just">
              <a:lnSpc>
                <a:spcPct val="120000"/>
              </a:lnSpc>
            </a:pPr>
            <a:r>
              <a:rPr lang="fr-FR" sz="2200" dirty="0">
                <a:latin typeface="Times" charset="0"/>
                <a:ea typeface="Times" charset="0"/>
                <a:cs typeface="Times" charset="0"/>
              </a:rPr>
              <a:t>Traitez </a:t>
            </a:r>
            <a:r>
              <a:rPr lang="fr-FR" sz="2200" b="1" dirty="0">
                <a:latin typeface="Times" charset="0"/>
                <a:ea typeface="Times" charset="0"/>
                <a:cs typeface="Times" charset="0"/>
              </a:rPr>
              <a:t>TOUJOURS</a:t>
            </a:r>
            <a:r>
              <a:rPr lang="fr-FR" sz="2200" dirty="0">
                <a:latin typeface="Times" charset="0"/>
                <a:ea typeface="Times" charset="0"/>
                <a:cs typeface="Times" charset="0"/>
              </a:rPr>
              <a:t> votre opposant et votre audience </a:t>
            </a:r>
            <a:r>
              <a:rPr lang="fr-FR" sz="2200" b="1" dirty="0">
                <a:latin typeface="Times" charset="0"/>
                <a:ea typeface="Times" charset="0"/>
                <a:cs typeface="Times" charset="0"/>
              </a:rPr>
              <a:t>avec respect</a:t>
            </a:r>
            <a:r>
              <a:rPr lang="fr-FR" sz="2200" dirty="0">
                <a:latin typeface="Times" charset="0"/>
                <a:ea typeface="Times" charset="0"/>
                <a:cs typeface="Times" charset="0"/>
              </a:rPr>
              <a:t>. Sans eux, pas de débat </a:t>
            </a:r>
            <a:r>
              <a:rPr lang="fr-FR" sz="2200" dirty="0" smtClean="0">
                <a:latin typeface="Times" charset="0"/>
                <a:ea typeface="Times" charset="0"/>
                <a:cs typeface="Times" charset="0"/>
              </a:rPr>
              <a:t>!</a:t>
            </a:r>
          </a:p>
        </p:txBody>
      </p:sp>
      <p:pic>
        <p:nvPicPr>
          <p:cNvPr id="1028" name="Picture 4" descr="mage associée"/>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820894" y="5988082"/>
            <a:ext cx="2371105" cy="86991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761409172"/>
      </p:ext>
    </p:extLst>
  </p:cSld>
  <p:clrMapOvr>
    <a:masterClrMapping/>
  </p:clrMapOvr>
  <p:transition>
    <p:pull dir="l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sz="3600" b="1" dirty="0" smtClean="0">
                <a:latin typeface="Times" charset="0"/>
                <a:ea typeface="Times" charset="0"/>
                <a:cs typeface="Times" charset="0"/>
              </a:rPr>
              <a:t>Le débat</a:t>
            </a:r>
            <a:br>
              <a:rPr lang="fr-FR" sz="3600" b="1" dirty="0" smtClean="0">
                <a:latin typeface="Times" charset="0"/>
                <a:ea typeface="Times" charset="0"/>
                <a:cs typeface="Times" charset="0"/>
              </a:rPr>
            </a:br>
            <a:r>
              <a:rPr lang="fr-FR" sz="3600" b="1" i="1" dirty="0" smtClean="0">
                <a:latin typeface="Times" charset="0"/>
                <a:ea typeface="Times" charset="0"/>
                <a:cs typeface="Times" charset="0"/>
              </a:rPr>
              <a:t>La prise de parole</a:t>
            </a:r>
            <a:endParaRPr lang="fr-FR" sz="3600" b="1" i="1" dirty="0">
              <a:latin typeface="Times" charset="0"/>
              <a:ea typeface="Times" charset="0"/>
              <a:cs typeface="Times" charset="0"/>
            </a:endParaRPr>
          </a:p>
        </p:txBody>
      </p:sp>
      <p:sp>
        <p:nvSpPr>
          <p:cNvPr id="3" name="Rectangle 2"/>
          <p:cNvSpPr/>
          <p:nvPr/>
        </p:nvSpPr>
        <p:spPr>
          <a:xfrm>
            <a:off x="3226130" y="4368596"/>
            <a:ext cx="6096000" cy="947888"/>
          </a:xfrm>
          <a:prstGeom prst="rect">
            <a:avLst/>
          </a:prstGeom>
        </p:spPr>
        <p:txBody>
          <a:bodyPr>
            <a:spAutoFit/>
          </a:bodyPr>
          <a:lstStyle/>
          <a:p>
            <a:pPr algn="just">
              <a:lnSpc>
                <a:spcPct val="120000"/>
              </a:lnSpc>
            </a:pPr>
            <a:r>
              <a:rPr lang="fr-FR" sz="2400" dirty="0" smtClean="0">
                <a:latin typeface="Times" charset="0"/>
                <a:ea typeface="Times" charset="0"/>
                <a:cs typeface="Times" charset="0"/>
              </a:rPr>
              <a:t>Pour débattre ou négocier, il est important de </a:t>
            </a:r>
            <a:r>
              <a:rPr lang="fr-FR" sz="2400" b="1" dirty="0" smtClean="0">
                <a:latin typeface="Times" charset="0"/>
                <a:ea typeface="Times" charset="0"/>
                <a:cs typeface="Times" charset="0"/>
              </a:rPr>
              <a:t>bien choisir ses expressions</a:t>
            </a:r>
            <a:r>
              <a:rPr lang="fr-FR" sz="2400" dirty="0" smtClean="0">
                <a:latin typeface="Times" charset="0"/>
                <a:ea typeface="Times" charset="0"/>
                <a:cs typeface="Times" charset="0"/>
              </a:rPr>
              <a:t>. </a:t>
            </a:r>
            <a:endParaRPr lang="fr-FR" sz="2400" dirty="0">
              <a:latin typeface="Times" charset="0"/>
              <a:ea typeface="Times" charset="0"/>
              <a:cs typeface="Times" charset="0"/>
            </a:endParaRPr>
          </a:p>
        </p:txBody>
      </p:sp>
    </p:spTree>
    <p:extLst>
      <p:ext uri="{BB962C8B-B14F-4D97-AF65-F5344CB8AC3E}">
        <p14:creationId xmlns:p14="http://schemas.microsoft.com/office/powerpoint/2010/main" xmlns="" val="781309050"/>
      </p:ext>
    </p:extLst>
  </p:cSld>
  <p:clrMapOvr>
    <a:masterClrMapping/>
  </p:clrMapOvr>
  <p:transition>
    <p:pull dir="l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b="1" dirty="0" smtClean="0">
                <a:latin typeface="Times" charset="0"/>
                <a:ea typeface="Times" charset="0"/>
                <a:cs typeface="Times" charset="0"/>
              </a:rPr>
              <a:t>Prendre la parole</a:t>
            </a:r>
            <a:endParaRPr lang="fr-FR" sz="3600" b="1" dirty="0">
              <a:latin typeface="Times" charset="0"/>
              <a:ea typeface="Times" charset="0"/>
              <a:cs typeface="Times" charset="0"/>
            </a:endParaRPr>
          </a:p>
        </p:txBody>
      </p:sp>
      <p:sp>
        <p:nvSpPr>
          <p:cNvPr id="3" name="Espace réservé du contenu 2"/>
          <p:cNvSpPr>
            <a:spLocks noGrp="1"/>
          </p:cNvSpPr>
          <p:nvPr>
            <p:ph idx="1"/>
          </p:nvPr>
        </p:nvSpPr>
        <p:spPr>
          <a:xfrm>
            <a:off x="1104407" y="2363192"/>
            <a:ext cx="10105900" cy="4085111"/>
          </a:xfrm>
        </p:spPr>
        <p:txBody>
          <a:bodyPr>
            <a:normAutofit/>
          </a:bodyPr>
          <a:lstStyle/>
          <a:p>
            <a:pPr algn="just">
              <a:lnSpc>
                <a:spcPct val="120000"/>
              </a:lnSpc>
            </a:pPr>
            <a:r>
              <a:rPr lang="fr-FR" sz="2200" dirty="0" smtClean="0">
                <a:latin typeface="Times" charset="0"/>
                <a:ea typeface="Times" charset="0"/>
                <a:cs typeface="Times" charset="0"/>
              </a:rPr>
              <a:t>À mon avis/à mes yeux</a:t>
            </a:r>
            <a:r>
              <a:rPr lang="is-IS" sz="2200" dirty="0" smtClean="0">
                <a:latin typeface="Times" charset="0"/>
                <a:ea typeface="Times" charset="0"/>
                <a:cs typeface="Times" charset="0"/>
              </a:rPr>
              <a:t>…..</a:t>
            </a:r>
          </a:p>
          <a:p>
            <a:pPr algn="just">
              <a:lnSpc>
                <a:spcPct val="120000"/>
              </a:lnSpc>
            </a:pPr>
            <a:r>
              <a:rPr lang="is-IS" sz="2200" dirty="0" smtClean="0">
                <a:latin typeface="Times" charset="0"/>
                <a:ea typeface="Times" charset="0"/>
                <a:cs typeface="Times" charset="0"/>
              </a:rPr>
              <a:t>En ce qui me concerne........</a:t>
            </a:r>
          </a:p>
          <a:p>
            <a:pPr algn="just">
              <a:lnSpc>
                <a:spcPct val="120000"/>
              </a:lnSpc>
            </a:pPr>
            <a:r>
              <a:rPr lang="is-IS" sz="2200" dirty="0" smtClean="0">
                <a:latin typeface="Times" charset="0"/>
                <a:ea typeface="Times" charset="0"/>
                <a:cs typeface="Times" charset="0"/>
              </a:rPr>
              <a:t>Quant à moi/Selon moi......</a:t>
            </a:r>
          </a:p>
          <a:p>
            <a:pPr algn="just">
              <a:lnSpc>
                <a:spcPct val="120000"/>
              </a:lnSpc>
            </a:pPr>
            <a:r>
              <a:rPr lang="is-IS" sz="2200" dirty="0" smtClean="0">
                <a:latin typeface="Times" charset="0"/>
                <a:ea typeface="Times" charset="0"/>
                <a:cs typeface="Times" charset="0"/>
              </a:rPr>
              <a:t>Moi, je pense/crois que.........</a:t>
            </a:r>
          </a:p>
          <a:p>
            <a:pPr algn="just">
              <a:lnSpc>
                <a:spcPct val="120000"/>
              </a:lnSpc>
            </a:pPr>
            <a:r>
              <a:rPr lang="is-IS" sz="2200" dirty="0" smtClean="0">
                <a:latin typeface="Times" charset="0"/>
                <a:ea typeface="Times" charset="0"/>
                <a:cs typeface="Times" charset="0"/>
              </a:rPr>
              <a:t>Je suis persuadé que c’est......</a:t>
            </a:r>
          </a:p>
          <a:p>
            <a:pPr algn="just">
              <a:lnSpc>
                <a:spcPct val="120000"/>
              </a:lnSpc>
            </a:pPr>
            <a:r>
              <a:rPr lang="is-IS" sz="2200" dirty="0" smtClean="0">
                <a:latin typeface="Times" charset="0"/>
                <a:ea typeface="Times" charset="0"/>
                <a:cs typeface="Times" charset="0"/>
              </a:rPr>
              <a:t>Voilà mon avis.......</a:t>
            </a:r>
          </a:p>
          <a:p>
            <a:pPr algn="just">
              <a:lnSpc>
                <a:spcPct val="120000"/>
              </a:lnSpc>
            </a:pPr>
            <a:endParaRPr lang="fr-FR" sz="2200" dirty="0"/>
          </a:p>
          <a:p>
            <a:pPr algn="just">
              <a:lnSpc>
                <a:spcPct val="120000"/>
              </a:lnSpc>
            </a:pPr>
            <a:endParaRPr lang="fr-FR" sz="2200" dirty="0" smtClean="0"/>
          </a:p>
        </p:txBody>
      </p:sp>
      <p:pic>
        <p:nvPicPr>
          <p:cNvPr id="1028" name="Picture 4" descr="mage associée"/>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820894" y="5988082"/>
            <a:ext cx="2371105" cy="86991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629724842"/>
      </p:ext>
    </p:extLst>
  </p:cSld>
  <p:clrMapOvr>
    <a:masterClrMapping/>
  </p:clrMapOvr>
  <p:transition>
    <p:pull dir="l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b="1" dirty="0" smtClean="0">
                <a:latin typeface="Times" charset="0"/>
                <a:ea typeface="Times" charset="0"/>
                <a:cs typeface="Times" charset="0"/>
              </a:rPr>
              <a:t>Garder la parole</a:t>
            </a:r>
            <a:endParaRPr lang="fr-FR" sz="3600" b="1" dirty="0">
              <a:latin typeface="Times" charset="0"/>
              <a:ea typeface="Times" charset="0"/>
              <a:cs typeface="Times" charset="0"/>
            </a:endParaRPr>
          </a:p>
        </p:txBody>
      </p:sp>
      <p:sp>
        <p:nvSpPr>
          <p:cNvPr id="3" name="Espace réservé du contenu 2"/>
          <p:cNvSpPr>
            <a:spLocks noGrp="1"/>
          </p:cNvSpPr>
          <p:nvPr>
            <p:ph idx="1"/>
          </p:nvPr>
        </p:nvSpPr>
        <p:spPr>
          <a:xfrm>
            <a:off x="1104407" y="2363192"/>
            <a:ext cx="10105900" cy="4085111"/>
          </a:xfrm>
        </p:spPr>
        <p:txBody>
          <a:bodyPr>
            <a:normAutofit/>
          </a:bodyPr>
          <a:lstStyle/>
          <a:p>
            <a:pPr algn="just">
              <a:lnSpc>
                <a:spcPct val="120000"/>
              </a:lnSpc>
            </a:pPr>
            <a:r>
              <a:rPr lang="fr-FR" sz="2200" dirty="0">
                <a:latin typeface="Times" charset="0"/>
                <a:ea typeface="Times" charset="0"/>
                <a:cs typeface="Times" charset="0"/>
              </a:rPr>
              <a:t>Un instant, s’il vous plaît </a:t>
            </a:r>
            <a:r>
              <a:rPr lang="fr-FR" sz="2200" dirty="0" smtClean="0">
                <a:latin typeface="Times" charset="0"/>
                <a:ea typeface="Times" charset="0"/>
                <a:cs typeface="Times" charset="0"/>
              </a:rPr>
              <a:t>!</a:t>
            </a:r>
          </a:p>
          <a:p>
            <a:pPr algn="just">
              <a:lnSpc>
                <a:spcPct val="120000"/>
              </a:lnSpc>
            </a:pPr>
            <a:r>
              <a:rPr lang="fr-FR" sz="2200" dirty="0">
                <a:latin typeface="Times" charset="0"/>
                <a:ea typeface="Times" charset="0"/>
                <a:cs typeface="Times" charset="0"/>
              </a:rPr>
              <a:t>Mais attendez, laissez-moi terminer. Je voulais dire que </a:t>
            </a:r>
            <a:r>
              <a:rPr lang="fr-FR" sz="2200" dirty="0" smtClean="0">
                <a:latin typeface="Times" charset="0"/>
                <a:ea typeface="Times" charset="0"/>
                <a:cs typeface="Times" charset="0"/>
              </a:rPr>
              <a:t>…</a:t>
            </a:r>
          </a:p>
          <a:p>
            <a:pPr algn="just">
              <a:lnSpc>
                <a:spcPct val="120000"/>
              </a:lnSpc>
            </a:pPr>
            <a:r>
              <a:rPr lang="is-IS" sz="2200" dirty="0" smtClean="0">
                <a:latin typeface="Times" charset="0"/>
                <a:ea typeface="Times" charset="0"/>
                <a:cs typeface="Times" charset="0"/>
              </a:rPr>
              <a:t>Je vais jusqu’au bout, si vous le permettez.</a:t>
            </a:r>
          </a:p>
          <a:p>
            <a:pPr algn="just">
              <a:lnSpc>
                <a:spcPct val="120000"/>
              </a:lnSpc>
            </a:pPr>
            <a:r>
              <a:rPr lang="is-IS" sz="2200" dirty="0" smtClean="0">
                <a:latin typeface="Times" charset="0"/>
                <a:ea typeface="Times" charset="0"/>
                <a:cs typeface="Times" charset="0"/>
              </a:rPr>
              <a:t>Je n’ai pas encore fini. Je disais donc que.....</a:t>
            </a:r>
          </a:p>
          <a:p>
            <a:pPr algn="just">
              <a:lnSpc>
                <a:spcPct val="120000"/>
              </a:lnSpc>
            </a:pPr>
            <a:endParaRPr lang="fr-FR" sz="2200" dirty="0"/>
          </a:p>
          <a:p>
            <a:pPr algn="just">
              <a:lnSpc>
                <a:spcPct val="120000"/>
              </a:lnSpc>
            </a:pPr>
            <a:endParaRPr lang="fr-FR" sz="2200" dirty="0" smtClean="0"/>
          </a:p>
        </p:txBody>
      </p:sp>
      <p:pic>
        <p:nvPicPr>
          <p:cNvPr id="1028" name="Picture 4" descr="mage associée"/>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820894" y="5988082"/>
            <a:ext cx="2371105" cy="86991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822553504"/>
      </p:ext>
    </p:extLst>
  </p:cSld>
  <p:clrMapOvr>
    <a:masterClrMapping/>
  </p:clrMapOvr>
  <p:transition>
    <p:pull dir="l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b="1" dirty="0" smtClean="0">
                <a:latin typeface="Times" charset="0"/>
                <a:ea typeface="Times" charset="0"/>
                <a:cs typeface="Times" charset="0"/>
              </a:rPr>
              <a:t>Couper la parole</a:t>
            </a:r>
            <a:endParaRPr lang="fr-FR" sz="3600" b="1" dirty="0">
              <a:latin typeface="Times" charset="0"/>
              <a:ea typeface="Times" charset="0"/>
              <a:cs typeface="Times" charset="0"/>
            </a:endParaRPr>
          </a:p>
        </p:txBody>
      </p:sp>
      <p:sp>
        <p:nvSpPr>
          <p:cNvPr id="3" name="Espace réservé du contenu 2"/>
          <p:cNvSpPr>
            <a:spLocks noGrp="1"/>
          </p:cNvSpPr>
          <p:nvPr>
            <p:ph idx="1"/>
          </p:nvPr>
        </p:nvSpPr>
        <p:spPr>
          <a:xfrm>
            <a:off x="1104407" y="2363192"/>
            <a:ext cx="10105900" cy="4085111"/>
          </a:xfrm>
        </p:spPr>
        <p:txBody>
          <a:bodyPr>
            <a:normAutofit/>
          </a:bodyPr>
          <a:lstStyle/>
          <a:p>
            <a:pPr algn="just">
              <a:lnSpc>
                <a:spcPct val="120000"/>
              </a:lnSpc>
            </a:pPr>
            <a:r>
              <a:rPr lang="fr-FR" sz="2200" dirty="0" smtClean="0">
                <a:latin typeface="Times" charset="0"/>
                <a:ea typeface="Times" charset="0"/>
                <a:cs typeface="Times" charset="0"/>
              </a:rPr>
              <a:t>Si vous me permettez, </a:t>
            </a:r>
            <a:r>
              <a:rPr lang="is-IS" sz="2200" dirty="0" smtClean="0">
                <a:latin typeface="Times" charset="0"/>
                <a:ea typeface="Times" charset="0"/>
                <a:cs typeface="Times" charset="0"/>
              </a:rPr>
              <a:t>…........</a:t>
            </a:r>
          </a:p>
          <a:p>
            <a:pPr algn="just">
              <a:lnSpc>
                <a:spcPct val="120000"/>
              </a:lnSpc>
            </a:pPr>
            <a:r>
              <a:rPr lang="is-IS" sz="2200" dirty="0" smtClean="0">
                <a:latin typeface="Times" charset="0"/>
                <a:ea typeface="Times" charset="0"/>
                <a:cs typeface="Times" charset="0"/>
              </a:rPr>
              <a:t>À propos de ce point, je voudrais rajouter.......</a:t>
            </a:r>
            <a:endParaRPr lang="fr-FR" sz="2200" dirty="0">
              <a:latin typeface="Times" charset="0"/>
              <a:ea typeface="Times" charset="0"/>
              <a:cs typeface="Times" charset="0"/>
            </a:endParaRPr>
          </a:p>
          <a:p>
            <a:pPr algn="just">
              <a:lnSpc>
                <a:spcPct val="120000"/>
              </a:lnSpc>
            </a:pPr>
            <a:endParaRPr lang="fr-FR" sz="2200" dirty="0" smtClean="0"/>
          </a:p>
        </p:txBody>
      </p:sp>
      <p:pic>
        <p:nvPicPr>
          <p:cNvPr id="1028" name="Picture 4" descr="mage associée"/>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820894" y="5988082"/>
            <a:ext cx="2371105" cy="86991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26707626"/>
      </p:ext>
    </p:extLst>
  </p:cSld>
  <p:clrMapOvr>
    <a:masterClrMapping/>
  </p:clrMapOvr>
  <p:transition>
    <p:pull dir="l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b="1" dirty="0" smtClean="0">
                <a:latin typeface="Times" charset="0"/>
                <a:ea typeface="Times" charset="0"/>
                <a:cs typeface="Times" charset="0"/>
              </a:rPr>
              <a:t>Exprimer son accord</a:t>
            </a:r>
            <a:endParaRPr lang="fr-FR" sz="3600" b="1" dirty="0">
              <a:latin typeface="Times" charset="0"/>
              <a:ea typeface="Times" charset="0"/>
              <a:cs typeface="Times" charset="0"/>
            </a:endParaRPr>
          </a:p>
        </p:txBody>
      </p:sp>
      <p:sp>
        <p:nvSpPr>
          <p:cNvPr id="3" name="Espace réservé du contenu 2"/>
          <p:cNvSpPr>
            <a:spLocks noGrp="1"/>
          </p:cNvSpPr>
          <p:nvPr>
            <p:ph idx="1"/>
          </p:nvPr>
        </p:nvSpPr>
        <p:spPr>
          <a:xfrm>
            <a:off x="1104407" y="2363192"/>
            <a:ext cx="10105900" cy="4085111"/>
          </a:xfrm>
        </p:spPr>
        <p:txBody>
          <a:bodyPr>
            <a:normAutofit/>
          </a:bodyPr>
          <a:lstStyle/>
          <a:p>
            <a:pPr algn="just">
              <a:lnSpc>
                <a:spcPct val="120000"/>
              </a:lnSpc>
            </a:pPr>
            <a:r>
              <a:rPr lang="fr-FR" sz="2200" dirty="0" smtClean="0">
                <a:latin typeface="Times" charset="0"/>
                <a:ea typeface="Times" charset="0"/>
                <a:cs typeface="Times" charset="0"/>
              </a:rPr>
              <a:t>Je suis tout à fait d’accord avec vous. </a:t>
            </a:r>
          </a:p>
          <a:p>
            <a:pPr algn="just">
              <a:lnSpc>
                <a:spcPct val="120000"/>
              </a:lnSpc>
            </a:pPr>
            <a:r>
              <a:rPr lang="fr-FR" sz="2200" dirty="0" smtClean="0">
                <a:latin typeface="Times" charset="0"/>
                <a:ea typeface="Times" charset="0"/>
                <a:cs typeface="Times" charset="0"/>
              </a:rPr>
              <a:t>Vous avez raison, je partage votre avis. </a:t>
            </a:r>
          </a:p>
          <a:p>
            <a:pPr algn="just">
              <a:lnSpc>
                <a:spcPct val="120000"/>
              </a:lnSpc>
            </a:pPr>
            <a:r>
              <a:rPr lang="fr-FR" sz="2200" dirty="0" smtClean="0">
                <a:latin typeface="Times" charset="0"/>
                <a:ea typeface="Times" charset="0"/>
                <a:cs typeface="Times" charset="0"/>
              </a:rPr>
              <a:t>C’est exactement ce que je pense. </a:t>
            </a:r>
            <a:endParaRPr lang="fr-FR" sz="2200" dirty="0">
              <a:latin typeface="Times" charset="0"/>
              <a:ea typeface="Times" charset="0"/>
              <a:cs typeface="Times" charset="0"/>
            </a:endParaRPr>
          </a:p>
          <a:p>
            <a:pPr algn="just">
              <a:lnSpc>
                <a:spcPct val="120000"/>
              </a:lnSpc>
            </a:pPr>
            <a:endParaRPr lang="fr-FR" sz="2200" dirty="0" smtClean="0"/>
          </a:p>
        </p:txBody>
      </p:sp>
      <p:pic>
        <p:nvPicPr>
          <p:cNvPr id="1028" name="Picture 4" descr="mage associée"/>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820894" y="5988082"/>
            <a:ext cx="2371105" cy="86991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192615136"/>
      </p:ext>
    </p:extLst>
  </p:cSld>
  <p:clrMapOvr>
    <a:masterClrMapping/>
  </p:clrMapOvr>
  <p:transition>
    <p:pull dir="l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b="1" dirty="0" smtClean="0">
                <a:latin typeface="Times" charset="0"/>
                <a:ea typeface="Times" charset="0"/>
                <a:cs typeface="Times" charset="0"/>
              </a:rPr>
              <a:t>Exprimer son désaccord</a:t>
            </a:r>
            <a:endParaRPr lang="fr-FR" sz="3600" b="1" dirty="0">
              <a:latin typeface="Times" charset="0"/>
              <a:ea typeface="Times" charset="0"/>
              <a:cs typeface="Times" charset="0"/>
            </a:endParaRPr>
          </a:p>
        </p:txBody>
      </p:sp>
      <p:sp>
        <p:nvSpPr>
          <p:cNvPr id="3" name="Espace réservé du contenu 2"/>
          <p:cNvSpPr>
            <a:spLocks noGrp="1"/>
          </p:cNvSpPr>
          <p:nvPr>
            <p:ph idx="1"/>
          </p:nvPr>
        </p:nvSpPr>
        <p:spPr>
          <a:xfrm>
            <a:off x="1104407" y="2363192"/>
            <a:ext cx="10105900" cy="4085111"/>
          </a:xfrm>
        </p:spPr>
        <p:txBody>
          <a:bodyPr>
            <a:normAutofit/>
          </a:bodyPr>
          <a:lstStyle/>
          <a:p>
            <a:pPr algn="just">
              <a:lnSpc>
                <a:spcPct val="120000"/>
              </a:lnSpc>
            </a:pPr>
            <a:r>
              <a:rPr lang="fr-FR" sz="2200" dirty="0" smtClean="0">
                <a:latin typeface="Times" charset="0"/>
                <a:ea typeface="Times" charset="0"/>
                <a:cs typeface="Times" charset="0"/>
              </a:rPr>
              <a:t>C’est votre point de vue, mais</a:t>
            </a:r>
            <a:r>
              <a:rPr lang="is-IS" sz="2200" dirty="0" smtClean="0">
                <a:latin typeface="Times" charset="0"/>
                <a:ea typeface="Times" charset="0"/>
                <a:cs typeface="Times" charset="0"/>
              </a:rPr>
              <a:t>…........</a:t>
            </a:r>
            <a:endParaRPr lang="fr-FR" sz="2200" dirty="0" smtClean="0">
              <a:latin typeface="Times" charset="0"/>
              <a:ea typeface="Times" charset="0"/>
              <a:cs typeface="Times" charset="0"/>
            </a:endParaRPr>
          </a:p>
          <a:p>
            <a:pPr algn="just">
              <a:lnSpc>
                <a:spcPct val="120000"/>
              </a:lnSpc>
            </a:pPr>
            <a:r>
              <a:rPr lang="fr-FR" sz="2200" dirty="0" smtClean="0">
                <a:latin typeface="Times" charset="0"/>
                <a:ea typeface="Times" charset="0"/>
                <a:cs typeface="Times" charset="0"/>
              </a:rPr>
              <a:t>Je ne suis pas d’accord avec vous sur ce point.</a:t>
            </a:r>
          </a:p>
          <a:p>
            <a:pPr algn="just">
              <a:lnSpc>
                <a:spcPct val="120000"/>
              </a:lnSpc>
            </a:pPr>
            <a:r>
              <a:rPr lang="fr-FR" sz="2200" dirty="0" smtClean="0">
                <a:latin typeface="Times" charset="0"/>
                <a:ea typeface="Times" charset="0"/>
                <a:cs typeface="Times" charset="0"/>
              </a:rPr>
              <a:t>Ce n’est pas tout à fait mon avis.</a:t>
            </a:r>
            <a:endParaRPr lang="fr-FR" sz="2200" dirty="0">
              <a:latin typeface="Times" charset="0"/>
              <a:ea typeface="Times" charset="0"/>
              <a:cs typeface="Times" charset="0"/>
            </a:endParaRPr>
          </a:p>
          <a:p>
            <a:pPr algn="just">
              <a:lnSpc>
                <a:spcPct val="120000"/>
              </a:lnSpc>
            </a:pPr>
            <a:endParaRPr lang="fr-FR" sz="2200" dirty="0" smtClean="0"/>
          </a:p>
        </p:txBody>
      </p:sp>
      <p:pic>
        <p:nvPicPr>
          <p:cNvPr id="1028" name="Picture 4" descr="mage associée"/>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820894" y="5988082"/>
            <a:ext cx="2371105" cy="86991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402095093"/>
      </p:ext>
    </p:extLst>
  </p:cSld>
  <p:clrMapOvr>
    <a:masterClrMapping/>
  </p:clrMapOvr>
  <p:transition>
    <p:pull dir="l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b="1" dirty="0" smtClean="0">
                <a:latin typeface="Times" charset="0"/>
                <a:ea typeface="Times" charset="0"/>
                <a:cs typeface="Times" charset="0"/>
              </a:rPr>
              <a:t>Introduction</a:t>
            </a:r>
            <a:endParaRPr lang="fr-FR" sz="3600" b="1" dirty="0">
              <a:latin typeface="Times" charset="0"/>
              <a:ea typeface="Times" charset="0"/>
              <a:cs typeface="Times" charset="0"/>
            </a:endParaRPr>
          </a:p>
        </p:txBody>
      </p:sp>
      <p:sp>
        <p:nvSpPr>
          <p:cNvPr id="3" name="Espace réservé du contenu 2"/>
          <p:cNvSpPr>
            <a:spLocks noGrp="1"/>
          </p:cNvSpPr>
          <p:nvPr>
            <p:ph idx="1"/>
          </p:nvPr>
        </p:nvSpPr>
        <p:spPr/>
        <p:txBody>
          <a:bodyPr>
            <a:normAutofit lnSpcReduction="10000"/>
          </a:bodyPr>
          <a:lstStyle/>
          <a:p>
            <a:pPr algn="just">
              <a:lnSpc>
                <a:spcPct val="150000"/>
              </a:lnSpc>
            </a:pPr>
            <a:r>
              <a:rPr lang="fr-FR" dirty="0">
                <a:latin typeface="Times" charset="0"/>
                <a:ea typeface="Times" charset="0"/>
                <a:cs typeface="Times" charset="0"/>
              </a:rPr>
              <a:t>Dans une démocratie, chacun a le droit d’avoir ses propres idées et de les </a:t>
            </a:r>
            <a:r>
              <a:rPr lang="fr-FR" b="1" dirty="0">
                <a:latin typeface="Times" charset="0"/>
                <a:ea typeface="Times" charset="0"/>
                <a:cs typeface="Times" charset="0"/>
              </a:rPr>
              <a:t>confronter</a:t>
            </a:r>
            <a:r>
              <a:rPr lang="fr-FR" dirty="0">
                <a:latin typeface="Times" charset="0"/>
                <a:ea typeface="Times" charset="0"/>
                <a:cs typeface="Times" charset="0"/>
              </a:rPr>
              <a:t> à celles des autres. À l’école, entre amis, dans la famille, les débats permettent de s’exprimer : on y </a:t>
            </a:r>
            <a:r>
              <a:rPr lang="fr-FR" b="1" dirty="0">
                <a:latin typeface="Times" charset="0"/>
                <a:ea typeface="Times" charset="0"/>
                <a:cs typeface="Times" charset="0"/>
              </a:rPr>
              <a:t>défend son point de vue</a:t>
            </a:r>
            <a:r>
              <a:rPr lang="fr-FR" dirty="0">
                <a:latin typeface="Times" charset="0"/>
                <a:ea typeface="Times" charset="0"/>
                <a:cs typeface="Times" charset="0"/>
              </a:rPr>
              <a:t>, mais </a:t>
            </a:r>
            <a:r>
              <a:rPr lang="fr-FR" b="1" dirty="0">
                <a:latin typeface="Times" charset="0"/>
                <a:ea typeface="Times" charset="0"/>
                <a:cs typeface="Times" charset="0"/>
              </a:rPr>
              <a:t>on découvre et on écoute aussi les opinions des autres</a:t>
            </a:r>
            <a:r>
              <a:rPr lang="fr-FR" dirty="0">
                <a:latin typeface="Times" charset="0"/>
                <a:ea typeface="Times" charset="0"/>
                <a:cs typeface="Times" charset="0"/>
              </a:rPr>
              <a:t>, même si on n’est pas </a:t>
            </a:r>
            <a:r>
              <a:rPr lang="fr-FR" dirty="0" smtClean="0">
                <a:latin typeface="Times" charset="0"/>
                <a:ea typeface="Times" charset="0"/>
                <a:cs typeface="Times" charset="0"/>
              </a:rPr>
              <a:t>d’accord.</a:t>
            </a:r>
          </a:p>
          <a:p>
            <a:pPr algn="just">
              <a:lnSpc>
                <a:spcPct val="150000"/>
              </a:lnSpc>
            </a:pPr>
            <a:r>
              <a:rPr lang="fr-FR" b="1" dirty="0" smtClean="0">
                <a:latin typeface="Times" charset="0"/>
                <a:ea typeface="Times" charset="0"/>
                <a:cs typeface="Times" charset="0"/>
              </a:rPr>
              <a:t>Comment </a:t>
            </a:r>
            <a:r>
              <a:rPr lang="fr-FR" b="1" dirty="0">
                <a:latin typeface="Times" charset="0"/>
                <a:ea typeface="Times" charset="0"/>
                <a:cs typeface="Times" charset="0"/>
              </a:rPr>
              <a:t>discuter </a:t>
            </a:r>
            <a:r>
              <a:rPr lang="fr-FR" b="1" dirty="0" smtClean="0">
                <a:latin typeface="Times" charset="0"/>
                <a:ea typeface="Times" charset="0"/>
                <a:cs typeface="Times" charset="0"/>
              </a:rPr>
              <a:t>ensemble et prendre parole </a:t>
            </a:r>
            <a:r>
              <a:rPr lang="fr-FR" b="1" dirty="0">
                <a:latin typeface="Times" charset="0"/>
                <a:ea typeface="Times" charset="0"/>
                <a:cs typeface="Times" charset="0"/>
              </a:rPr>
              <a:t>sans se disputer </a:t>
            </a:r>
            <a:r>
              <a:rPr lang="fr-FR" b="1" dirty="0" smtClean="0">
                <a:latin typeface="Times" charset="0"/>
                <a:ea typeface="Times" charset="0"/>
                <a:cs typeface="Times" charset="0"/>
              </a:rPr>
              <a:t>? </a:t>
            </a:r>
            <a:endParaRPr lang="fr-FR" b="1" dirty="0">
              <a:latin typeface="Times" charset="0"/>
              <a:ea typeface="Times" charset="0"/>
              <a:cs typeface="Times" charset="0"/>
            </a:endParaRPr>
          </a:p>
        </p:txBody>
      </p:sp>
      <p:pic>
        <p:nvPicPr>
          <p:cNvPr id="1028" name="Picture 4" descr="mage associée"/>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390416" y="5830146"/>
            <a:ext cx="2801584" cy="102785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186346671"/>
      </p:ext>
    </p:extLst>
  </p:cSld>
  <p:clrMapOvr>
    <a:masterClrMapping/>
  </p:clrMapOvr>
  <p:transition>
    <p:pull dir="l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b="1" dirty="0" smtClean="0">
                <a:latin typeface="Times" charset="0"/>
                <a:ea typeface="Times" charset="0"/>
                <a:cs typeface="Times" charset="0"/>
              </a:rPr>
              <a:t>Donner un exemple</a:t>
            </a:r>
            <a:endParaRPr lang="fr-FR" sz="3600" b="1" dirty="0">
              <a:latin typeface="Times" charset="0"/>
              <a:ea typeface="Times" charset="0"/>
              <a:cs typeface="Times" charset="0"/>
            </a:endParaRPr>
          </a:p>
        </p:txBody>
      </p:sp>
      <p:sp>
        <p:nvSpPr>
          <p:cNvPr id="3" name="Espace réservé du contenu 2"/>
          <p:cNvSpPr>
            <a:spLocks noGrp="1"/>
          </p:cNvSpPr>
          <p:nvPr>
            <p:ph idx="1"/>
          </p:nvPr>
        </p:nvSpPr>
        <p:spPr>
          <a:xfrm>
            <a:off x="1104407" y="2363192"/>
            <a:ext cx="10105900" cy="4085111"/>
          </a:xfrm>
        </p:spPr>
        <p:txBody>
          <a:bodyPr>
            <a:normAutofit/>
          </a:bodyPr>
          <a:lstStyle/>
          <a:p>
            <a:pPr algn="just">
              <a:lnSpc>
                <a:spcPct val="120000"/>
              </a:lnSpc>
            </a:pPr>
            <a:r>
              <a:rPr lang="en-US" sz="2200" dirty="0" smtClean="0">
                <a:latin typeface="Times" charset="0"/>
                <a:ea typeface="Times" charset="0"/>
                <a:cs typeface="Times" charset="0"/>
              </a:rPr>
              <a:t>Je </a:t>
            </a:r>
            <a:r>
              <a:rPr lang="en-US" sz="2200" dirty="0" err="1" smtClean="0">
                <a:latin typeface="Times" charset="0"/>
                <a:ea typeface="Times" charset="0"/>
                <a:cs typeface="Times" charset="0"/>
              </a:rPr>
              <a:t>prendrai</a:t>
            </a:r>
            <a:r>
              <a:rPr lang="en-US" sz="2200" dirty="0" smtClean="0">
                <a:latin typeface="Times" charset="0"/>
                <a:ea typeface="Times" charset="0"/>
                <a:cs typeface="Times" charset="0"/>
              </a:rPr>
              <a:t> </a:t>
            </a:r>
            <a:r>
              <a:rPr lang="en-US" sz="2200" dirty="0" err="1" smtClean="0">
                <a:latin typeface="Times" charset="0"/>
                <a:ea typeface="Times" charset="0"/>
                <a:cs typeface="Times" charset="0"/>
              </a:rPr>
              <a:t>comme</a:t>
            </a:r>
            <a:r>
              <a:rPr lang="en-US" sz="2200" dirty="0" smtClean="0">
                <a:latin typeface="Times" charset="0"/>
                <a:ea typeface="Times" charset="0"/>
                <a:cs typeface="Times" charset="0"/>
              </a:rPr>
              <a:t> </a:t>
            </a:r>
            <a:r>
              <a:rPr lang="en-US" sz="2200" dirty="0" err="1" smtClean="0">
                <a:latin typeface="Times" charset="0"/>
                <a:ea typeface="Times" charset="0"/>
                <a:cs typeface="Times" charset="0"/>
              </a:rPr>
              <a:t>exemple</a:t>
            </a:r>
            <a:r>
              <a:rPr lang="en-US" sz="2200" dirty="0" smtClean="0">
                <a:latin typeface="Times" charset="0"/>
                <a:ea typeface="Times" charset="0"/>
                <a:cs typeface="Times" charset="0"/>
              </a:rPr>
              <a:t> le </a:t>
            </a:r>
            <a:r>
              <a:rPr lang="en-US" sz="2200" dirty="0" err="1" smtClean="0">
                <a:latin typeface="Times" charset="0"/>
                <a:ea typeface="Times" charset="0"/>
                <a:cs typeface="Times" charset="0"/>
              </a:rPr>
              <a:t>cas</a:t>
            </a:r>
            <a:r>
              <a:rPr lang="en-US" sz="2200" dirty="0" smtClean="0">
                <a:latin typeface="Times" charset="0"/>
                <a:ea typeface="Times" charset="0"/>
                <a:cs typeface="Times" charset="0"/>
              </a:rPr>
              <a:t>/</a:t>
            </a:r>
            <a:r>
              <a:rPr lang="en-US" sz="2200" dirty="0" err="1" smtClean="0">
                <a:latin typeface="Times" charset="0"/>
                <a:ea typeface="Times" charset="0"/>
                <a:cs typeface="Times" charset="0"/>
              </a:rPr>
              <a:t>l’opinion</a:t>
            </a:r>
            <a:r>
              <a:rPr lang="en-US" sz="2200" dirty="0" smtClean="0">
                <a:latin typeface="Times" charset="0"/>
                <a:ea typeface="Times" charset="0"/>
                <a:cs typeface="Times" charset="0"/>
              </a:rPr>
              <a:t> de</a:t>
            </a:r>
            <a:r>
              <a:rPr lang="is-IS" sz="2200" dirty="0" smtClean="0">
                <a:latin typeface="Times" charset="0"/>
                <a:ea typeface="Times" charset="0"/>
                <a:cs typeface="Times" charset="0"/>
              </a:rPr>
              <a:t>…..</a:t>
            </a:r>
            <a:endParaRPr lang="fr-FR" sz="2200" dirty="0" smtClean="0">
              <a:latin typeface="Times" charset="0"/>
              <a:ea typeface="Times" charset="0"/>
              <a:cs typeface="Times" charset="0"/>
            </a:endParaRPr>
          </a:p>
          <a:p>
            <a:pPr algn="just">
              <a:lnSpc>
                <a:spcPct val="120000"/>
              </a:lnSpc>
            </a:pPr>
            <a:r>
              <a:rPr lang="fr-FR" sz="2200" dirty="0" smtClean="0">
                <a:latin typeface="Times" charset="0"/>
                <a:ea typeface="Times" charset="0"/>
                <a:cs typeface="Times" charset="0"/>
              </a:rPr>
              <a:t>Prenons l’exemple de</a:t>
            </a:r>
            <a:r>
              <a:rPr lang="is-IS" sz="2200" dirty="0" smtClean="0">
                <a:latin typeface="Times" charset="0"/>
                <a:ea typeface="Times" charset="0"/>
                <a:cs typeface="Times" charset="0"/>
              </a:rPr>
              <a:t>….....</a:t>
            </a:r>
            <a:endParaRPr lang="fr-FR" sz="2200" dirty="0" smtClean="0">
              <a:latin typeface="Times" charset="0"/>
              <a:ea typeface="Times" charset="0"/>
              <a:cs typeface="Times" charset="0"/>
            </a:endParaRPr>
          </a:p>
          <a:p>
            <a:pPr algn="just">
              <a:lnSpc>
                <a:spcPct val="120000"/>
              </a:lnSpc>
            </a:pPr>
            <a:r>
              <a:rPr lang="fr-FR" sz="2200" dirty="0" smtClean="0">
                <a:latin typeface="Times" charset="0"/>
                <a:ea typeface="Times" charset="0"/>
                <a:cs typeface="Times" charset="0"/>
              </a:rPr>
              <a:t>Considérons le cas de </a:t>
            </a:r>
            <a:r>
              <a:rPr lang="is-IS" sz="2200" dirty="0" smtClean="0">
                <a:latin typeface="Times" charset="0"/>
                <a:ea typeface="Times" charset="0"/>
                <a:cs typeface="Times" charset="0"/>
              </a:rPr>
              <a:t>…....</a:t>
            </a:r>
          </a:p>
          <a:p>
            <a:pPr algn="just">
              <a:lnSpc>
                <a:spcPct val="120000"/>
              </a:lnSpc>
            </a:pPr>
            <a:r>
              <a:rPr lang="is-IS" sz="2200" dirty="0" smtClean="0">
                <a:latin typeface="Times" charset="0"/>
                <a:ea typeface="Times" charset="0"/>
                <a:cs typeface="Times" charset="0"/>
              </a:rPr>
              <a:t>En voici un exemple.......</a:t>
            </a:r>
            <a:endParaRPr lang="fr-FR" sz="2200" dirty="0">
              <a:latin typeface="Times" charset="0"/>
              <a:ea typeface="Times" charset="0"/>
              <a:cs typeface="Times" charset="0"/>
            </a:endParaRPr>
          </a:p>
          <a:p>
            <a:pPr algn="just">
              <a:lnSpc>
                <a:spcPct val="120000"/>
              </a:lnSpc>
            </a:pPr>
            <a:endParaRPr lang="fr-FR" sz="2200" dirty="0" smtClean="0"/>
          </a:p>
        </p:txBody>
      </p:sp>
      <p:pic>
        <p:nvPicPr>
          <p:cNvPr id="1028" name="Picture 4" descr="mage associée"/>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820894" y="5988082"/>
            <a:ext cx="2371105" cy="86991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508602062"/>
      </p:ext>
    </p:extLst>
  </p:cSld>
  <p:clrMapOvr>
    <a:masterClrMapping/>
  </p:clrMapOvr>
  <p:transition>
    <p:pull dir="l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b="1" dirty="0" smtClean="0">
                <a:latin typeface="Times" charset="0"/>
                <a:ea typeface="Times" charset="0"/>
                <a:cs typeface="Times" charset="0"/>
              </a:rPr>
              <a:t>Demander des précisions</a:t>
            </a:r>
            <a:endParaRPr lang="fr-FR" sz="3600" b="1" dirty="0">
              <a:latin typeface="Times" charset="0"/>
              <a:ea typeface="Times" charset="0"/>
              <a:cs typeface="Times" charset="0"/>
            </a:endParaRPr>
          </a:p>
        </p:txBody>
      </p:sp>
      <p:sp>
        <p:nvSpPr>
          <p:cNvPr id="3" name="Espace réservé du contenu 2"/>
          <p:cNvSpPr>
            <a:spLocks noGrp="1"/>
          </p:cNvSpPr>
          <p:nvPr>
            <p:ph idx="1"/>
          </p:nvPr>
        </p:nvSpPr>
        <p:spPr>
          <a:xfrm>
            <a:off x="1104407" y="2363192"/>
            <a:ext cx="10105900" cy="4085111"/>
          </a:xfrm>
        </p:spPr>
        <p:txBody>
          <a:bodyPr>
            <a:normAutofit/>
          </a:bodyPr>
          <a:lstStyle/>
          <a:p>
            <a:pPr algn="just">
              <a:lnSpc>
                <a:spcPct val="120000"/>
              </a:lnSpc>
            </a:pPr>
            <a:r>
              <a:rPr lang="en-US" sz="2200" dirty="0" err="1" smtClean="0">
                <a:latin typeface="Times" charset="0"/>
                <a:ea typeface="Times" charset="0"/>
                <a:cs typeface="Times" charset="0"/>
              </a:rPr>
              <a:t>Qu’est</a:t>
            </a:r>
            <a:r>
              <a:rPr lang="en-US" sz="2200" dirty="0" smtClean="0">
                <a:latin typeface="Times" charset="0"/>
                <a:ea typeface="Times" charset="0"/>
                <a:cs typeface="Times" charset="0"/>
              </a:rPr>
              <a:t> </a:t>
            </a:r>
            <a:r>
              <a:rPr lang="en-US" sz="2200" dirty="0" err="1" smtClean="0">
                <a:latin typeface="Times" charset="0"/>
                <a:ea typeface="Times" charset="0"/>
                <a:cs typeface="Times" charset="0"/>
              </a:rPr>
              <a:t>ce</a:t>
            </a:r>
            <a:r>
              <a:rPr lang="en-US" sz="2200" dirty="0" smtClean="0">
                <a:latin typeface="Times" charset="0"/>
                <a:ea typeface="Times" charset="0"/>
                <a:cs typeface="Times" charset="0"/>
              </a:rPr>
              <a:t> que </a:t>
            </a:r>
            <a:r>
              <a:rPr lang="en-US" sz="2200" dirty="0" err="1" smtClean="0">
                <a:latin typeface="Times" charset="0"/>
                <a:ea typeface="Times" charset="0"/>
                <a:cs typeface="Times" charset="0"/>
              </a:rPr>
              <a:t>vous</a:t>
            </a:r>
            <a:r>
              <a:rPr lang="en-US" sz="2200" dirty="0" smtClean="0">
                <a:latin typeface="Times" charset="0"/>
                <a:ea typeface="Times" charset="0"/>
                <a:cs typeface="Times" charset="0"/>
              </a:rPr>
              <a:t> </a:t>
            </a:r>
            <a:r>
              <a:rPr lang="en-US" sz="2200" dirty="0" err="1" smtClean="0">
                <a:latin typeface="Times" charset="0"/>
                <a:ea typeface="Times" charset="0"/>
                <a:cs typeface="Times" charset="0"/>
              </a:rPr>
              <a:t>voulez</a:t>
            </a:r>
            <a:r>
              <a:rPr lang="en-US" sz="2200" dirty="0" smtClean="0">
                <a:latin typeface="Times" charset="0"/>
                <a:ea typeface="Times" charset="0"/>
                <a:cs typeface="Times" charset="0"/>
              </a:rPr>
              <a:t> dire par</a:t>
            </a:r>
            <a:r>
              <a:rPr lang="is-IS" sz="2200" dirty="0" smtClean="0">
                <a:latin typeface="Times" charset="0"/>
                <a:ea typeface="Times" charset="0"/>
                <a:cs typeface="Times" charset="0"/>
              </a:rPr>
              <a:t>…..?</a:t>
            </a:r>
            <a:endParaRPr lang="fr-FR" sz="2200" dirty="0" smtClean="0">
              <a:latin typeface="Times" charset="0"/>
              <a:ea typeface="Times" charset="0"/>
              <a:cs typeface="Times" charset="0"/>
            </a:endParaRPr>
          </a:p>
          <a:p>
            <a:pPr algn="just">
              <a:lnSpc>
                <a:spcPct val="120000"/>
              </a:lnSpc>
            </a:pPr>
            <a:r>
              <a:rPr lang="en-US" sz="2200" dirty="0" err="1" smtClean="0">
                <a:latin typeface="Times" charset="0"/>
                <a:ea typeface="Times" charset="0"/>
                <a:cs typeface="Times" charset="0"/>
              </a:rPr>
              <a:t>Pourriez-vous</a:t>
            </a:r>
            <a:r>
              <a:rPr lang="en-US" sz="2200" dirty="0" smtClean="0">
                <a:latin typeface="Times" charset="0"/>
                <a:ea typeface="Times" charset="0"/>
                <a:cs typeface="Times" charset="0"/>
              </a:rPr>
              <a:t> </a:t>
            </a:r>
            <a:r>
              <a:rPr lang="en-US" sz="2200" dirty="0" err="1" smtClean="0">
                <a:latin typeface="Times" charset="0"/>
                <a:ea typeface="Times" charset="0"/>
                <a:cs typeface="Times" charset="0"/>
              </a:rPr>
              <a:t>préciser</a:t>
            </a:r>
            <a:r>
              <a:rPr lang="en-US" sz="2200" dirty="0" smtClean="0">
                <a:latin typeface="Times" charset="0"/>
                <a:ea typeface="Times" charset="0"/>
                <a:cs typeface="Times" charset="0"/>
              </a:rPr>
              <a:t> </a:t>
            </a:r>
            <a:r>
              <a:rPr lang="en-US" sz="2200" dirty="0" err="1" smtClean="0">
                <a:latin typeface="Times" charset="0"/>
                <a:ea typeface="Times" charset="0"/>
                <a:cs typeface="Times" charset="0"/>
              </a:rPr>
              <a:t>votre</a:t>
            </a:r>
            <a:r>
              <a:rPr lang="en-US" sz="2200" dirty="0" smtClean="0">
                <a:latin typeface="Times" charset="0"/>
                <a:ea typeface="Times" charset="0"/>
                <a:cs typeface="Times" charset="0"/>
              </a:rPr>
              <a:t> </a:t>
            </a:r>
            <a:r>
              <a:rPr lang="en-US" sz="2200" dirty="0" err="1" smtClean="0">
                <a:latin typeface="Times" charset="0"/>
                <a:ea typeface="Times" charset="0"/>
                <a:cs typeface="Times" charset="0"/>
              </a:rPr>
              <a:t>pensée</a:t>
            </a:r>
            <a:r>
              <a:rPr lang="en-US" sz="2200" dirty="0" smtClean="0">
                <a:latin typeface="Times" charset="0"/>
                <a:ea typeface="Times" charset="0"/>
                <a:cs typeface="Times" charset="0"/>
              </a:rPr>
              <a:t> ?</a:t>
            </a:r>
            <a:endParaRPr lang="fr-FR" sz="2200" dirty="0" smtClean="0">
              <a:latin typeface="Times" charset="0"/>
              <a:ea typeface="Times" charset="0"/>
              <a:cs typeface="Times" charset="0"/>
            </a:endParaRPr>
          </a:p>
          <a:p>
            <a:pPr algn="just">
              <a:lnSpc>
                <a:spcPct val="120000"/>
              </a:lnSpc>
            </a:pPr>
            <a:r>
              <a:rPr lang="en-US" sz="2200" dirty="0" err="1" smtClean="0">
                <a:latin typeface="Times" charset="0"/>
                <a:ea typeface="Times" charset="0"/>
                <a:cs typeface="Times" charset="0"/>
              </a:rPr>
              <a:t>Pourriez-vous</a:t>
            </a:r>
            <a:r>
              <a:rPr lang="en-US" sz="2200" dirty="0" smtClean="0">
                <a:latin typeface="Times" charset="0"/>
                <a:ea typeface="Times" charset="0"/>
                <a:cs typeface="Times" charset="0"/>
              </a:rPr>
              <a:t> </a:t>
            </a:r>
            <a:r>
              <a:rPr lang="en-US" sz="2200" dirty="0" err="1" smtClean="0">
                <a:latin typeface="Times" charset="0"/>
                <a:ea typeface="Times" charset="0"/>
                <a:cs typeface="Times" charset="0"/>
              </a:rPr>
              <a:t>m’expliquer</a:t>
            </a:r>
            <a:r>
              <a:rPr lang="en-US" sz="2200" dirty="0" smtClean="0">
                <a:latin typeface="Times" charset="0"/>
                <a:ea typeface="Times" charset="0"/>
                <a:cs typeface="Times" charset="0"/>
              </a:rPr>
              <a:t> </a:t>
            </a:r>
            <a:r>
              <a:rPr lang="en-US" sz="2200" dirty="0" err="1" smtClean="0">
                <a:latin typeface="Times" charset="0"/>
                <a:ea typeface="Times" charset="0"/>
                <a:cs typeface="Times" charset="0"/>
              </a:rPr>
              <a:t>cela</a:t>
            </a:r>
            <a:r>
              <a:rPr lang="en-US" sz="2200" dirty="0" smtClean="0">
                <a:latin typeface="Times" charset="0"/>
                <a:ea typeface="Times" charset="0"/>
                <a:cs typeface="Times" charset="0"/>
              </a:rPr>
              <a:t> ?</a:t>
            </a:r>
            <a:endParaRPr lang="is-IS" sz="2200" dirty="0" smtClean="0">
              <a:latin typeface="Times" charset="0"/>
              <a:ea typeface="Times" charset="0"/>
              <a:cs typeface="Times" charset="0"/>
            </a:endParaRPr>
          </a:p>
          <a:p>
            <a:pPr algn="just">
              <a:lnSpc>
                <a:spcPct val="120000"/>
              </a:lnSpc>
            </a:pPr>
            <a:r>
              <a:rPr lang="en-US" sz="2200" dirty="0" err="1" smtClean="0">
                <a:latin typeface="Times" charset="0"/>
                <a:ea typeface="Times" charset="0"/>
                <a:cs typeface="Times" charset="0"/>
              </a:rPr>
              <a:t>Qu’entendez-vous</a:t>
            </a:r>
            <a:r>
              <a:rPr lang="en-US" sz="2200" dirty="0" smtClean="0">
                <a:latin typeface="Times" charset="0"/>
                <a:ea typeface="Times" charset="0"/>
                <a:cs typeface="Times" charset="0"/>
              </a:rPr>
              <a:t> par</a:t>
            </a:r>
            <a:r>
              <a:rPr lang="is-IS" sz="2200" dirty="0" smtClean="0">
                <a:latin typeface="Times" charset="0"/>
                <a:ea typeface="Times" charset="0"/>
                <a:cs typeface="Times" charset="0"/>
              </a:rPr>
              <a:t>…..?</a:t>
            </a:r>
            <a:endParaRPr lang="fr-FR" sz="2200" dirty="0">
              <a:latin typeface="Times" charset="0"/>
              <a:ea typeface="Times" charset="0"/>
              <a:cs typeface="Times" charset="0"/>
            </a:endParaRPr>
          </a:p>
          <a:p>
            <a:pPr algn="just">
              <a:lnSpc>
                <a:spcPct val="120000"/>
              </a:lnSpc>
            </a:pPr>
            <a:endParaRPr lang="fr-FR" sz="2200" dirty="0" smtClean="0"/>
          </a:p>
        </p:txBody>
      </p:sp>
      <p:pic>
        <p:nvPicPr>
          <p:cNvPr id="1028" name="Picture 4" descr="mage associée"/>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820894" y="5988082"/>
            <a:ext cx="2371105" cy="86991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02917814"/>
      </p:ext>
    </p:extLst>
  </p:cSld>
  <p:clrMapOvr>
    <a:masterClrMapping/>
  </p:clrMapOvr>
  <p:transition>
    <p:pull dir="l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b="1" dirty="0" smtClean="0">
                <a:latin typeface="Times" charset="0"/>
                <a:ea typeface="Times" charset="0"/>
                <a:cs typeface="Times" charset="0"/>
              </a:rPr>
              <a:t>Connaître l’avis de l’autre</a:t>
            </a:r>
            <a:endParaRPr lang="fr-FR" sz="3600" b="1" dirty="0">
              <a:latin typeface="Times" charset="0"/>
              <a:ea typeface="Times" charset="0"/>
              <a:cs typeface="Times" charset="0"/>
            </a:endParaRPr>
          </a:p>
        </p:txBody>
      </p:sp>
      <p:sp>
        <p:nvSpPr>
          <p:cNvPr id="3" name="Espace réservé du contenu 2"/>
          <p:cNvSpPr>
            <a:spLocks noGrp="1"/>
          </p:cNvSpPr>
          <p:nvPr>
            <p:ph idx="1"/>
          </p:nvPr>
        </p:nvSpPr>
        <p:spPr>
          <a:xfrm>
            <a:off x="1104407" y="2363192"/>
            <a:ext cx="10105900" cy="4085111"/>
          </a:xfrm>
        </p:spPr>
        <p:txBody>
          <a:bodyPr>
            <a:normAutofit/>
          </a:bodyPr>
          <a:lstStyle/>
          <a:p>
            <a:pPr algn="just">
              <a:lnSpc>
                <a:spcPct val="120000"/>
              </a:lnSpc>
            </a:pPr>
            <a:r>
              <a:rPr lang="en-US" sz="2200" dirty="0" err="1" smtClean="0">
                <a:latin typeface="Times" charset="0"/>
                <a:ea typeface="Times" charset="0"/>
                <a:cs typeface="Times" charset="0"/>
              </a:rPr>
              <a:t>Qu’est-ce</a:t>
            </a:r>
            <a:r>
              <a:rPr lang="en-US" sz="2200" dirty="0" smtClean="0">
                <a:latin typeface="Times" charset="0"/>
                <a:ea typeface="Times" charset="0"/>
                <a:cs typeface="Times" charset="0"/>
              </a:rPr>
              <a:t> que </a:t>
            </a:r>
            <a:r>
              <a:rPr lang="en-US" sz="2200" dirty="0" err="1" smtClean="0">
                <a:latin typeface="Times" charset="0"/>
                <a:ea typeface="Times" charset="0"/>
                <a:cs typeface="Times" charset="0"/>
              </a:rPr>
              <a:t>vous</a:t>
            </a:r>
            <a:r>
              <a:rPr lang="en-US" sz="2200" dirty="0" smtClean="0">
                <a:latin typeface="Times" charset="0"/>
                <a:ea typeface="Times" charset="0"/>
                <a:cs typeface="Times" charset="0"/>
              </a:rPr>
              <a:t> </a:t>
            </a:r>
            <a:r>
              <a:rPr lang="en-US" sz="2200" dirty="0" err="1" smtClean="0">
                <a:latin typeface="Times" charset="0"/>
                <a:ea typeface="Times" charset="0"/>
                <a:cs typeface="Times" charset="0"/>
              </a:rPr>
              <a:t>en</a:t>
            </a:r>
            <a:r>
              <a:rPr lang="en-US" sz="2200" dirty="0" smtClean="0">
                <a:latin typeface="Times" charset="0"/>
                <a:ea typeface="Times" charset="0"/>
                <a:cs typeface="Times" charset="0"/>
              </a:rPr>
              <a:t> </a:t>
            </a:r>
            <a:r>
              <a:rPr lang="en-US" sz="2200" dirty="0" err="1" smtClean="0">
                <a:latin typeface="Times" charset="0"/>
                <a:ea typeface="Times" charset="0"/>
                <a:cs typeface="Times" charset="0"/>
              </a:rPr>
              <a:t>pensez</a:t>
            </a:r>
            <a:r>
              <a:rPr lang="en-US" sz="2200" dirty="0" smtClean="0">
                <a:latin typeface="Times" charset="0"/>
                <a:ea typeface="Times" charset="0"/>
                <a:cs typeface="Times" charset="0"/>
              </a:rPr>
              <a:t> ?</a:t>
            </a:r>
            <a:endParaRPr lang="fr-FR" sz="2200" dirty="0" smtClean="0">
              <a:latin typeface="Times" charset="0"/>
              <a:ea typeface="Times" charset="0"/>
              <a:cs typeface="Times" charset="0"/>
            </a:endParaRPr>
          </a:p>
          <a:p>
            <a:pPr algn="just">
              <a:lnSpc>
                <a:spcPct val="120000"/>
              </a:lnSpc>
            </a:pPr>
            <a:r>
              <a:rPr lang="en-US" sz="2200" dirty="0" err="1" smtClean="0">
                <a:latin typeface="Times" charset="0"/>
                <a:ea typeface="Times" charset="0"/>
                <a:cs typeface="Times" charset="0"/>
              </a:rPr>
              <a:t>Dites</a:t>
            </a:r>
            <a:r>
              <a:rPr lang="en-US" sz="2200" dirty="0" smtClean="0">
                <a:latin typeface="Times" charset="0"/>
                <a:ea typeface="Times" charset="0"/>
                <a:cs typeface="Times" charset="0"/>
              </a:rPr>
              <a:t>-nous </a:t>
            </a:r>
            <a:r>
              <a:rPr lang="en-US" sz="2200" dirty="0" err="1" smtClean="0">
                <a:latin typeface="Times" charset="0"/>
                <a:ea typeface="Times" charset="0"/>
                <a:cs typeface="Times" charset="0"/>
              </a:rPr>
              <a:t>ce</a:t>
            </a:r>
            <a:r>
              <a:rPr lang="en-US" sz="2200" dirty="0" smtClean="0">
                <a:latin typeface="Times" charset="0"/>
                <a:ea typeface="Times" charset="0"/>
                <a:cs typeface="Times" charset="0"/>
              </a:rPr>
              <a:t> que </a:t>
            </a:r>
            <a:r>
              <a:rPr lang="en-US" sz="2200" dirty="0" err="1" smtClean="0">
                <a:latin typeface="Times" charset="0"/>
                <a:ea typeface="Times" charset="0"/>
                <a:cs typeface="Times" charset="0"/>
              </a:rPr>
              <a:t>vous</a:t>
            </a:r>
            <a:r>
              <a:rPr lang="en-US" sz="2200" dirty="0" smtClean="0">
                <a:latin typeface="Times" charset="0"/>
                <a:ea typeface="Times" charset="0"/>
                <a:cs typeface="Times" charset="0"/>
              </a:rPr>
              <a:t> </a:t>
            </a:r>
            <a:r>
              <a:rPr lang="en-US" sz="2200" dirty="0" err="1" smtClean="0">
                <a:latin typeface="Times" charset="0"/>
                <a:ea typeface="Times" charset="0"/>
                <a:cs typeface="Times" charset="0"/>
              </a:rPr>
              <a:t>en</a:t>
            </a:r>
            <a:r>
              <a:rPr lang="en-US" sz="2200" dirty="0" smtClean="0">
                <a:latin typeface="Times" charset="0"/>
                <a:ea typeface="Times" charset="0"/>
                <a:cs typeface="Times" charset="0"/>
              </a:rPr>
              <a:t> </a:t>
            </a:r>
            <a:r>
              <a:rPr lang="en-US" sz="2200" dirty="0" err="1" smtClean="0">
                <a:latin typeface="Times" charset="0"/>
                <a:ea typeface="Times" charset="0"/>
                <a:cs typeface="Times" charset="0"/>
              </a:rPr>
              <a:t>pensez</a:t>
            </a:r>
            <a:r>
              <a:rPr lang="en-US" sz="2200" dirty="0" smtClean="0">
                <a:latin typeface="Times" charset="0"/>
                <a:ea typeface="Times" charset="0"/>
                <a:cs typeface="Times" charset="0"/>
              </a:rPr>
              <a:t> ? </a:t>
            </a:r>
            <a:endParaRPr lang="fr-FR" sz="2200" dirty="0" smtClean="0">
              <a:latin typeface="Times" charset="0"/>
              <a:ea typeface="Times" charset="0"/>
              <a:cs typeface="Times" charset="0"/>
            </a:endParaRPr>
          </a:p>
          <a:p>
            <a:pPr algn="just">
              <a:lnSpc>
                <a:spcPct val="120000"/>
              </a:lnSpc>
            </a:pPr>
            <a:r>
              <a:rPr lang="en-US" sz="2200" dirty="0" smtClean="0">
                <a:latin typeface="Times" charset="0"/>
                <a:ea typeface="Times" charset="0"/>
                <a:cs typeface="Times" charset="0"/>
              </a:rPr>
              <a:t>Comment </a:t>
            </a:r>
            <a:r>
              <a:rPr lang="en-US" sz="2200" dirty="0" err="1" smtClean="0">
                <a:latin typeface="Times" charset="0"/>
                <a:ea typeface="Times" charset="0"/>
                <a:cs typeface="Times" charset="0"/>
              </a:rPr>
              <a:t>voyez-vous</a:t>
            </a:r>
            <a:r>
              <a:rPr lang="en-US" sz="2200" dirty="0" smtClean="0">
                <a:latin typeface="Times" charset="0"/>
                <a:ea typeface="Times" charset="0"/>
                <a:cs typeface="Times" charset="0"/>
              </a:rPr>
              <a:t> </a:t>
            </a:r>
            <a:r>
              <a:rPr lang="en-US" sz="2200" dirty="0" err="1" smtClean="0">
                <a:latin typeface="Times" charset="0"/>
                <a:ea typeface="Times" charset="0"/>
                <a:cs typeface="Times" charset="0"/>
              </a:rPr>
              <a:t>ce</a:t>
            </a:r>
            <a:r>
              <a:rPr lang="en-US" sz="2200" dirty="0" smtClean="0">
                <a:latin typeface="Times" charset="0"/>
                <a:ea typeface="Times" charset="0"/>
                <a:cs typeface="Times" charset="0"/>
              </a:rPr>
              <a:t> </a:t>
            </a:r>
            <a:r>
              <a:rPr lang="en-US" sz="2200" dirty="0" err="1" smtClean="0">
                <a:latin typeface="Times" charset="0"/>
                <a:ea typeface="Times" charset="0"/>
                <a:cs typeface="Times" charset="0"/>
              </a:rPr>
              <a:t>cas</a:t>
            </a:r>
            <a:r>
              <a:rPr lang="en-US" sz="2200" dirty="0" smtClean="0">
                <a:latin typeface="Times" charset="0"/>
                <a:ea typeface="Times" charset="0"/>
                <a:cs typeface="Times" charset="0"/>
              </a:rPr>
              <a:t> ?</a:t>
            </a:r>
            <a:endParaRPr lang="is-IS" sz="2200" dirty="0" smtClean="0">
              <a:latin typeface="Times" charset="0"/>
              <a:ea typeface="Times" charset="0"/>
              <a:cs typeface="Times" charset="0"/>
            </a:endParaRPr>
          </a:p>
          <a:p>
            <a:pPr algn="just">
              <a:lnSpc>
                <a:spcPct val="120000"/>
              </a:lnSpc>
            </a:pPr>
            <a:r>
              <a:rPr lang="en-US" sz="2200" dirty="0" err="1" smtClean="0">
                <a:latin typeface="Times" charset="0"/>
                <a:ea typeface="Times" charset="0"/>
                <a:cs typeface="Times" charset="0"/>
              </a:rPr>
              <a:t>Quel</a:t>
            </a:r>
            <a:r>
              <a:rPr lang="en-US" sz="2200" dirty="0" smtClean="0">
                <a:latin typeface="Times" charset="0"/>
                <a:ea typeface="Times" charset="0"/>
                <a:cs typeface="Times" charset="0"/>
              </a:rPr>
              <a:t> </a:t>
            </a:r>
            <a:r>
              <a:rPr lang="en-US" sz="2200" dirty="0" err="1" smtClean="0">
                <a:latin typeface="Times" charset="0"/>
                <a:ea typeface="Times" charset="0"/>
                <a:cs typeface="Times" charset="0"/>
              </a:rPr>
              <a:t>est</a:t>
            </a:r>
            <a:r>
              <a:rPr lang="en-US" sz="2200" dirty="0" smtClean="0">
                <a:latin typeface="Times" charset="0"/>
                <a:ea typeface="Times" charset="0"/>
                <a:cs typeface="Times" charset="0"/>
              </a:rPr>
              <a:t> </a:t>
            </a:r>
            <a:r>
              <a:rPr lang="en-US" sz="2200" dirty="0" err="1" smtClean="0">
                <a:latin typeface="Times" charset="0"/>
                <a:ea typeface="Times" charset="0"/>
                <a:cs typeface="Times" charset="0"/>
              </a:rPr>
              <a:t>votre</a:t>
            </a:r>
            <a:r>
              <a:rPr lang="en-US" sz="2200" dirty="0" smtClean="0">
                <a:latin typeface="Times" charset="0"/>
                <a:ea typeface="Times" charset="0"/>
                <a:cs typeface="Times" charset="0"/>
              </a:rPr>
              <a:t> </a:t>
            </a:r>
            <a:r>
              <a:rPr lang="en-US" sz="2200" dirty="0" err="1" smtClean="0">
                <a:latin typeface="Times" charset="0"/>
                <a:ea typeface="Times" charset="0"/>
                <a:cs typeface="Times" charset="0"/>
              </a:rPr>
              <a:t>avis</a:t>
            </a:r>
            <a:r>
              <a:rPr lang="en-US" sz="2200" dirty="0" smtClean="0">
                <a:latin typeface="Times" charset="0"/>
                <a:ea typeface="Times" charset="0"/>
                <a:cs typeface="Times" charset="0"/>
              </a:rPr>
              <a:t> </a:t>
            </a:r>
            <a:r>
              <a:rPr lang="en-US" sz="2200" dirty="0" err="1" smtClean="0">
                <a:latin typeface="Times" charset="0"/>
                <a:ea typeface="Times" charset="0"/>
                <a:cs typeface="Times" charset="0"/>
              </a:rPr>
              <a:t>à</a:t>
            </a:r>
            <a:r>
              <a:rPr lang="en-US" sz="2200" dirty="0" smtClean="0">
                <a:latin typeface="Times" charset="0"/>
                <a:ea typeface="Times" charset="0"/>
                <a:cs typeface="Times" charset="0"/>
              </a:rPr>
              <a:t> </a:t>
            </a:r>
            <a:r>
              <a:rPr lang="en-US" sz="2200" dirty="0" err="1" smtClean="0">
                <a:latin typeface="Times" charset="0"/>
                <a:ea typeface="Times" charset="0"/>
                <a:cs typeface="Times" charset="0"/>
              </a:rPr>
              <a:t>ce</a:t>
            </a:r>
            <a:r>
              <a:rPr lang="en-US" sz="2200" dirty="0" smtClean="0">
                <a:latin typeface="Times" charset="0"/>
                <a:ea typeface="Times" charset="0"/>
                <a:cs typeface="Times" charset="0"/>
              </a:rPr>
              <a:t> </a:t>
            </a:r>
            <a:r>
              <a:rPr lang="en-US" sz="2200" dirty="0" err="1" smtClean="0">
                <a:latin typeface="Times" charset="0"/>
                <a:ea typeface="Times" charset="0"/>
                <a:cs typeface="Times" charset="0"/>
              </a:rPr>
              <a:t>sujet</a:t>
            </a:r>
            <a:r>
              <a:rPr lang="en-US" sz="2200" dirty="0" smtClean="0">
                <a:latin typeface="Times" charset="0"/>
                <a:ea typeface="Times" charset="0"/>
                <a:cs typeface="Times" charset="0"/>
              </a:rPr>
              <a:t> ?</a:t>
            </a:r>
            <a:endParaRPr lang="fr-FR" sz="2200" dirty="0">
              <a:latin typeface="Times" charset="0"/>
              <a:ea typeface="Times" charset="0"/>
              <a:cs typeface="Times" charset="0"/>
            </a:endParaRPr>
          </a:p>
          <a:p>
            <a:pPr algn="just">
              <a:lnSpc>
                <a:spcPct val="120000"/>
              </a:lnSpc>
            </a:pPr>
            <a:endParaRPr lang="fr-FR" sz="2200" dirty="0" smtClean="0"/>
          </a:p>
        </p:txBody>
      </p:sp>
      <p:pic>
        <p:nvPicPr>
          <p:cNvPr id="1028" name="Picture 4" descr="mage associée"/>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820894" y="5988082"/>
            <a:ext cx="2371105" cy="86991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90047006"/>
      </p:ext>
    </p:extLst>
  </p:cSld>
  <p:clrMapOvr>
    <a:masterClrMapping/>
  </p:clrMapOvr>
  <p:transition>
    <p:pull dir="l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b="1" dirty="0" smtClean="0">
                <a:latin typeface="Times" charset="0"/>
                <a:ea typeface="Times" charset="0"/>
                <a:cs typeface="Times" charset="0"/>
              </a:rPr>
              <a:t>Le débat – Définition</a:t>
            </a:r>
            <a:endParaRPr lang="fr-FR" sz="3600" b="1" dirty="0">
              <a:latin typeface="Times" charset="0"/>
              <a:ea typeface="Times" charset="0"/>
              <a:cs typeface="Times" charset="0"/>
            </a:endParaRPr>
          </a:p>
        </p:txBody>
      </p:sp>
      <p:sp>
        <p:nvSpPr>
          <p:cNvPr id="3" name="Espace réservé du contenu 2"/>
          <p:cNvSpPr>
            <a:spLocks noGrp="1"/>
          </p:cNvSpPr>
          <p:nvPr>
            <p:ph idx="1"/>
          </p:nvPr>
        </p:nvSpPr>
        <p:spPr/>
        <p:txBody>
          <a:bodyPr>
            <a:normAutofit fontScale="92500" lnSpcReduction="20000"/>
          </a:bodyPr>
          <a:lstStyle/>
          <a:p>
            <a:pPr algn="just">
              <a:lnSpc>
                <a:spcPct val="150000"/>
              </a:lnSpc>
            </a:pPr>
            <a:r>
              <a:rPr lang="fr-FR" dirty="0">
                <a:latin typeface="Times" charset="0"/>
                <a:ea typeface="Times" charset="0"/>
                <a:cs typeface="Times" charset="0"/>
              </a:rPr>
              <a:t>On parle de débat quand on discute à plusieurs sur un sujet précis et que chacun donne </a:t>
            </a:r>
            <a:r>
              <a:rPr lang="fr-FR" b="1" dirty="0">
                <a:latin typeface="Times" charset="0"/>
                <a:ea typeface="Times" charset="0"/>
                <a:cs typeface="Times" charset="0"/>
              </a:rPr>
              <a:t>son point de vue</a:t>
            </a:r>
            <a:r>
              <a:rPr lang="fr-FR" dirty="0">
                <a:latin typeface="Times" charset="0"/>
                <a:ea typeface="Times" charset="0"/>
                <a:cs typeface="Times" charset="0"/>
              </a:rPr>
              <a:t>. Dans un débat, il y a souvent des </a:t>
            </a:r>
            <a:r>
              <a:rPr lang="fr-FR" b="1" dirty="0">
                <a:latin typeface="Times" charset="0"/>
                <a:ea typeface="Times" charset="0"/>
                <a:cs typeface="Times" charset="0"/>
              </a:rPr>
              <a:t>désaccords</a:t>
            </a:r>
            <a:r>
              <a:rPr lang="fr-FR" dirty="0">
                <a:latin typeface="Times" charset="0"/>
                <a:ea typeface="Times" charset="0"/>
                <a:cs typeface="Times" charset="0"/>
              </a:rPr>
              <a:t>, et chacun va essayer de </a:t>
            </a:r>
            <a:r>
              <a:rPr lang="fr-FR" b="1" dirty="0" smtClean="0">
                <a:latin typeface="Times" charset="0"/>
                <a:ea typeface="Times" charset="0"/>
                <a:cs typeface="Times" charset="0"/>
              </a:rPr>
              <a:t>convaincre</a:t>
            </a:r>
            <a:r>
              <a:rPr lang="fr-FR" dirty="0" smtClean="0">
                <a:latin typeface="Times" charset="0"/>
                <a:ea typeface="Times" charset="0"/>
                <a:cs typeface="Times" charset="0"/>
              </a:rPr>
              <a:t> </a:t>
            </a:r>
            <a:r>
              <a:rPr lang="fr-FR" dirty="0">
                <a:latin typeface="Times" charset="0"/>
                <a:ea typeface="Times" charset="0"/>
                <a:cs typeface="Times" charset="0"/>
              </a:rPr>
              <a:t>les autres grâce à des </a:t>
            </a:r>
            <a:r>
              <a:rPr lang="fr-FR" b="1" dirty="0" smtClean="0">
                <a:latin typeface="Times" charset="0"/>
                <a:ea typeface="Times" charset="0"/>
                <a:cs typeface="Times" charset="0"/>
              </a:rPr>
              <a:t>arguments</a:t>
            </a:r>
            <a:r>
              <a:rPr lang="fr-FR" dirty="0" smtClean="0">
                <a:latin typeface="Times" charset="0"/>
                <a:ea typeface="Times" charset="0"/>
                <a:cs typeface="Times" charset="0"/>
              </a:rPr>
              <a:t>. </a:t>
            </a:r>
          </a:p>
          <a:p>
            <a:pPr algn="just">
              <a:lnSpc>
                <a:spcPct val="150000"/>
              </a:lnSpc>
            </a:pPr>
            <a:r>
              <a:rPr lang="fr-FR" dirty="0" smtClean="0">
                <a:latin typeface="Times" charset="0"/>
                <a:ea typeface="Times" charset="0"/>
                <a:cs typeface="Times" charset="0"/>
              </a:rPr>
              <a:t>On </a:t>
            </a:r>
            <a:r>
              <a:rPr lang="fr-FR" dirty="0">
                <a:latin typeface="Times" charset="0"/>
                <a:ea typeface="Times" charset="0"/>
                <a:cs typeface="Times" charset="0"/>
              </a:rPr>
              <a:t>doit donc exprimer clairement ses idées et utiliser son </a:t>
            </a:r>
            <a:r>
              <a:rPr lang="fr-FR" b="1" dirty="0">
                <a:latin typeface="Times" charset="0"/>
                <a:ea typeface="Times" charset="0"/>
                <a:cs typeface="Times" charset="0"/>
              </a:rPr>
              <a:t>esprit </a:t>
            </a:r>
            <a:r>
              <a:rPr lang="fr-FR" b="1" dirty="0" smtClean="0">
                <a:latin typeface="Times" charset="0"/>
                <a:ea typeface="Times" charset="0"/>
                <a:cs typeface="Times" charset="0"/>
              </a:rPr>
              <a:t>critique </a:t>
            </a:r>
            <a:r>
              <a:rPr lang="fr-FR" dirty="0">
                <a:latin typeface="Times" charset="0"/>
                <a:ea typeface="Times" charset="0"/>
                <a:cs typeface="Times" charset="0"/>
              </a:rPr>
              <a:t>pour </a:t>
            </a:r>
            <a:r>
              <a:rPr lang="fr-FR" dirty="0" smtClean="0">
                <a:latin typeface="Times" charset="0"/>
                <a:ea typeface="Times" charset="0"/>
                <a:cs typeface="Times" charset="0"/>
              </a:rPr>
              <a:t>réfléchir </a:t>
            </a:r>
            <a:r>
              <a:rPr lang="fr-FR" dirty="0">
                <a:latin typeface="Times" charset="0"/>
                <a:ea typeface="Times" charset="0"/>
                <a:cs typeface="Times" charset="0"/>
              </a:rPr>
              <a:t>aux opinions des autres. Le débat n’est pas un </a:t>
            </a:r>
            <a:r>
              <a:rPr lang="fr-FR" dirty="0" smtClean="0">
                <a:latin typeface="Times" charset="0"/>
                <a:ea typeface="Times" charset="0"/>
                <a:cs typeface="Times" charset="0"/>
              </a:rPr>
              <a:t>affrontement </a:t>
            </a:r>
            <a:r>
              <a:rPr lang="fr-FR" dirty="0">
                <a:latin typeface="Times" charset="0"/>
                <a:ea typeface="Times" charset="0"/>
                <a:cs typeface="Times" charset="0"/>
              </a:rPr>
              <a:t>avec un gagnant et un perdant ; c’est une discussion où chacun s’exprime librement et où </a:t>
            </a:r>
            <a:r>
              <a:rPr lang="fr-FR" b="1" dirty="0">
                <a:latin typeface="Times" charset="0"/>
                <a:ea typeface="Times" charset="0"/>
                <a:cs typeface="Times" charset="0"/>
              </a:rPr>
              <a:t>tous se respectent</a:t>
            </a:r>
            <a:r>
              <a:rPr lang="fr-FR" dirty="0">
                <a:latin typeface="Times" charset="0"/>
                <a:ea typeface="Times" charset="0"/>
                <a:cs typeface="Times" charset="0"/>
              </a:rPr>
              <a:t>.</a:t>
            </a:r>
            <a:endParaRPr lang="fr-FR" b="1" dirty="0">
              <a:latin typeface="Times" charset="0"/>
              <a:ea typeface="Times" charset="0"/>
              <a:cs typeface="Times" charset="0"/>
            </a:endParaRPr>
          </a:p>
        </p:txBody>
      </p:sp>
      <p:pic>
        <p:nvPicPr>
          <p:cNvPr id="1028" name="Picture 4" descr="mage associée"/>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390416" y="5830146"/>
            <a:ext cx="2801584" cy="102785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553965983"/>
      </p:ext>
    </p:extLst>
  </p:cSld>
  <p:clrMapOvr>
    <a:masterClrMapping/>
  </p:clrMapOvr>
  <p:transition>
    <p:pull dir="l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b="1" dirty="0" smtClean="0">
                <a:latin typeface="Times" charset="0"/>
                <a:ea typeface="Times" charset="0"/>
                <a:cs typeface="Times" charset="0"/>
              </a:rPr>
              <a:t>Le débat – La structure</a:t>
            </a:r>
            <a:endParaRPr lang="fr-FR" sz="3600" b="1" dirty="0">
              <a:latin typeface="Times" charset="0"/>
              <a:ea typeface="Times" charset="0"/>
              <a:cs typeface="Times" charset="0"/>
            </a:endParaRPr>
          </a:p>
        </p:txBody>
      </p:sp>
      <p:sp>
        <p:nvSpPr>
          <p:cNvPr id="3" name="Espace réservé du contenu 2"/>
          <p:cNvSpPr>
            <a:spLocks noGrp="1"/>
          </p:cNvSpPr>
          <p:nvPr>
            <p:ph idx="1"/>
          </p:nvPr>
        </p:nvSpPr>
        <p:spPr/>
        <p:txBody>
          <a:bodyPr>
            <a:normAutofit/>
          </a:bodyPr>
          <a:lstStyle/>
          <a:p>
            <a:pPr algn="just">
              <a:lnSpc>
                <a:spcPct val="150000"/>
              </a:lnSpc>
            </a:pPr>
            <a:r>
              <a:rPr lang="fr-FR" dirty="0">
                <a:latin typeface="Times" charset="0"/>
                <a:ea typeface="Times" charset="0"/>
                <a:cs typeface="Times" charset="0"/>
              </a:rPr>
              <a:t>En général, un sujet est imposé et une ou </a:t>
            </a:r>
            <a:r>
              <a:rPr lang="fr-FR" b="1" dirty="0">
                <a:latin typeface="Times" charset="0"/>
                <a:ea typeface="Times" charset="0"/>
                <a:cs typeface="Times" charset="0"/>
              </a:rPr>
              <a:t>deux équipes </a:t>
            </a:r>
            <a:r>
              <a:rPr lang="fr-FR" dirty="0">
                <a:latin typeface="Times" charset="0"/>
                <a:ea typeface="Times" charset="0"/>
                <a:cs typeface="Times" charset="0"/>
              </a:rPr>
              <a:t>ou un ou </a:t>
            </a:r>
            <a:r>
              <a:rPr lang="fr-FR" b="1" dirty="0">
                <a:latin typeface="Times" charset="0"/>
                <a:ea typeface="Times" charset="0"/>
                <a:cs typeface="Times" charset="0"/>
              </a:rPr>
              <a:t>deux orateurs </a:t>
            </a:r>
            <a:r>
              <a:rPr lang="fr-FR" dirty="0">
                <a:latin typeface="Times" charset="0"/>
                <a:ea typeface="Times" charset="0"/>
                <a:cs typeface="Times" charset="0"/>
              </a:rPr>
              <a:t>doivent apporter des arguments pour ou contre l'idée principale. Chacun à votre tour, vous devez essayer de prouver que vous avez raison durant le temps qui vous est imparti</a:t>
            </a:r>
            <a:r>
              <a:rPr lang="fr-FR" dirty="0" smtClean="0">
                <a:latin typeface="Times" charset="0"/>
                <a:ea typeface="Times" charset="0"/>
                <a:cs typeface="Times" charset="0"/>
              </a:rPr>
              <a:t>. </a:t>
            </a:r>
            <a:endParaRPr lang="fr-FR" dirty="0">
              <a:latin typeface="Times" charset="0"/>
              <a:ea typeface="Times" charset="0"/>
              <a:cs typeface="Times" charset="0"/>
            </a:endParaRPr>
          </a:p>
        </p:txBody>
      </p:sp>
      <p:pic>
        <p:nvPicPr>
          <p:cNvPr id="1028" name="Picture 4" descr="mage associée"/>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390416" y="5830146"/>
            <a:ext cx="2801584" cy="102785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95043280"/>
      </p:ext>
    </p:extLst>
  </p:cSld>
  <p:clrMapOvr>
    <a:masterClrMapping/>
  </p:clrMapOvr>
  <p:transition>
    <p:pull dir="l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b="1" dirty="0" smtClean="0">
                <a:latin typeface="Times" charset="0"/>
                <a:ea typeface="Times" charset="0"/>
                <a:cs typeface="Times" charset="0"/>
              </a:rPr>
              <a:t>Le débat – Les différentes formes</a:t>
            </a:r>
            <a:endParaRPr lang="fr-FR" sz="3600" b="1" dirty="0">
              <a:latin typeface="Times" charset="0"/>
              <a:ea typeface="Times" charset="0"/>
              <a:cs typeface="Times" charset="0"/>
            </a:endParaRPr>
          </a:p>
        </p:txBody>
      </p:sp>
      <p:sp>
        <p:nvSpPr>
          <p:cNvPr id="3" name="Espace réservé du contenu 2"/>
          <p:cNvSpPr>
            <a:spLocks noGrp="1"/>
          </p:cNvSpPr>
          <p:nvPr>
            <p:ph idx="1"/>
          </p:nvPr>
        </p:nvSpPr>
        <p:spPr>
          <a:xfrm>
            <a:off x="1104407" y="2363192"/>
            <a:ext cx="10105900" cy="4085111"/>
          </a:xfrm>
        </p:spPr>
        <p:txBody>
          <a:bodyPr>
            <a:normAutofit/>
          </a:bodyPr>
          <a:lstStyle/>
          <a:p>
            <a:pPr algn="just"/>
            <a:r>
              <a:rPr lang="fr-FR" b="1" dirty="0" smtClean="0">
                <a:latin typeface="Times" charset="0"/>
                <a:ea typeface="Times" charset="0"/>
                <a:cs typeface="Times" charset="0"/>
              </a:rPr>
              <a:t>Le débat réglé : </a:t>
            </a:r>
            <a:r>
              <a:rPr lang="fr-FR" dirty="0">
                <a:latin typeface="Times" charset="0"/>
                <a:ea typeface="Times" charset="0"/>
                <a:cs typeface="Times" charset="0"/>
              </a:rPr>
              <a:t>Pratique démocratique dont le but est de rechercher un consensus, un compromis. </a:t>
            </a:r>
          </a:p>
          <a:p>
            <a:pPr marL="0" indent="0" algn="just">
              <a:buNone/>
            </a:pPr>
            <a:r>
              <a:rPr lang="fr-FR" sz="2200" i="1" dirty="0" smtClean="0">
                <a:latin typeface="Times" charset="0"/>
                <a:ea typeface="Times" charset="0"/>
                <a:cs typeface="Times" charset="0"/>
              </a:rPr>
              <a:t>Exemple : </a:t>
            </a:r>
            <a:r>
              <a:rPr lang="fr-FR" sz="2200" dirty="0" smtClean="0">
                <a:latin typeface="Times" charset="0"/>
                <a:ea typeface="Times" charset="0"/>
                <a:cs typeface="Times" charset="0"/>
              </a:rPr>
              <a:t>Problèmes </a:t>
            </a:r>
            <a:r>
              <a:rPr lang="fr-FR" sz="2200" dirty="0">
                <a:latin typeface="Times" charset="0"/>
                <a:ea typeface="Times" charset="0"/>
                <a:cs typeface="Times" charset="0"/>
              </a:rPr>
              <a:t>du monde : guerres, élections, environnement, catastrophes, </a:t>
            </a:r>
            <a:r>
              <a:rPr lang="fr-FR" sz="2200" dirty="0" smtClean="0">
                <a:latin typeface="Times" charset="0"/>
                <a:ea typeface="Times" charset="0"/>
                <a:cs typeface="Times" charset="0"/>
              </a:rPr>
              <a:t>…)</a:t>
            </a:r>
          </a:p>
          <a:p>
            <a:pPr algn="just"/>
            <a:r>
              <a:rPr lang="fr-FR" b="1" dirty="0">
                <a:latin typeface="Times" charset="0"/>
                <a:ea typeface="Times" charset="0"/>
                <a:cs typeface="Times" charset="0"/>
              </a:rPr>
              <a:t>La discussion à visée philosophique </a:t>
            </a:r>
            <a:r>
              <a:rPr lang="fr-FR" dirty="0">
                <a:latin typeface="Times" charset="0"/>
                <a:ea typeface="Times" charset="0"/>
                <a:cs typeface="Times" charset="0"/>
              </a:rPr>
              <a:t>ou oral réflexif a pour objet de réfléchir au sens des choses, en dehors de toute prise de décision et sans viser l’action. </a:t>
            </a:r>
          </a:p>
          <a:p>
            <a:pPr marL="0" indent="0" algn="just">
              <a:buNone/>
            </a:pPr>
            <a:r>
              <a:rPr lang="fr-FR" i="1" dirty="0">
                <a:latin typeface="Times" charset="0"/>
                <a:ea typeface="Times" charset="0"/>
                <a:cs typeface="Times" charset="0"/>
              </a:rPr>
              <a:t>Exemples : </a:t>
            </a:r>
            <a:r>
              <a:rPr lang="fr-FR" dirty="0">
                <a:latin typeface="Times" charset="0"/>
                <a:ea typeface="Times" charset="0"/>
                <a:cs typeface="Times" charset="0"/>
              </a:rPr>
              <a:t>Qu’est-ce que grandir ? Avantages et inconvénients ? - Qu’est-ce qu’un ami ? Une amitié, ça dure toujours ? – Faut-il toujours dire la vérité ?</a:t>
            </a:r>
          </a:p>
          <a:p>
            <a:pPr algn="just"/>
            <a:endParaRPr lang="fr-FR" dirty="0"/>
          </a:p>
        </p:txBody>
      </p:sp>
      <p:pic>
        <p:nvPicPr>
          <p:cNvPr id="1028" name="Picture 4" descr="mage associée"/>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820894" y="5988082"/>
            <a:ext cx="2371105" cy="86991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747711007"/>
      </p:ext>
    </p:extLst>
  </p:cSld>
  <p:clrMapOvr>
    <a:masterClrMapping/>
  </p:clrMapOvr>
  <p:transition>
    <p:pull dir="l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b="1" dirty="0" smtClean="0">
                <a:latin typeface="Times" charset="0"/>
                <a:ea typeface="Times" charset="0"/>
                <a:cs typeface="Times" charset="0"/>
              </a:rPr>
              <a:t>Le débat – Les différentes formes</a:t>
            </a:r>
            <a:endParaRPr lang="fr-FR" sz="3600" b="1" dirty="0">
              <a:latin typeface="Times" charset="0"/>
              <a:ea typeface="Times" charset="0"/>
              <a:cs typeface="Times" charset="0"/>
            </a:endParaRPr>
          </a:p>
        </p:txBody>
      </p:sp>
      <p:sp>
        <p:nvSpPr>
          <p:cNvPr id="3" name="Espace réservé du contenu 2"/>
          <p:cNvSpPr>
            <a:spLocks noGrp="1"/>
          </p:cNvSpPr>
          <p:nvPr>
            <p:ph idx="1"/>
          </p:nvPr>
        </p:nvSpPr>
        <p:spPr>
          <a:xfrm>
            <a:off x="1104407" y="2363192"/>
            <a:ext cx="10105900" cy="4085111"/>
          </a:xfrm>
        </p:spPr>
        <p:txBody>
          <a:bodyPr>
            <a:normAutofit/>
          </a:bodyPr>
          <a:lstStyle/>
          <a:p>
            <a:pPr algn="just"/>
            <a:r>
              <a:rPr lang="fr-FR" b="1" dirty="0" smtClean="0">
                <a:latin typeface="Times" charset="0"/>
                <a:ea typeface="Times" charset="0"/>
                <a:cs typeface="Times" charset="0"/>
              </a:rPr>
              <a:t>Le </a:t>
            </a:r>
            <a:r>
              <a:rPr lang="fr-FR" b="1" dirty="0">
                <a:latin typeface="Times" charset="0"/>
                <a:ea typeface="Times" charset="0"/>
                <a:cs typeface="Times" charset="0"/>
              </a:rPr>
              <a:t>dilemme moral : </a:t>
            </a:r>
            <a:r>
              <a:rPr lang="fr-FR" dirty="0">
                <a:latin typeface="Times" charset="0"/>
                <a:ea typeface="Times" charset="0"/>
                <a:cs typeface="Times" charset="0"/>
              </a:rPr>
              <a:t>Situation-problème où un individu est placé face à un choix inévitable qui met en conflit deux valeurs ou plus exactement son système de </a:t>
            </a:r>
            <a:r>
              <a:rPr lang="fr-FR" dirty="0" smtClean="0">
                <a:latin typeface="Times" charset="0"/>
                <a:ea typeface="Times" charset="0"/>
                <a:cs typeface="Times" charset="0"/>
              </a:rPr>
              <a:t>valeurs.</a:t>
            </a:r>
          </a:p>
          <a:p>
            <a:pPr marL="0" indent="0" algn="just">
              <a:buNone/>
            </a:pPr>
            <a:r>
              <a:rPr lang="fr-FR" sz="2200" i="1" dirty="0" smtClean="0">
                <a:latin typeface="Times" charset="0"/>
                <a:ea typeface="Times" charset="0"/>
                <a:cs typeface="Times" charset="0"/>
              </a:rPr>
              <a:t>Exemple : </a:t>
            </a:r>
            <a:r>
              <a:rPr lang="fr-FR" sz="2200" dirty="0" smtClean="0">
                <a:latin typeface="Times" charset="0"/>
                <a:ea typeface="Times" charset="0"/>
                <a:cs typeface="Times" charset="0"/>
              </a:rPr>
              <a:t>La </a:t>
            </a:r>
            <a:r>
              <a:rPr lang="fr-FR" sz="2200" dirty="0">
                <a:latin typeface="Times" charset="0"/>
                <a:ea typeface="Times" charset="0"/>
                <a:cs typeface="Times" charset="0"/>
              </a:rPr>
              <a:t>femme de Heinz est très malade. Elle peut mourir d’un instant à l’autre si elle ne prend pas un médicament X. Celui-ci est hors de prix et Heinz ne peut le payer. Il se rend néanmoins chez le pharmacien et lui demande le médicament, ne fût-ce qu’à crédit. Le pharmacien refuse. Que devrait faire Heinz ? Laisser mourir sa femme ou voler le médicament ?</a:t>
            </a:r>
          </a:p>
          <a:p>
            <a:pPr algn="just"/>
            <a:endParaRPr lang="fr-FR" dirty="0"/>
          </a:p>
        </p:txBody>
      </p:sp>
      <p:pic>
        <p:nvPicPr>
          <p:cNvPr id="1028" name="Picture 4" descr="mage associée"/>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820894" y="5988082"/>
            <a:ext cx="2371105" cy="86991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875429234"/>
      </p:ext>
    </p:extLst>
  </p:cSld>
  <p:clrMapOvr>
    <a:masterClrMapping/>
  </p:clrMapOvr>
  <p:transition>
    <p:pull dir="l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b="1" dirty="0" smtClean="0">
                <a:latin typeface="Times" charset="0"/>
                <a:ea typeface="Times" charset="0"/>
                <a:cs typeface="Times" charset="0"/>
              </a:rPr>
              <a:t>Le débat – Les différentes formes</a:t>
            </a:r>
            <a:endParaRPr lang="fr-FR" sz="3600" b="1" dirty="0">
              <a:latin typeface="Times" charset="0"/>
              <a:ea typeface="Times" charset="0"/>
              <a:cs typeface="Times" charset="0"/>
            </a:endParaRPr>
          </a:p>
        </p:txBody>
      </p:sp>
      <p:sp>
        <p:nvSpPr>
          <p:cNvPr id="3" name="Espace réservé du contenu 2"/>
          <p:cNvSpPr>
            <a:spLocks noGrp="1"/>
          </p:cNvSpPr>
          <p:nvPr>
            <p:ph idx="1"/>
          </p:nvPr>
        </p:nvSpPr>
        <p:spPr>
          <a:xfrm>
            <a:off x="1104406" y="2624449"/>
            <a:ext cx="10402783" cy="4085111"/>
          </a:xfrm>
        </p:spPr>
        <p:txBody>
          <a:bodyPr>
            <a:normAutofit/>
          </a:bodyPr>
          <a:lstStyle/>
          <a:p>
            <a:pPr algn="just"/>
            <a:r>
              <a:rPr lang="fr-FR" sz="2200" b="1" dirty="0" smtClean="0">
                <a:latin typeface="Times" charset="0"/>
                <a:ea typeface="Times" charset="0"/>
                <a:cs typeface="Times" charset="0"/>
              </a:rPr>
              <a:t>Le </a:t>
            </a:r>
            <a:r>
              <a:rPr lang="fr-FR" sz="2200" b="1" dirty="0">
                <a:latin typeface="Times" charset="0"/>
                <a:ea typeface="Times" charset="0"/>
                <a:cs typeface="Times" charset="0"/>
              </a:rPr>
              <a:t>questionnement mutuel : </a:t>
            </a:r>
            <a:r>
              <a:rPr lang="fr-FR" sz="2200" dirty="0">
                <a:latin typeface="Times" charset="0"/>
                <a:ea typeface="Times" charset="0"/>
                <a:cs typeface="Times" charset="0"/>
              </a:rPr>
              <a:t>Consiste à creuser en commun une question donnée en proposant des réponses sous forme d’hypothèses, en les développant ou en les modifiant grâce à des interrogations </a:t>
            </a:r>
            <a:r>
              <a:rPr lang="fr-FR" sz="2200" dirty="0" smtClean="0">
                <a:latin typeface="Times" charset="0"/>
                <a:ea typeface="Times" charset="0"/>
                <a:cs typeface="Times" charset="0"/>
              </a:rPr>
              <a:t>pertinentes. </a:t>
            </a:r>
          </a:p>
          <a:p>
            <a:pPr marL="0" indent="0" algn="just">
              <a:buNone/>
            </a:pPr>
            <a:r>
              <a:rPr lang="fr-FR" sz="2200" i="1" dirty="0" smtClean="0">
                <a:latin typeface="Times" charset="0"/>
                <a:ea typeface="Times" charset="0"/>
                <a:cs typeface="Times" charset="0"/>
              </a:rPr>
              <a:t>Exemples : </a:t>
            </a:r>
            <a:r>
              <a:rPr lang="fr-FR" sz="2000" dirty="0">
                <a:latin typeface="Times" charset="0"/>
                <a:ea typeface="Times" charset="0"/>
                <a:cs typeface="Times" charset="0"/>
              </a:rPr>
              <a:t>Pourquoi fait-on un métier ?  Pour gagner de l’argent.  Pour rendre service aux gens. </a:t>
            </a:r>
            <a:r>
              <a:rPr lang="is-IS" dirty="0" smtClean="0">
                <a:latin typeface="Times" charset="0"/>
                <a:ea typeface="Times" charset="0"/>
                <a:cs typeface="Times" charset="0"/>
              </a:rPr>
              <a:t>…..</a:t>
            </a:r>
            <a:endParaRPr lang="fr-FR" sz="2200" dirty="0">
              <a:latin typeface="Times" charset="0"/>
              <a:ea typeface="Times" charset="0"/>
              <a:cs typeface="Times" charset="0"/>
            </a:endParaRPr>
          </a:p>
        </p:txBody>
      </p:sp>
      <p:pic>
        <p:nvPicPr>
          <p:cNvPr id="1028" name="Picture 4" descr="mage associée"/>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820894" y="5988082"/>
            <a:ext cx="2371105" cy="86991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100176086"/>
      </p:ext>
    </p:extLst>
  </p:cSld>
  <p:clrMapOvr>
    <a:masterClrMapping/>
  </p:clrMapOvr>
  <p:transition>
    <p:pull dir="l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728024" y="1419869"/>
            <a:ext cx="6815669" cy="1515533"/>
          </a:xfrm>
        </p:spPr>
        <p:txBody>
          <a:bodyPr/>
          <a:lstStyle/>
          <a:p>
            <a:r>
              <a:rPr lang="fr-FR" sz="3600" b="1" dirty="0" smtClean="0">
                <a:latin typeface="Times" charset="0"/>
                <a:ea typeface="Times" charset="0"/>
                <a:cs typeface="Times" charset="0"/>
              </a:rPr>
              <a:t>Comment organiser un débat ?</a:t>
            </a:r>
            <a:endParaRPr lang="fr-FR" sz="3600" b="1" dirty="0">
              <a:latin typeface="Times" charset="0"/>
              <a:ea typeface="Times" charset="0"/>
              <a:cs typeface="Times" charset="0"/>
            </a:endParaRPr>
          </a:p>
        </p:txBody>
      </p:sp>
    </p:spTree>
    <p:extLst>
      <p:ext uri="{BB962C8B-B14F-4D97-AF65-F5344CB8AC3E}">
        <p14:creationId xmlns:p14="http://schemas.microsoft.com/office/powerpoint/2010/main" xmlns="" val="2088177451"/>
      </p:ext>
    </p:extLst>
  </p:cSld>
  <p:clrMapOvr>
    <a:masterClrMapping/>
  </p:clrMapOvr>
  <p:transition>
    <p:pull dir="l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b="1" dirty="0" smtClean="0">
                <a:latin typeface="Times" charset="0"/>
                <a:ea typeface="Times" charset="0"/>
                <a:cs typeface="Times" charset="0"/>
              </a:rPr>
              <a:t>L’organisation du débat</a:t>
            </a:r>
            <a:endParaRPr lang="fr-FR" sz="3600" b="1" dirty="0">
              <a:latin typeface="Times" charset="0"/>
              <a:ea typeface="Times" charset="0"/>
              <a:cs typeface="Times" charset="0"/>
            </a:endParaRPr>
          </a:p>
        </p:txBody>
      </p:sp>
      <p:sp>
        <p:nvSpPr>
          <p:cNvPr id="3" name="Espace réservé du contenu 2"/>
          <p:cNvSpPr>
            <a:spLocks noGrp="1"/>
          </p:cNvSpPr>
          <p:nvPr>
            <p:ph idx="1"/>
          </p:nvPr>
        </p:nvSpPr>
        <p:spPr>
          <a:xfrm>
            <a:off x="1104407" y="2363192"/>
            <a:ext cx="10105900" cy="4085111"/>
          </a:xfrm>
        </p:spPr>
        <p:txBody>
          <a:bodyPr>
            <a:normAutofit fontScale="85000" lnSpcReduction="10000"/>
          </a:bodyPr>
          <a:lstStyle/>
          <a:p>
            <a:pPr algn="just">
              <a:lnSpc>
                <a:spcPct val="120000"/>
              </a:lnSpc>
            </a:pPr>
            <a:r>
              <a:rPr lang="en-US" b="1" dirty="0" err="1" smtClean="0">
                <a:latin typeface="Times" charset="0"/>
                <a:ea typeface="Times" charset="0"/>
                <a:cs typeface="Times" charset="0"/>
              </a:rPr>
              <a:t>L’ouverture</a:t>
            </a:r>
            <a:r>
              <a:rPr lang="en-US" b="1" dirty="0" smtClean="0">
                <a:latin typeface="Times" charset="0"/>
                <a:ea typeface="Times" charset="0"/>
                <a:cs typeface="Times" charset="0"/>
              </a:rPr>
              <a:t> du </a:t>
            </a:r>
            <a:r>
              <a:rPr lang="en-US" b="1" dirty="0" err="1" smtClean="0">
                <a:latin typeface="Times" charset="0"/>
                <a:ea typeface="Times" charset="0"/>
                <a:cs typeface="Times" charset="0"/>
              </a:rPr>
              <a:t>débat</a:t>
            </a:r>
            <a:r>
              <a:rPr lang="en-US" b="1" dirty="0" smtClean="0">
                <a:latin typeface="Times" charset="0"/>
                <a:ea typeface="Times" charset="0"/>
                <a:cs typeface="Times" charset="0"/>
              </a:rPr>
              <a:t>. </a:t>
            </a:r>
          </a:p>
          <a:p>
            <a:pPr algn="just">
              <a:lnSpc>
                <a:spcPct val="120000"/>
              </a:lnSpc>
            </a:pPr>
            <a:r>
              <a:rPr lang="en-US" dirty="0" err="1" smtClean="0">
                <a:latin typeface="Times" charset="0"/>
                <a:ea typeface="Times" charset="0"/>
                <a:cs typeface="Times" charset="0"/>
              </a:rPr>
              <a:t>Énonciation</a:t>
            </a:r>
            <a:r>
              <a:rPr lang="en-US" dirty="0" smtClean="0">
                <a:latin typeface="Times" charset="0"/>
                <a:ea typeface="Times" charset="0"/>
                <a:cs typeface="Times" charset="0"/>
              </a:rPr>
              <a:t> des </a:t>
            </a:r>
            <a:r>
              <a:rPr lang="en-US" b="1" dirty="0" err="1" smtClean="0">
                <a:latin typeface="Times" charset="0"/>
                <a:ea typeface="Times" charset="0"/>
                <a:cs typeface="Times" charset="0"/>
              </a:rPr>
              <a:t>règles</a:t>
            </a:r>
            <a:r>
              <a:rPr lang="en-US" b="1" dirty="0" smtClean="0">
                <a:latin typeface="Times" charset="0"/>
                <a:ea typeface="Times" charset="0"/>
                <a:cs typeface="Times" charset="0"/>
              </a:rPr>
              <a:t> du </a:t>
            </a:r>
            <a:r>
              <a:rPr lang="en-US" b="1" dirty="0" err="1" smtClean="0">
                <a:latin typeface="Times" charset="0"/>
                <a:ea typeface="Times" charset="0"/>
                <a:cs typeface="Times" charset="0"/>
              </a:rPr>
              <a:t>débat</a:t>
            </a:r>
            <a:r>
              <a:rPr lang="en-US" dirty="0" smtClean="0">
                <a:latin typeface="Times" charset="0"/>
                <a:ea typeface="Times" charset="0"/>
                <a:cs typeface="Times" charset="0"/>
              </a:rPr>
              <a:t>. (</a:t>
            </a:r>
            <a:r>
              <a:rPr lang="en-US" i="1" dirty="0" smtClean="0">
                <a:latin typeface="Times" charset="0"/>
                <a:ea typeface="Times" charset="0"/>
                <a:cs typeface="Times" charset="0"/>
              </a:rPr>
              <a:t>Demander la parole de </a:t>
            </a:r>
            <a:r>
              <a:rPr lang="en-US" i="1" dirty="0" err="1" smtClean="0">
                <a:latin typeface="Times" charset="0"/>
                <a:ea typeface="Times" charset="0"/>
                <a:cs typeface="Times" charset="0"/>
              </a:rPr>
              <a:t>l’animateur</a:t>
            </a:r>
            <a:r>
              <a:rPr lang="en-US" i="1" dirty="0" smtClean="0">
                <a:latin typeface="Times" charset="0"/>
                <a:ea typeface="Times" charset="0"/>
                <a:cs typeface="Times" charset="0"/>
              </a:rPr>
              <a:t> </a:t>
            </a:r>
            <a:r>
              <a:rPr lang="en-US" i="1" dirty="0" err="1" smtClean="0">
                <a:latin typeface="Times" charset="0"/>
                <a:ea typeface="Times" charset="0"/>
                <a:cs typeface="Times" charset="0"/>
              </a:rPr>
              <a:t>avant</a:t>
            </a:r>
            <a:r>
              <a:rPr lang="en-US" i="1" dirty="0" smtClean="0">
                <a:latin typeface="Times" charset="0"/>
                <a:ea typeface="Times" charset="0"/>
                <a:cs typeface="Times" charset="0"/>
              </a:rPr>
              <a:t> de </a:t>
            </a:r>
            <a:r>
              <a:rPr lang="en-US" i="1" dirty="0" err="1" smtClean="0">
                <a:latin typeface="Times" charset="0"/>
                <a:ea typeface="Times" charset="0"/>
                <a:cs typeface="Times" charset="0"/>
              </a:rPr>
              <a:t>parler</a:t>
            </a:r>
            <a:r>
              <a:rPr lang="en-US" i="1" dirty="0" smtClean="0">
                <a:latin typeface="Times" charset="0"/>
                <a:ea typeface="Times" charset="0"/>
                <a:cs typeface="Times" charset="0"/>
              </a:rPr>
              <a:t>, Ne pas </a:t>
            </a:r>
            <a:r>
              <a:rPr lang="en-US" i="1" dirty="0" err="1" smtClean="0">
                <a:latin typeface="Times" charset="0"/>
                <a:ea typeface="Times" charset="0"/>
                <a:cs typeface="Times" charset="0"/>
              </a:rPr>
              <a:t>parler</a:t>
            </a:r>
            <a:r>
              <a:rPr lang="en-US" i="1" dirty="0" smtClean="0">
                <a:latin typeface="Times" charset="0"/>
                <a:ea typeface="Times" charset="0"/>
                <a:cs typeface="Times" charset="0"/>
              </a:rPr>
              <a:t> </a:t>
            </a:r>
            <a:r>
              <a:rPr lang="en-US" i="1" dirty="0" err="1" smtClean="0">
                <a:latin typeface="Times" charset="0"/>
                <a:ea typeface="Times" charset="0"/>
                <a:cs typeface="Times" charset="0"/>
              </a:rPr>
              <a:t>tous</a:t>
            </a:r>
            <a:r>
              <a:rPr lang="en-US" i="1" dirty="0" smtClean="0">
                <a:latin typeface="Times" charset="0"/>
                <a:ea typeface="Times" charset="0"/>
                <a:cs typeface="Times" charset="0"/>
              </a:rPr>
              <a:t> </a:t>
            </a:r>
            <a:r>
              <a:rPr lang="en-US" i="1" dirty="0" err="1" smtClean="0">
                <a:latin typeface="Times" charset="0"/>
                <a:ea typeface="Times" charset="0"/>
                <a:cs typeface="Times" charset="0"/>
              </a:rPr>
              <a:t>à</a:t>
            </a:r>
            <a:r>
              <a:rPr lang="en-US" i="1" dirty="0" smtClean="0">
                <a:latin typeface="Times" charset="0"/>
                <a:ea typeface="Times" charset="0"/>
                <a:cs typeface="Times" charset="0"/>
              </a:rPr>
              <a:t> la </a:t>
            </a:r>
            <a:r>
              <a:rPr lang="en-US" i="1" dirty="0" err="1" smtClean="0">
                <a:latin typeface="Times" charset="0"/>
                <a:ea typeface="Times" charset="0"/>
                <a:cs typeface="Times" charset="0"/>
              </a:rPr>
              <a:t>fois</a:t>
            </a:r>
            <a:r>
              <a:rPr lang="en-US" i="1" dirty="0" smtClean="0">
                <a:latin typeface="Times" charset="0"/>
                <a:ea typeface="Times" charset="0"/>
                <a:cs typeface="Times" charset="0"/>
              </a:rPr>
              <a:t>, respecter le </a:t>
            </a:r>
            <a:r>
              <a:rPr lang="en-US" i="1" dirty="0" err="1" smtClean="0">
                <a:latin typeface="Times" charset="0"/>
                <a:ea typeface="Times" charset="0"/>
                <a:cs typeface="Times" charset="0"/>
              </a:rPr>
              <a:t>délai</a:t>
            </a:r>
            <a:r>
              <a:rPr lang="en-US" i="1" dirty="0" smtClean="0">
                <a:latin typeface="Times" charset="0"/>
                <a:ea typeface="Times" charset="0"/>
                <a:cs typeface="Times" charset="0"/>
              </a:rPr>
              <a:t> du </a:t>
            </a:r>
            <a:r>
              <a:rPr lang="en-US" i="1" dirty="0" err="1" smtClean="0">
                <a:latin typeface="Times" charset="0"/>
                <a:ea typeface="Times" charset="0"/>
                <a:cs typeface="Times" charset="0"/>
              </a:rPr>
              <a:t>débat</a:t>
            </a:r>
            <a:r>
              <a:rPr lang="en-US" dirty="0" smtClean="0">
                <a:latin typeface="Times" charset="0"/>
                <a:ea typeface="Times" charset="0"/>
                <a:cs typeface="Times" charset="0"/>
              </a:rPr>
              <a:t>, etc.)</a:t>
            </a:r>
          </a:p>
          <a:p>
            <a:pPr algn="just">
              <a:lnSpc>
                <a:spcPct val="120000"/>
              </a:lnSpc>
            </a:pPr>
            <a:r>
              <a:rPr lang="en-US" b="1" dirty="0" err="1" smtClean="0">
                <a:latin typeface="Times" charset="0"/>
                <a:ea typeface="Times" charset="0"/>
                <a:cs typeface="Times" charset="0"/>
              </a:rPr>
              <a:t>Présententation</a:t>
            </a:r>
            <a:r>
              <a:rPr lang="en-US" b="1" dirty="0" smtClean="0">
                <a:latin typeface="Times" charset="0"/>
                <a:ea typeface="Times" charset="0"/>
                <a:cs typeface="Times" charset="0"/>
              </a:rPr>
              <a:t> la </a:t>
            </a:r>
            <a:r>
              <a:rPr lang="en-US" b="1" dirty="0" err="1" smtClean="0">
                <a:latin typeface="Times" charset="0"/>
                <a:ea typeface="Times" charset="0"/>
                <a:cs typeface="Times" charset="0"/>
              </a:rPr>
              <a:t>problématique</a:t>
            </a:r>
            <a:r>
              <a:rPr lang="en-US" b="1" dirty="0" smtClean="0">
                <a:latin typeface="Times" charset="0"/>
                <a:ea typeface="Times" charset="0"/>
                <a:cs typeface="Times" charset="0"/>
              </a:rPr>
              <a:t>.</a:t>
            </a:r>
          </a:p>
          <a:p>
            <a:pPr algn="just">
              <a:lnSpc>
                <a:spcPct val="120000"/>
              </a:lnSpc>
            </a:pPr>
            <a:r>
              <a:rPr lang="en-US" b="1" dirty="0" err="1" smtClean="0">
                <a:latin typeface="Times" charset="0"/>
                <a:ea typeface="Times" charset="0"/>
                <a:cs typeface="Times" charset="0"/>
              </a:rPr>
              <a:t>Présentation</a:t>
            </a:r>
            <a:r>
              <a:rPr lang="en-US" b="1" dirty="0" smtClean="0">
                <a:latin typeface="Times" charset="0"/>
                <a:ea typeface="Times" charset="0"/>
                <a:cs typeface="Times" charset="0"/>
              </a:rPr>
              <a:t> des </a:t>
            </a:r>
            <a:r>
              <a:rPr lang="en-US" b="1" dirty="0" err="1" smtClean="0">
                <a:latin typeface="Times" charset="0"/>
                <a:ea typeface="Times" charset="0"/>
                <a:cs typeface="Times" charset="0"/>
              </a:rPr>
              <a:t>équipes</a:t>
            </a:r>
            <a:r>
              <a:rPr lang="en-US" b="1" dirty="0" smtClean="0">
                <a:latin typeface="Times" charset="0"/>
                <a:ea typeface="Times" charset="0"/>
                <a:cs typeface="Times" charset="0"/>
              </a:rPr>
              <a:t> </a:t>
            </a:r>
            <a:r>
              <a:rPr lang="en-US" b="1" dirty="0" err="1" smtClean="0">
                <a:latin typeface="Times" charset="0"/>
                <a:ea typeface="Times" charset="0"/>
                <a:cs typeface="Times" charset="0"/>
              </a:rPr>
              <a:t>ou</a:t>
            </a:r>
            <a:r>
              <a:rPr lang="en-US" b="1" dirty="0" smtClean="0">
                <a:latin typeface="Times" charset="0"/>
                <a:ea typeface="Times" charset="0"/>
                <a:cs typeface="Times" charset="0"/>
              </a:rPr>
              <a:t> des </a:t>
            </a:r>
            <a:r>
              <a:rPr lang="en-US" b="1" dirty="0" err="1" smtClean="0">
                <a:latin typeface="Times" charset="0"/>
                <a:ea typeface="Times" charset="0"/>
                <a:cs typeface="Times" charset="0"/>
              </a:rPr>
              <a:t>orateurs</a:t>
            </a:r>
            <a:r>
              <a:rPr lang="en-US" dirty="0" smtClean="0">
                <a:latin typeface="Times" charset="0"/>
                <a:ea typeface="Times" charset="0"/>
                <a:cs typeface="Times" charset="0"/>
              </a:rPr>
              <a:t>.</a:t>
            </a:r>
          </a:p>
          <a:p>
            <a:pPr algn="just">
              <a:lnSpc>
                <a:spcPct val="120000"/>
              </a:lnSpc>
            </a:pPr>
            <a:r>
              <a:rPr lang="en-US" b="1" dirty="0" smtClean="0">
                <a:latin typeface="Times" charset="0"/>
                <a:ea typeface="Times" charset="0"/>
                <a:cs typeface="Times" charset="0"/>
              </a:rPr>
              <a:t>Exposition des arguments </a:t>
            </a:r>
            <a:r>
              <a:rPr lang="en-US" dirty="0" err="1" smtClean="0">
                <a:latin typeface="Times" charset="0"/>
                <a:ea typeface="Times" charset="0"/>
                <a:cs typeface="Times" charset="0"/>
              </a:rPr>
              <a:t>d’une</a:t>
            </a:r>
            <a:r>
              <a:rPr lang="en-US" dirty="0" smtClean="0">
                <a:latin typeface="Times" charset="0"/>
                <a:ea typeface="Times" charset="0"/>
                <a:cs typeface="Times" charset="0"/>
              </a:rPr>
              <a:t> </a:t>
            </a:r>
            <a:r>
              <a:rPr lang="en-US" dirty="0" err="1" smtClean="0">
                <a:latin typeface="Times" charset="0"/>
                <a:ea typeface="Times" charset="0"/>
                <a:cs typeface="Times" charset="0"/>
              </a:rPr>
              <a:t>manière</a:t>
            </a:r>
            <a:r>
              <a:rPr lang="en-US" dirty="0" smtClean="0">
                <a:latin typeface="Times" charset="0"/>
                <a:ea typeface="Times" charset="0"/>
                <a:cs typeface="Times" charset="0"/>
              </a:rPr>
              <a:t> </a:t>
            </a:r>
            <a:r>
              <a:rPr lang="en-US" dirty="0" err="1" smtClean="0">
                <a:latin typeface="Times" charset="0"/>
                <a:ea typeface="Times" charset="0"/>
                <a:cs typeface="Times" charset="0"/>
              </a:rPr>
              <a:t>ordonnée</a:t>
            </a:r>
            <a:r>
              <a:rPr lang="en-US" dirty="0" smtClean="0">
                <a:latin typeface="Times" charset="0"/>
                <a:ea typeface="Times" charset="0"/>
                <a:cs typeface="Times" charset="0"/>
              </a:rPr>
              <a:t>. </a:t>
            </a:r>
            <a:r>
              <a:rPr lang="en-US" dirty="0">
                <a:latin typeface="Times" charset="0"/>
                <a:ea typeface="Times" charset="0"/>
                <a:cs typeface="Times" charset="0"/>
              </a:rPr>
              <a:t>(</a:t>
            </a:r>
            <a:r>
              <a:rPr lang="en-US" dirty="0" err="1">
                <a:latin typeface="Times" charset="0"/>
                <a:ea typeface="Times" charset="0"/>
                <a:cs typeface="Times" charset="0"/>
              </a:rPr>
              <a:t>Équipe</a:t>
            </a:r>
            <a:r>
              <a:rPr lang="en-US" dirty="0">
                <a:latin typeface="Times" charset="0"/>
                <a:ea typeface="Times" charset="0"/>
                <a:cs typeface="Times" charset="0"/>
              </a:rPr>
              <a:t> POUR, </a:t>
            </a:r>
            <a:r>
              <a:rPr lang="en-US" dirty="0" err="1">
                <a:latin typeface="Times" charset="0"/>
                <a:ea typeface="Times" charset="0"/>
                <a:cs typeface="Times" charset="0"/>
              </a:rPr>
              <a:t>Équipe</a:t>
            </a:r>
            <a:r>
              <a:rPr lang="en-US" dirty="0">
                <a:latin typeface="Times" charset="0"/>
                <a:ea typeface="Times" charset="0"/>
                <a:cs typeface="Times" charset="0"/>
              </a:rPr>
              <a:t> CONTRE</a:t>
            </a:r>
            <a:r>
              <a:rPr lang="en-US" dirty="0" smtClean="0">
                <a:latin typeface="Times" charset="0"/>
                <a:ea typeface="Times" charset="0"/>
                <a:cs typeface="Times" charset="0"/>
              </a:rPr>
              <a:t>).</a:t>
            </a:r>
          </a:p>
          <a:p>
            <a:pPr algn="just">
              <a:lnSpc>
                <a:spcPct val="120000"/>
              </a:lnSpc>
            </a:pPr>
            <a:r>
              <a:rPr lang="en-US" b="1" dirty="0" err="1" smtClean="0">
                <a:latin typeface="Times" charset="0"/>
                <a:ea typeface="Times" charset="0"/>
                <a:cs typeface="Times" charset="0"/>
              </a:rPr>
              <a:t>Modération</a:t>
            </a:r>
            <a:r>
              <a:rPr lang="en-US" dirty="0" smtClean="0">
                <a:latin typeface="Times" charset="0"/>
                <a:ea typeface="Times" charset="0"/>
                <a:cs typeface="Times" charset="0"/>
              </a:rPr>
              <a:t> du </a:t>
            </a:r>
            <a:r>
              <a:rPr lang="en-US" dirty="0" err="1" smtClean="0">
                <a:latin typeface="Times" charset="0"/>
                <a:ea typeface="Times" charset="0"/>
                <a:cs typeface="Times" charset="0"/>
              </a:rPr>
              <a:t>débat</a:t>
            </a:r>
            <a:r>
              <a:rPr lang="en-US" dirty="0" smtClean="0">
                <a:latin typeface="Times" charset="0"/>
                <a:ea typeface="Times" charset="0"/>
                <a:cs typeface="Times" charset="0"/>
              </a:rPr>
              <a:t>. </a:t>
            </a:r>
          </a:p>
          <a:p>
            <a:pPr algn="just">
              <a:lnSpc>
                <a:spcPct val="120000"/>
              </a:lnSpc>
            </a:pPr>
            <a:r>
              <a:rPr lang="en-US" b="1" dirty="0" smtClean="0">
                <a:latin typeface="Times" charset="0"/>
                <a:ea typeface="Times" charset="0"/>
                <a:cs typeface="Times" charset="0"/>
              </a:rPr>
              <a:t>La </a:t>
            </a:r>
            <a:r>
              <a:rPr lang="en-US" b="1" dirty="0" err="1" smtClean="0">
                <a:latin typeface="Times" charset="0"/>
                <a:ea typeface="Times" charset="0"/>
                <a:cs typeface="Times" charset="0"/>
              </a:rPr>
              <a:t>clôture</a:t>
            </a:r>
            <a:r>
              <a:rPr lang="en-US" b="1" dirty="0" smtClean="0">
                <a:latin typeface="Times" charset="0"/>
                <a:ea typeface="Times" charset="0"/>
                <a:cs typeface="Times" charset="0"/>
              </a:rPr>
              <a:t> du </a:t>
            </a:r>
            <a:r>
              <a:rPr lang="en-US" b="1" dirty="0" err="1" smtClean="0">
                <a:latin typeface="Times" charset="0"/>
                <a:ea typeface="Times" charset="0"/>
                <a:cs typeface="Times" charset="0"/>
              </a:rPr>
              <a:t>débat</a:t>
            </a:r>
            <a:r>
              <a:rPr lang="en-US" b="1" dirty="0">
                <a:latin typeface="Times" charset="0"/>
                <a:ea typeface="Times" charset="0"/>
                <a:cs typeface="Times" charset="0"/>
              </a:rPr>
              <a:t> </a:t>
            </a:r>
            <a:r>
              <a:rPr lang="en-US" dirty="0" err="1" smtClean="0">
                <a:latin typeface="Times" charset="0"/>
                <a:ea typeface="Times" charset="0"/>
                <a:cs typeface="Times" charset="0"/>
              </a:rPr>
              <a:t>en</a:t>
            </a:r>
            <a:r>
              <a:rPr lang="en-US" dirty="0" smtClean="0">
                <a:latin typeface="Times" charset="0"/>
                <a:ea typeface="Times" charset="0"/>
                <a:cs typeface="Times" charset="0"/>
              </a:rPr>
              <a:t> </a:t>
            </a:r>
            <a:r>
              <a:rPr lang="en-US" b="1" dirty="0">
                <a:latin typeface="Times" charset="0"/>
                <a:ea typeface="Times" charset="0"/>
                <a:cs typeface="Times" charset="0"/>
              </a:rPr>
              <a:t>revenant sur les points de divergences </a:t>
            </a:r>
            <a:r>
              <a:rPr lang="en-US" dirty="0" smtClean="0">
                <a:latin typeface="Times" charset="0"/>
                <a:ea typeface="Times" charset="0"/>
                <a:cs typeface="Times" charset="0"/>
              </a:rPr>
              <a:t>des participants </a:t>
            </a:r>
            <a:r>
              <a:rPr lang="en-US" dirty="0" err="1" smtClean="0">
                <a:latin typeface="Times" charset="0"/>
                <a:ea typeface="Times" charset="0"/>
                <a:cs typeface="Times" charset="0"/>
              </a:rPr>
              <a:t>afin</a:t>
            </a:r>
            <a:r>
              <a:rPr lang="en-US" dirty="0" smtClean="0">
                <a:latin typeface="Times" charset="0"/>
                <a:ea typeface="Times" charset="0"/>
                <a:cs typeface="Times" charset="0"/>
              </a:rPr>
              <a:t> </a:t>
            </a:r>
            <a:r>
              <a:rPr lang="en-US" dirty="0" err="1" smtClean="0">
                <a:latin typeface="Times" charset="0"/>
                <a:ea typeface="Times" charset="0"/>
                <a:cs typeface="Times" charset="0"/>
              </a:rPr>
              <a:t>d’effectuer</a:t>
            </a:r>
            <a:r>
              <a:rPr lang="en-US" dirty="0" smtClean="0">
                <a:latin typeface="Times" charset="0"/>
                <a:ea typeface="Times" charset="0"/>
                <a:cs typeface="Times" charset="0"/>
              </a:rPr>
              <a:t> </a:t>
            </a:r>
            <a:r>
              <a:rPr lang="en-US" dirty="0" err="1" smtClean="0">
                <a:latin typeface="Times" charset="0"/>
                <a:ea typeface="Times" charset="0"/>
                <a:cs typeface="Times" charset="0"/>
              </a:rPr>
              <a:t>une</a:t>
            </a:r>
            <a:r>
              <a:rPr lang="en-US" dirty="0" smtClean="0">
                <a:latin typeface="Times" charset="0"/>
                <a:ea typeface="Times" charset="0"/>
                <a:cs typeface="Times" charset="0"/>
              </a:rPr>
              <a:t> </a:t>
            </a:r>
            <a:r>
              <a:rPr lang="en-US" dirty="0" err="1" smtClean="0">
                <a:latin typeface="Times" charset="0"/>
                <a:ea typeface="Times" charset="0"/>
                <a:cs typeface="Times" charset="0"/>
              </a:rPr>
              <a:t>synthèse</a:t>
            </a:r>
            <a:r>
              <a:rPr lang="en-US" dirty="0" smtClean="0">
                <a:latin typeface="Times" charset="0"/>
                <a:ea typeface="Times" charset="0"/>
                <a:cs typeface="Times" charset="0"/>
              </a:rPr>
              <a:t> de la discussion. </a:t>
            </a:r>
          </a:p>
          <a:p>
            <a:pPr algn="just"/>
            <a:endParaRPr lang="fr-FR" sz="2200" dirty="0"/>
          </a:p>
        </p:txBody>
      </p:sp>
      <p:pic>
        <p:nvPicPr>
          <p:cNvPr id="1028" name="Picture 4" descr="mage associée"/>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820894" y="5988082"/>
            <a:ext cx="2371105" cy="86991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18772876"/>
      </p:ext>
    </p:extLst>
  </p:cSld>
  <p:clrMapOvr>
    <a:masterClrMapping/>
  </p:clrMapOvr>
  <p:transition>
    <p:pull dir="l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que">
  <a:themeElements>
    <a:clrScheme name="Organique">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que">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que">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xmlns="" name="Organic" id="{28CDC826-8792-45C0-861B-85EB3ADEDA33}" vid="{7DAC20F1-423D-49E2-BD0B-50532748BAD0}"/>
    </a:ext>
  </a:ext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ureau">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4956</TotalTime>
  <Words>1211</Words>
  <Application>Microsoft Office PowerPoint</Application>
  <PresentationFormat>Personnalisé</PresentationFormat>
  <Paragraphs>132</Paragraphs>
  <Slides>22</Slides>
  <Notes>16</Notes>
  <HiddenSlides>0</HiddenSlides>
  <MMClips>0</MMClips>
  <ScaleCrop>false</ScaleCrop>
  <HeadingPairs>
    <vt:vector size="4" baseType="variant">
      <vt:variant>
        <vt:lpstr>Thème</vt:lpstr>
      </vt:variant>
      <vt:variant>
        <vt:i4>1</vt:i4>
      </vt:variant>
      <vt:variant>
        <vt:lpstr>Titres des diapositives</vt:lpstr>
      </vt:variant>
      <vt:variant>
        <vt:i4>22</vt:i4>
      </vt:variant>
    </vt:vector>
  </HeadingPairs>
  <TitlesOfParts>
    <vt:vector size="23" baseType="lpstr">
      <vt:lpstr>Organique</vt:lpstr>
      <vt:lpstr>Participer à un débat</vt:lpstr>
      <vt:lpstr>Introduction</vt:lpstr>
      <vt:lpstr>Le débat – Définition</vt:lpstr>
      <vt:lpstr>Le débat – La structure</vt:lpstr>
      <vt:lpstr>Le débat – Les différentes formes</vt:lpstr>
      <vt:lpstr>Le débat – Les différentes formes</vt:lpstr>
      <vt:lpstr>Le débat – Les différentes formes</vt:lpstr>
      <vt:lpstr>Comment organiser un débat ?</vt:lpstr>
      <vt:lpstr>L’organisation du débat</vt:lpstr>
      <vt:lpstr>Le débat Les règles à respecter</vt:lpstr>
      <vt:lpstr>Règles à respecter</vt:lpstr>
      <vt:lpstr>Règles à respecter</vt:lpstr>
      <vt:lpstr>Règles à respecter</vt:lpstr>
      <vt:lpstr>Le débat La prise de parole</vt:lpstr>
      <vt:lpstr>Prendre la parole</vt:lpstr>
      <vt:lpstr>Garder la parole</vt:lpstr>
      <vt:lpstr>Couper la parole</vt:lpstr>
      <vt:lpstr>Exprimer son accord</vt:lpstr>
      <vt:lpstr>Exprimer son désaccord</vt:lpstr>
      <vt:lpstr>Donner un exemple</vt:lpstr>
      <vt:lpstr>Demander des précisions</vt:lpstr>
      <vt:lpstr>Connaître l’avis de l’autre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Utilisateur de Microsoft Office</dc:creator>
  <cp:lastModifiedBy>hp</cp:lastModifiedBy>
  <cp:revision>14</cp:revision>
  <dcterms:created xsi:type="dcterms:W3CDTF">2020-02-28T06:57:57Z</dcterms:created>
  <dcterms:modified xsi:type="dcterms:W3CDTF">2020-03-16T09:47:22Z</dcterms:modified>
</cp:coreProperties>
</file>