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9" r:id="rId3"/>
    <p:sldId id="257" r:id="rId4"/>
    <p:sldId id="258" r:id="rId5"/>
    <p:sldId id="260" r:id="rId6"/>
    <p:sldId id="262"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CB039D-4B30-4731-8B77-25706C0EB083}"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AD3E5-D30B-4675-A90D-02C2DB217BCD}" type="slidenum">
              <a:rPr lang="en-US" smtClean="0"/>
              <a:t>‹#›</a:t>
            </a:fld>
            <a:endParaRPr lang="en-US"/>
          </a:p>
        </p:txBody>
      </p:sp>
    </p:spTree>
    <p:extLst>
      <p:ext uri="{BB962C8B-B14F-4D97-AF65-F5344CB8AC3E}">
        <p14:creationId xmlns:p14="http://schemas.microsoft.com/office/powerpoint/2010/main" val="1987426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CB039D-4B30-4731-8B77-25706C0EB083}"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AD3E5-D30B-4675-A90D-02C2DB217BCD}" type="slidenum">
              <a:rPr lang="en-US" smtClean="0"/>
              <a:t>‹#›</a:t>
            </a:fld>
            <a:endParaRPr lang="en-US"/>
          </a:p>
        </p:txBody>
      </p:sp>
    </p:spTree>
    <p:extLst>
      <p:ext uri="{BB962C8B-B14F-4D97-AF65-F5344CB8AC3E}">
        <p14:creationId xmlns:p14="http://schemas.microsoft.com/office/powerpoint/2010/main" val="2561042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CB039D-4B30-4731-8B77-25706C0EB083}"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AD3E5-D30B-4675-A90D-02C2DB217BCD}" type="slidenum">
              <a:rPr lang="en-US" smtClean="0"/>
              <a:t>‹#›</a:t>
            </a:fld>
            <a:endParaRPr lang="en-US"/>
          </a:p>
        </p:txBody>
      </p:sp>
    </p:spTree>
    <p:extLst>
      <p:ext uri="{BB962C8B-B14F-4D97-AF65-F5344CB8AC3E}">
        <p14:creationId xmlns:p14="http://schemas.microsoft.com/office/powerpoint/2010/main" val="406209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CB039D-4B30-4731-8B77-25706C0EB083}"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AD3E5-D30B-4675-A90D-02C2DB217BC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803248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CB039D-4B30-4731-8B77-25706C0EB083}"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AD3E5-D30B-4675-A90D-02C2DB217BCD}" type="slidenum">
              <a:rPr lang="en-US" smtClean="0"/>
              <a:t>‹#›</a:t>
            </a:fld>
            <a:endParaRPr lang="en-US"/>
          </a:p>
        </p:txBody>
      </p:sp>
    </p:spTree>
    <p:extLst>
      <p:ext uri="{BB962C8B-B14F-4D97-AF65-F5344CB8AC3E}">
        <p14:creationId xmlns:p14="http://schemas.microsoft.com/office/powerpoint/2010/main" val="2444248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CB039D-4B30-4731-8B77-25706C0EB083}" type="datetimeFigureOut">
              <a:rPr lang="en-US" smtClean="0"/>
              <a:t>5/11/2020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AD3E5-D30B-4675-A90D-02C2DB217BCD}" type="slidenum">
              <a:rPr lang="en-US" smtClean="0"/>
              <a:t>‹#›</a:t>
            </a:fld>
            <a:endParaRPr lang="en-US"/>
          </a:p>
        </p:txBody>
      </p:sp>
    </p:spTree>
    <p:extLst>
      <p:ext uri="{BB962C8B-B14F-4D97-AF65-F5344CB8AC3E}">
        <p14:creationId xmlns:p14="http://schemas.microsoft.com/office/powerpoint/2010/main" val="361962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CB039D-4B30-4731-8B77-25706C0EB083}" type="datetimeFigureOut">
              <a:rPr lang="en-US" smtClean="0"/>
              <a:t>5/11/2020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AD3E5-D30B-4675-A90D-02C2DB217BCD}" type="slidenum">
              <a:rPr lang="en-US" smtClean="0"/>
              <a:t>‹#›</a:t>
            </a:fld>
            <a:endParaRPr lang="en-US"/>
          </a:p>
        </p:txBody>
      </p:sp>
    </p:spTree>
    <p:extLst>
      <p:ext uri="{BB962C8B-B14F-4D97-AF65-F5344CB8AC3E}">
        <p14:creationId xmlns:p14="http://schemas.microsoft.com/office/powerpoint/2010/main" val="2447657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B039D-4B30-4731-8B77-25706C0EB083}"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AD3E5-D30B-4675-A90D-02C2DB217BCD}" type="slidenum">
              <a:rPr lang="en-US" smtClean="0"/>
              <a:t>‹#›</a:t>
            </a:fld>
            <a:endParaRPr lang="en-US"/>
          </a:p>
        </p:txBody>
      </p:sp>
    </p:spTree>
    <p:extLst>
      <p:ext uri="{BB962C8B-B14F-4D97-AF65-F5344CB8AC3E}">
        <p14:creationId xmlns:p14="http://schemas.microsoft.com/office/powerpoint/2010/main" val="384446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B039D-4B30-4731-8B77-25706C0EB083}"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AD3E5-D30B-4675-A90D-02C2DB217BCD}" type="slidenum">
              <a:rPr lang="en-US" smtClean="0"/>
              <a:t>‹#›</a:t>
            </a:fld>
            <a:endParaRPr lang="en-US"/>
          </a:p>
        </p:txBody>
      </p:sp>
    </p:spTree>
    <p:extLst>
      <p:ext uri="{BB962C8B-B14F-4D97-AF65-F5344CB8AC3E}">
        <p14:creationId xmlns:p14="http://schemas.microsoft.com/office/powerpoint/2010/main" val="125617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B039D-4B30-4731-8B77-25706C0EB083}"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AD3E5-D30B-4675-A90D-02C2DB217BCD}" type="slidenum">
              <a:rPr lang="en-US" smtClean="0"/>
              <a:t>‹#›</a:t>
            </a:fld>
            <a:endParaRPr lang="en-US"/>
          </a:p>
        </p:txBody>
      </p:sp>
    </p:spTree>
    <p:extLst>
      <p:ext uri="{BB962C8B-B14F-4D97-AF65-F5344CB8AC3E}">
        <p14:creationId xmlns:p14="http://schemas.microsoft.com/office/powerpoint/2010/main" val="1522231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CB039D-4B30-4731-8B77-25706C0EB083}"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AD3E5-D30B-4675-A90D-02C2DB217BCD}" type="slidenum">
              <a:rPr lang="en-US" smtClean="0"/>
              <a:t>‹#›</a:t>
            </a:fld>
            <a:endParaRPr lang="en-US"/>
          </a:p>
        </p:txBody>
      </p:sp>
    </p:spTree>
    <p:extLst>
      <p:ext uri="{BB962C8B-B14F-4D97-AF65-F5344CB8AC3E}">
        <p14:creationId xmlns:p14="http://schemas.microsoft.com/office/powerpoint/2010/main" val="55935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CB039D-4B30-4731-8B77-25706C0EB083}"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AD3E5-D30B-4675-A90D-02C2DB217BCD}" type="slidenum">
              <a:rPr lang="en-US" smtClean="0"/>
              <a:t>‹#›</a:t>
            </a:fld>
            <a:endParaRPr lang="en-US"/>
          </a:p>
        </p:txBody>
      </p:sp>
    </p:spTree>
    <p:extLst>
      <p:ext uri="{BB962C8B-B14F-4D97-AF65-F5344CB8AC3E}">
        <p14:creationId xmlns:p14="http://schemas.microsoft.com/office/powerpoint/2010/main" val="3946977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CB039D-4B30-4731-8B77-25706C0EB083}" type="datetimeFigureOut">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AAD3E5-D30B-4675-A90D-02C2DB217BCD}" type="slidenum">
              <a:rPr lang="en-US" smtClean="0"/>
              <a:t>‹#›</a:t>
            </a:fld>
            <a:endParaRPr lang="en-US"/>
          </a:p>
        </p:txBody>
      </p:sp>
    </p:spTree>
    <p:extLst>
      <p:ext uri="{BB962C8B-B14F-4D97-AF65-F5344CB8AC3E}">
        <p14:creationId xmlns:p14="http://schemas.microsoft.com/office/powerpoint/2010/main" val="419833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CB039D-4B30-4731-8B77-25706C0EB083}" type="datetimeFigureOut">
              <a:rPr lang="en-US" smtClean="0"/>
              <a:t>5/11/2020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FAAD3E5-D30B-4675-A90D-02C2DB217BCD}" type="slidenum">
              <a:rPr lang="en-US" smtClean="0"/>
              <a:t>‹#›</a:t>
            </a:fld>
            <a:endParaRPr lang="en-US"/>
          </a:p>
        </p:txBody>
      </p:sp>
    </p:spTree>
    <p:extLst>
      <p:ext uri="{BB962C8B-B14F-4D97-AF65-F5344CB8AC3E}">
        <p14:creationId xmlns:p14="http://schemas.microsoft.com/office/powerpoint/2010/main" val="411070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7CB039D-4B30-4731-8B77-25706C0EB083}" type="datetimeFigureOut">
              <a:rPr lang="en-US" smtClean="0"/>
              <a:t>5/11/2020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FAAD3E5-D30B-4675-A90D-02C2DB217BCD}" type="slidenum">
              <a:rPr lang="en-US" smtClean="0"/>
              <a:t>‹#›</a:t>
            </a:fld>
            <a:endParaRPr lang="en-US"/>
          </a:p>
        </p:txBody>
      </p:sp>
    </p:spTree>
    <p:extLst>
      <p:ext uri="{BB962C8B-B14F-4D97-AF65-F5344CB8AC3E}">
        <p14:creationId xmlns:p14="http://schemas.microsoft.com/office/powerpoint/2010/main" val="661556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7CB039D-4B30-4731-8B77-25706C0EB083}" type="datetimeFigureOut">
              <a:rPr lang="en-US" smtClean="0"/>
              <a:t>5/11/2020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FAAD3E5-D30B-4675-A90D-02C2DB217BCD}" type="slidenum">
              <a:rPr lang="en-US" smtClean="0"/>
              <a:t>‹#›</a:t>
            </a:fld>
            <a:endParaRPr lang="en-US"/>
          </a:p>
        </p:txBody>
      </p:sp>
    </p:spTree>
    <p:extLst>
      <p:ext uri="{BB962C8B-B14F-4D97-AF65-F5344CB8AC3E}">
        <p14:creationId xmlns:p14="http://schemas.microsoft.com/office/powerpoint/2010/main" val="320256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CB039D-4B30-4731-8B77-25706C0EB083}"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AD3E5-D30B-4675-A90D-02C2DB217BCD}" type="slidenum">
              <a:rPr lang="en-US" smtClean="0"/>
              <a:t>‹#›</a:t>
            </a:fld>
            <a:endParaRPr lang="en-US"/>
          </a:p>
        </p:txBody>
      </p:sp>
    </p:spTree>
    <p:extLst>
      <p:ext uri="{BB962C8B-B14F-4D97-AF65-F5344CB8AC3E}">
        <p14:creationId xmlns:p14="http://schemas.microsoft.com/office/powerpoint/2010/main" val="94677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7CB039D-4B30-4731-8B77-25706C0EB083}" type="datetimeFigureOut">
              <a:rPr lang="en-US" smtClean="0"/>
              <a:t>5/11/2020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FAAD3E5-D30B-4675-A90D-02C2DB217BCD}" type="slidenum">
              <a:rPr lang="en-US" smtClean="0"/>
              <a:t>‹#›</a:t>
            </a:fld>
            <a:endParaRPr lang="en-US"/>
          </a:p>
        </p:txBody>
      </p:sp>
    </p:spTree>
    <p:extLst>
      <p:ext uri="{BB962C8B-B14F-4D97-AF65-F5344CB8AC3E}">
        <p14:creationId xmlns:p14="http://schemas.microsoft.com/office/powerpoint/2010/main" val="2369459323"/>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3335-6376-4199-9594-31FFF7D2094E}"/>
              </a:ext>
            </a:extLst>
          </p:cNvPr>
          <p:cNvSpPr>
            <a:spLocks noGrp="1"/>
          </p:cNvSpPr>
          <p:nvPr>
            <p:ph type="ctrTitle"/>
          </p:nvPr>
        </p:nvSpPr>
        <p:spPr>
          <a:xfrm>
            <a:off x="722851" y="1385022"/>
            <a:ext cx="10746298" cy="3296036"/>
          </a:xfrm>
        </p:spPr>
        <p:txBody>
          <a:bodyPr/>
          <a:lstStyle/>
          <a:p>
            <a:pPr algn="ctr"/>
            <a:r>
              <a:rPr lang="fr-FR" sz="8000" b="1" dirty="0">
                <a:solidFill>
                  <a:srgbClr val="92D050"/>
                </a:solidFill>
                <a:latin typeface="Bahnschrift SemiBold" panose="020B0502040204020203" pitchFamily="34" charset="0"/>
              </a:rPr>
              <a:t>L'apprentissage des langues étrangères</a:t>
            </a:r>
            <a:endParaRPr lang="en-US" sz="8000" b="1" dirty="0">
              <a:solidFill>
                <a:srgbClr val="92D050"/>
              </a:solidFill>
              <a:latin typeface="Bahnschrift SemiBold" panose="020B0502040204020203" pitchFamily="34" charset="0"/>
            </a:endParaRPr>
          </a:p>
        </p:txBody>
      </p:sp>
      <p:sp>
        <p:nvSpPr>
          <p:cNvPr id="3" name="Subtitle 2">
            <a:extLst>
              <a:ext uri="{FF2B5EF4-FFF2-40B4-BE49-F238E27FC236}">
                <a16:creationId xmlns:a16="http://schemas.microsoft.com/office/drawing/2014/main" id="{C7C5E590-4A5D-441E-98A0-3FE0E3C321CC}"/>
              </a:ext>
            </a:extLst>
          </p:cNvPr>
          <p:cNvSpPr>
            <a:spLocks noGrp="1"/>
          </p:cNvSpPr>
          <p:nvPr>
            <p:ph type="subTitle" idx="1"/>
          </p:nvPr>
        </p:nvSpPr>
        <p:spPr>
          <a:xfrm>
            <a:off x="8442296" y="5996580"/>
            <a:ext cx="4496324" cy="861420"/>
          </a:xfrm>
        </p:spPr>
        <p:txBody>
          <a:bodyPr>
            <a:normAutofit/>
          </a:bodyPr>
          <a:lstStyle/>
          <a:p>
            <a:pPr marL="285750" indent="-285750">
              <a:buFont typeface="Wingdings" panose="05000000000000000000" pitchFamily="2" charset="2"/>
              <a:buChar char="Ø"/>
            </a:pPr>
            <a:r>
              <a:rPr lang="fr-FR" sz="1600" dirty="0">
                <a:latin typeface="Bahnschrift SemiBold" panose="020B0502040204020203" pitchFamily="34" charset="0"/>
              </a:rPr>
              <a:t>El Ouardi Marouan</a:t>
            </a:r>
          </a:p>
          <a:p>
            <a:pPr marL="285750" indent="-285750">
              <a:buFont typeface="Wingdings" panose="05000000000000000000" pitchFamily="2" charset="2"/>
              <a:buChar char="Ø"/>
            </a:pPr>
            <a:r>
              <a:rPr lang="fr-FR" sz="1600" dirty="0">
                <a:latin typeface="Bahnschrift SemiBold" panose="020B0502040204020203" pitchFamily="34" charset="0"/>
              </a:rPr>
              <a:t>Achargui afkir nouralhouda</a:t>
            </a:r>
            <a:endParaRPr lang="en-US" sz="1600" dirty="0">
              <a:latin typeface="Bahnschrift SemiBold" panose="020B0502040204020203" pitchFamily="34" charset="0"/>
            </a:endParaRPr>
          </a:p>
        </p:txBody>
      </p:sp>
    </p:spTree>
    <p:extLst>
      <p:ext uri="{BB962C8B-B14F-4D97-AF65-F5344CB8AC3E}">
        <p14:creationId xmlns:p14="http://schemas.microsoft.com/office/powerpoint/2010/main" val="202425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9C8DC-A517-44ED-AD2C-3D1BCEEBB301}"/>
              </a:ext>
            </a:extLst>
          </p:cNvPr>
          <p:cNvSpPr>
            <a:spLocks noGrp="1"/>
          </p:cNvSpPr>
          <p:nvPr>
            <p:ph type="title"/>
          </p:nvPr>
        </p:nvSpPr>
        <p:spPr/>
        <p:txBody>
          <a:bodyPr/>
          <a:lstStyle/>
          <a:p>
            <a:r>
              <a:rPr lang="fr-FR" dirty="0">
                <a:solidFill>
                  <a:srgbClr val="92D050"/>
                </a:solidFill>
                <a:latin typeface="Bahnschrift SemiBold" panose="020B0502040204020203" pitchFamily="34" charset="0"/>
              </a:rPr>
              <a:t>Introduction:</a:t>
            </a:r>
            <a:endParaRPr lang="en-US" dirty="0">
              <a:solidFill>
                <a:srgbClr val="92D050"/>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16237AFD-FD6B-45D3-8D67-6988FFBFB28B}"/>
              </a:ext>
            </a:extLst>
          </p:cNvPr>
          <p:cNvSpPr>
            <a:spLocks noGrp="1"/>
          </p:cNvSpPr>
          <p:nvPr>
            <p:ph idx="1"/>
          </p:nvPr>
        </p:nvSpPr>
        <p:spPr>
          <a:xfrm>
            <a:off x="1105116" y="1902749"/>
            <a:ext cx="8946541" cy="2032520"/>
          </a:xfrm>
        </p:spPr>
        <p:txBody>
          <a:bodyPr/>
          <a:lstStyle/>
          <a:p>
            <a:pPr marL="0" indent="0">
              <a:buNone/>
            </a:pPr>
            <a:r>
              <a:rPr lang="fr-FR" sz="2400" dirty="0">
                <a:latin typeface="Book Antiqua" panose="02040602050305030304" pitchFamily="18" charset="0"/>
              </a:rPr>
              <a:t> 	Aujourd'hui, un certain nombre de pays, s’est rendu compte de l’importance donnée à l’apprentissage des langues étrangères et le considère comme une étape incontournable. Celui-ci se fait de plus en plus tôt pour donner des compétences linguistiques aux nouvelles générations qui en auront le bénéfice plus tard. </a:t>
            </a:r>
            <a:endParaRPr lang="en-US" dirty="0"/>
          </a:p>
        </p:txBody>
      </p:sp>
      <p:sp>
        <p:nvSpPr>
          <p:cNvPr id="4" name="TextBox 3">
            <a:extLst>
              <a:ext uri="{FF2B5EF4-FFF2-40B4-BE49-F238E27FC236}">
                <a16:creationId xmlns:a16="http://schemas.microsoft.com/office/drawing/2014/main" id="{477EA833-D9C1-4B7F-A3C0-A927F1184E1C}"/>
              </a:ext>
            </a:extLst>
          </p:cNvPr>
          <p:cNvSpPr txBox="1"/>
          <p:nvPr/>
        </p:nvSpPr>
        <p:spPr>
          <a:xfrm>
            <a:off x="1105116" y="3984770"/>
            <a:ext cx="8095376" cy="1569660"/>
          </a:xfrm>
          <a:prstGeom prst="rect">
            <a:avLst/>
          </a:prstGeom>
          <a:noFill/>
        </p:spPr>
        <p:txBody>
          <a:bodyPr wrap="square" rtlCol="0">
            <a:spAutoFit/>
          </a:bodyPr>
          <a:lstStyle/>
          <a:p>
            <a:r>
              <a:rPr lang="fr-FR" sz="2400" dirty="0">
                <a:solidFill>
                  <a:srgbClr val="92D050"/>
                </a:solidFill>
                <a:latin typeface="Book Antiqua" panose="02040602050305030304" pitchFamily="18" charset="0"/>
              </a:rPr>
              <a:t>Qu'elle est l'importance d'apprentissage des langues étrangères? Qu'elles sont les avantages de cet apprentissage? Qu'elles sont les langues les plus faciles à apprendre?</a:t>
            </a:r>
          </a:p>
        </p:txBody>
      </p:sp>
    </p:spTree>
    <p:extLst>
      <p:ext uri="{BB962C8B-B14F-4D97-AF65-F5344CB8AC3E}">
        <p14:creationId xmlns:p14="http://schemas.microsoft.com/office/powerpoint/2010/main" val="23674919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799A-B454-4903-8765-FEDAD9B0AA9A}"/>
              </a:ext>
            </a:extLst>
          </p:cNvPr>
          <p:cNvSpPr>
            <a:spLocks noGrp="1"/>
          </p:cNvSpPr>
          <p:nvPr>
            <p:ph type="title"/>
          </p:nvPr>
        </p:nvSpPr>
        <p:spPr>
          <a:xfrm>
            <a:off x="620785" y="737943"/>
            <a:ext cx="9404723" cy="998577"/>
          </a:xfrm>
        </p:spPr>
        <p:txBody>
          <a:bodyPr/>
          <a:lstStyle/>
          <a:p>
            <a:r>
              <a:rPr lang="fr-FR" sz="4400" dirty="0">
                <a:solidFill>
                  <a:srgbClr val="92D050"/>
                </a:solidFill>
                <a:latin typeface="Bahnschrift SemiBold" panose="020B0502040204020203" pitchFamily="34" charset="0"/>
              </a:rPr>
              <a:t>Plan :</a:t>
            </a:r>
            <a:endParaRPr lang="en-US" sz="4400" dirty="0">
              <a:solidFill>
                <a:srgbClr val="92D050"/>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17BC6FE7-8786-4A75-AB3C-0B3030AF9185}"/>
              </a:ext>
            </a:extLst>
          </p:cNvPr>
          <p:cNvSpPr>
            <a:spLocks noGrp="1"/>
          </p:cNvSpPr>
          <p:nvPr>
            <p:ph idx="1"/>
          </p:nvPr>
        </p:nvSpPr>
        <p:spPr>
          <a:xfrm>
            <a:off x="687897" y="2189240"/>
            <a:ext cx="11417417" cy="3036816"/>
          </a:xfrm>
        </p:spPr>
        <p:txBody>
          <a:bodyPr>
            <a:normAutofit/>
          </a:bodyPr>
          <a:lstStyle/>
          <a:p>
            <a:pPr>
              <a:buFont typeface="Wingdings" panose="05000000000000000000" pitchFamily="2" charset="2"/>
              <a:buChar char="q"/>
            </a:pPr>
            <a:r>
              <a:rPr lang="fr-FR" sz="2800" b="1" dirty="0">
                <a:latin typeface="Book Antiqua" panose="02040602050305030304" pitchFamily="18" charset="0"/>
              </a:rPr>
              <a:t>Pourquoi il est très important d'apprendre des langues étrangères ?</a:t>
            </a:r>
            <a:endParaRPr lang="fr-FR" sz="2800" b="1" dirty="0">
              <a:latin typeface="+mn-lt"/>
            </a:endParaRPr>
          </a:p>
          <a:p>
            <a:pPr>
              <a:buFont typeface="Wingdings" panose="05000000000000000000" pitchFamily="2" charset="2"/>
              <a:buChar char="q"/>
            </a:pPr>
            <a:r>
              <a:rPr lang="fr-FR" sz="2800" b="1" dirty="0">
                <a:latin typeface="Book Antiqua" panose="02040602050305030304" pitchFamily="18" charset="0"/>
              </a:rPr>
              <a:t>Comment apprendre une langue rapidement ?</a:t>
            </a:r>
            <a:endParaRPr lang="fr-FR" sz="2800" dirty="0">
              <a:latin typeface="+mn-lt"/>
            </a:endParaRPr>
          </a:p>
          <a:p>
            <a:pPr>
              <a:buFont typeface="Wingdings" panose="05000000000000000000" pitchFamily="2" charset="2"/>
              <a:buChar char="q"/>
            </a:pPr>
            <a:r>
              <a:rPr lang="fr-FR" sz="2800" b="1" dirty="0">
                <a:latin typeface="Book Antiqua" panose="02040602050305030304" pitchFamily="18" charset="0"/>
              </a:rPr>
              <a:t>Les langues les plus faciles à apprendre </a:t>
            </a:r>
            <a:r>
              <a:rPr lang="fr-FR" sz="2800" dirty="0">
                <a:solidFill>
                  <a:schemeClr val="tx1">
                    <a:lumMod val="65000"/>
                  </a:schemeClr>
                </a:solidFill>
                <a:latin typeface="Book Antiqua" panose="02040602050305030304" pitchFamily="18" charset="0"/>
              </a:rPr>
              <a:t>(pour un francophone)</a:t>
            </a:r>
            <a:r>
              <a:rPr lang="fr-FR" sz="2800" b="1" dirty="0">
                <a:solidFill>
                  <a:schemeClr val="tx1">
                    <a:lumMod val="65000"/>
                  </a:schemeClr>
                </a:solidFill>
                <a:latin typeface="Book Antiqua" panose="02040602050305030304" pitchFamily="18" charset="0"/>
              </a:rPr>
              <a:t> </a:t>
            </a:r>
            <a:r>
              <a:rPr lang="fr-FR" sz="2800" b="1" dirty="0">
                <a:latin typeface="Book Antiqua" panose="02040602050305030304" pitchFamily="18" charset="0"/>
              </a:rPr>
              <a:t>?</a:t>
            </a:r>
            <a:endParaRPr lang="fr-FR" sz="2800" b="1" dirty="0">
              <a:latin typeface="+mn-lt"/>
            </a:endParaRPr>
          </a:p>
          <a:p>
            <a:pPr>
              <a:buFont typeface="Wingdings" panose="05000000000000000000" pitchFamily="2" charset="2"/>
              <a:buChar char="q"/>
            </a:pPr>
            <a:r>
              <a:rPr lang="fr-FR" sz="2800" b="1" dirty="0">
                <a:latin typeface="Book Antiqua" panose="02040602050305030304" pitchFamily="18" charset="0"/>
              </a:rPr>
              <a:t>Des conseils pour apprendre les langues facilement </a:t>
            </a:r>
            <a:r>
              <a:rPr lang="fr-FR" sz="2900" b="1" dirty="0">
                <a:latin typeface="Book Antiqua" panose="02040602050305030304" pitchFamily="18" charset="0"/>
              </a:rPr>
              <a:t>.</a:t>
            </a:r>
          </a:p>
          <a:p>
            <a:pPr>
              <a:buFont typeface="Wingdings" panose="05000000000000000000" pitchFamily="2" charset="2"/>
              <a:buChar char="q"/>
            </a:pPr>
            <a:r>
              <a:rPr lang="fr-FR" sz="2900" b="1" dirty="0">
                <a:latin typeface="Book Antiqua" panose="02040602050305030304" pitchFamily="18" charset="0"/>
              </a:rPr>
              <a:t>Conclusion .</a:t>
            </a:r>
            <a:endParaRPr lang="fr-FR" sz="2400" b="1" dirty="0">
              <a:latin typeface="+mn-lt"/>
            </a:endParaRPr>
          </a:p>
          <a:p>
            <a:endParaRPr lang="fr-FR" b="1" dirty="0"/>
          </a:p>
          <a:p>
            <a:endParaRPr lang="en-US" dirty="0"/>
          </a:p>
        </p:txBody>
      </p:sp>
    </p:spTree>
    <p:extLst>
      <p:ext uri="{BB962C8B-B14F-4D97-AF65-F5344CB8AC3E}">
        <p14:creationId xmlns:p14="http://schemas.microsoft.com/office/powerpoint/2010/main" val="28142059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EC834E-983E-4CBD-9DF4-442A5A77E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7490" y="4890781"/>
            <a:ext cx="2354510" cy="2062947"/>
          </a:xfrm>
          <a:prstGeom prst="rect">
            <a:avLst/>
          </a:prstGeom>
        </p:spPr>
      </p:pic>
      <p:sp>
        <p:nvSpPr>
          <p:cNvPr id="2" name="Title 1">
            <a:extLst>
              <a:ext uri="{FF2B5EF4-FFF2-40B4-BE49-F238E27FC236}">
                <a16:creationId xmlns:a16="http://schemas.microsoft.com/office/drawing/2014/main" id="{D2F8DA62-42C5-4944-9C2C-3419FB01172E}"/>
              </a:ext>
            </a:extLst>
          </p:cNvPr>
          <p:cNvSpPr>
            <a:spLocks noGrp="1"/>
          </p:cNvSpPr>
          <p:nvPr>
            <p:ph type="title"/>
          </p:nvPr>
        </p:nvSpPr>
        <p:spPr>
          <a:xfrm>
            <a:off x="755169" y="452718"/>
            <a:ext cx="9404723" cy="1400530"/>
          </a:xfrm>
        </p:spPr>
        <p:txBody>
          <a:bodyPr/>
          <a:lstStyle/>
          <a:p>
            <a:r>
              <a:rPr lang="fr-FR" sz="3600" dirty="0">
                <a:solidFill>
                  <a:srgbClr val="92D050"/>
                </a:solidFill>
                <a:latin typeface="Bahnschrift SemiBold" panose="020B0502040204020203" pitchFamily="34" charset="0"/>
              </a:rPr>
              <a:t>L'importance d'apprentissage des langues étrangères:</a:t>
            </a:r>
            <a:endParaRPr lang="en-US" sz="3600" dirty="0">
              <a:solidFill>
                <a:srgbClr val="92D050"/>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C188CD70-36BF-4DEE-A66A-913FDB6114D7}"/>
              </a:ext>
            </a:extLst>
          </p:cNvPr>
          <p:cNvSpPr>
            <a:spLocks noGrp="1"/>
          </p:cNvSpPr>
          <p:nvPr>
            <p:ph idx="1"/>
          </p:nvPr>
        </p:nvSpPr>
        <p:spPr>
          <a:xfrm>
            <a:off x="1465020" y="2436016"/>
            <a:ext cx="8946541" cy="4195481"/>
          </a:xfrm>
        </p:spPr>
        <p:txBody>
          <a:bodyPr/>
          <a:lstStyle/>
          <a:p>
            <a:pPr marL="0" indent="0">
              <a:buNone/>
            </a:pPr>
            <a:r>
              <a:rPr lang="fr-FR" dirty="0"/>
              <a:t> </a:t>
            </a:r>
            <a:r>
              <a:rPr lang="fr-FR" sz="2400" dirty="0">
                <a:latin typeface="Book Antiqua" panose="02040602050305030304" pitchFamily="18" charset="0"/>
              </a:rPr>
              <a:t>C’est très important d’étudier les langues étrangères et surtout celles qui servent pour les communications internationales. Cela permet de découvrir de nouveaux horizons vers l’inconnu, faire connaissance avec de nouveaux peuples, avec leurs coutumes et traditions, et aussi pouvoir continuer à faire les études à l’étranger. </a:t>
            </a:r>
          </a:p>
          <a:p>
            <a:pPr marL="0" indent="0">
              <a:buNone/>
            </a:pPr>
            <a:r>
              <a:rPr lang="fr-FR" sz="2400" dirty="0">
                <a:latin typeface="Book Antiqua" panose="02040602050305030304" pitchFamily="18" charset="0"/>
              </a:rPr>
              <a:t>Les langues nous aident à faire des échanges d’expériences dans différents domaines : social, culturel, politique avec d’autres pays. Elles sont un atout pour notre CV.</a:t>
            </a:r>
            <a:endParaRPr lang="en-US" sz="2400" dirty="0">
              <a:latin typeface="Book Antiqua" panose="02040602050305030304" pitchFamily="18" charset="0"/>
            </a:endParaRPr>
          </a:p>
        </p:txBody>
      </p:sp>
    </p:spTree>
    <p:extLst>
      <p:ext uri="{BB962C8B-B14F-4D97-AF65-F5344CB8AC3E}">
        <p14:creationId xmlns:p14="http://schemas.microsoft.com/office/powerpoint/2010/main" val="12286076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1E7D-F71F-408F-95F1-9AA4E10133A9}"/>
              </a:ext>
            </a:extLst>
          </p:cNvPr>
          <p:cNvSpPr>
            <a:spLocks noGrp="1"/>
          </p:cNvSpPr>
          <p:nvPr>
            <p:ph type="title"/>
          </p:nvPr>
        </p:nvSpPr>
        <p:spPr>
          <a:xfrm>
            <a:off x="503498" y="461107"/>
            <a:ext cx="9404723" cy="1400530"/>
          </a:xfrm>
        </p:spPr>
        <p:txBody>
          <a:bodyPr/>
          <a:lstStyle/>
          <a:p>
            <a:r>
              <a:rPr lang="fr-FR" dirty="0">
                <a:solidFill>
                  <a:srgbClr val="92D050"/>
                </a:solidFill>
                <a:latin typeface="Bahnschrift SemiBold" panose="020B0502040204020203" pitchFamily="34" charset="0"/>
              </a:rPr>
              <a:t>Les avantages de l'apprentissage des langues étrangères:</a:t>
            </a:r>
            <a:endParaRPr lang="en-US" dirty="0">
              <a:solidFill>
                <a:srgbClr val="92D050"/>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B0E46E26-7A6B-45E1-AB91-724379CD474B}"/>
              </a:ext>
            </a:extLst>
          </p:cNvPr>
          <p:cNvSpPr>
            <a:spLocks noGrp="1"/>
          </p:cNvSpPr>
          <p:nvPr>
            <p:ph idx="1"/>
          </p:nvPr>
        </p:nvSpPr>
        <p:spPr>
          <a:xfrm>
            <a:off x="1497595" y="2312977"/>
            <a:ext cx="8946541" cy="4195481"/>
          </a:xfrm>
        </p:spPr>
        <p:txBody>
          <a:bodyPr>
            <a:normAutofit/>
          </a:bodyPr>
          <a:lstStyle/>
          <a:p>
            <a:pPr>
              <a:buFont typeface="Wingdings" panose="05000000000000000000" pitchFamily="2" charset="2"/>
              <a:buChar char="§"/>
            </a:pPr>
            <a:r>
              <a:rPr lang="fr-FR" sz="2800" dirty="0">
                <a:latin typeface="Book Antiqua" panose="02040602050305030304" pitchFamily="18" charset="0"/>
              </a:rPr>
              <a:t>Augmenter ses opportunités professionnelles.</a:t>
            </a:r>
          </a:p>
          <a:p>
            <a:pPr>
              <a:buFont typeface="Wingdings" panose="05000000000000000000" pitchFamily="2" charset="2"/>
              <a:buChar char="§"/>
            </a:pPr>
            <a:r>
              <a:rPr lang="fr-FR" sz="2800" dirty="0">
                <a:latin typeface="Book Antiqua" panose="02040602050305030304" pitchFamily="18" charset="0"/>
              </a:rPr>
              <a:t>Développer les capacités de son cerveau.</a:t>
            </a:r>
          </a:p>
          <a:p>
            <a:pPr>
              <a:buFont typeface="Wingdings" panose="05000000000000000000" pitchFamily="2" charset="2"/>
              <a:buChar char="§"/>
            </a:pPr>
            <a:r>
              <a:rPr lang="fr-FR" sz="2800" dirty="0">
                <a:latin typeface="Book Antiqua" panose="02040602050305030304" pitchFamily="18" charset="0"/>
              </a:rPr>
              <a:t>Avoir de meilleures capacités d’analyse .</a:t>
            </a:r>
          </a:p>
          <a:p>
            <a:pPr>
              <a:buFont typeface="Wingdings" panose="05000000000000000000" pitchFamily="2" charset="2"/>
              <a:buChar char="§"/>
            </a:pPr>
            <a:r>
              <a:rPr lang="fr-FR" sz="2800" dirty="0">
                <a:latin typeface="Book Antiqua" panose="02040602050305030304" pitchFamily="18" charset="0"/>
              </a:rPr>
              <a:t>Avoir une meilleure adaptation au changement.</a:t>
            </a:r>
          </a:p>
          <a:p>
            <a:pPr>
              <a:buFont typeface="Wingdings" panose="05000000000000000000" pitchFamily="2" charset="2"/>
              <a:buChar char="§"/>
            </a:pPr>
            <a:r>
              <a:rPr lang="fr-FR" sz="2800" dirty="0">
                <a:latin typeface="Book Antiqua" panose="02040602050305030304" pitchFamily="18" charset="0"/>
              </a:rPr>
              <a:t>Une concentration optimale.</a:t>
            </a:r>
          </a:p>
          <a:p>
            <a:pPr>
              <a:buFont typeface="Wingdings" panose="05000000000000000000" pitchFamily="2" charset="2"/>
              <a:buChar char="§"/>
            </a:pPr>
            <a:r>
              <a:rPr lang="fr-FR" sz="2800" dirty="0">
                <a:latin typeface="Book Antiqua" panose="02040602050305030304" pitchFamily="18" charset="0"/>
              </a:rPr>
              <a:t>Éloigner Alzheimer.</a:t>
            </a:r>
            <a:endParaRPr lang="en-US" sz="2800" dirty="0">
              <a:latin typeface="Book Antiqua" panose="02040602050305030304" pitchFamily="18" charset="0"/>
            </a:endParaRPr>
          </a:p>
        </p:txBody>
      </p:sp>
    </p:spTree>
    <p:extLst>
      <p:ext uri="{BB962C8B-B14F-4D97-AF65-F5344CB8AC3E}">
        <p14:creationId xmlns:p14="http://schemas.microsoft.com/office/powerpoint/2010/main" val="33021998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A10B3-6971-4042-A85F-41B28B1FBCEF}"/>
              </a:ext>
            </a:extLst>
          </p:cNvPr>
          <p:cNvSpPr>
            <a:spLocks noGrp="1"/>
          </p:cNvSpPr>
          <p:nvPr>
            <p:ph type="title"/>
          </p:nvPr>
        </p:nvSpPr>
        <p:spPr/>
        <p:txBody>
          <a:bodyPr/>
          <a:lstStyle/>
          <a:p>
            <a:r>
              <a:rPr lang="fr-FR" dirty="0">
                <a:solidFill>
                  <a:srgbClr val="92D050"/>
                </a:solidFill>
                <a:latin typeface="Bahnschrift SemiBold" panose="020B0502040204020203" pitchFamily="34" charset="0"/>
              </a:rPr>
              <a:t>Les langues les plus faciles à apprendre:</a:t>
            </a:r>
            <a:endParaRPr lang="en-US" dirty="0">
              <a:solidFill>
                <a:srgbClr val="92D050"/>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597B9D13-AFA8-496A-815C-E1BE78D23688}"/>
              </a:ext>
            </a:extLst>
          </p:cNvPr>
          <p:cNvSpPr>
            <a:spLocks noGrp="1"/>
          </p:cNvSpPr>
          <p:nvPr>
            <p:ph idx="1"/>
          </p:nvPr>
        </p:nvSpPr>
        <p:spPr>
          <a:xfrm>
            <a:off x="1279480" y="2662519"/>
            <a:ext cx="8946541" cy="4195481"/>
          </a:xfrm>
        </p:spPr>
        <p:txBody>
          <a:bodyPr>
            <a:normAutofit/>
          </a:bodyPr>
          <a:lstStyle/>
          <a:p>
            <a:pPr marL="457200" indent="-457200">
              <a:buFont typeface="+mj-lt"/>
              <a:buAutoNum type="arabicPeriod"/>
            </a:pPr>
            <a:r>
              <a:rPr lang="fr-FR" sz="3200" dirty="0">
                <a:latin typeface="Book Antiqua" panose="02040602050305030304" pitchFamily="18" charset="0"/>
              </a:rPr>
              <a:t>L'Anglais.</a:t>
            </a:r>
          </a:p>
          <a:p>
            <a:pPr marL="457200" indent="-457200">
              <a:buFont typeface="+mj-lt"/>
              <a:buAutoNum type="arabicPeriod"/>
            </a:pPr>
            <a:r>
              <a:rPr lang="fr-FR" sz="3200" dirty="0">
                <a:latin typeface="Book Antiqua" panose="02040602050305030304" pitchFamily="18" charset="0"/>
              </a:rPr>
              <a:t>L'Espagnol.</a:t>
            </a:r>
          </a:p>
          <a:p>
            <a:pPr marL="457200" indent="-457200">
              <a:buFont typeface="+mj-lt"/>
              <a:buAutoNum type="arabicPeriod"/>
            </a:pPr>
            <a:r>
              <a:rPr lang="fr-FR" sz="3200" dirty="0">
                <a:latin typeface="Book Antiqua" panose="02040602050305030304" pitchFamily="18" charset="0"/>
              </a:rPr>
              <a:t>L'Italien.</a:t>
            </a:r>
          </a:p>
          <a:p>
            <a:pPr marL="457200" indent="-457200">
              <a:buFont typeface="+mj-lt"/>
              <a:buAutoNum type="arabicPeriod"/>
            </a:pPr>
            <a:r>
              <a:rPr lang="fr-FR" sz="3200" dirty="0">
                <a:latin typeface="Book Antiqua" panose="02040602050305030304" pitchFamily="18" charset="0"/>
              </a:rPr>
              <a:t>Le Suédois.</a:t>
            </a:r>
          </a:p>
          <a:p>
            <a:pPr marL="457200" indent="-457200">
              <a:buFont typeface="+mj-lt"/>
              <a:buAutoNum type="arabicPeriod"/>
            </a:pPr>
            <a:r>
              <a:rPr lang="fr-FR" sz="3200" dirty="0">
                <a:latin typeface="Book Antiqua" panose="02040602050305030304" pitchFamily="18" charset="0"/>
              </a:rPr>
              <a:t>L'Indonésien.</a:t>
            </a:r>
            <a:endParaRPr lang="en-US" sz="3200" dirty="0">
              <a:latin typeface="Book Antiqua" panose="02040602050305030304" pitchFamily="18" charset="0"/>
            </a:endParaRPr>
          </a:p>
        </p:txBody>
      </p:sp>
    </p:spTree>
    <p:extLst>
      <p:ext uri="{BB962C8B-B14F-4D97-AF65-F5344CB8AC3E}">
        <p14:creationId xmlns:p14="http://schemas.microsoft.com/office/powerpoint/2010/main" val="3748326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2373-E887-43FD-A6D9-D8F9ACE65CAC}"/>
              </a:ext>
            </a:extLst>
          </p:cNvPr>
          <p:cNvSpPr>
            <a:spLocks noGrp="1"/>
          </p:cNvSpPr>
          <p:nvPr>
            <p:ph type="title"/>
          </p:nvPr>
        </p:nvSpPr>
        <p:spPr/>
        <p:txBody>
          <a:bodyPr/>
          <a:lstStyle/>
          <a:p>
            <a:r>
              <a:rPr lang="fr-FR" dirty="0">
                <a:solidFill>
                  <a:srgbClr val="92D050"/>
                </a:solidFill>
                <a:latin typeface="Bahnschrift SemiBold" panose="020B0502040204020203" pitchFamily="34" charset="0"/>
              </a:rPr>
              <a:t>Conseils pour apprendre les langues facilement:</a:t>
            </a:r>
            <a:endParaRPr lang="en-US" dirty="0">
              <a:solidFill>
                <a:srgbClr val="92D050"/>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2ED8BAA7-7FD7-47C9-9C32-B3F82CB501A6}"/>
              </a:ext>
            </a:extLst>
          </p:cNvPr>
          <p:cNvSpPr>
            <a:spLocks noGrp="1"/>
          </p:cNvSpPr>
          <p:nvPr>
            <p:ph idx="1"/>
          </p:nvPr>
        </p:nvSpPr>
        <p:spPr/>
        <p:txBody>
          <a:bodyPr>
            <a:normAutofit/>
          </a:bodyPr>
          <a:lstStyle/>
          <a:p>
            <a:pPr>
              <a:buFont typeface="Wingdings" panose="05000000000000000000" pitchFamily="2" charset="2"/>
              <a:buChar char="§"/>
            </a:pPr>
            <a:r>
              <a:rPr lang="fr-FR" sz="2400" dirty="0">
                <a:latin typeface="Book Antiqua" panose="02040602050305030304" pitchFamily="18" charset="0"/>
              </a:rPr>
              <a:t>Apprendre le vocabulaire le plus fréquent.</a:t>
            </a:r>
          </a:p>
          <a:p>
            <a:pPr>
              <a:buFont typeface="Wingdings" panose="05000000000000000000" pitchFamily="2" charset="2"/>
              <a:buChar char="§"/>
            </a:pPr>
            <a:r>
              <a:rPr lang="fr-FR" sz="2400" dirty="0">
                <a:latin typeface="Book Antiqua" panose="02040602050305030304" pitchFamily="18" charset="0"/>
              </a:rPr>
              <a:t>Apprendre quelques phrases types.</a:t>
            </a:r>
          </a:p>
          <a:p>
            <a:pPr>
              <a:buFont typeface="Wingdings" panose="05000000000000000000" pitchFamily="2" charset="2"/>
              <a:buChar char="§"/>
            </a:pPr>
            <a:r>
              <a:rPr lang="fr-FR" sz="2400" dirty="0">
                <a:latin typeface="Book Antiqua" panose="02040602050305030304" pitchFamily="18" charset="0"/>
              </a:rPr>
              <a:t>Travailler sur la mémorisation.</a:t>
            </a:r>
          </a:p>
          <a:p>
            <a:pPr>
              <a:buFont typeface="Wingdings" panose="05000000000000000000" pitchFamily="2" charset="2"/>
              <a:buChar char="§"/>
            </a:pPr>
            <a:r>
              <a:rPr lang="fr-FR" sz="2400" dirty="0">
                <a:latin typeface="Book Antiqua" panose="02040602050305030304" pitchFamily="18" charset="0"/>
              </a:rPr>
              <a:t>Utiliser des supports de cours qui vous intéresse(des films, des séries, des documentaires...pour la compréhension orale et des livres et des </a:t>
            </a:r>
            <a:r>
              <a:rPr lang="fr-FR" sz="2400">
                <a:latin typeface="Book Antiqua" panose="02040602050305030304" pitchFamily="18" charset="0"/>
              </a:rPr>
              <a:t>revues pour </a:t>
            </a:r>
            <a:r>
              <a:rPr lang="fr-FR" sz="2400" dirty="0">
                <a:latin typeface="Book Antiqua" panose="02040602050305030304" pitchFamily="18" charset="0"/>
              </a:rPr>
              <a:t>l'écrit).</a:t>
            </a:r>
            <a:endParaRPr lang="en-US" sz="2400" dirty="0">
              <a:latin typeface="Book Antiqua" panose="02040602050305030304" pitchFamily="18" charset="0"/>
            </a:endParaRPr>
          </a:p>
        </p:txBody>
      </p:sp>
    </p:spTree>
    <p:extLst>
      <p:ext uri="{BB962C8B-B14F-4D97-AF65-F5344CB8AC3E}">
        <p14:creationId xmlns:p14="http://schemas.microsoft.com/office/powerpoint/2010/main" val="2386038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3CB65-27EB-43D5-ABEF-F71E02EF506A}"/>
              </a:ext>
            </a:extLst>
          </p:cNvPr>
          <p:cNvSpPr>
            <a:spLocks noGrp="1"/>
          </p:cNvSpPr>
          <p:nvPr>
            <p:ph type="title"/>
          </p:nvPr>
        </p:nvSpPr>
        <p:spPr/>
        <p:txBody>
          <a:bodyPr/>
          <a:lstStyle/>
          <a:p>
            <a:r>
              <a:rPr lang="fr-FR" dirty="0">
                <a:solidFill>
                  <a:srgbClr val="92D050"/>
                </a:solidFill>
                <a:latin typeface="Bahnschrift SemiBold" panose="020B0502040204020203" pitchFamily="34" charset="0"/>
              </a:rPr>
              <a:t>Conclusion</a:t>
            </a:r>
            <a:endParaRPr lang="en-US" dirty="0">
              <a:solidFill>
                <a:srgbClr val="92D050"/>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4042894B-1B31-484B-A129-820C582DCBF1}"/>
              </a:ext>
            </a:extLst>
          </p:cNvPr>
          <p:cNvSpPr>
            <a:spLocks noGrp="1"/>
          </p:cNvSpPr>
          <p:nvPr>
            <p:ph idx="1"/>
          </p:nvPr>
        </p:nvSpPr>
        <p:spPr>
          <a:xfrm>
            <a:off x="981513" y="1640047"/>
            <a:ext cx="9655728" cy="4983061"/>
          </a:xfrm>
        </p:spPr>
        <p:txBody>
          <a:bodyPr>
            <a:normAutofit/>
          </a:bodyPr>
          <a:lstStyle/>
          <a:p>
            <a:pPr marL="0" indent="0">
              <a:buNone/>
            </a:pPr>
            <a:r>
              <a:rPr lang="fr-FR" sz="2200" dirty="0">
                <a:latin typeface="Book Antiqua" panose="02040602050305030304" pitchFamily="18" charset="0"/>
              </a:rPr>
              <a:t>Pour conclure, les langues étrangères sont apprises partout. Elles jouent un grand rôle dans notre vie. « Qui connait une langue, va à Rome », ce qui veut dire que si une personne connaît au moins une langue étrangère, elle pourra mieux réussir dans la vie et elle aura plus de chance d'avoir une belle carrière.</a:t>
            </a:r>
          </a:p>
          <a:p>
            <a:pPr marL="0" indent="0">
              <a:buNone/>
            </a:pPr>
            <a:r>
              <a:rPr lang="fr-FR" sz="2200" dirty="0">
                <a:latin typeface="Book Antiqua" panose="02040602050305030304" pitchFamily="18" charset="0"/>
              </a:rPr>
              <a:t> Il est préférable de commencer cet apprentissage dès le plus jeune âge car cela facilite le développement cognitif de l'enfant et est bénéfique pour sa croissance.</a:t>
            </a:r>
          </a:p>
          <a:p>
            <a:pPr marL="0" indent="0">
              <a:buNone/>
            </a:pPr>
            <a:r>
              <a:rPr lang="fr-FR" sz="2200" dirty="0">
                <a:latin typeface="Book Antiqua" panose="02040602050305030304" pitchFamily="18" charset="0"/>
              </a:rPr>
              <a:t> Les personnes capables de parler une ou plusieurs langues étrangères sont ainsi dotées d'une meilleure mémoire et d'un meilleur sens de l'analyse et donc l'apprentissage des langues étrangères a plusieurs avantages surtout sur le plan personnel :il aide à travailler l'intelligence émotionnelle, et, de ce fait, de penser de manière plus flexible et créative.</a:t>
            </a:r>
          </a:p>
        </p:txBody>
      </p:sp>
    </p:spTree>
    <p:extLst>
      <p:ext uri="{BB962C8B-B14F-4D97-AF65-F5344CB8AC3E}">
        <p14:creationId xmlns:p14="http://schemas.microsoft.com/office/powerpoint/2010/main" val="28050619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6B74-282E-48DA-A55E-FA06B03C79DF}"/>
              </a:ext>
            </a:extLst>
          </p:cNvPr>
          <p:cNvSpPr>
            <a:spLocks noGrp="1"/>
          </p:cNvSpPr>
          <p:nvPr>
            <p:ph type="title"/>
          </p:nvPr>
        </p:nvSpPr>
        <p:spPr>
          <a:xfrm>
            <a:off x="1393638" y="2642244"/>
            <a:ext cx="9404723" cy="2391150"/>
          </a:xfrm>
        </p:spPr>
        <p:txBody>
          <a:bodyPr/>
          <a:lstStyle/>
          <a:p>
            <a:r>
              <a:rPr lang="fr-FR" sz="6600" dirty="0">
                <a:solidFill>
                  <a:srgbClr val="92D050"/>
                </a:solidFill>
                <a:latin typeface="Bahnschrift SemiBold" panose="020B0502040204020203" pitchFamily="34" charset="0"/>
              </a:rPr>
              <a:t>Merci de votre attention</a:t>
            </a:r>
            <a:endParaRPr lang="en-US" sz="6600" dirty="0">
              <a:solidFill>
                <a:srgbClr val="92D050"/>
              </a:solidFill>
              <a:latin typeface="Bahnschrift SemiBold" panose="020B0502040204020203" pitchFamily="34" charset="0"/>
            </a:endParaRPr>
          </a:p>
        </p:txBody>
      </p:sp>
    </p:spTree>
    <p:extLst>
      <p:ext uri="{BB962C8B-B14F-4D97-AF65-F5344CB8AC3E}">
        <p14:creationId xmlns:p14="http://schemas.microsoft.com/office/powerpoint/2010/main" val="2902182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119</TotalTime>
  <Words>489</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Bahnschrift SemiBold</vt:lpstr>
      <vt:lpstr>Book Antiqua</vt:lpstr>
      <vt:lpstr>Century Gothic</vt:lpstr>
      <vt:lpstr>Wingdings</vt:lpstr>
      <vt:lpstr>Wingdings 3</vt:lpstr>
      <vt:lpstr>Ion</vt:lpstr>
      <vt:lpstr>L'apprentissage des langues étrangères</vt:lpstr>
      <vt:lpstr>Introduction:</vt:lpstr>
      <vt:lpstr>Plan :</vt:lpstr>
      <vt:lpstr>L'importance d'apprentissage des langues étrangères:</vt:lpstr>
      <vt:lpstr>Les avantages de l'apprentissage des langues étrangères:</vt:lpstr>
      <vt:lpstr>Les langues les plus faciles à apprendre:</vt:lpstr>
      <vt:lpstr>Conseils pour apprendre les langues facilement:</vt:lpstr>
      <vt:lpstr>Conclusion</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Langues</dc:title>
  <dc:creator>Marouan El ouardi</dc:creator>
  <cp:lastModifiedBy>Marouan El ouardi</cp:lastModifiedBy>
  <cp:revision>12</cp:revision>
  <dcterms:created xsi:type="dcterms:W3CDTF">2020-05-10T21:52:56Z</dcterms:created>
  <dcterms:modified xsi:type="dcterms:W3CDTF">2020-05-11T10:52:38Z</dcterms:modified>
</cp:coreProperties>
</file>