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394" r:id="rId3"/>
    <p:sldId id="395" r:id="rId4"/>
    <p:sldId id="396" r:id="rId5"/>
    <p:sldId id="397" r:id="rId6"/>
    <p:sldId id="398" r:id="rId7"/>
    <p:sldId id="399" r:id="rId8"/>
    <p:sldId id="408" r:id="rId9"/>
    <p:sldId id="409" r:id="rId10"/>
    <p:sldId id="410" r:id="rId11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72" autoAdjust="0"/>
    <p:restoredTop sz="94660"/>
  </p:normalViewPr>
  <p:slideViewPr>
    <p:cSldViewPr>
      <p:cViewPr>
        <p:scale>
          <a:sx n="58" d="100"/>
          <a:sy n="58" d="100"/>
        </p:scale>
        <p:origin x="-120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1A720-24F8-4EB5-8415-E38A8232568A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A0CD6-3BE6-4E92-9580-4A172D0413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61081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800A-392F-4110-ADEC-1014F86178B9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EB53-2877-4D4E-92AB-3B363B0A54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062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03300" y="685800"/>
            <a:ext cx="4851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9C77D-6222-4224-A1EA-E7E1B17F96F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87B-4F83-4752-A7C5-E8E7A279EFBF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CDC0-3F0E-4107-9CA6-D824A46AAE9D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3E6-9BEE-4B4D-972C-CF8342A32DFF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802013" y="3745023"/>
            <a:ext cx="9178503" cy="17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13" y="1511308"/>
            <a:ext cx="9178503" cy="2123516"/>
          </a:xfrm>
        </p:spPr>
        <p:txBody>
          <a:bodyPr anchor="b">
            <a:noAutofit/>
          </a:bodyPr>
          <a:lstStyle>
            <a:lvl1pPr>
              <a:defRPr sz="5000" b="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006" y="3862212"/>
            <a:ext cx="7485380" cy="19311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1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5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6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8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B3ADD-9439-48F5-B40A-602E1E72C360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DE2A-B014-46A6-BFD5-01333D474E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1146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03385" indent="-390769">
              <a:buFont typeface="Wingdings" pitchFamily="2" charset="2"/>
              <a:buChar char="§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9" y="20993"/>
            <a:ext cx="1804489" cy="3620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0064-43DB-4E33-ABF0-F8ADFBFD48DD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159" y="20993"/>
            <a:ext cx="6482895" cy="3620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5837" y="7194418"/>
            <a:ext cx="1247563" cy="3620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23186-7FF4-4EC9-87F9-5419D1011A7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93429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gradFill rotWithShape="1">
          <a:gsLst>
            <a:gs pos="0">
              <a:schemeClr val="accent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51856" y="2361404"/>
            <a:ext cx="9178503" cy="17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11" y="2602795"/>
            <a:ext cx="9089390" cy="2424377"/>
          </a:xfrm>
        </p:spPr>
        <p:txBody>
          <a:bodyPr anchor="b"/>
          <a:lstStyle>
            <a:lvl1pPr algn="l">
              <a:defRPr sz="5500" b="0" cap="all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8234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843786"/>
            <a:ext cx="4722920" cy="51988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843786"/>
            <a:ext cx="4722920" cy="51988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8AD78-66C3-4C3C-9D92-F1A15DF1E4A3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1322-6697-488F-9866-80A97B32695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7993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753589" y="4457764"/>
            <a:ext cx="5188097" cy="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6" y="1847150"/>
            <a:ext cx="4598162" cy="70492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300" b="0">
                <a:solidFill>
                  <a:schemeClr val="tx2"/>
                </a:solidFill>
              </a:defRPr>
            </a:lvl1pPr>
            <a:lvl2pPr marL="521026" indent="0">
              <a:buNone/>
              <a:defRPr sz="2300" b="1"/>
            </a:lvl2pPr>
            <a:lvl3pPr marL="1042051" indent="0">
              <a:buNone/>
              <a:defRPr sz="2100" b="1"/>
            </a:lvl3pPr>
            <a:lvl4pPr marL="1563074" indent="0">
              <a:buNone/>
              <a:defRPr sz="1800" b="1"/>
            </a:lvl4pPr>
            <a:lvl5pPr marL="2084100" indent="0">
              <a:buNone/>
              <a:defRPr sz="1800" b="1"/>
            </a:lvl5pPr>
            <a:lvl6pPr marL="2605126" indent="0">
              <a:buNone/>
              <a:defRPr sz="1800" b="1"/>
            </a:lvl6pPr>
            <a:lvl7pPr marL="3126150" indent="0">
              <a:buNone/>
              <a:defRPr sz="1800" b="1"/>
            </a:lvl7pPr>
            <a:lvl8pPr marL="3647176" indent="0">
              <a:buNone/>
              <a:defRPr sz="1800" b="1"/>
            </a:lvl8pPr>
            <a:lvl9pPr marL="4168198" indent="0">
              <a:buNone/>
              <a:defRPr sz="18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6" y="2686757"/>
            <a:ext cx="4598162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574" y="1847150"/>
            <a:ext cx="4598162" cy="70492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3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026" indent="0">
              <a:buNone/>
              <a:defRPr sz="2300" b="1"/>
            </a:lvl2pPr>
            <a:lvl3pPr marL="1042051" indent="0">
              <a:buNone/>
              <a:defRPr sz="2100" b="1"/>
            </a:lvl3pPr>
            <a:lvl4pPr marL="1563074" indent="0">
              <a:buNone/>
              <a:defRPr sz="1800" b="1"/>
            </a:lvl4pPr>
            <a:lvl5pPr marL="2084100" indent="0">
              <a:buNone/>
              <a:defRPr sz="1800" b="1"/>
            </a:lvl5pPr>
            <a:lvl6pPr marL="2605126" indent="0">
              <a:buNone/>
              <a:defRPr sz="1800" b="1"/>
            </a:lvl6pPr>
            <a:lvl7pPr marL="3126150" indent="0">
              <a:buNone/>
              <a:defRPr sz="1800" b="1"/>
            </a:lvl7pPr>
            <a:lvl8pPr marL="3647176" indent="0">
              <a:buNone/>
              <a:defRPr sz="1800" b="1"/>
            </a:lvl8pPr>
            <a:lvl9pPr marL="4168198" indent="0">
              <a:buNone/>
              <a:defRPr sz="18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574" y="2686757"/>
            <a:ext cx="4598162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7A9A-004D-4500-9735-FC3CAE786A24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C8C4-0A00-4A2E-AE03-39CED7A55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11299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600E1-8838-4A6C-B492-38E9123337AA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DF3BA-9BE0-4559-9B39-4C8593F404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12981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1E1D-7279-42C5-8EBB-F6BD963E5C23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B1975-7F76-4FF2-84A6-59A5B1DDA3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2824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172755" y="3945251"/>
            <a:ext cx="6146653" cy="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9" y="872755"/>
            <a:ext cx="2502254" cy="1390396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360" y="872763"/>
            <a:ext cx="6683376" cy="614595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80" y="2347554"/>
            <a:ext cx="2502254" cy="4675835"/>
          </a:xfrm>
        </p:spPr>
        <p:txBody>
          <a:bodyPr/>
          <a:lstStyle>
            <a:lvl1pPr marL="0" indent="0">
              <a:buNone/>
              <a:defRPr sz="1600"/>
            </a:lvl1pPr>
            <a:lvl2pPr marL="521026" indent="0">
              <a:buNone/>
              <a:defRPr sz="1400"/>
            </a:lvl2pPr>
            <a:lvl3pPr marL="1042051" indent="0">
              <a:buNone/>
              <a:defRPr sz="1100"/>
            </a:lvl3pPr>
            <a:lvl4pPr marL="1563074" indent="0">
              <a:buNone/>
              <a:defRPr sz="1100"/>
            </a:lvl4pPr>
            <a:lvl5pPr marL="2084100" indent="0">
              <a:buNone/>
              <a:defRPr sz="1100"/>
            </a:lvl5pPr>
            <a:lvl6pPr marL="2605126" indent="0">
              <a:buNone/>
              <a:defRPr sz="1100"/>
            </a:lvl6pPr>
            <a:lvl7pPr marL="3126150" indent="0">
              <a:buNone/>
              <a:defRPr sz="1100"/>
            </a:lvl7pPr>
            <a:lvl8pPr marL="3647176" indent="0">
              <a:buNone/>
              <a:defRPr sz="1100"/>
            </a:lvl8pPr>
            <a:lvl9pPr marL="4168198" indent="0">
              <a:buNone/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7629-7430-4937-AAD4-D99D341AF090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E9C5A-454C-4BC2-9163-97F0432750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258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4398-86EA-4A2D-80DB-EA1633863BC7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873196"/>
            <a:ext cx="2505745" cy="1393754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42994" y="923581"/>
            <a:ext cx="6904857" cy="6060688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026" indent="0">
              <a:buNone/>
              <a:defRPr sz="3200"/>
            </a:lvl2pPr>
            <a:lvl3pPr marL="1042051" indent="0">
              <a:buNone/>
              <a:defRPr sz="2700"/>
            </a:lvl3pPr>
            <a:lvl4pPr marL="1563074" indent="0">
              <a:buNone/>
              <a:defRPr sz="2300"/>
            </a:lvl4pPr>
            <a:lvl5pPr marL="2084100" indent="0">
              <a:buNone/>
              <a:defRPr sz="2300"/>
            </a:lvl5pPr>
            <a:lvl6pPr marL="2605126" indent="0">
              <a:buNone/>
              <a:defRPr sz="2300"/>
            </a:lvl6pPr>
            <a:lvl7pPr marL="3126150" indent="0">
              <a:buNone/>
              <a:defRPr sz="2300"/>
            </a:lvl7pPr>
            <a:lvl8pPr marL="3647176" indent="0">
              <a:buNone/>
              <a:defRPr sz="2300"/>
            </a:lvl8pPr>
            <a:lvl9pPr marL="4168198" indent="0">
              <a:buNone/>
              <a:defRPr sz="23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9" y="2350919"/>
            <a:ext cx="2502254" cy="4674956"/>
          </a:xfrm>
        </p:spPr>
        <p:txBody>
          <a:bodyPr/>
          <a:lstStyle>
            <a:lvl1pPr marL="0" indent="0">
              <a:buNone/>
              <a:defRPr sz="1600"/>
            </a:lvl1pPr>
            <a:lvl2pPr marL="521026" indent="0">
              <a:buNone/>
              <a:defRPr sz="1400"/>
            </a:lvl2pPr>
            <a:lvl3pPr marL="1042051" indent="0">
              <a:buNone/>
              <a:defRPr sz="1100"/>
            </a:lvl3pPr>
            <a:lvl4pPr marL="1563074" indent="0">
              <a:buNone/>
              <a:defRPr sz="1100"/>
            </a:lvl4pPr>
            <a:lvl5pPr marL="2084100" indent="0">
              <a:buNone/>
              <a:defRPr sz="1100"/>
            </a:lvl5pPr>
            <a:lvl6pPr marL="2605126" indent="0">
              <a:buNone/>
              <a:defRPr sz="1100"/>
            </a:lvl6pPr>
            <a:lvl7pPr marL="3126150" indent="0">
              <a:buNone/>
              <a:defRPr sz="1100"/>
            </a:lvl7pPr>
            <a:lvl8pPr marL="3647176" indent="0">
              <a:buNone/>
              <a:defRPr sz="1100"/>
            </a:lvl8pPr>
            <a:lvl9pPr marL="4168198" indent="0">
              <a:buNone/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68C37-79EC-4A29-85CB-D9CA7B5A6A2A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CD-2C6F-4F40-AFF5-C7B1C0D820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23354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A6C48-48D8-44EA-A1DF-ECF49F8F963E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FA62-A181-41EF-ADEE-620206B37C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36400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20" y="671689"/>
            <a:ext cx="2406016" cy="6465006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9" y="671689"/>
            <a:ext cx="7039823" cy="646500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00F8-FD47-4666-B20E-CE66DC15B297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96E2-7971-4F3B-9F67-2A12B48910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235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77A-67B3-4B4F-B04D-EE55EC356038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D43C-E59E-414E-9DD3-8C88051DB736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C28E-6059-41AA-8F92-3B673042CE9C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632E-8F7A-4DFB-ABE4-02755B5E7850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D521-70F9-4941-8D5A-BA2B56FAE95F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C52-7CD3-4966-A1F8-E67255142427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5766-C6AB-4277-A0CB-FA983F773629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C754-DDF6-41D9-B1A4-8C08B5CD6D22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141"/>
            <a:ext cx="10693400" cy="251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05" tIns="52104" rIns="104205" bIns="521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587729"/>
            <a:ext cx="9624060" cy="1091494"/>
          </a:xfrm>
          <a:prstGeom prst="rect">
            <a:avLst/>
          </a:prstGeom>
        </p:spPr>
        <p:txBody>
          <a:bodyPr vert="horz" lIns="104205" tIns="52104" rIns="104205" bIns="5210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670" y="1763188"/>
            <a:ext cx="9624060" cy="503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05" tIns="52104" rIns="104205" bIns="521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0" y="7"/>
            <a:ext cx="10693400" cy="402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05" tIns="52104" rIns="104205" bIns="521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6" y="20993"/>
            <a:ext cx="3386243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3A4622-0AB7-49F9-960F-B167B5090D76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0032" y="20993"/>
            <a:ext cx="4812030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Batang" pitchFamily="18" charset="-127"/>
                <a:ea typeface="Batang" pitchFamily="18" charset="-127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5837" y="7194418"/>
            <a:ext cx="1247563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B337C-C6C8-4D7F-9BA2-40FC07A10E2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600" kern="1200" spc="-113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5pPr>
      <a:lvl6pPr marL="521026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6pPr>
      <a:lvl7pPr marL="1042051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7pPr>
      <a:lvl8pPr marL="1563074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8pPr>
      <a:lvl9pPr marL="20841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9pPr>
    </p:titleStyle>
    <p:bodyStyle>
      <a:lvl1pPr marL="390769" indent="-390769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 3" pitchFamily="18" charset="2"/>
        <a:buChar char="}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01939" indent="-390769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49788" indent="-3256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169" indent="-2080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3216" indent="-15558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63074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71484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79895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88306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02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051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074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10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12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15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717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8198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tx2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506247" y="2754968"/>
            <a:ext cx="5847994" cy="124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195" tIns="52099" rIns="104195" bIns="5209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41949"/>
            <a:r>
              <a:rPr lang="fr-FR" sz="2700" b="1" baseline="30000" dirty="0" smtClean="0">
                <a:latin typeface="Arial" pitchFamily="34" charset="0"/>
                <a:ea typeface="Times New Roman" pitchFamily="18" charset="0"/>
                <a:cs typeface="Book Antiqua" pitchFamily="18" charset="0"/>
              </a:rPr>
              <a:t>1ère</a:t>
            </a:r>
            <a:r>
              <a:rPr lang="fr-FR" sz="2700" b="1" dirty="0" smtClean="0">
                <a:latin typeface="Arial" pitchFamily="34" charset="0"/>
                <a:ea typeface="Times New Roman" pitchFamily="18" charset="0"/>
                <a:cs typeface="Book Antiqua" pitchFamily="18" charset="0"/>
              </a:rPr>
              <a:t> AP </a:t>
            </a:r>
            <a:endParaRPr lang="fr-FR" sz="27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sz="2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sz="9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dirty="0" smtClean="0">
              <a:latin typeface="Arial" pitchFamily="34" charset="0"/>
              <a:ea typeface="Times New Roman" pitchFamily="18" charset="0"/>
              <a:cs typeface="Book Antiqua" pitchFamily="18" charset="0"/>
            </a:endParaRPr>
          </a:p>
          <a:p>
            <a:pPr algn="ctr" defTabSz="1041949" eaLnBrk="0" hangingPunct="0"/>
            <a:endParaRPr lang="fr-FR" dirty="0" smtClean="0">
              <a:latin typeface="Arial" pitchFamily="34" charset="0"/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55626" y="5273820"/>
            <a:ext cx="5970483" cy="59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195" tIns="52099" rIns="104195" bIns="520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dirty="0" smtClean="0"/>
              <a:t>Pr. JORIO Ali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25020" y="6912165"/>
            <a:ext cx="668380" cy="659294"/>
          </a:xfrm>
          <a:prstGeom prst="rect">
            <a:avLst/>
          </a:prstGeom>
          <a:noFill/>
        </p:spPr>
        <p:txBody>
          <a:bodyPr wrap="square" lIns="104268" tIns="52133" rIns="104268" bIns="52133" rtlCol="0">
            <a:spAutoFit/>
          </a:bodyPr>
          <a:lstStyle/>
          <a:p>
            <a:r>
              <a:rPr lang="fr-F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422709" y="3856965"/>
            <a:ext cx="5931538" cy="118071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195" tIns="52099" rIns="104195" bIns="52099" anchor="ctr"/>
          <a:lstStyle/>
          <a:p>
            <a:pPr algn="ctr">
              <a:defRPr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1225" y="4014394"/>
            <a:ext cx="9767009" cy="130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195" tIns="52099" rIns="104195" bIns="52099">
            <a:spAutoFit/>
          </a:bodyPr>
          <a:lstStyle/>
          <a:p>
            <a:pPr algn="ctr"/>
            <a:r>
              <a:rPr lang="fr-FR" sz="2700" b="1" u="sng" kern="0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Langage de Programmation 2:</a:t>
            </a:r>
          </a:p>
          <a:p>
            <a:pPr algn="ctr"/>
            <a:r>
              <a:rPr lang="fr-FR" sz="2700" b="1" kern="0" dirty="0" smtClean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Les Structures  </a:t>
            </a:r>
          </a:p>
          <a:p>
            <a:pPr algn="ctr"/>
            <a:endParaRPr lang="fr-FR" sz="2300" b="1" spc="-113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07509" y="5903534"/>
            <a:ext cx="4812030" cy="38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195" tIns="52099" rIns="104195" bIns="520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/>
              <a:t>a.jorio@emsi.ma</a:t>
            </a:r>
            <a:endParaRPr lang="fr-FR" b="1" dirty="0"/>
          </a:p>
        </p:txBody>
      </p:sp>
      <p:pic>
        <p:nvPicPr>
          <p:cNvPr id="14" name="Image 13" descr="27752144_1839599406052730_7422407439033788935_n.png"/>
          <p:cNvPicPr/>
          <p:nvPr/>
        </p:nvPicPr>
        <p:blipFill>
          <a:blip r:embed="rId3"/>
          <a:srcRect t="35537" b="40165"/>
          <a:stretch>
            <a:fillRect/>
          </a:stretch>
        </p:blipFill>
        <p:spPr>
          <a:xfrm>
            <a:off x="1928794" y="785794"/>
            <a:ext cx="6632616" cy="1206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38300"/>
            <a:ext cx="2099998" cy="391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Structures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60486" y="2349490"/>
            <a:ext cx="133050" cy="33932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endParaRPr lang="en-US" altLang="zh-CN" sz="1392" dirty="0" smtClean="0">
              <a:solidFill>
                <a:srgbClr val="6666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endParaRPr lang="en-US" altLang="zh-CN" sz="1392" dirty="0" smtClean="0">
              <a:solidFill>
                <a:srgbClr val="666699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841500" y="2349500"/>
            <a:ext cx="7933262" cy="51244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permet de désigner sous un nom un ensemble de valeurs </a:t>
            </a:r>
          </a:p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Pouvant être de types différents.</a:t>
            </a: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L’accès à chaque élément de la structure ( nommé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champ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) se fera,</a:t>
            </a:r>
          </a:p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cette fois, non plus par une indication de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 (indice),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mais par son nom</a:t>
            </a:r>
          </a:p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au sein de la structure.</a:t>
            </a: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fr-FR" altLang="zh-CN" sz="1992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Remarque :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Le mot </a:t>
            </a:r>
            <a:r>
              <a:rPr lang="fr-FR" altLang="zh-CN" sz="1992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fait partie du nom du type</a:t>
            </a: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9246" y="4064002"/>
            <a:ext cx="4463793" cy="188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38300"/>
            <a:ext cx="538647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err="1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Déclaration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err="1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d’une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 structure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71600" y="2135176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03362" y="2135176"/>
            <a:ext cx="5582682" cy="24314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declaration :</a:t>
            </a:r>
          </a:p>
          <a:p>
            <a:pPr marR="2910205" lvl="3" algn="ctr">
              <a:spcBef>
                <a:spcPts val="595"/>
              </a:spcBef>
            </a:pPr>
            <a:r>
              <a:rPr lang="fr-FR" sz="2000" dirty="0" err="1" smtClean="0">
                <a:latin typeface="Perpetua"/>
                <a:cs typeface="Perpetua"/>
              </a:rPr>
              <a:t>Struct</a:t>
            </a:r>
            <a:r>
              <a:rPr lang="fr-FR" sz="2000" spc="-45" dirty="0" smtClean="0">
                <a:latin typeface="Perpetua"/>
                <a:cs typeface="Perpetua"/>
              </a:rPr>
              <a:t> </a:t>
            </a:r>
            <a:r>
              <a:rPr lang="fr-FR" sz="2000" spc="-5" dirty="0" err="1" smtClean="0">
                <a:latin typeface="Perpetua"/>
                <a:cs typeface="Perpetua"/>
              </a:rPr>
              <a:t>enreg</a:t>
            </a:r>
            <a:r>
              <a:rPr lang="fr-FR" sz="2000" spc="-5" dirty="0" smtClean="0">
                <a:latin typeface="Perpetua"/>
                <a:cs typeface="Perpetua"/>
              </a:rPr>
              <a:t>{</a:t>
            </a:r>
            <a:endParaRPr lang="fr-FR" sz="2000" dirty="0" smtClean="0">
              <a:latin typeface="Perpetua"/>
              <a:cs typeface="Perpetua"/>
            </a:endParaRPr>
          </a:p>
          <a:p>
            <a:pPr marL="1811020" lvl="1">
              <a:spcBef>
                <a:spcPts val="595"/>
              </a:spcBef>
            </a:pPr>
            <a:r>
              <a:rPr lang="fr-FR" sz="2000" spc="-5" dirty="0" err="1" smtClean="0">
                <a:latin typeface="Perpetua"/>
                <a:cs typeface="Perpetua"/>
              </a:rPr>
              <a:t>int</a:t>
            </a:r>
            <a:r>
              <a:rPr lang="fr-FR" sz="2000" spc="-5" dirty="0" smtClean="0">
                <a:latin typeface="Perpetua"/>
                <a:cs typeface="Perpetua"/>
              </a:rPr>
              <a:t> </a:t>
            </a:r>
            <a:r>
              <a:rPr lang="fr-FR" sz="2000" spc="-5" dirty="0" err="1" smtClean="0">
                <a:latin typeface="Perpetua"/>
                <a:cs typeface="Perpetua"/>
              </a:rPr>
              <a:t>numero</a:t>
            </a:r>
            <a:r>
              <a:rPr lang="fr-FR" sz="2000" spc="-5" dirty="0" smtClean="0">
                <a:latin typeface="Perpetua"/>
                <a:cs typeface="Perpetua"/>
              </a:rPr>
              <a:t> </a:t>
            </a:r>
            <a:r>
              <a:rPr lang="fr-FR" sz="2000" spc="-25" dirty="0" smtClean="0">
                <a:latin typeface="Perpetua"/>
                <a:cs typeface="Perpetua"/>
              </a:rPr>
              <a:t>;</a:t>
            </a:r>
          </a:p>
          <a:p>
            <a:pPr marL="1811020" lvl="1">
              <a:spcBef>
                <a:spcPts val="595"/>
              </a:spcBef>
            </a:pPr>
            <a:r>
              <a:rPr lang="fr-FR" sz="2000" spc="-25" dirty="0" err="1" smtClean="0">
                <a:latin typeface="Perpetua"/>
                <a:cs typeface="Perpetua"/>
              </a:rPr>
              <a:t>int</a:t>
            </a:r>
            <a:r>
              <a:rPr lang="fr-FR" sz="2000" spc="-25" dirty="0" smtClean="0">
                <a:latin typeface="Perpetua"/>
                <a:cs typeface="Perpetua"/>
              </a:rPr>
              <a:t> </a:t>
            </a:r>
            <a:r>
              <a:rPr lang="fr-FR" sz="2000" spc="-25" dirty="0" err="1" smtClean="0">
                <a:latin typeface="Perpetua"/>
                <a:cs typeface="Perpetua"/>
              </a:rPr>
              <a:t>qte</a:t>
            </a:r>
            <a:r>
              <a:rPr lang="fr-FR" sz="2000" spc="-25" dirty="0" smtClean="0">
                <a:latin typeface="Perpetua"/>
                <a:cs typeface="Perpetua"/>
              </a:rPr>
              <a:t> ; </a:t>
            </a:r>
          </a:p>
          <a:p>
            <a:pPr marL="1811020" lvl="1">
              <a:spcBef>
                <a:spcPts val="595"/>
              </a:spcBef>
            </a:pPr>
            <a:r>
              <a:rPr lang="fr-FR" sz="2000" spc="-25" dirty="0" err="1" smtClean="0">
                <a:latin typeface="Perpetua"/>
                <a:cs typeface="Perpetua"/>
              </a:rPr>
              <a:t>float</a:t>
            </a:r>
            <a:r>
              <a:rPr lang="fr-FR" sz="2000" spc="-25" dirty="0" smtClean="0">
                <a:latin typeface="Perpetua"/>
                <a:cs typeface="Perpetua"/>
              </a:rPr>
              <a:t> prix ; </a:t>
            </a:r>
            <a:endParaRPr lang="fr-FR" sz="2000" dirty="0" smtClean="0">
              <a:latin typeface="Perpetua"/>
              <a:cs typeface="Perpetua"/>
            </a:endParaRPr>
          </a:p>
          <a:p>
            <a:pPr marL="1652270">
              <a:lnSpc>
                <a:spcPct val="100000"/>
              </a:lnSpc>
              <a:spcBef>
                <a:spcPts val="595"/>
              </a:spcBef>
            </a:pPr>
            <a:r>
              <a:rPr lang="fr-FR" sz="2000" spc="-5" dirty="0" smtClean="0">
                <a:latin typeface="Perpetua"/>
                <a:cs typeface="Perpetua"/>
              </a:rPr>
              <a:t>};</a:t>
            </a:r>
            <a:endParaRPr lang="fr-FR" sz="2000" dirty="0" smtClean="0">
              <a:latin typeface="Perpetua"/>
              <a:cs typeface="Perpetua"/>
            </a:endParaRPr>
          </a:p>
          <a:p>
            <a:pPr>
              <a:lnSpc>
                <a:spcPts val="1800"/>
              </a:lnSpc>
              <a:tabLst/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346172" y="4421192"/>
            <a:ext cx="133050" cy="12259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28800" y="7672420"/>
            <a:ext cx="1397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331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1"/>
          <p:cNvSpPr txBox="1"/>
          <p:nvPr/>
        </p:nvSpPr>
        <p:spPr>
          <a:xfrm>
            <a:off x="1774800" y="4349754"/>
            <a:ext cx="7500989" cy="12003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 déclaration définit un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modèle de structure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mais ne réserve pas de variables correspondant à cette structure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 modèle s’appelle ici </a:t>
            </a:r>
            <a:r>
              <a:rPr lang="fr-FR" altLang="zh-CN" sz="1992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enreg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 il précise le nom et le type de chacun des champs constituant la structure.</a:t>
            </a:r>
          </a:p>
          <a:p>
            <a:pPr>
              <a:lnSpc>
                <a:spcPts val="1800"/>
              </a:lnSpc>
              <a:tabLst/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774801" y="5421324"/>
            <a:ext cx="7500989" cy="16619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 fois un tel modèle défini, on peut déclarer des variables du type correspondant</a:t>
            </a:r>
          </a:p>
          <a:p>
            <a:pPr marL="0" lvl="3">
              <a:lnSpc>
                <a:spcPts val="1800"/>
              </a:lnSpc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altLang="zh-CN" sz="2000" b="1" dirty="0" err="1" smtClean="0">
                <a:solidFill>
                  <a:srgbClr val="000000"/>
                </a:solidFill>
                <a:latin typeface="Perpetua"/>
                <a:cs typeface="Times New Roman" pitchFamily="18" charset="0"/>
              </a:rPr>
              <a:t>s</a:t>
            </a:r>
            <a:r>
              <a:rPr lang="fr-FR" sz="2000" b="1" dirty="0" err="1" smtClean="0">
                <a:latin typeface="Perpetua"/>
                <a:cs typeface="Perpetua"/>
              </a:rPr>
              <a:t>truct</a:t>
            </a:r>
            <a:r>
              <a:rPr lang="fr-FR" sz="2000" b="1" spc="-45" dirty="0" smtClean="0">
                <a:latin typeface="Perpetua"/>
                <a:cs typeface="Perpetua"/>
              </a:rPr>
              <a:t> </a:t>
            </a:r>
            <a:r>
              <a:rPr lang="fr-FR" sz="2000" b="1" spc="-5" dirty="0" err="1" smtClean="0">
                <a:latin typeface="Perpetua"/>
                <a:cs typeface="Perpetua"/>
              </a:rPr>
              <a:t>enreg</a:t>
            </a:r>
            <a:r>
              <a:rPr lang="fr-FR" sz="2000" b="1" spc="-5" dirty="0" smtClean="0">
                <a:latin typeface="Perpetua"/>
                <a:cs typeface="Perpetua"/>
              </a:rPr>
              <a:t> art1 ;</a:t>
            </a:r>
          </a:p>
          <a:p>
            <a:pPr marL="0" lvl="3">
              <a:lnSpc>
                <a:spcPts val="1800"/>
              </a:lnSpc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Réserve un emplacement nommé art1 &lt;&lt; de type </a:t>
            </a:r>
            <a:r>
              <a:rPr lang="fr-FR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enreg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&gt;&gt; destiné à contenir deux entiers et un flottant</a:t>
            </a:r>
          </a:p>
          <a:p>
            <a:pPr>
              <a:lnSpc>
                <a:spcPts val="1800"/>
              </a:lnSpc>
              <a:tabLst/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/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38300"/>
            <a:ext cx="5178021" cy="391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fr-FR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Utilisation d’une structure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349500"/>
            <a:ext cx="133050" cy="35214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03400" y="2324100"/>
            <a:ext cx="7683194" cy="44832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 C, on peut utiliser une structure de deux manières : </a:t>
            </a:r>
          </a:p>
          <a:p>
            <a:pPr>
              <a:lnSpc>
                <a:spcPts val="1800"/>
              </a:lnSpc>
              <a:tabLst>
                <a:tab pos="114300" algn="l"/>
              </a:tabLst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dirty="0" smtClean="0"/>
              <a:t>	</a:t>
            </a: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fr-FR" altLang="zh-CN" sz="199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en travaillant individuellement sur chacun de ses champs</a:t>
            </a:r>
          </a:p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fr-FR" altLang="zh-CN" dirty="0" smtClean="0"/>
              <a:t>	</a:t>
            </a: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fr-FR" altLang="zh-CN" sz="199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en travaillant de manière globale sur l’ensemble de la 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Chaque champ d’une structure peut être manipulé comme n’importe quelle</a:t>
            </a:r>
          </a:p>
          <a:p>
            <a:pPr>
              <a:lnSpc>
                <a:spcPts val="25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variable du type correspondant.</a:t>
            </a:r>
          </a:p>
          <a:p>
            <a:pPr>
              <a:lnSpc>
                <a:spcPts val="2500"/>
              </a:lnSpc>
              <a:tabLst>
                <a:tab pos="114300" algn="l"/>
              </a:tabLst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114300" algn="l"/>
              </a:tabLst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>
                <a:tab pos="114300" algn="l"/>
              </a:tabLst>
            </a:pPr>
            <a:endParaRPr lang="en-US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art1.numero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15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 est possible d’affecter à une structure le contenu d’une structure </a:t>
            </a:r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définie à partir du même modèle :</a:t>
            </a:r>
          </a:p>
          <a:p>
            <a:pPr>
              <a:lnSpc>
                <a:spcPts val="2600"/>
              </a:lnSpc>
              <a:tabLst>
                <a:tab pos="114300" algn="l"/>
              </a:tabLst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7808" y="4206878"/>
            <a:ext cx="44603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917676" y="6135704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art1    =    art2;</a:t>
            </a:r>
            <a:endParaRPr lang="fr-FR" altLang="zh-CN" sz="1992" dirty="0" smtClean="0">
              <a:solidFill>
                <a:srgbClr val="3732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63700"/>
            <a:ext cx="6537174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592" b="1" dirty="0" err="1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Définir</a:t>
            </a:r>
            <a:r>
              <a:rPr lang="en-US" altLang="zh-CN" sz="2592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 des </a:t>
            </a:r>
            <a:r>
              <a:rPr lang="en-US" altLang="zh-CN" sz="2592" b="1" dirty="0" err="1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synonymes</a:t>
            </a:r>
            <a:r>
              <a:rPr lang="en-US" altLang="zh-CN" sz="2592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 avec </a:t>
            </a:r>
            <a:r>
              <a:rPr lang="en-US" altLang="zh-CN" sz="2592" b="1" dirty="0" err="1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typedef</a:t>
            </a:r>
            <a:endParaRPr lang="en-US" altLang="zh-CN" sz="2592" b="1" dirty="0" smtClean="0">
              <a:solidFill>
                <a:srgbClr val="3732A0"/>
              </a:solidFill>
              <a:latin typeface="Arial Black" pitchFamily="18" charset="0"/>
              <a:cs typeface="Arial Black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524000" y="2286000"/>
            <a:ext cx="1270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66900" y="2247900"/>
            <a:ext cx="7327327" cy="28674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 mot clé </a:t>
            </a:r>
            <a:r>
              <a:rPr lang="fr-FR" altLang="zh-CN" sz="1992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fait partie intégrante du nom du type de structure. </a:t>
            </a:r>
          </a:p>
          <a:p>
            <a:pPr>
              <a:lnSpc>
                <a:spcPts val="1800"/>
              </a:lnSpc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  peut nommer un type de structure en utilisant le mot clé </a:t>
            </a:r>
            <a:r>
              <a:rPr lang="fr-FR" altLang="zh-CN" sz="1992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 faisant usage de </a:t>
            </a:r>
            <a:r>
              <a:rPr lang="fr-FR" altLang="zh-CN" sz="1992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fr-FR" altLang="zh-CN" sz="19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 déclarations des structures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art1</a:t>
            </a:r>
            <a:r>
              <a:rPr lang="fr-FR" altLang="zh-CN" sz="19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altLang="zh-CN" sz="19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art2</a:t>
            </a:r>
            <a:r>
              <a:rPr lang="fr-FR" altLang="zh-CN" sz="19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00"/>
              </a:lnSpc>
              <a:tabLst/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peuvent être réalisées comme suit: </a:t>
            </a:r>
          </a:p>
          <a:p>
            <a:pPr>
              <a:lnSpc>
                <a:spcPts val="2200"/>
              </a:lnSpc>
              <a:tabLst/>
            </a:pPr>
            <a:r>
              <a:rPr lang="fr-FR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2200"/>
              </a:lnSpc>
              <a:tabLst/>
            </a:pPr>
            <a:endParaRPr lang="fr-FR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/>
            </a:pPr>
            <a:r>
              <a:rPr lang="fr-FR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fr-FR" sz="2000" dirty="0" smtClean="0">
              <a:latin typeface="Perpetua"/>
              <a:cs typeface="Perpetua"/>
            </a:endParaRPr>
          </a:p>
          <a:p>
            <a:pPr>
              <a:lnSpc>
                <a:spcPts val="2200"/>
              </a:lnSpc>
              <a:tabLst/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00"/>
              </a:lnSpc>
              <a:tabLst/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6132518" y="3778250"/>
            <a:ext cx="3571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fr-FR" dirty="0" err="1" smtClean="0">
                <a:latin typeface="Perpetua"/>
                <a:cs typeface="Perpetua"/>
              </a:rPr>
              <a:t>typedef</a:t>
            </a:r>
            <a:r>
              <a:rPr lang="fr-FR" dirty="0" smtClean="0">
                <a:latin typeface="Perpetua"/>
                <a:cs typeface="Perpetua"/>
              </a:rPr>
              <a:t> </a:t>
            </a:r>
            <a:r>
              <a:rPr lang="fr-FR" dirty="0" err="1" smtClean="0">
                <a:latin typeface="Perpetua"/>
                <a:cs typeface="Perpetua"/>
              </a:rPr>
              <a:t>struct</a:t>
            </a:r>
            <a:r>
              <a:rPr lang="fr-FR" spc="-4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enreg</a:t>
            </a:r>
            <a:r>
              <a:rPr lang="fr-FR" spc="-5" dirty="0" smtClean="0">
                <a:latin typeface="Perpetua"/>
                <a:cs typeface="Perpetua"/>
              </a:rPr>
              <a:t>{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           </a:t>
            </a:r>
            <a:r>
              <a:rPr lang="fr-FR" spc="-5" dirty="0" err="1" smtClean="0">
                <a:latin typeface="Perpetua"/>
                <a:cs typeface="Perpetua"/>
              </a:rPr>
              <a:t>int</a:t>
            </a: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numero</a:t>
            </a: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2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            </a:t>
            </a:r>
            <a:r>
              <a:rPr lang="fr-FR" spc="-25" dirty="0" err="1" smtClean="0">
                <a:latin typeface="Perpetua"/>
                <a:cs typeface="Perpetua"/>
              </a:rPr>
              <a:t>int</a:t>
            </a:r>
            <a:r>
              <a:rPr lang="fr-FR" spc="-25" dirty="0" smtClean="0">
                <a:latin typeface="Perpetua"/>
                <a:cs typeface="Perpetua"/>
              </a:rPr>
              <a:t> </a:t>
            </a:r>
            <a:r>
              <a:rPr lang="fr-FR" spc="-25" dirty="0" err="1" smtClean="0">
                <a:latin typeface="Perpetua"/>
                <a:cs typeface="Perpetua"/>
              </a:rPr>
              <a:t>qte</a:t>
            </a:r>
            <a:r>
              <a:rPr lang="fr-FR" spc="-25" dirty="0" smtClean="0">
                <a:latin typeface="Perpetua"/>
                <a:cs typeface="Perpetua"/>
              </a:rPr>
              <a:t> ; 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            </a:t>
            </a:r>
            <a:r>
              <a:rPr lang="fr-FR" spc="-25" dirty="0" err="1" smtClean="0">
                <a:latin typeface="Perpetua"/>
                <a:cs typeface="Perpetua"/>
              </a:rPr>
              <a:t>float</a:t>
            </a:r>
            <a:r>
              <a:rPr lang="fr-FR" spc="-25" dirty="0" smtClean="0">
                <a:latin typeface="Perpetua"/>
                <a:cs typeface="Perpetua"/>
              </a:rPr>
              <a:t> prix ; 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            </a:t>
            </a:r>
            <a:r>
              <a:rPr lang="fr-FR" spc="-5" dirty="0" smtClean="0">
                <a:latin typeface="Perpetua"/>
                <a:cs typeface="Perpetua"/>
              </a:rPr>
              <a:t>} </a:t>
            </a:r>
            <a:r>
              <a:rPr lang="fr-FR" spc="-5" dirty="0" err="1" smtClean="0">
                <a:latin typeface="Perpetua"/>
                <a:cs typeface="Perpetua"/>
              </a:rPr>
              <a:t>s_enreg</a:t>
            </a:r>
            <a:r>
              <a:rPr lang="fr-FR" spc="-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err="1" smtClean="0">
                <a:latin typeface="Perpetua"/>
                <a:cs typeface="Perpetua"/>
              </a:rPr>
              <a:t>s_enreg</a:t>
            </a:r>
            <a:r>
              <a:rPr lang="fr-FR" spc="-5" dirty="0" smtClean="0">
                <a:latin typeface="Perpetua"/>
                <a:cs typeface="Perpetua"/>
              </a:rPr>
              <a:t> art1 , art2 ;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74800" y="3778250"/>
            <a:ext cx="3571900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fr-FR" dirty="0" err="1" smtClean="0">
                <a:solidFill>
                  <a:srgbClr val="000000"/>
                </a:solidFill>
                <a:latin typeface="Perpetua"/>
                <a:cs typeface="Times New Roman" pitchFamily="18" charset="0"/>
              </a:rPr>
              <a:t>s</a:t>
            </a:r>
            <a:r>
              <a:rPr lang="fr-FR" dirty="0" err="1" smtClean="0">
                <a:latin typeface="Perpetua"/>
                <a:cs typeface="Perpetua"/>
              </a:rPr>
              <a:t>truct</a:t>
            </a:r>
            <a:r>
              <a:rPr lang="fr-FR" spc="-4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enreg</a:t>
            </a:r>
            <a:r>
              <a:rPr lang="fr-FR" spc="-5" dirty="0" smtClean="0">
                <a:latin typeface="Perpetua"/>
                <a:cs typeface="Perpetua"/>
              </a:rPr>
              <a:t>{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 </a:t>
            </a:r>
            <a:r>
              <a:rPr lang="fr-FR" spc="-5" dirty="0" err="1" smtClean="0">
                <a:latin typeface="Perpetua"/>
                <a:cs typeface="Perpetua"/>
              </a:rPr>
              <a:t>int</a:t>
            </a: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numero</a:t>
            </a: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2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</a:t>
            </a:r>
            <a:r>
              <a:rPr lang="fr-FR" spc="-25" dirty="0" err="1" smtClean="0">
                <a:latin typeface="Perpetua"/>
                <a:cs typeface="Perpetua"/>
              </a:rPr>
              <a:t>int</a:t>
            </a:r>
            <a:r>
              <a:rPr lang="fr-FR" spc="-25" dirty="0" smtClean="0">
                <a:latin typeface="Perpetua"/>
                <a:cs typeface="Perpetua"/>
              </a:rPr>
              <a:t> </a:t>
            </a:r>
            <a:r>
              <a:rPr lang="fr-FR" spc="-25" dirty="0" err="1" smtClean="0">
                <a:latin typeface="Perpetua"/>
                <a:cs typeface="Perpetua"/>
              </a:rPr>
              <a:t>qte</a:t>
            </a:r>
            <a:r>
              <a:rPr lang="fr-FR" spc="-25" dirty="0" smtClean="0">
                <a:latin typeface="Perpetua"/>
                <a:cs typeface="Perpetua"/>
              </a:rPr>
              <a:t> ; 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 </a:t>
            </a:r>
            <a:r>
              <a:rPr lang="fr-FR" spc="-25" dirty="0" err="1" smtClean="0">
                <a:latin typeface="Perpetua"/>
                <a:cs typeface="Perpetua"/>
              </a:rPr>
              <a:t>float</a:t>
            </a:r>
            <a:r>
              <a:rPr lang="fr-FR" spc="-25" dirty="0" smtClean="0">
                <a:latin typeface="Perpetua"/>
                <a:cs typeface="Perpetua"/>
              </a:rPr>
              <a:t> prix ; 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  </a:t>
            </a:r>
            <a:r>
              <a:rPr lang="fr-FR" spc="-5" dirty="0" smtClean="0">
                <a:latin typeface="Perpetua"/>
                <a:cs typeface="Perpetua"/>
              </a:rPr>
              <a:t>};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err="1" smtClean="0">
                <a:latin typeface="Perpetua"/>
                <a:cs typeface="Perpetua"/>
              </a:rPr>
              <a:t>typedef</a:t>
            </a: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struct</a:t>
            </a: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enreg</a:t>
            </a: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s_enreg</a:t>
            </a:r>
            <a:r>
              <a:rPr lang="fr-FR" spc="-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err="1" smtClean="0">
                <a:latin typeface="Perpetua"/>
                <a:cs typeface="Perpetua"/>
              </a:rPr>
              <a:t>s_enreg</a:t>
            </a:r>
            <a:r>
              <a:rPr lang="fr-FR" spc="-5" dirty="0" smtClean="0">
                <a:latin typeface="Perpetua"/>
                <a:cs typeface="Perpetua"/>
              </a:rPr>
              <a:t> art1 , art2 ;</a:t>
            </a:r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60882" y="4564068"/>
            <a:ext cx="1143008" cy="3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ou bien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8221610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Structure </a:t>
            </a:r>
            <a:r>
              <a:rPr lang="en-US" altLang="zh-CN" sz="3311" b="1" dirty="0" err="1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comportant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 des tableaux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31924" y="2206614"/>
            <a:ext cx="133050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endParaRPr lang="en-US" altLang="zh-CN" sz="1392" dirty="0" smtClean="0">
              <a:solidFill>
                <a:srgbClr val="666699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989114" y="2278052"/>
            <a:ext cx="2912657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Soit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déclaration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suivante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489312" y="2492366"/>
            <a:ext cx="3571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fr-FR" dirty="0" err="1" smtClean="0">
                <a:solidFill>
                  <a:srgbClr val="000000"/>
                </a:solidFill>
                <a:latin typeface="Perpetua"/>
                <a:cs typeface="Times New Roman" pitchFamily="18" charset="0"/>
              </a:rPr>
              <a:t>s</a:t>
            </a:r>
            <a:r>
              <a:rPr lang="fr-FR" dirty="0" err="1" smtClean="0">
                <a:latin typeface="Perpetua"/>
                <a:cs typeface="Perpetua"/>
              </a:rPr>
              <a:t>truct</a:t>
            </a:r>
            <a:r>
              <a:rPr lang="fr-FR" spc="-45" dirty="0" smtClean="0">
                <a:latin typeface="Perpetua"/>
                <a:cs typeface="Perpetua"/>
              </a:rPr>
              <a:t> </a:t>
            </a:r>
            <a:r>
              <a:rPr lang="fr-FR" spc="-5" dirty="0" smtClean="0">
                <a:latin typeface="Perpetua"/>
                <a:cs typeface="Perpetua"/>
              </a:rPr>
              <a:t>personne{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char nom [30];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char </a:t>
            </a:r>
            <a:r>
              <a:rPr lang="fr-FR" spc="-5" dirty="0" err="1" smtClean="0">
                <a:latin typeface="Perpetua"/>
                <a:cs typeface="Perpetua"/>
              </a:rPr>
              <a:t>prenom</a:t>
            </a:r>
            <a:r>
              <a:rPr lang="fr-FR" spc="-5" dirty="0" smtClean="0">
                <a:latin typeface="Perpetua"/>
                <a:cs typeface="Perpetua"/>
              </a:rPr>
              <a:t> [30] </a:t>
            </a:r>
            <a:r>
              <a:rPr lang="fr-FR" spc="-2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</a:t>
            </a:r>
            <a:r>
              <a:rPr lang="fr-FR" spc="-25" dirty="0" err="1" smtClean="0">
                <a:latin typeface="Perpetua"/>
                <a:cs typeface="Perpetua"/>
              </a:rPr>
              <a:t>float</a:t>
            </a:r>
            <a:r>
              <a:rPr lang="fr-FR" spc="-25" dirty="0" smtClean="0">
                <a:latin typeface="Perpetua"/>
                <a:cs typeface="Perpetua"/>
              </a:rPr>
              <a:t> heures [31];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};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struct</a:t>
            </a:r>
            <a:r>
              <a:rPr lang="fr-FR" spc="-5" dirty="0" smtClean="0">
                <a:latin typeface="Perpetua"/>
                <a:cs typeface="Perpetua"/>
              </a:rPr>
              <a:t> personne </a:t>
            </a:r>
            <a:r>
              <a:rPr lang="fr-FR" spc="-5" dirty="0" err="1" smtClean="0">
                <a:latin typeface="Perpetua"/>
                <a:cs typeface="Perpetua"/>
              </a:rPr>
              <a:t>employe</a:t>
            </a:r>
            <a:r>
              <a:rPr lang="fr-FR" spc="-5" dirty="0" smtClean="0">
                <a:latin typeface="Perpetua"/>
                <a:cs typeface="Perpetua"/>
              </a:rPr>
              <a:t>, courant ;</a:t>
            </a:r>
          </a:p>
          <a:p>
            <a:endParaRPr lang="fr-FR" dirty="0"/>
          </a:p>
        </p:txBody>
      </p:sp>
      <p:sp>
        <p:nvSpPr>
          <p:cNvPr id="13" name="TextBox 1"/>
          <p:cNvSpPr txBox="1"/>
          <p:nvPr/>
        </p:nvSpPr>
        <p:spPr>
          <a:xfrm>
            <a:off x="1346172" y="4421192"/>
            <a:ext cx="8001056" cy="211083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 déclaration réserve les emplacements pour deux structures nommées</a:t>
            </a:r>
          </a:p>
          <a:p>
            <a:pPr>
              <a:lnSpc>
                <a:spcPts val="1000"/>
              </a:lnSpc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992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courant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Ces dernières comportent trois champs :</a:t>
            </a:r>
          </a:p>
          <a:p>
            <a:pPr>
              <a:lnSpc>
                <a:spcPts val="1000"/>
              </a:lnSpc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</a:t>
            </a:r>
            <a:r>
              <a:rPr lang="fr-FR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 qui est un tableau de 30 caractères ;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fr-FR" altLang="zh-CN" sz="1992" b="1" dirty="0" err="1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prenom</a:t>
            </a:r>
            <a:r>
              <a:rPr lang="fr-FR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 qui est tableau de 30 caractères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heures</a:t>
            </a:r>
            <a:r>
              <a:rPr lang="fr-FR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 qui est un tableau de 31 flottants</a:t>
            </a: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8221610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Structure </a:t>
            </a:r>
            <a:r>
              <a:rPr lang="en-US" altLang="zh-CN" sz="3311" b="1" dirty="0" err="1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comportant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 des tableaux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extBox 1"/>
          <p:cNvSpPr txBox="1"/>
          <p:nvPr/>
        </p:nvSpPr>
        <p:spPr>
          <a:xfrm>
            <a:off x="1417610" y="3752895"/>
            <a:ext cx="8001056" cy="38036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</a:t>
            </a:r>
            <a:r>
              <a:rPr lang="fr-FR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altLang="zh-CN" sz="1992" b="1" dirty="0" err="1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employe.heures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[4]</a:t>
            </a:r>
            <a:r>
              <a:rPr lang="fr-FR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désigne le cinquième élément du tableau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heure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la 	      structure </a:t>
            </a:r>
            <a:r>
              <a:rPr lang="fr-FR" altLang="zh-CN" sz="1992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. il s’agit d’un élément de type </a:t>
            </a:r>
            <a:r>
              <a:rPr lang="fr-FR" altLang="zh-CN" sz="1992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employe.nom[0]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représente le premier caractère du champ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la 	      structure </a:t>
            </a:r>
            <a:r>
              <a:rPr lang="fr-FR" altLang="zh-CN" sz="1992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fr-FR" altLang="zh-CN" sz="1992" dirty="0" smtClean="0">
              <a:solidFill>
                <a:srgbClr val="3732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fr-FR" altLang="zh-CN" sz="1992" b="1" dirty="0" err="1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courant.heures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représente l’adresse du cinquième élément du 	     	     tableau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heure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la structure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courant .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	 •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courant.nom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représente le champ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la structure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courant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c’est-à- 	     dire plus précisément l’adresse de ce tableau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endParaRPr lang="fr-FR" altLang="zh-CN" sz="1992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489312" y="2135176"/>
            <a:ext cx="3571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fr-FR" dirty="0" err="1" smtClean="0">
                <a:solidFill>
                  <a:srgbClr val="000000"/>
                </a:solidFill>
                <a:latin typeface="Perpetua"/>
                <a:cs typeface="Times New Roman" pitchFamily="18" charset="0"/>
              </a:rPr>
              <a:t>s</a:t>
            </a:r>
            <a:r>
              <a:rPr lang="fr-FR" dirty="0" err="1" smtClean="0">
                <a:latin typeface="Perpetua"/>
                <a:cs typeface="Perpetua"/>
              </a:rPr>
              <a:t>truct</a:t>
            </a:r>
            <a:r>
              <a:rPr lang="fr-FR" spc="-45" dirty="0" smtClean="0">
                <a:latin typeface="Perpetua"/>
                <a:cs typeface="Perpetua"/>
              </a:rPr>
              <a:t> </a:t>
            </a:r>
            <a:r>
              <a:rPr lang="fr-FR" spc="-5" dirty="0" smtClean="0">
                <a:latin typeface="Perpetua"/>
                <a:cs typeface="Perpetua"/>
              </a:rPr>
              <a:t>personne{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char nom [30];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char </a:t>
            </a:r>
            <a:r>
              <a:rPr lang="fr-FR" spc="-5" dirty="0" err="1" smtClean="0">
                <a:latin typeface="Perpetua"/>
                <a:cs typeface="Perpetua"/>
              </a:rPr>
              <a:t>prenom</a:t>
            </a:r>
            <a:r>
              <a:rPr lang="fr-FR" spc="-5" dirty="0" smtClean="0">
                <a:latin typeface="Perpetua"/>
                <a:cs typeface="Perpetua"/>
              </a:rPr>
              <a:t> [30] </a:t>
            </a:r>
            <a:r>
              <a:rPr lang="fr-FR" spc="-2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</a:t>
            </a:r>
            <a:r>
              <a:rPr lang="fr-FR" spc="-25" dirty="0" err="1" smtClean="0">
                <a:latin typeface="Perpetua"/>
                <a:cs typeface="Perpetua"/>
              </a:rPr>
              <a:t>float</a:t>
            </a:r>
            <a:r>
              <a:rPr lang="fr-FR" spc="-25" dirty="0" smtClean="0">
                <a:latin typeface="Perpetua"/>
                <a:cs typeface="Perpetua"/>
              </a:rPr>
              <a:t> heures [31];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};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struct</a:t>
            </a:r>
            <a:r>
              <a:rPr lang="fr-FR" spc="-5" dirty="0" smtClean="0">
                <a:latin typeface="Perpetua"/>
                <a:cs typeface="Perpetua"/>
              </a:rPr>
              <a:t> personne </a:t>
            </a:r>
            <a:r>
              <a:rPr lang="fr-FR" spc="-5" dirty="0" err="1" smtClean="0">
                <a:latin typeface="Perpetua"/>
                <a:cs typeface="Perpetua"/>
              </a:rPr>
              <a:t>employe</a:t>
            </a:r>
            <a:r>
              <a:rPr lang="fr-FR" spc="-5" dirty="0" smtClean="0">
                <a:latin typeface="Perpetua"/>
                <a:cs typeface="Perpetua"/>
              </a:rPr>
              <a:t>, courant ;</a:t>
            </a:r>
          </a:p>
          <a:p>
            <a:endParaRPr lang="fr-FR" dirty="0"/>
          </a:p>
        </p:txBody>
      </p:sp>
      <p:sp>
        <p:nvSpPr>
          <p:cNvPr id="14" name="TextBox 1"/>
          <p:cNvSpPr txBox="1"/>
          <p:nvPr/>
        </p:nvSpPr>
        <p:spPr>
          <a:xfrm>
            <a:off x="2274866" y="2278052"/>
            <a:ext cx="133050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endParaRPr lang="en-US" altLang="zh-CN" sz="1392" dirty="0" smtClean="0">
              <a:solidFill>
                <a:srgbClr val="666699"/>
              </a:solidFill>
              <a:latin typeface="Wingdings" pitchFamily="18" charset="0"/>
              <a:cs typeface="Wingding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5413726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Tableaux de structures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31924" y="2206614"/>
            <a:ext cx="133050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endParaRPr lang="en-US" altLang="zh-CN" sz="1392" dirty="0" smtClean="0">
              <a:solidFill>
                <a:srgbClr val="666699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989114" y="2278052"/>
            <a:ext cx="2912657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Soit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déclaration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suivante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2560618" y="2492366"/>
            <a:ext cx="3571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fr-FR" dirty="0" err="1" smtClean="0">
                <a:solidFill>
                  <a:srgbClr val="000000"/>
                </a:solidFill>
                <a:latin typeface="Perpetua"/>
                <a:cs typeface="Times New Roman" pitchFamily="18" charset="0"/>
              </a:rPr>
              <a:t>s</a:t>
            </a:r>
            <a:r>
              <a:rPr lang="fr-FR" dirty="0" err="1" smtClean="0">
                <a:latin typeface="Perpetua"/>
                <a:cs typeface="Perpetua"/>
              </a:rPr>
              <a:t>truct</a:t>
            </a:r>
            <a:r>
              <a:rPr lang="fr-FR" spc="-45" dirty="0" smtClean="0">
                <a:latin typeface="Perpetua"/>
                <a:cs typeface="Perpetua"/>
              </a:rPr>
              <a:t> </a:t>
            </a:r>
            <a:r>
              <a:rPr lang="fr-FR" spc="-5" dirty="0" smtClean="0">
                <a:latin typeface="Perpetua"/>
                <a:cs typeface="Perpetua"/>
              </a:rPr>
              <a:t>point{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char nom;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</a:t>
            </a:r>
            <a:r>
              <a:rPr lang="fr-FR" spc="-5" dirty="0" err="1" smtClean="0">
                <a:latin typeface="Perpetua"/>
                <a:cs typeface="Perpetua"/>
              </a:rPr>
              <a:t>int</a:t>
            </a:r>
            <a:r>
              <a:rPr lang="fr-FR" spc="-5" dirty="0" smtClean="0">
                <a:latin typeface="Perpetua"/>
                <a:cs typeface="Perpetua"/>
              </a:rPr>
              <a:t> x </a:t>
            </a:r>
            <a:r>
              <a:rPr lang="fr-FR" spc="-2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</a:t>
            </a:r>
            <a:r>
              <a:rPr lang="fr-FR" spc="-25" dirty="0" err="1" smtClean="0">
                <a:latin typeface="Perpetua"/>
                <a:cs typeface="Perpetua"/>
              </a:rPr>
              <a:t>int</a:t>
            </a:r>
            <a:r>
              <a:rPr lang="fr-FR" spc="-25" dirty="0" smtClean="0">
                <a:latin typeface="Perpetua"/>
                <a:cs typeface="Perpetua"/>
              </a:rPr>
              <a:t> y;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};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struct</a:t>
            </a:r>
            <a:r>
              <a:rPr lang="fr-FR" spc="-5" dirty="0" smtClean="0">
                <a:latin typeface="Perpetua"/>
                <a:cs typeface="Perpetua"/>
              </a:rPr>
              <a:t> point courbe [50] ;</a:t>
            </a:r>
          </a:p>
          <a:p>
            <a:endParaRPr lang="fr-FR" dirty="0"/>
          </a:p>
        </p:txBody>
      </p:sp>
      <p:sp>
        <p:nvSpPr>
          <p:cNvPr id="12" name="TextBox 1"/>
          <p:cNvSpPr txBox="1"/>
          <p:nvPr/>
        </p:nvSpPr>
        <p:spPr>
          <a:xfrm>
            <a:off x="1417610" y="4135440"/>
            <a:ext cx="8001056" cy="34573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</a:t>
            </a:r>
            <a:r>
              <a:rPr lang="fr-FR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courbe[4].nom</a:t>
            </a:r>
            <a:r>
              <a:rPr lang="fr-FR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représente le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l’élément de rang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du tableau 	    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courbe.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courbe[4].x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désigne la valeur du champ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l’élément de rang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du 	     tableau </a:t>
            </a:r>
            <a:r>
              <a:rPr lang="fr-FR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courbe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courbe[4]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représente la structure de type point correspondant au 	   	     cinquième élément du tableau courbe. </a:t>
            </a:r>
            <a:endParaRPr lang="fr-FR" altLang="zh-CN" sz="1992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	 • 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courbe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 un identificateur de tableau.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endParaRPr lang="fr-FR" altLang="zh-CN" sz="1992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5561014" y="220661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 de modèle de structure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89576" y="349249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 de 50 éléments du type </a:t>
            </a:r>
            <a:r>
              <a:rPr lang="fr-FR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endParaRPr lang="fr-FR" b="1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 flipV="1">
            <a:off x="3632188" y="2420928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1"/>
          </p:cNvCxnSpPr>
          <p:nvPr/>
        </p:nvCxnSpPr>
        <p:spPr>
          <a:xfrm rot="10800000" flipV="1">
            <a:off x="4132254" y="3677164"/>
            <a:ext cx="1357322" cy="31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5683544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err="1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Imbrication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 de structure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31924" y="2206614"/>
            <a:ext cx="133050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endParaRPr lang="en-US" altLang="zh-CN" sz="1392" dirty="0" smtClean="0">
              <a:solidFill>
                <a:srgbClr val="666699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989114" y="2206614"/>
            <a:ext cx="7433125" cy="11722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 structure imbriquée est une structure qui compte parmi ces champs</a:t>
            </a:r>
          </a:p>
          <a:p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une structure.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774800" y="3278184"/>
            <a:ext cx="3571900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fr-FR" dirty="0" err="1" smtClean="0">
                <a:solidFill>
                  <a:srgbClr val="000000"/>
                </a:solidFill>
                <a:latin typeface="Perpetua"/>
                <a:cs typeface="Times New Roman" pitchFamily="18" charset="0"/>
              </a:rPr>
              <a:t>s</a:t>
            </a:r>
            <a:r>
              <a:rPr lang="fr-FR" dirty="0" err="1" smtClean="0">
                <a:latin typeface="Perpetua"/>
                <a:cs typeface="Perpetua"/>
              </a:rPr>
              <a:t>truct</a:t>
            </a:r>
            <a:r>
              <a:rPr lang="fr-FR" spc="-45" dirty="0" smtClean="0">
                <a:latin typeface="Perpetua"/>
                <a:cs typeface="Perpetua"/>
              </a:rPr>
              <a:t> </a:t>
            </a:r>
            <a:r>
              <a:rPr lang="fr-FR" spc="-5" dirty="0" smtClean="0">
                <a:latin typeface="Perpetua"/>
                <a:cs typeface="Perpetua"/>
              </a:rPr>
              <a:t>date{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</a:t>
            </a:r>
            <a:r>
              <a:rPr lang="fr-FR" spc="-5" dirty="0" err="1" smtClean="0">
                <a:latin typeface="Perpetua"/>
                <a:cs typeface="Perpetua"/>
              </a:rPr>
              <a:t>int</a:t>
            </a:r>
            <a:r>
              <a:rPr lang="fr-FR" spc="-5" dirty="0" smtClean="0">
                <a:latin typeface="Perpetua"/>
                <a:cs typeface="Perpetua"/>
              </a:rPr>
              <a:t> jour;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</a:t>
            </a:r>
            <a:r>
              <a:rPr lang="fr-FR" spc="-5" dirty="0" err="1" smtClean="0">
                <a:latin typeface="Perpetua"/>
                <a:cs typeface="Perpetua"/>
              </a:rPr>
              <a:t>int</a:t>
            </a:r>
            <a:r>
              <a:rPr lang="fr-FR" spc="-5" dirty="0" smtClean="0">
                <a:latin typeface="Perpetua"/>
                <a:cs typeface="Perpetua"/>
              </a:rPr>
              <a:t> mois </a:t>
            </a:r>
            <a:r>
              <a:rPr lang="fr-FR" spc="-2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</a:t>
            </a:r>
            <a:r>
              <a:rPr lang="fr-FR" spc="-25" dirty="0" err="1" smtClean="0">
                <a:latin typeface="Perpetua"/>
                <a:cs typeface="Perpetua"/>
              </a:rPr>
              <a:t>int</a:t>
            </a:r>
            <a:r>
              <a:rPr lang="fr-FR" spc="-25" dirty="0" smtClean="0">
                <a:latin typeface="Perpetua"/>
                <a:cs typeface="Perpetua"/>
              </a:rPr>
              <a:t> </a:t>
            </a:r>
            <a:r>
              <a:rPr lang="fr-FR" spc="-25" dirty="0" err="1" smtClean="0">
                <a:latin typeface="Perpetua"/>
                <a:cs typeface="Perpetua"/>
              </a:rPr>
              <a:t>annee</a:t>
            </a:r>
            <a:r>
              <a:rPr lang="fr-FR" spc="-2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};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17610" y="5421324"/>
            <a:ext cx="8001056" cy="172611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fr-FR" altLang="zh-CN" sz="199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•</a:t>
            </a:r>
            <a:r>
              <a:rPr lang="fr-FR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altLang="zh-CN" sz="1992" b="1" dirty="0" err="1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employe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FR" altLang="zh-CN" sz="1992" b="1" dirty="0" err="1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date_embauche.annee</a:t>
            </a:r>
            <a:r>
              <a:rPr lang="fr-FR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représente l’année d’embauche 		     correspondant à la structure </a:t>
            </a:r>
            <a:r>
              <a:rPr lang="fr-FR" altLang="zh-CN" sz="1992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il s’agit d’une valeur de type </a:t>
            </a:r>
            <a:r>
              <a:rPr lang="fr-FR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fr-FR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altLang="zh-CN" sz="1992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5346700" y="2778118"/>
            <a:ext cx="3571900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fr-FR" dirty="0" err="1" smtClean="0">
                <a:solidFill>
                  <a:srgbClr val="000000"/>
                </a:solidFill>
                <a:latin typeface="Perpetua"/>
                <a:cs typeface="Times New Roman" pitchFamily="18" charset="0"/>
              </a:rPr>
              <a:t>s</a:t>
            </a:r>
            <a:r>
              <a:rPr lang="fr-FR" dirty="0" err="1" smtClean="0">
                <a:latin typeface="Perpetua"/>
                <a:cs typeface="Perpetua"/>
              </a:rPr>
              <a:t>truct</a:t>
            </a:r>
            <a:r>
              <a:rPr lang="fr-FR" spc="-45" dirty="0" smtClean="0">
                <a:latin typeface="Perpetua"/>
                <a:cs typeface="Perpetua"/>
              </a:rPr>
              <a:t> </a:t>
            </a:r>
            <a:r>
              <a:rPr lang="fr-FR" spc="-5" dirty="0" smtClean="0">
                <a:latin typeface="Perpetua"/>
                <a:cs typeface="Perpetua"/>
              </a:rPr>
              <a:t>personne{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char nom [30];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	char </a:t>
            </a:r>
            <a:r>
              <a:rPr lang="fr-FR" spc="-5" dirty="0" err="1" smtClean="0">
                <a:latin typeface="Perpetua"/>
                <a:cs typeface="Perpetua"/>
              </a:rPr>
              <a:t>prenom</a:t>
            </a:r>
            <a:r>
              <a:rPr lang="fr-FR" spc="-5" dirty="0" smtClean="0">
                <a:latin typeface="Perpetua"/>
                <a:cs typeface="Perpetua"/>
              </a:rPr>
              <a:t> [30] </a:t>
            </a:r>
            <a:r>
              <a:rPr lang="fr-FR" spc="-25" dirty="0" smtClean="0">
                <a:latin typeface="Perpetua"/>
                <a:cs typeface="Perpetua"/>
              </a:rPr>
              <a:t>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</a:t>
            </a:r>
            <a:r>
              <a:rPr lang="fr-FR" spc="-25" dirty="0" err="1" smtClean="0">
                <a:latin typeface="Perpetua"/>
                <a:cs typeface="Perpetua"/>
              </a:rPr>
              <a:t>float</a:t>
            </a:r>
            <a:r>
              <a:rPr lang="fr-FR" spc="-25" dirty="0" smtClean="0">
                <a:latin typeface="Perpetua"/>
                <a:cs typeface="Perpetua"/>
              </a:rPr>
              <a:t> heures [31];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</a:t>
            </a:r>
            <a:r>
              <a:rPr lang="fr-FR" spc="-25" dirty="0" err="1" smtClean="0">
                <a:latin typeface="Perpetua"/>
                <a:cs typeface="Perpetua"/>
              </a:rPr>
              <a:t>struct</a:t>
            </a:r>
            <a:r>
              <a:rPr lang="fr-FR" spc="-25" dirty="0" smtClean="0">
                <a:latin typeface="Perpetua"/>
                <a:cs typeface="Perpetua"/>
              </a:rPr>
              <a:t> date </a:t>
            </a:r>
            <a:r>
              <a:rPr lang="fr-FR" spc="-25" dirty="0" err="1" smtClean="0">
                <a:latin typeface="Perpetua"/>
                <a:cs typeface="Perpetua"/>
              </a:rPr>
              <a:t>date_embauche</a:t>
            </a:r>
            <a:r>
              <a:rPr lang="fr-FR" spc="-25" dirty="0" smtClean="0">
                <a:latin typeface="Perpetua"/>
                <a:cs typeface="Perpetua"/>
              </a:rPr>
              <a:t> 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</a:t>
            </a:r>
            <a:r>
              <a:rPr lang="fr-FR" spc="-25" dirty="0" err="1" smtClean="0">
                <a:latin typeface="Perpetua"/>
                <a:cs typeface="Perpetua"/>
              </a:rPr>
              <a:t>struct</a:t>
            </a:r>
            <a:r>
              <a:rPr lang="fr-FR" spc="-25" dirty="0" smtClean="0">
                <a:latin typeface="Perpetua"/>
                <a:cs typeface="Perpetua"/>
              </a:rPr>
              <a:t> date </a:t>
            </a:r>
            <a:r>
              <a:rPr lang="fr-FR" spc="-25" dirty="0" err="1" smtClean="0">
                <a:latin typeface="Perpetua"/>
                <a:cs typeface="Perpetua"/>
              </a:rPr>
              <a:t>date_poste</a:t>
            </a:r>
            <a:r>
              <a:rPr lang="fr-FR" spc="-25" dirty="0" smtClean="0">
                <a:latin typeface="Perpetua"/>
                <a:cs typeface="Perpetua"/>
              </a:rPr>
              <a:t> ;</a:t>
            </a:r>
          </a:p>
          <a:p>
            <a:pPr>
              <a:lnSpc>
                <a:spcPts val="2200"/>
              </a:lnSpc>
              <a:tabLst/>
            </a:pPr>
            <a:r>
              <a:rPr lang="fr-FR" spc="-25" dirty="0" smtClean="0">
                <a:latin typeface="Perpetua"/>
                <a:cs typeface="Perpetua"/>
              </a:rPr>
              <a:t>	};</a:t>
            </a:r>
          </a:p>
          <a:p>
            <a:pPr>
              <a:lnSpc>
                <a:spcPts val="2200"/>
              </a:lnSpc>
              <a:tabLst/>
            </a:pPr>
            <a:r>
              <a:rPr lang="fr-FR" spc="-5" dirty="0" smtClean="0">
                <a:latin typeface="Perpetua"/>
                <a:cs typeface="Perpetua"/>
              </a:rPr>
              <a:t> </a:t>
            </a:r>
            <a:r>
              <a:rPr lang="fr-FR" spc="-5" dirty="0" err="1" smtClean="0">
                <a:latin typeface="Perpetua"/>
                <a:cs typeface="Perpetua"/>
              </a:rPr>
              <a:t>struct</a:t>
            </a:r>
            <a:r>
              <a:rPr lang="fr-FR" spc="-5" dirty="0" smtClean="0">
                <a:latin typeface="Perpetua"/>
                <a:cs typeface="Perpetua"/>
              </a:rPr>
              <a:t> personne </a:t>
            </a:r>
            <a:r>
              <a:rPr lang="fr-FR" spc="-5" dirty="0" err="1" smtClean="0">
                <a:latin typeface="Perpetua"/>
                <a:cs typeface="Perpetua"/>
              </a:rPr>
              <a:t>employe</a:t>
            </a:r>
            <a:r>
              <a:rPr lang="fr-FR" spc="-5" dirty="0" smtClean="0">
                <a:latin typeface="Perpetua"/>
                <a:cs typeface="Perpetua"/>
              </a:rPr>
              <a:t>, courant ;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B5DDD24A5FF34097C98291CBC4A4A8" ma:contentTypeVersion="6" ma:contentTypeDescription="Crée un document." ma:contentTypeScope="" ma:versionID="a97df736ca096747232fa97d26c99471">
  <xsd:schema xmlns:xsd="http://www.w3.org/2001/XMLSchema" xmlns:xs="http://www.w3.org/2001/XMLSchema" xmlns:p="http://schemas.microsoft.com/office/2006/metadata/properties" xmlns:ns2="5b3a70c4-12f6-4123-ba57-b38c0c16e047" targetNamespace="http://schemas.microsoft.com/office/2006/metadata/properties" ma:root="true" ma:fieldsID="cd9489c043c2eb90df1aae6ff2e3e5df" ns2:_="">
    <xsd:import namespace="5b3a70c4-12f6-4123-ba57-b38c0c16e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a70c4-12f6-4123-ba57-b38c0c16e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3897B8-865E-4A0D-A2E8-B94BC1E56FFD}"/>
</file>

<file path=customXml/itemProps2.xml><?xml version="1.0" encoding="utf-8"?>
<ds:datastoreItem xmlns:ds="http://schemas.openxmlformats.org/officeDocument/2006/customXml" ds:itemID="{5D538F4A-80A0-458B-A222-D8393B9CB856}"/>
</file>

<file path=customXml/itemProps3.xml><?xml version="1.0" encoding="utf-8"?>
<ds:datastoreItem xmlns:ds="http://schemas.openxmlformats.org/officeDocument/2006/customXml" ds:itemID="{81B52FFF-42CF-4E4F-913E-EA76321579DB}"/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437</Words>
  <Application>Microsoft Office PowerPoint</Application>
  <PresentationFormat>Personnalisé</PresentationFormat>
  <Paragraphs>293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Office Theme</vt:lpstr>
      <vt:lpstr>Clarté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141</cp:revision>
  <dcterms:created xsi:type="dcterms:W3CDTF">2006-08-16T00:00:00Z</dcterms:created>
  <dcterms:modified xsi:type="dcterms:W3CDTF">2020-03-16T09:31:42Z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0x01010083B5DDD24A5FF34097C98291CBC4A4A8</vt:lpwstr>
  </property>
</Properties>
</file>