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59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57" r:id="rId11"/>
    <p:sldId id="297" r:id="rId12"/>
    <p:sldId id="296" r:id="rId13"/>
    <p:sldId id="263" r:id="rId14"/>
    <p:sldId id="298" r:id="rId15"/>
    <p:sldId id="299" r:id="rId16"/>
    <p:sldId id="286" r:id="rId17"/>
    <p:sldId id="262" r:id="rId18"/>
    <p:sldId id="260" r:id="rId19"/>
    <p:sldId id="264" r:id="rId20"/>
    <p:sldId id="261" r:id="rId21"/>
    <p:sldId id="288" r:id="rId22"/>
    <p:sldId id="301" r:id="rId23"/>
    <p:sldId id="302" r:id="rId24"/>
    <p:sldId id="303" r:id="rId25"/>
    <p:sldId id="304" r:id="rId26"/>
    <p:sldId id="281" r:id="rId27"/>
    <p:sldId id="272" r:id="rId28"/>
    <p:sldId id="287" r:id="rId29"/>
    <p:sldId id="267" r:id="rId30"/>
    <p:sldId id="265" r:id="rId31"/>
    <p:sldId id="271" r:id="rId32"/>
    <p:sldId id="273" r:id="rId33"/>
    <p:sldId id="274" r:id="rId34"/>
    <p:sldId id="300" r:id="rId35"/>
    <p:sldId id="305" r:id="rId36"/>
    <p:sldId id="275" r:id="rId37"/>
    <p:sldId id="306" r:id="rId38"/>
    <p:sldId id="277" r:id="rId39"/>
    <p:sldId id="278" r:id="rId40"/>
    <p:sldId id="308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23/03/2018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48E50-414E-4D92-8291-AB7F66EA3997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4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23/03/2018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para dispositivos Móveis</a:t>
            </a:r>
            <a:br>
              <a:rPr lang="pt-BR" dirty="0" smtClean="0"/>
            </a:br>
            <a:r>
              <a:rPr lang="pt-BR" dirty="0" smtClean="0"/>
              <a:t>Aula Inaugural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SDK (Software </a:t>
            </a:r>
            <a:r>
              <a:rPr lang="pt-BR" dirty="0" err="1" smtClean="0"/>
              <a:t>Development</a:t>
            </a:r>
            <a:r>
              <a:rPr lang="pt-BR" dirty="0" smtClean="0"/>
              <a:t> Kit):</a:t>
            </a:r>
          </a:p>
          <a:p>
            <a:pPr lvl="1"/>
            <a:r>
              <a:rPr lang="pt-BR" dirty="0" smtClean="0"/>
              <a:t>Contém as ferramentas utilizadas para o desenvolvimento;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 Studio:</a:t>
            </a:r>
          </a:p>
          <a:p>
            <a:pPr lvl="1"/>
            <a:r>
              <a:rPr lang="pt-BR" dirty="0" smtClean="0"/>
              <a:t>IDE Oficial;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Gradle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Automatização da compilação;</a:t>
            </a:r>
          </a:p>
          <a:p>
            <a:pPr lvl="1"/>
            <a:r>
              <a:rPr lang="pt-BR" dirty="0" smtClean="0"/>
              <a:t>Inspirado no </a:t>
            </a:r>
            <a:r>
              <a:rPr lang="pt-BR" dirty="0" err="1" smtClean="0"/>
              <a:t>Maven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Emulador/Virtualização:</a:t>
            </a:r>
          </a:p>
          <a:p>
            <a:pPr lvl="1"/>
            <a:r>
              <a:rPr lang="pt-BR" dirty="0" smtClean="0"/>
              <a:t>QEMU;</a:t>
            </a:r>
          </a:p>
          <a:p>
            <a:pPr lvl="1"/>
            <a:r>
              <a:rPr lang="pt-BR" dirty="0" err="1" smtClean="0"/>
              <a:t>Virtualbox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https://developer.android.com/guide/index.html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os principais componentes para o desenvolvimento de dispositivos móveis</a:t>
            </a:r>
          </a:p>
          <a:p>
            <a:pPr lvl="1"/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Nativo - Java;</a:t>
            </a:r>
          </a:p>
          <a:p>
            <a:pPr lvl="2"/>
            <a:endParaRPr lang="pt-BR" dirty="0"/>
          </a:p>
          <a:p>
            <a:r>
              <a:rPr lang="pt-BR" dirty="0" smtClean="0"/>
              <a:t>Criar uma interface para apresentação dos dados recebidos por meio de protocolos como:</a:t>
            </a:r>
          </a:p>
          <a:p>
            <a:pPr lvl="1"/>
            <a:r>
              <a:rPr lang="pt-BR" dirty="0" smtClean="0"/>
              <a:t>MQTT;</a:t>
            </a:r>
          </a:p>
          <a:p>
            <a:pPr lvl="1"/>
            <a:r>
              <a:rPr lang="pt-BR" dirty="0" err="1" smtClean="0"/>
              <a:t>CoAP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formada por um conjunto de componentes que interagem entre si e com o framework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Activities</a:t>
            </a:r>
            <a:r>
              <a:rPr lang="pt-BR" dirty="0"/>
              <a:t>;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Services;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BroadcastReceivers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Providers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Activities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Atividades</a:t>
            </a:r>
            <a:r>
              <a:rPr lang="pt-BR" dirty="0"/>
              <a:t> representam uma tela única com uma interface do usuário;</a:t>
            </a:r>
          </a:p>
          <a:p>
            <a:endParaRPr lang="pt-BR" dirty="0" smtClean="0"/>
          </a:p>
          <a:p>
            <a:r>
              <a:rPr lang="pt-BR" dirty="0" smtClean="0"/>
              <a:t>Services:</a:t>
            </a:r>
          </a:p>
          <a:p>
            <a:pPr lvl="1"/>
            <a:r>
              <a:rPr lang="pt-BR" i="1" dirty="0"/>
              <a:t>Serviços</a:t>
            </a:r>
            <a:r>
              <a:rPr lang="pt-BR" dirty="0"/>
              <a:t> são componentes executados em segundo plano para realizar operações de execução longa ou para realizar trabalho para processos </a:t>
            </a:r>
            <a:r>
              <a:rPr lang="pt-BR" dirty="0" smtClean="0"/>
              <a:t>remotos;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Providers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Provedores </a:t>
            </a:r>
            <a:r>
              <a:rPr lang="pt-BR" i="1" dirty="0"/>
              <a:t>de conteúdo</a:t>
            </a:r>
            <a:r>
              <a:rPr lang="pt-BR" dirty="0"/>
              <a:t> gerenciam </a:t>
            </a:r>
            <a:r>
              <a:rPr lang="pt-BR" dirty="0" smtClean="0"/>
              <a:t>acesso a um </a:t>
            </a:r>
            <a:r>
              <a:rPr lang="pt-BR" dirty="0"/>
              <a:t>conjunto 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dados estruturados. Permite disponibilizar </a:t>
            </a:r>
            <a:r>
              <a:rPr lang="pt-BR" dirty="0"/>
              <a:t>dados ou arquivos </a:t>
            </a:r>
            <a:r>
              <a:rPr lang="pt-BR" dirty="0" smtClean="0"/>
              <a:t>a </a:t>
            </a:r>
            <a:r>
              <a:rPr lang="pt-BR" dirty="0"/>
              <a:t>outros </a:t>
            </a:r>
            <a:r>
              <a:rPr lang="pt-BR" dirty="0" smtClean="0"/>
              <a:t>aplicativos e/ou atividades;</a:t>
            </a:r>
          </a:p>
          <a:p>
            <a:endParaRPr lang="pt-BR" dirty="0"/>
          </a:p>
          <a:p>
            <a:r>
              <a:rPr lang="pt-BR" dirty="0" err="1" smtClean="0"/>
              <a:t>BroadcastReceivers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Receptores </a:t>
            </a:r>
            <a:r>
              <a:rPr lang="pt-BR" i="1" dirty="0"/>
              <a:t>de transmissão</a:t>
            </a:r>
            <a:r>
              <a:rPr lang="pt-BR" dirty="0"/>
              <a:t> são componentes </a:t>
            </a:r>
            <a:r>
              <a:rPr lang="pt-BR" dirty="0" smtClean="0"/>
              <a:t>responsáveis por receber/tratar eventos (Broadcast) do sistema ou de outro aplicativo;</a:t>
            </a:r>
          </a:p>
          <a:p>
            <a:pPr lvl="2"/>
            <a:r>
              <a:rPr lang="pt-BR" dirty="0" smtClean="0"/>
              <a:t>SMS, ligação, Status de bateria, </a:t>
            </a:r>
            <a:r>
              <a:rPr lang="pt-BR" dirty="0" err="1" smtClean="0"/>
              <a:t>etc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primeiro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Baixar ou utilizar o </a:t>
            </a:r>
            <a:r>
              <a:rPr lang="pt-BR" dirty="0" err="1" smtClean="0"/>
              <a:t>Android</a:t>
            </a:r>
            <a:r>
              <a:rPr lang="pt-BR" dirty="0" smtClean="0"/>
              <a:t> Studio instalado nas máquinas;</a:t>
            </a:r>
          </a:p>
          <a:p>
            <a:endParaRPr lang="pt-BR" dirty="0" smtClean="0"/>
          </a:p>
          <a:p>
            <a:r>
              <a:rPr lang="pt-BR" dirty="0" smtClean="0"/>
              <a:t>Criar o primeiro exemplo de projeto no </a:t>
            </a:r>
            <a:r>
              <a:rPr lang="pt-BR" dirty="0" err="1" smtClean="0"/>
              <a:t>Android</a:t>
            </a:r>
            <a:r>
              <a:rPr lang="pt-BR" dirty="0" smtClean="0"/>
              <a:t> Studio.</a:t>
            </a:r>
          </a:p>
          <a:p>
            <a:endParaRPr lang="pt-BR" b="1" dirty="0"/>
          </a:p>
          <a:p>
            <a:r>
              <a:rPr lang="pt-BR" dirty="0" smtClean="0"/>
              <a:t>Testar o emulador ou executar no próprio celular;</a:t>
            </a:r>
          </a:p>
          <a:p>
            <a:endParaRPr lang="pt-BR" b="1" dirty="0"/>
          </a:p>
          <a:p>
            <a:r>
              <a:rPr lang="pt-BR" dirty="0"/>
              <a:t>https://</a:t>
            </a:r>
            <a:r>
              <a:rPr lang="pt-BR" dirty="0" smtClean="0"/>
              <a:t>github.com/leonardopordeus/android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o componente responsável pela maioria das iterações com o aplicativo;</a:t>
            </a:r>
          </a:p>
          <a:p>
            <a:endParaRPr lang="pt-BR" dirty="0"/>
          </a:p>
          <a:p>
            <a:r>
              <a:rPr lang="pt-BR" i="1" dirty="0" err="1"/>
              <a:t>Activity</a:t>
            </a:r>
            <a:r>
              <a:rPr lang="pt-BR" dirty="0"/>
              <a:t> é um componente </a:t>
            </a:r>
            <a:r>
              <a:rPr lang="pt-BR" dirty="0" smtClean="0"/>
              <a:t>que </a:t>
            </a:r>
            <a:r>
              <a:rPr lang="pt-BR" dirty="0"/>
              <a:t>fornece uma tela </a:t>
            </a:r>
            <a:r>
              <a:rPr lang="pt-BR" dirty="0" smtClean="0"/>
              <a:t>na </a:t>
            </a:r>
            <a:r>
              <a:rPr lang="pt-BR" dirty="0"/>
              <a:t>qual os usuários podem </a:t>
            </a:r>
            <a:r>
              <a:rPr lang="pt-BR" dirty="0" smtClean="0"/>
              <a:t>interagir;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://developer.android.com/guide/components/activities.html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7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Manifest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arquivo de manifesto apresenta informações essenciais sobre o </a:t>
            </a:r>
            <a:r>
              <a:rPr lang="pt-BR" dirty="0" smtClean="0"/>
              <a:t>aplicativo ao </a:t>
            </a:r>
            <a:r>
              <a:rPr lang="pt-BR" dirty="0"/>
              <a:t>sistema </a:t>
            </a:r>
            <a:r>
              <a:rPr lang="pt-BR" dirty="0" err="1"/>
              <a:t>Android</a:t>
            </a:r>
            <a:r>
              <a:rPr lang="pt-BR" dirty="0" smtClean="0"/>
              <a:t>, que são </a:t>
            </a:r>
            <a:r>
              <a:rPr lang="pt-BR" dirty="0"/>
              <a:t>necessárias para o sistema antes que ele possa executar o código do aplicativo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Atividades;</a:t>
            </a:r>
          </a:p>
          <a:p>
            <a:pPr lvl="1"/>
            <a:r>
              <a:rPr lang="pt-BR" dirty="0" smtClean="0"/>
              <a:t>Componentes;</a:t>
            </a:r>
          </a:p>
          <a:p>
            <a:pPr lvl="1"/>
            <a:r>
              <a:rPr lang="pt-BR" dirty="0" err="1" smtClean="0"/>
              <a:t>Permisões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https://developer.android.com/guide/topics/manifest/manifest-intro.html?hl=pt-br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Diretório 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diretório res é onde devem ser </a:t>
            </a:r>
            <a:r>
              <a:rPr lang="pt-BR" dirty="0" smtClean="0"/>
              <a:t>colocados os recursos da aplicação;</a:t>
            </a:r>
          </a:p>
          <a:p>
            <a:pPr lvl="1"/>
            <a:r>
              <a:rPr lang="pt-BR" dirty="0" smtClean="0"/>
              <a:t>Imagens</a:t>
            </a:r>
          </a:p>
          <a:p>
            <a:pPr lvl="1"/>
            <a:r>
              <a:rPr lang="pt-BR" dirty="0" err="1" smtClean="0"/>
              <a:t>Strings</a:t>
            </a:r>
            <a:endParaRPr lang="pt-BR" dirty="0"/>
          </a:p>
          <a:p>
            <a:pPr lvl="1"/>
            <a:r>
              <a:rPr lang="pt-BR" dirty="0" smtClean="0"/>
              <a:t>Layouts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https://developer.android.com/guide/topics/resources/providing-resources.html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para dispositivos </a:t>
            </a:r>
            <a:r>
              <a:rPr lang="pt-BR" dirty="0" smtClean="0"/>
              <a:t>Móveis?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 descr="Resultado de imagem para nokia 2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87" y="2132856"/>
            <a:ext cx="40100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torola PT-550 (Foto: DivulgaÃ§Ã£o/Motorol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6" y="2636912"/>
            <a:ext cx="5916646" cy="35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</a:t>
            </a:r>
            <a:r>
              <a:rPr lang="pt-BR" dirty="0" smtClean="0"/>
              <a:t>Layout </a:t>
            </a:r>
            <a:r>
              <a:rPr lang="pt-BR" dirty="0"/>
              <a:t>define a estrutura visual para uma interface do </a:t>
            </a:r>
            <a:r>
              <a:rPr lang="pt-BR" dirty="0" smtClean="0"/>
              <a:t>usuário:</a:t>
            </a:r>
          </a:p>
          <a:p>
            <a:pPr lvl="1"/>
            <a:r>
              <a:rPr lang="pt-BR" dirty="0" smtClean="0"/>
              <a:t>Linear</a:t>
            </a:r>
          </a:p>
          <a:p>
            <a:pPr lvl="1"/>
            <a:r>
              <a:rPr lang="pt-BR" dirty="0" err="1" smtClean="0"/>
              <a:t>Relative</a:t>
            </a:r>
            <a:endParaRPr lang="pt-BR" dirty="0" smtClean="0"/>
          </a:p>
          <a:p>
            <a:pPr lvl="1"/>
            <a:r>
              <a:rPr lang="pt-BR" dirty="0" err="1" smtClean="0"/>
              <a:t>FrameLayout</a:t>
            </a:r>
            <a:endParaRPr lang="pt-BR" dirty="0" smtClean="0"/>
          </a:p>
          <a:p>
            <a:pPr lvl="1"/>
            <a:r>
              <a:rPr lang="pt-BR" dirty="0" err="1" smtClean="0"/>
              <a:t>ListView</a:t>
            </a:r>
            <a:r>
              <a:rPr lang="pt-BR" dirty="0" smtClean="0"/>
              <a:t>/Grid</a:t>
            </a:r>
          </a:p>
          <a:p>
            <a:pPr lvl="1"/>
            <a:r>
              <a:rPr lang="pt-BR" dirty="0" err="1" smtClean="0"/>
              <a:t>Fragments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://developer.android.com/guide/topics/ui/declaring-layout.html?hl=pt-br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Linear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visualizações em uma única coluna ou </a:t>
            </a:r>
            <a:r>
              <a:rPr lang="pt-BR" dirty="0" smtClean="0"/>
              <a:t>linha;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8194" name="Picture 2" descr="Linear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62" y="2977132"/>
            <a:ext cx="5011833" cy="26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developer.android.com/images/ui/linearlayout.png?hl=pt-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" y="297713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Relative</a:t>
            </a:r>
            <a:r>
              <a:rPr lang="pt-BR" dirty="0" smtClean="0"/>
              <a:t>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uma visualização posicionada em relação a elas e essa </a:t>
            </a:r>
            <a:r>
              <a:rPr lang="pt-BR" dirty="0" smtClean="0"/>
              <a:t>visualização;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9218" name="Picture 2" descr="https://developer.android.com/images/ui/relativelayout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l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2457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Framelayout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ViewGroup</a:t>
            </a:r>
            <a:r>
              <a:rPr lang="pt-BR" dirty="0"/>
              <a:t> significa a visualização de uma única </a:t>
            </a:r>
            <a:r>
              <a:rPr lang="pt-BR" dirty="0" smtClean="0"/>
              <a:t>filha;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7170" name="Picture 2" descr="Android Fram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78" y="2564904"/>
            <a:ext cx="28479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páginas da Web.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10242" name="Picture 2" descr="https://developer.android.com/images/ui/webview-small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968552" cy="367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89120"/>
          </a:xfrm>
        </p:spPr>
        <p:txBody>
          <a:bodyPr/>
          <a:lstStyle/>
          <a:p>
            <a:r>
              <a:rPr lang="pt-BR" i="1" dirty="0" err="1"/>
              <a:t>wrap_content</a:t>
            </a:r>
            <a:r>
              <a:rPr lang="pt-BR" dirty="0"/>
              <a:t> instrui a exibição a se redimensionar de acordo com as medidas exigidas pelo conteúdo.</a:t>
            </a:r>
            <a:endParaRPr lang="pt-BR" i="1" dirty="0"/>
          </a:p>
          <a:p>
            <a:r>
              <a:rPr lang="pt-BR" i="1" dirty="0" err="1"/>
              <a:t>match_parent</a:t>
            </a:r>
            <a:r>
              <a:rPr lang="pt-BR" dirty="0"/>
              <a:t> instrui a exibição a assumir o maior tamanho permitido pelo grupo de exibições pais.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5"/>
            <a:ext cx="7233297" cy="355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TextView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texto na tela; geralmente texto não interativo</a:t>
            </a:r>
          </a:p>
          <a:p>
            <a:r>
              <a:rPr lang="pt-BR" dirty="0" err="1" smtClean="0"/>
              <a:t>EditText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uma entrada de texto na tela</a:t>
            </a:r>
          </a:p>
          <a:p>
            <a:r>
              <a:rPr lang="pt-BR" dirty="0" err="1" smtClean="0"/>
              <a:t>ImageView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uma imagem na tela</a:t>
            </a:r>
          </a:p>
          <a:p>
            <a:r>
              <a:rPr lang="pt-BR" dirty="0" smtClean="0"/>
              <a:t>Button</a:t>
            </a:r>
          </a:p>
          <a:p>
            <a:pPr lvl="1"/>
            <a:r>
              <a:rPr lang="pt-BR" dirty="0" smtClean="0"/>
              <a:t>Cria </a:t>
            </a:r>
            <a:r>
              <a:rPr lang="pt-BR" dirty="0"/>
              <a:t>um botão na </a:t>
            </a:r>
            <a:r>
              <a:rPr lang="pt-BR" dirty="0" smtClean="0"/>
              <a:t>tela</a:t>
            </a:r>
          </a:p>
          <a:p>
            <a:r>
              <a:rPr lang="pt-BR" dirty="0" err="1" smtClean="0"/>
              <a:t>ListView</a:t>
            </a:r>
            <a:endParaRPr lang="pt-BR" dirty="0" smtClean="0"/>
          </a:p>
          <a:p>
            <a:pPr lvl="1"/>
            <a:r>
              <a:rPr lang="pt-BR" dirty="0" smtClean="0"/>
              <a:t>Cria uma lista em tela;</a:t>
            </a:r>
          </a:p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0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ListView</a:t>
            </a:r>
            <a:r>
              <a:rPr lang="pt-BR" dirty="0"/>
              <a:t> é um grupo de exibições que exibe uma lista de </a:t>
            </a:r>
            <a:r>
              <a:rPr lang="pt-BR" dirty="0" smtClean="0"/>
              <a:t>itens;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12290" name="Picture 2" descr="List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2806990" cy="41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Como ligar os dados ao </a:t>
            </a:r>
            <a:r>
              <a:rPr lang="pt-BR" dirty="0" err="1" smtClean="0"/>
              <a:t>ListView</a:t>
            </a:r>
            <a:r>
              <a:rPr lang="pt-BR" dirty="0" smtClean="0"/>
              <a:t>?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Adapter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Apresenta as informações ao usuário.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https://developer.android.com/guide/topics/ui/layout/listview.html?hl=pt-br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4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Toast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Pequeno </a:t>
            </a:r>
            <a:r>
              <a:rPr lang="pt-BR" dirty="0" err="1" smtClean="0"/>
              <a:t>popup</a:t>
            </a:r>
            <a:r>
              <a:rPr lang="pt-BR" dirty="0" smtClean="0"/>
              <a:t> para dar feedback sobre uma ação;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://developer.android.com/guide/topics/ui/notifiers/toasts.html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1026" name="Picture 2" descr="https://developer.android.com/images/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285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050" name="Picture 2" descr="Resultado de imagem para pho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AsyncTask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executar operações em segundo plano e publicar resultados na </a:t>
            </a:r>
            <a:r>
              <a:rPr lang="pt-BR" dirty="0" err="1"/>
              <a:t>Activity</a:t>
            </a:r>
            <a:r>
              <a:rPr lang="pt-BR" dirty="0"/>
              <a:t>/UI sem </a:t>
            </a:r>
            <a:r>
              <a:rPr lang="pt-BR" dirty="0" smtClean="0"/>
              <a:t>ter que </a:t>
            </a:r>
            <a:r>
              <a:rPr lang="pt-BR" dirty="0"/>
              <a:t>manipular threads </a:t>
            </a:r>
            <a:r>
              <a:rPr lang="pt-BR" dirty="0" smtClean="0"/>
              <a:t>diretamente;</a:t>
            </a:r>
          </a:p>
          <a:p>
            <a:r>
              <a:rPr lang="pt-BR" dirty="0" smtClean="0"/>
              <a:t>Divisão um processo em várias tarefas;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5" name="AutoShape 2" descr="Resultado de imagem para thread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thread compu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thread compu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 descr="Resultado de imagem para thread comput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 descr="Resultado de imagem para thread comput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2" descr="Resultado de imagem para thread computer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2" name="Picture 14" descr="Resultado de imagem para multi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4464496" cy="314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ReciclerView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uma versão mais avançada e flexível do </a:t>
            </a:r>
            <a:r>
              <a:rPr lang="pt-BR" dirty="0" err="1" smtClean="0"/>
              <a:t>ListView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Mantém </a:t>
            </a:r>
            <a:r>
              <a:rPr lang="pt-BR" dirty="0"/>
              <a:t>uma quantidade de </a:t>
            </a:r>
            <a:r>
              <a:rPr lang="pt-BR" dirty="0" err="1"/>
              <a:t>Views</a:t>
            </a:r>
            <a:r>
              <a:rPr lang="pt-BR" dirty="0"/>
              <a:t> fixas que são reutilizadas ao usar o scroll </a:t>
            </a:r>
            <a:r>
              <a:rPr lang="pt-BR" dirty="0" err="1" smtClean="0"/>
              <a:t>up</a:t>
            </a:r>
            <a:r>
              <a:rPr lang="pt-BR" dirty="0" smtClean="0"/>
              <a:t>/</a:t>
            </a:r>
            <a:r>
              <a:rPr lang="pt-BR" dirty="0" err="1" smtClean="0"/>
              <a:t>down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err="1" smtClean="0"/>
              <a:t>ViewHolder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Atualizações (É uma biblioteca)</a:t>
            </a:r>
          </a:p>
          <a:p>
            <a:pPr lvl="1"/>
            <a:r>
              <a:rPr lang="pt-BR" dirty="0" smtClean="0"/>
              <a:t>Performance</a:t>
            </a:r>
            <a:r>
              <a:rPr lang="pt-BR" dirty="0"/>
              <a:t>! Reuso da </a:t>
            </a:r>
            <a:r>
              <a:rPr lang="pt-BR" dirty="0" err="1" smtClean="0"/>
              <a:t>view</a:t>
            </a:r>
            <a:r>
              <a:rPr lang="pt-BR" dirty="0" smtClean="0"/>
              <a:t>!</a:t>
            </a:r>
          </a:p>
          <a:p>
            <a:pPr lvl="2"/>
            <a:r>
              <a:rPr lang="pt-BR" dirty="0" smtClean="0"/>
              <a:t>Atualização </a:t>
            </a:r>
            <a:r>
              <a:rPr lang="pt-BR" dirty="0"/>
              <a:t>apenas de itens alterados ao invés da </a:t>
            </a:r>
            <a:r>
              <a:rPr lang="pt-BR" dirty="0" err="1"/>
              <a:t>ListView</a:t>
            </a:r>
            <a:r>
              <a:rPr lang="pt-BR" dirty="0"/>
              <a:t> inteira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Uso de  animações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Criar um objeto </a:t>
            </a:r>
            <a:r>
              <a:rPr lang="pt-BR" dirty="0" err="1"/>
              <a:t>ViewHolder</a:t>
            </a:r>
            <a:r>
              <a:rPr lang="pt-BR" dirty="0"/>
              <a:t> para cada item </a:t>
            </a:r>
            <a:r>
              <a:rPr lang="pt-BR" dirty="0" err="1" smtClean="0"/>
              <a:t>RecyclerView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Retornar o número de itens no </a:t>
            </a:r>
            <a:r>
              <a:rPr lang="pt-BR" dirty="0" err="1" smtClean="0"/>
              <a:t>datasource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Ligar os dados do data-</a:t>
            </a:r>
            <a:r>
              <a:rPr lang="pt-BR" dirty="0" err="1" smtClean="0"/>
              <a:t>source</a:t>
            </a:r>
            <a:r>
              <a:rPr lang="pt-BR" dirty="0" smtClean="0"/>
              <a:t> para cada item;</a:t>
            </a:r>
          </a:p>
          <a:p>
            <a:endParaRPr lang="pt-BR" dirty="0"/>
          </a:p>
          <a:p>
            <a:r>
              <a:rPr lang="pt-BR" dirty="0" smtClean="0"/>
              <a:t>Inflar cada item que será exibido;</a:t>
            </a:r>
          </a:p>
          <a:p>
            <a:endParaRPr lang="pt-BR" dirty="0"/>
          </a:p>
          <a:p>
            <a:r>
              <a:rPr lang="pt-BR" dirty="0"/>
              <a:t>Referência: https://developer.android.com/guide/topics/ui/layout/recyclerview.html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 </a:t>
            </a:r>
            <a:r>
              <a:rPr lang="pt-BR" dirty="0" smtClean="0"/>
              <a:t>objeto </a:t>
            </a:r>
            <a:r>
              <a:rPr lang="pt-BR" dirty="0"/>
              <a:t>de mensagem </a:t>
            </a:r>
            <a:r>
              <a:rPr lang="pt-BR" dirty="0" smtClean="0"/>
              <a:t>utilizado </a:t>
            </a:r>
            <a:r>
              <a:rPr lang="pt-BR" dirty="0"/>
              <a:t>para solicitar uma ação de outro componente de </a:t>
            </a:r>
            <a:r>
              <a:rPr lang="pt-BR" dirty="0" smtClean="0"/>
              <a:t>aplicativo.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Iniciar </a:t>
            </a:r>
            <a:r>
              <a:rPr lang="pt-BR" dirty="0"/>
              <a:t>uma </a:t>
            </a:r>
            <a:r>
              <a:rPr lang="pt-BR" dirty="0" smtClean="0"/>
              <a:t>atividade;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Iniciar um serviço;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Transmissão de mensagens entre aplicações;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https://developer.android.com/guide/components/intents-filters.html?hl=pt-br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Representa </a:t>
            </a:r>
            <a:r>
              <a:rPr lang="pt-BR" dirty="0"/>
              <a:t>o comportamento ou uma parte da interface do usuário em </a:t>
            </a:r>
            <a:r>
              <a:rPr lang="pt-BR" dirty="0" smtClean="0"/>
              <a:t>uma </a:t>
            </a:r>
            <a:r>
              <a:rPr lang="pt-BR" dirty="0" err="1" smtClean="0"/>
              <a:t>Activity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É possível combinar vários fragmentos em uma única </a:t>
            </a:r>
            <a:r>
              <a:rPr lang="pt-BR" dirty="0" smtClean="0"/>
              <a:t>atividade;</a:t>
            </a:r>
          </a:p>
          <a:p>
            <a:endParaRPr lang="pt-BR" dirty="0"/>
          </a:p>
          <a:p>
            <a:r>
              <a:rPr lang="pt-BR" dirty="0" smtClean="0"/>
              <a:t>Reutilização de </a:t>
            </a:r>
            <a:r>
              <a:rPr lang="pt-BR" dirty="0" err="1" smtClean="0"/>
              <a:t>fragments</a:t>
            </a:r>
            <a:r>
              <a:rPr lang="pt-BR" dirty="0" smtClean="0"/>
              <a:t> em diferentes </a:t>
            </a:r>
            <a:r>
              <a:rPr lang="pt-BR" dirty="0" err="1" smtClean="0"/>
              <a:t>Activities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Pode ser adicionado e removido em tempo de execução;</a:t>
            </a:r>
          </a:p>
          <a:p>
            <a:endParaRPr lang="pt-BR" dirty="0"/>
          </a:p>
          <a:p>
            <a:r>
              <a:rPr lang="pt-BR" dirty="0" smtClean="0"/>
              <a:t>Ciclo de vida próprio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Maior flexibilidade no layout;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Referência: https://developer.android.com/guide/components/fragments.html?hl=pt-br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3074" name="Picture 2" descr="https://developer.android.com/images/fundamentals/fragments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5334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pt-BR" smtClean="0"/>
              <a:t>Ciclo de Vida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5122" name="Picture 2" descr="https://developer.android.com/images/activity_lifecycle.png?hl=pt-b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31056"/>
            <a:ext cx="4104456" cy="53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4100" name="Picture 4" descr="https://developer.android.com/images/fragment_lifecycle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3019425" cy="68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SharedPreferences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Permite persistir dados (chave-valor) por uma aplicação;</a:t>
            </a:r>
          </a:p>
          <a:p>
            <a:endParaRPr lang="pt-BR" dirty="0"/>
          </a:p>
          <a:p>
            <a:r>
              <a:rPr lang="pt-BR" dirty="0" err="1" smtClean="0"/>
              <a:t>String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,...</a:t>
            </a:r>
          </a:p>
          <a:p>
            <a:endParaRPr lang="pt-BR" dirty="0"/>
          </a:p>
          <a:p>
            <a:r>
              <a:rPr lang="pt-BR" dirty="0" smtClean="0"/>
              <a:t>Recomendado para pequenas quantidades de dados;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://developer.android.com/training/data-storage/shared-preferences.html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1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dados estruturados e que tendem a se repetir;</a:t>
            </a:r>
          </a:p>
          <a:p>
            <a:endParaRPr lang="pt-BR" dirty="0"/>
          </a:p>
          <a:p>
            <a:r>
              <a:rPr lang="pt-BR" dirty="0" smtClean="0"/>
              <a:t>Base local;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https://developer.android.com/training/basics/data-storage/databases.html?hl=pt-br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2008</a:t>
            </a:r>
          </a:p>
          <a:p>
            <a:pPr lvl="1"/>
            <a:r>
              <a:rPr lang="pt-BR" dirty="0" err="1" smtClean="0"/>
              <a:t>Android</a:t>
            </a:r>
            <a:r>
              <a:rPr lang="pt-BR" dirty="0" smtClean="0"/>
              <a:t> 1.0;</a:t>
            </a:r>
          </a:p>
          <a:p>
            <a:r>
              <a:rPr lang="pt-BR" dirty="0" smtClean="0"/>
              <a:t>2009</a:t>
            </a:r>
          </a:p>
          <a:p>
            <a:pPr lvl="1"/>
            <a:r>
              <a:rPr lang="pt-BR" dirty="0" err="1" smtClean="0"/>
              <a:t>Andoid</a:t>
            </a:r>
            <a:r>
              <a:rPr lang="pt-BR" dirty="0" smtClean="0"/>
              <a:t> 1.5;</a:t>
            </a:r>
          </a:p>
          <a:p>
            <a:pPr lvl="1"/>
            <a:r>
              <a:rPr lang="pt-BR" dirty="0" err="1" smtClean="0"/>
              <a:t>Cupcake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074" name="Picture 2" descr="File:Android 1.5 Cupcake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4104" name="Picture 8" descr="Resultado de imagem para iphone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1" y="1256901"/>
            <a:ext cx="8448873" cy="514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122" name="Picture 2" descr="Resultado de imagem para android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" y="1052736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6146" name="Picture 2" descr="Resultado de imagem para Windows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37499"/>
            <a:ext cx="44196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m para firefox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firefox 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2" name="Picture 8" descr="Resultado de imagem para firefox 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4211960" cy="44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desenvolver?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Iphone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Xcode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Objective</a:t>
            </a:r>
            <a:r>
              <a:rPr lang="pt-BR" dirty="0" smtClean="0"/>
              <a:t>-C;</a:t>
            </a:r>
          </a:p>
          <a:p>
            <a:pPr lvl="2"/>
            <a:r>
              <a:rPr lang="pt-BR" dirty="0" smtClean="0"/>
              <a:t>Swift;</a:t>
            </a:r>
          </a:p>
          <a:p>
            <a:pPr lvl="2"/>
            <a:endParaRPr lang="pt-BR" u="sng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Java e C++:</a:t>
            </a:r>
            <a:endParaRPr lang="pt-BR" dirty="0"/>
          </a:p>
          <a:p>
            <a:pPr lvl="2"/>
            <a:r>
              <a:rPr lang="pt-BR" dirty="0" smtClean="0"/>
              <a:t>Eclipse;</a:t>
            </a:r>
          </a:p>
          <a:p>
            <a:pPr lvl="2"/>
            <a:r>
              <a:rPr lang="pt-BR" dirty="0" err="1" smtClean="0"/>
              <a:t>Android</a:t>
            </a:r>
            <a:r>
              <a:rPr lang="pt-BR" dirty="0" smtClean="0"/>
              <a:t> Studio;</a:t>
            </a:r>
          </a:p>
          <a:p>
            <a:pPr lvl="1"/>
            <a:r>
              <a:rPr lang="pt-BR" dirty="0" err="1" smtClean="0"/>
              <a:t>Kotlin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0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desenvolver?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Multiplataformas</a:t>
            </a:r>
            <a:r>
              <a:rPr lang="pt-BR" u="sng" dirty="0" smtClean="0"/>
              <a:t>:</a:t>
            </a:r>
          </a:p>
          <a:p>
            <a:pPr lvl="1"/>
            <a:r>
              <a:rPr lang="pt-BR" dirty="0" smtClean="0"/>
              <a:t>Web:</a:t>
            </a:r>
          </a:p>
          <a:p>
            <a:pPr lvl="2"/>
            <a:r>
              <a:rPr lang="pt-BR" dirty="0" err="1" smtClean="0"/>
              <a:t>Cordova</a:t>
            </a:r>
            <a:r>
              <a:rPr lang="pt-BR" dirty="0" smtClean="0"/>
              <a:t> / </a:t>
            </a:r>
            <a:r>
              <a:rPr lang="pt-BR" dirty="0" err="1" smtClean="0"/>
              <a:t>Phonegap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Intel XDK;</a:t>
            </a:r>
          </a:p>
          <a:p>
            <a:pPr lvl="2"/>
            <a:r>
              <a:rPr lang="pt-BR" dirty="0" err="1" smtClean="0"/>
              <a:t>Ionic</a:t>
            </a:r>
            <a:r>
              <a:rPr lang="pt-BR" dirty="0" smtClean="0"/>
              <a:t> (</a:t>
            </a:r>
            <a:r>
              <a:rPr lang="pt-BR" dirty="0" err="1" smtClean="0"/>
              <a:t>Cordova</a:t>
            </a:r>
            <a:r>
              <a:rPr lang="pt-BR" dirty="0" smtClean="0"/>
              <a:t> + Angular 4);</a:t>
            </a:r>
          </a:p>
          <a:p>
            <a:pPr lvl="2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C#</a:t>
            </a:r>
          </a:p>
          <a:p>
            <a:pPr lvl="2"/>
            <a:r>
              <a:rPr lang="pt-BR" dirty="0" err="1" smtClean="0"/>
              <a:t>Xamarin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Unity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Outros Frameworks...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2421</TotalTime>
  <Words>832</Words>
  <Application>Microsoft Office PowerPoint</Application>
  <PresentationFormat>Apresentação na tela (4:3)</PresentationFormat>
  <Paragraphs>289</Paragraphs>
  <Slides>40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Fluxo</vt:lpstr>
      <vt:lpstr>Programação para dispositivos Móveis Aula Inaugural</vt:lpstr>
      <vt:lpstr>Programação para dispositivos Móveis?</vt:lpstr>
      <vt:lpstr>2007</vt:lpstr>
      <vt:lpstr>Android</vt:lpstr>
      <vt:lpstr>Apresentação do PowerPoint</vt:lpstr>
      <vt:lpstr>Apresentação do PowerPoint</vt:lpstr>
      <vt:lpstr>Apresentação do PowerPoint</vt:lpstr>
      <vt:lpstr>Como desenvolver?</vt:lpstr>
      <vt:lpstr>Como desenvolver?</vt:lpstr>
      <vt:lpstr>Ferramentas</vt:lpstr>
      <vt:lpstr>Ferramentas</vt:lpstr>
      <vt:lpstr>Objetivo</vt:lpstr>
      <vt:lpstr>Aplicação</vt:lpstr>
      <vt:lpstr>Aplicação</vt:lpstr>
      <vt:lpstr>Aplicação</vt:lpstr>
      <vt:lpstr>Criando o primeiro App</vt:lpstr>
      <vt:lpstr>Activity</vt:lpstr>
      <vt:lpstr>Manifest</vt:lpstr>
      <vt:lpstr>Diretório Res</vt:lpstr>
      <vt:lpstr>Layout</vt:lpstr>
      <vt:lpstr>Linear Layout</vt:lpstr>
      <vt:lpstr>Relative Layout</vt:lpstr>
      <vt:lpstr>Framelayout</vt:lpstr>
      <vt:lpstr>Web</vt:lpstr>
      <vt:lpstr>Layout</vt:lpstr>
      <vt:lpstr>Layout</vt:lpstr>
      <vt:lpstr>ListView</vt:lpstr>
      <vt:lpstr>Adapter</vt:lpstr>
      <vt:lpstr>Toast</vt:lpstr>
      <vt:lpstr>AsyncTask</vt:lpstr>
      <vt:lpstr>ReciclerView</vt:lpstr>
      <vt:lpstr>Adapter</vt:lpstr>
      <vt:lpstr>Intent</vt:lpstr>
      <vt:lpstr>Fragments</vt:lpstr>
      <vt:lpstr>Fragments</vt:lpstr>
      <vt:lpstr>Ciclo de Vida</vt:lpstr>
      <vt:lpstr>Apresentação do PowerPoint</vt:lpstr>
      <vt:lpstr>SharedPreferences</vt:lpstr>
      <vt:lpstr>SQLite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420</cp:revision>
  <dcterms:created xsi:type="dcterms:W3CDTF">2017-10-21T18:53:10Z</dcterms:created>
  <dcterms:modified xsi:type="dcterms:W3CDTF">2018-03-23T23:19:51Z</dcterms:modified>
</cp:coreProperties>
</file>