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2"/>
  </p:notesMasterIdLst>
  <p:sldIdLst>
    <p:sldId id="256" r:id="rId2"/>
    <p:sldId id="259" r:id="rId3"/>
    <p:sldId id="289" r:id="rId4"/>
    <p:sldId id="290" r:id="rId5"/>
    <p:sldId id="291" r:id="rId6"/>
    <p:sldId id="293" r:id="rId7"/>
    <p:sldId id="292" r:id="rId8"/>
    <p:sldId id="294" r:id="rId9"/>
    <p:sldId id="295" r:id="rId10"/>
    <p:sldId id="257" r:id="rId11"/>
    <p:sldId id="297" r:id="rId12"/>
    <p:sldId id="296" r:id="rId13"/>
    <p:sldId id="263" r:id="rId14"/>
    <p:sldId id="298" r:id="rId15"/>
    <p:sldId id="299" r:id="rId16"/>
    <p:sldId id="286" r:id="rId17"/>
    <p:sldId id="262" r:id="rId18"/>
    <p:sldId id="260" r:id="rId19"/>
    <p:sldId id="264" r:id="rId20"/>
    <p:sldId id="261" r:id="rId21"/>
    <p:sldId id="288" r:id="rId22"/>
    <p:sldId id="301" r:id="rId23"/>
    <p:sldId id="302" r:id="rId24"/>
    <p:sldId id="303" r:id="rId25"/>
    <p:sldId id="304" r:id="rId26"/>
    <p:sldId id="281" r:id="rId27"/>
    <p:sldId id="272" r:id="rId28"/>
    <p:sldId id="287" r:id="rId29"/>
    <p:sldId id="267" r:id="rId30"/>
    <p:sldId id="265" r:id="rId31"/>
    <p:sldId id="271" r:id="rId32"/>
    <p:sldId id="273" r:id="rId33"/>
    <p:sldId id="274" r:id="rId34"/>
    <p:sldId id="300" r:id="rId35"/>
    <p:sldId id="305" r:id="rId36"/>
    <p:sldId id="275" r:id="rId37"/>
    <p:sldId id="306" r:id="rId38"/>
    <p:sldId id="277" r:id="rId39"/>
    <p:sldId id="278" r:id="rId40"/>
    <p:sldId id="308" r:id="rId4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onardo Pordeus" initials="LP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57188-328F-409D-ABFB-91E1B6C5CBEE}" type="datetimeFigureOut">
              <a:rPr lang="pt-BR" smtClean="0"/>
              <a:pPr/>
              <a:t>23/03/2018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48E50-414E-4D92-8291-AB7F66EA399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146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48E50-414E-4D92-8291-AB7F66EA3997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84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DBAD-5489-4EDB-8C36-EEBBA31CE2AB}" type="datetime1">
              <a:rPr lang="pt-BR" smtClean="0"/>
              <a:pPr/>
              <a:t>23/03/2018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C560-E8F5-4568-98A8-F600B0D8A4F0}" type="datetime1">
              <a:rPr lang="pt-BR" smtClean="0"/>
              <a:pPr/>
              <a:t>23/03/2018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A9BA-C3FF-4FA8-B5C7-51100E834B63}" type="datetime1">
              <a:rPr lang="pt-BR" smtClean="0"/>
              <a:pPr/>
              <a:t>23/03/2018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3199-19BE-4345-8186-3FE6ABEF2D1B}" type="datetime1">
              <a:rPr lang="pt-BR" smtClean="0"/>
              <a:pPr/>
              <a:t>23/03/2018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C653-65CA-451C-AA6B-70D341279164}" type="datetime1">
              <a:rPr lang="pt-BR" smtClean="0"/>
              <a:pPr/>
              <a:t>23/03/2018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DE23-7AD0-441F-B625-D091A50DCADC}" type="datetime1">
              <a:rPr lang="pt-BR" smtClean="0"/>
              <a:pPr/>
              <a:t>23/03/2018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160C-8BAD-40DB-9688-531D9DF7DCD3}" type="datetime1">
              <a:rPr lang="pt-BR" smtClean="0"/>
              <a:pPr/>
              <a:t>23/03/2018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299F-E4FE-4103-85D5-56468E3D35D4}" type="datetime1">
              <a:rPr lang="pt-BR" smtClean="0"/>
              <a:pPr/>
              <a:t>23/03/2018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7A29-7872-454C-8B8E-A38679A91596}" type="datetime1">
              <a:rPr lang="pt-BR" smtClean="0"/>
              <a:pPr/>
              <a:t>23/03/2018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30D2-4101-44C7-B6AE-43D92E248AD0}" type="datetime1">
              <a:rPr lang="pt-BR" smtClean="0"/>
              <a:pPr/>
              <a:t>23/03/2018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A1D8-8FEA-4761-ADA2-5B7EC3F0A03C}" type="datetime1">
              <a:rPr lang="pt-BR" smtClean="0"/>
              <a:pPr/>
              <a:t>23/03/2018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just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just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F0E698-E276-4BE3-A092-15CA1BEF6177}" type="datetime1">
              <a:rPr lang="pt-BR" smtClean="0"/>
              <a:pPr/>
              <a:t>23/03/2018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algn="just"/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algn="just"/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just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just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just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just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just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Programação para dispositivos Móveis</a:t>
            </a:r>
            <a:br>
              <a:rPr lang="pt-BR" dirty="0" smtClean="0"/>
            </a:br>
            <a:r>
              <a:rPr lang="pt-BR" dirty="0" smtClean="0"/>
              <a:t>Aula Inaugural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512832"/>
          </a:xfrm>
        </p:spPr>
        <p:txBody>
          <a:bodyPr>
            <a:normAutofit fontScale="62500" lnSpcReduction="20000"/>
          </a:bodyPr>
          <a:lstStyle/>
          <a:p>
            <a:r>
              <a:rPr lang="pt-BR" sz="3400" dirty="0" smtClean="0"/>
              <a:t>Curso de Especialização em Internet das Coisas</a:t>
            </a:r>
          </a:p>
          <a:p>
            <a:endParaRPr lang="pt-BR" sz="3400" dirty="0" smtClean="0"/>
          </a:p>
          <a:p>
            <a:r>
              <a:rPr lang="pt-BR" sz="3400" dirty="0" smtClean="0"/>
              <a:t>Prof. Leonardo </a:t>
            </a:r>
            <a:r>
              <a:rPr lang="pt-BR" sz="3400" dirty="0" err="1" smtClean="0"/>
              <a:t>Faix</a:t>
            </a:r>
            <a:r>
              <a:rPr lang="pt-BR" sz="3400" dirty="0" smtClean="0"/>
              <a:t> </a:t>
            </a:r>
            <a:r>
              <a:rPr lang="pt-BR" sz="3400" dirty="0" err="1" smtClean="0"/>
              <a:t>Pordeus</a:t>
            </a:r>
            <a:endParaRPr lang="pt-BR" sz="3400" dirty="0" smtClean="0"/>
          </a:p>
          <a:p>
            <a:r>
              <a:rPr lang="pt-BR" sz="3400" dirty="0" smtClean="0"/>
              <a:t>leonardopordeus@gmail.com</a:t>
            </a:r>
          </a:p>
          <a:p>
            <a:endParaRPr lang="pt-BR" sz="3400" dirty="0" smtClean="0"/>
          </a:p>
          <a:p>
            <a:endParaRPr lang="pt-BR" sz="3400" dirty="0" smtClean="0"/>
          </a:p>
          <a:p>
            <a:endParaRPr lang="pt-BR" sz="3400" dirty="0" smtClean="0"/>
          </a:p>
          <a:p>
            <a:endParaRPr lang="pt-BR" sz="3400" dirty="0" smtClean="0"/>
          </a:p>
          <a:p>
            <a:endParaRPr lang="pt-BR" sz="3400" dirty="0" smtClean="0"/>
          </a:p>
          <a:p>
            <a:pPr algn="ctr"/>
            <a:r>
              <a:rPr lang="pt-BR" sz="3400" dirty="0" smtClean="0"/>
              <a:t>2018</a:t>
            </a:r>
          </a:p>
          <a:p>
            <a:endParaRPr lang="pt-BR" dirty="0"/>
          </a:p>
        </p:txBody>
      </p:sp>
      <p:pic>
        <p:nvPicPr>
          <p:cNvPr id="4098" name="Picture 2" descr="Logotipo da UTFP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589240"/>
            <a:ext cx="368617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18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SDK (Software </a:t>
            </a:r>
            <a:r>
              <a:rPr lang="pt-BR" dirty="0" err="1" smtClean="0"/>
              <a:t>Development</a:t>
            </a:r>
            <a:r>
              <a:rPr lang="pt-BR" dirty="0" smtClean="0"/>
              <a:t> Kit):</a:t>
            </a:r>
          </a:p>
          <a:p>
            <a:pPr lvl="1"/>
            <a:r>
              <a:rPr lang="pt-BR" dirty="0" smtClean="0"/>
              <a:t>Contém as ferramentas utilizadas para o desenvolvimento;</a:t>
            </a:r>
          </a:p>
          <a:p>
            <a:pPr lvl="1"/>
            <a:endParaRPr lang="pt-BR" dirty="0" smtClean="0"/>
          </a:p>
          <a:p>
            <a:r>
              <a:rPr lang="pt-BR" dirty="0" err="1" smtClean="0"/>
              <a:t>Android</a:t>
            </a:r>
            <a:r>
              <a:rPr lang="pt-BR" dirty="0" smtClean="0"/>
              <a:t> Studio:</a:t>
            </a:r>
          </a:p>
          <a:p>
            <a:pPr lvl="1"/>
            <a:r>
              <a:rPr lang="pt-BR" dirty="0" smtClean="0"/>
              <a:t>IDE Oficial;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47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Gradle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Automatização da compilação;</a:t>
            </a:r>
          </a:p>
          <a:p>
            <a:pPr lvl="1"/>
            <a:r>
              <a:rPr lang="pt-BR" dirty="0" smtClean="0"/>
              <a:t>Inspirado no </a:t>
            </a:r>
            <a:r>
              <a:rPr lang="pt-BR" dirty="0" err="1" smtClean="0"/>
              <a:t>Maven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Emulador/Virtualização:</a:t>
            </a:r>
          </a:p>
          <a:p>
            <a:pPr lvl="1"/>
            <a:r>
              <a:rPr lang="pt-BR" dirty="0" smtClean="0"/>
              <a:t>QEMU;</a:t>
            </a:r>
          </a:p>
          <a:p>
            <a:pPr lvl="1"/>
            <a:r>
              <a:rPr lang="pt-BR" dirty="0" err="1" smtClean="0"/>
              <a:t>Virtualbox</a:t>
            </a:r>
            <a:r>
              <a:rPr lang="pt-BR" dirty="0" smtClean="0"/>
              <a:t>;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38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Apresentar os principais componentes para o desenvolvimento de dispositivos móveis</a:t>
            </a:r>
          </a:p>
          <a:p>
            <a:pPr lvl="1"/>
            <a:r>
              <a:rPr lang="pt-BR" dirty="0" err="1" smtClean="0"/>
              <a:t>Android</a:t>
            </a:r>
            <a:r>
              <a:rPr lang="pt-BR" dirty="0" smtClean="0"/>
              <a:t>;</a:t>
            </a:r>
          </a:p>
          <a:p>
            <a:pPr lvl="2"/>
            <a:r>
              <a:rPr lang="pt-BR" dirty="0" smtClean="0"/>
              <a:t>Nativo - Java;</a:t>
            </a:r>
          </a:p>
          <a:p>
            <a:pPr lvl="2"/>
            <a:endParaRPr lang="pt-BR" dirty="0"/>
          </a:p>
          <a:p>
            <a:r>
              <a:rPr lang="pt-BR" dirty="0" smtClean="0"/>
              <a:t>Criar uma interface para apresentação dos dados recebidos por meio de protocolos como:</a:t>
            </a:r>
          </a:p>
          <a:p>
            <a:pPr lvl="1"/>
            <a:r>
              <a:rPr lang="pt-BR" dirty="0" smtClean="0"/>
              <a:t>MQTT;</a:t>
            </a:r>
          </a:p>
          <a:p>
            <a:pPr lvl="1"/>
            <a:r>
              <a:rPr lang="pt-BR" dirty="0" err="1" smtClean="0"/>
              <a:t>CoAP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98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É formada por um conjunto de componentes que interagem entre si e com o framework </a:t>
            </a:r>
            <a:r>
              <a:rPr lang="pt-BR" dirty="0" err="1" smtClean="0"/>
              <a:t>android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pPr lvl="1"/>
            <a:r>
              <a:rPr lang="pt-BR" dirty="0" err="1" smtClean="0"/>
              <a:t>Activities</a:t>
            </a:r>
            <a:r>
              <a:rPr lang="pt-BR" dirty="0"/>
              <a:t>;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lvl="1"/>
            <a:r>
              <a:rPr lang="pt-BR" dirty="0" smtClean="0"/>
              <a:t>Services;</a:t>
            </a:r>
          </a:p>
          <a:p>
            <a:endParaRPr lang="pt-BR" dirty="0" smtClean="0"/>
          </a:p>
          <a:p>
            <a:pPr lvl="1"/>
            <a:r>
              <a:rPr lang="pt-BR" dirty="0" err="1" smtClean="0"/>
              <a:t>BroadcastReceivers</a:t>
            </a:r>
            <a:r>
              <a:rPr lang="pt-BR" dirty="0"/>
              <a:t>;</a:t>
            </a:r>
            <a:endParaRPr lang="pt-BR" dirty="0" smtClean="0"/>
          </a:p>
          <a:p>
            <a:endParaRPr lang="pt-BR" dirty="0" smtClean="0"/>
          </a:p>
          <a:p>
            <a:pPr lvl="1"/>
            <a:r>
              <a:rPr lang="pt-BR" dirty="0" err="1" smtClean="0"/>
              <a:t>Content</a:t>
            </a:r>
            <a:r>
              <a:rPr lang="pt-BR" dirty="0" smtClean="0"/>
              <a:t> </a:t>
            </a:r>
            <a:r>
              <a:rPr lang="pt-BR" dirty="0" err="1" smtClean="0"/>
              <a:t>Providers</a:t>
            </a:r>
            <a:r>
              <a:rPr lang="pt-BR" dirty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92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Activities</a:t>
            </a:r>
            <a:r>
              <a:rPr lang="pt-BR" dirty="0"/>
              <a:t>:</a:t>
            </a:r>
          </a:p>
          <a:p>
            <a:pPr lvl="1"/>
            <a:r>
              <a:rPr lang="pt-BR" i="1" dirty="0"/>
              <a:t>Atividades</a:t>
            </a:r>
            <a:r>
              <a:rPr lang="pt-BR" dirty="0"/>
              <a:t> representam uma tela única com uma interface do usuário;</a:t>
            </a:r>
          </a:p>
          <a:p>
            <a:endParaRPr lang="pt-BR" dirty="0" smtClean="0"/>
          </a:p>
          <a:p>
            <a:r>
              <a:rPr lang="pt-BR" dirty="0" smtClean="0"/>
              <a:t>Services:</a:t>
            </a:r>
          </a:p>
          <a:p>
            <a:pPr lvl="1"/>
            <a:r>
              <a:rPr lang="pt-BR" i="1" dirty="0"/>
              <a:t>Serviços</a:t>
            </a:r>
            <a:r>
              <a:rPr lang="pt-BR" dirty="0"/>
              <a:t> são componentes executados em segundo plano para realizar operações de execução longa ou para realizar trabalho para processos </a:t>
            </a:r>
            <a:r>
              <a:rPr lang="pt-BR" dirty="0" smtClean="0"/>
              <a:t>remotos;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31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Content</a:t>
            </a:r>
            <a:r>
              <a:rPr lang="pt-BR" dirty="0" smtClean="0"/>
              <a:t> </a:t>
            </a:r>
            <a:r>
              <a:rPr lang="pt-BR" dirty="0" err="1" smtClean="0"/>
              <a:t>Providers</a:t>
            </a:r>
            <a:r>
              <a:rPr lang="pt-BR" dirty="0" smtClean="0"/>
              <a:t>:</a:t>
            </a:r>
          </a:p>
          <a:p>
            <a:pPr lvl="1"/>
            <a:r>
              <a:rPr lang="pt-BR" i="1" dirty="0" smtClean="0"/>
              <a:t>Provedores </a:t>
            </a:r>
            <a:r>
              <a:rPr lang="pt-BR" i="1" dirty="0"/>
              <a:t>de conteúdo</a:t>
            </a:r>
            <a:r>
              <a:rPr lang="pt-BR" dirty="0"/>
              <a:t> gerenciam </a:t>
            </a:r>
            <a:r>
              <a:rPr lang="pt-BR" dirty="0" smtClean="0"/>
              <a:t>acesso a um </a:t>
            </a:r>
            <a:r>
              <a:rPr lang="pt-BR" dirty="0"/>
              <a:t>conjunto </a:t>
            </a:r>
            <a:r>
              <a:rPr lang="pt-BR" dirty="0" smtClean="0"/>
              <a:t> </a:t>
            </a:r>
            <a:r>
              <a:rPr lang="pt-BR" dirty="0"/>
              <a:t>de </a:t>
            </a:r>
            <a:r>
              <a:rPr lang="pt-BR" dirty="0" smtClean="0"/>
              <a:t>dados estruturados. Permite disponibilizar </a:t>
            </a:r>
            <a:r>
              <a:rPr lang="pt-BR" dirty="0"/>
              <a:t>dados ou arquivos </a:t>
            </a:r>
            <a:r>
              <a:rPr lang="pt-BR" dirty="0" smtClean="0"/>
              <a:t>a </a:t>
            </a:r>
            <a:r>
              <a:rPr lang="pt-BR" dirty="0"/>
              <a:t>outros </a:t>
            </a:r>
            <a:r>
              <a:rPr lang="pt-BR" dirty="0" smtClean="0"/>
              <a:t>aplicativos e/ou atividades;</a:t>
            </a:r>
          </a:p>
          <a:p>
            <a:endParaRPr lang="pt-BR" dirty="0"/>
          </a:p>
          <a:p>
            <a:r>
              <a:rPr lang="pt-BR" dirty="0" err="1" smtClean="0"/>
              <a:t>BroadcastReceivers</a:t>
            </a:r>
            <a:r>
              <a:rPr lang="pt-BR" dirty="0" smtClean="0"/>
              <a:t>:</a:t>
            </a:r>
          </a:p>
          <a:p>
            <a:pPr lvl="1"/>
            <a:r>
              <a:rPr lang="pt-BR" i="1" dirty="0" smtClean="0"/>
              <a:t>Receptores </a:t>
            </a:r>
            <a:r>
              <a:rPr lang="pt-BR" i="1" dirty="0"/>
              <a:t>de transmissão</a:t>
            </a:r>
            <a:r>
              <a:rPr lang="pt-BR" dirty="0"/>
              <a:t> são componentes </a:t>
            </a:r>
            <a:r>
              <a:rPr lang="pt-BR" dirty="0" smtClean="0"/>
              <a:t>responsáveis por receber/tratar eventos (Broadcast) do sistema ou de outro aplicativo;</a:t>
            </a:r>
          </a:p>
          <a:p>
            <a:pPr lvl="2"/>
            <a:r>
              <a:rPr lang="pt-BR" dirty="0" smtClean="0"/>
              <a:t>SMS, ligação, Status de bateria, </a:t>
            </a:r>
            <a:r>
              <a:rPr lang="pt-BR" dirty="0" err="1" smtClean="0"/>
              <a:t>etc</a:t>
            </a:r>
            <a:r>
              <a:rPr lang="pt-BR" dirty="0"/>
              <a:t>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2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o primeiro </a:t>
            </a:r>
            <a:r>
              <a:rPr lang="pt-BR" dirty="0" err="1" smtClean="0"/>
              <a:t>App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Baixar ou utilizar o </a:t>
            </a:r>
            <a:r>
              <a:rPr lang="pt-BR" dirty="0" err="1" smtClean="0"/>
              <a:t>Android</a:t>
            </a:r>
            <a:r>
              <a:rPr lang="pt-BR" dirty="0" smtClean="0"/>
              <a:t> Studio instalado nas máquinas;</a:t>
            </a:r>
          </a:p>
          <a:p>
            <a:endParaRPr lang="pt-BR" dirty="0" smtClean="0"/>
          </a:p>
          <a:p>
            <a:r>
              <a:rPr lang="pt-BR" dirty="0" smtClean="0"/>
              <a:t>Criar o primeiro exemplo de projeto no </a:t>
            </a:r>
            <a:r>
              <a:rPr lang="pt-BR" dirty="0" err="1" smtClean="0"/>
              <a:t>Android</a:t>
            </a:r>
            <a:r>
              <a:rPr lang="pt-BR" dirty="0" smtClean="0"/>
              <a:t> Studio.</a:t>
            </a:r>
          </a:p>
          <a:p>
            <a:endParaRPr lang="pt-BR" b="1" dirty="0"/>
          </a:p>
          <a:p>
            <a:r>
              <a:rPr lang="pt-BR" dirty="0" smtClean="0"/>
              <a:t>Testar o emulador ou executar no próprio celular;</a:t>
            </a:r>
          </a:p>
          <a:p>
            <a:endParaRPr lang="pt-BR" b="1" dirty="0"/>
          </a:p>
          <a:p>
            <a:r>
              <a:rPr lang="pt-BR" dirty="0"/>
              <a:t>https://</a:t>
            </a:r>
            <a:r>
              <a:rPr lang="pt-BR" dirty="0" smtClean="0"/>
              <a:t>github.com/leonardopordeus/android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04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Activity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o componente responsável pela maioria das iterações com o aplicativo;</a:t>
            </a:r>
          </a:p>
          <a:p>
            <a:endParaRPr lang="pt-BR" dirty="0"/>
          </a:p>
          <a:p>
            <a:r>
              <a:rPr lang="pt-BR" i="1" dirty="0" err="1"/>
              <a:t>Activity</a:t>
            </a:r>
            <a:r>
              <a:rPr lang="pt-BR" dirty="0"/>
              <a:t> é um componente </a:t>
            </a:r>
            <a:r>
              <a:rPr lang="pt-BR" dirty="0" smtClean="0"/>
              <a:t>que </a:t>
            </a:r>
            <a:r>
              <a:rPr lang="pt-BR" dirty="0"/>
              <a:t>fornece uma tela </a:t>
            </a:r>
            <a:r>
              <a:rPr lang="pt-BR" dirty="0" smtClean="0"/>
              <a:t>na </a:t>
            </a:r>
            <a:r>
              <a:rPr lang="pt-BR" dirty="0"/>
              <a:t>qual os usuários podem </a:t>
            </a:r>
            <a:r>
              <a:rPr lang="pt-BR" dirty="0" smtClean="0"/>
              <a:t>interagir;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Referência: https</a:t>
            </a:r>
            <a:r>
              <a:rPr lang="pt-BR" dirty="0"/>
              <a:t>://developer.android.com/guide/components/activities.html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71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Manifest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 arquivo de manifesto apresenta informações essenciais sobre o </a:t>
            </a:r>
            <a:r>
              <a:rPr lang="pt-BR" dirty="0" smtClean="0"/>
              <a:t>aplicativo ao </a:t>
            </a:r>
            <a:r>
              <a:rPr lang="pt-BR" dirty="0"/>
              <a:t>sistema </a:t>
            </a:r>
            <a:r>
              <a:rPr lang="pt-BR" dirty="0" err="1"/>
              <a:t>Android</a:t>
            </a:r>
            <a:r>
              <a:rPr lang="pt-BR" dirty="0" smtClean="0"/>
              <a:t>, que são </a:t>
            </a:r>
            <a:r>
              <a:rPr lang="pt-BR" dirty="0"/>
              <a:t>necessárias para o sistema antes que ele possa executar o código do aplicativo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Atividades;</a:t>
            </a:r>
          </a:p>
          <a:p>
            <a:pPr lvl="1"/>
            <a:r>
              <a:rPr lang="pt-BR" dirty="0" smtClean="0"/>
              <a:t>Componentes;</a:t>
            </a:r>
          </a:p>
          <a:p>
            <a:pPr lvl="1"/>
            <a:r>
              <a:rPr lang="pt-BR" dirty="0" err="1" smtClean="0"/>
              <a:t>Permisões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...</a:t>
            </a:r>
          </a:p>
          <a:p>
            <a:pPr lvl="1"/>
            <a:endParaRPr lang="pt-BR" dirty="0"/>
          </a:p>
          <a:p>
            <a:r>
              <a:rPr lang="pt-BR" dirty="0"/>
              <a:t>Referência: https://developer.android.com/guide/topics/manifest/manifest-intro.html?hl=pt-br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94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Diretório 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diretório res é onde devem ser </a:t>
            </a:r>
            <a:r>
              <a:rPr lang="pt-BR" dirty="0" smtClean="0"/>
              <a:t>colocados os recursos da aplicação;</a:t>
            </a:r>
          </a:p>
          <a:p>
            <a:pPr lvl="1"/>
            <a:r>
              <a:rPr lang="pt-BR" dirty="0" smtClean="0"/>
              <a:t>Imagens</a:t>
            </a:r>
          </a:p>
          <a:p>
            <a:pPr lvl="1"/>
            <a:r>
              <a:rPr lang="pt-BR" dirty="0" err="1" smtClean="0"/>
              <a:t>Strings</a:t>
            </a:r>
            <a:endParaRPr lang="pt-BR" dirty="0"/>
          </a:p>
          <a:p>
            <a:pPr lvl="1"/>
            <a:r>
              <a:rPr lang="pt-BR" dirty="0" smtClean="0"/>
              <a:t>Layouts</a:t>
            </a:r>
          </a:p>
          <a:p>
            <a:pPr lvl="1"/>
            <a:r>
              <a:rPr lang="pt-BR" dirty="0" smtClean="0"/>
              <a:t>...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Referência</a:t>
            </a:r>
            <a:r>
              <a:rPr lang="pt-BR" dirty="0"/>
              <a:t>: https://developer.android.com/guide/topics/resources/providing-resources.html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48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9178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Programação para dispositivos </a:t>
            </a:r>
            <a:r>
              <a:rPr lang="pt-BR" dirty="0" smtClean="0"/>
              <a:t>Móveis?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  <p:pic>
        <p:nvPicPr>
          <p:cNvPr id="1026" name="Picture 2" descr="Resultado de imagem para nokia 22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087" y="2132856"/>
            <a:ext cx="401002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otorola PT-550 (Foto: DivulgaÃ§Ã£o/Motorola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6" y="2636912"/>
            <a:ext cx="5916646" cy="352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17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Layout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 </a:t>
            </a:r>
            <a:r>
              <a:rPr lang="pt-BR" dirty="0" smtClean="0"/>
              <a:t>Layout </a:t>
            </a:r>
            <a:r>
              <a:rPr lang="pt-BR" dirty="0"/>
              <a:t>define a estrutura visual para uma interface do </a:t>
            </a:r>
            <a:r>
              <a:rPr lang="pt-BR" dirty="0" smtClean="0"/>
              <a:t>usuário:</a:t>
            </a:r>
          </a:p>
          <a:p>
            <a:pPr lvl="1"/>
            <a:r>
              <a:rPr lang="pt-BR" dirty="0" smtClean="0"/>
              <a:t>Linear</a:t>
            </a:r>
          </a:p>
          <a:p>
            <a:pPr lvl="1"/>
            <a:r>
              <a:rPr lang="pt-BR" dirty="0" err="1" smtClean="0"/>
              <a:t>Relative</a:t>
            </a:r>
            <a:endParaRPr lang="pt-BR" dirty="0" smtClean="0"/>
          </a:p>
          <a:p>
            <a:pPr lvl="1"/>
            <a:r>
              <a:rPr lang="pt-BR" dirty="0" err="1" smtClean="0"/>
              <a:t>FrameLayout</a:t>
            </a:r>
            <a:endParaRPr lang="pt-BR" dirty="0" smtClean="0"/>
          </a:p>
          <a:p>
            <a:pPr lvl="1"/>
            <a:r>
              <a:rPr lang="pt-BR" dirty="0" err="1" smtClean="0"/>
              <a:t>ListView</a:t>
            </a:r>
            <a:r>
              <a:rPr lang="pt-BR" dirty="0" smtClean="0"/>
              <a:t>/Grid</a:t>
            </a:r>
          </a:p>
          <a:p>
            <a:pPr lvl="1"/>
            <a:r>
              <a:rPr lang="pt-BR" dirty="0" err="1" smtClean="0"/>
              <a:t>Fragments</a:t>
            </a:r>
            <a:endParaRPr lang="pt-BR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Referência: https</a:t>
            </a:r>
            <a:r>
              <a:rPr lang="pt-BR" dirty="0"/>
              <a:t>://developer.android.com/guide/topics/ui/declaring-layout.html?hl=pt-br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Linear Layout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Exibe visualizações em uma única coluna ou </a:t>
            </a:r>
            <a:r>
              <a:rPr lang="pt-BR" dirty="0" smtClean="0"/>
              <a:t>linha;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21</a:t>
            </a:fld>
            <a:endParaRPr lang="pt-BR"/>
          </a:p>
        </p:txBody>
      </p:sp>
      <p:pic>
        <p:nvPicPr>
          <p:cNvPr id="8194" name="Picture 2" descr="Linear 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962" y="2977132"/>
            <a:ext cx="5011833" cy="268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developer.android.com/images/ui/linearlayout.png?hl=pt-b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8" y="2977132"/>
            <a:ext cx="3810000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20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Relative</a:t>
            </a:r>
            <a:r>
              <a:rPr lang="pt-BR" dirty="0" smtClean="0"/>
              <a:t> Layout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Exibe uma visualização posicionada em relação a elas e essa </a:t>
            </a:r>
            <a:r>
              <a:rPr lang="pt-BR" dirty="0" smtClean="0"/>
              <a:t>visualização;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22</a:t>
            </a:fld>
            <a:endParaRPr lang="pt-BR"/>
          </a:p>
        </p:txBody>
      </p:sp>
      <p:pic>
        <p:nvPicPr>
          <p:cNvPr id="9218" name="Picture 2" descr="https://developer.android.com/images/ui/relativelayout.png?hl=pt-b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56992"/>
            <a:ext cx="3810000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Rela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852936"/>
            <a:ext cx="24574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6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Framelayout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 err="1"/>
              <a:t>ViewGroup</a:t>
            </a:r>
            <a:r>
              <a:rPr lang="pt-BR" dirty="0"/>
              <a:t> significa a visualização de uma única </a:t>
            </a:r>
            <a:r>
              <a:rPr lang="pt-BR" dirty="0" smtClean="0"/>
              <a:t>filha;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23</a:t>
            </a:fld>
            <a:endParaRPr lang="pt-BR"/>
          </a:p>
        </p:txBody>
      </p:sp>
      <p:pic>
        <p:nvPicPr>
          <p:cNvPr id="7170" name="Picture 2" descr="Android Frame 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778" y="2564904"/>
            <a:ext cx="2847975" cy="446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90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Exibe páginas da Web.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24</a:t>
            </a:fld>
            <a:endParaRPr lang="pt-BR"/>
          </a:p>
        </p:txBody>
      </p:sp>
      <p:pic>
        <p:nvPicPr>
          <p:cNvPr id="10242" name="Picture 2" descr="https://developer.android.com/images/ui/webview-small.png?hl=pt-b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780928"/>
            <a:ext cx="4968552" cy="367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32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pt-BR" dirty="0" smtClean="0"/>
              <a:t>Layout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389120"/>
          </a:xfrm>
        </p:spPr>
        <p:txBody>
          <a:bodyPr/>
          <a:lstStyle/>
          <a:p>
            <a:r>
              <a:rPr lang="pt-BR" i="1" dirty="0" err="1"/>
              <a:t>wrap_content</a:t>
            </a:r>
            <a:r>
              <a:rPr lang="pt-BR" dirty="0"/>
              <a:t> instrui a exibição a se redimensionar de acordo com as medidas exigidas pelo conteúdo.</a:t>
            </a:r>
            <a:endParaRPr lang="pt-BR" i="1" dirty="0"/>
          </a:p>
          <a:p>
            <a:r>
              <a:rPr lang="pt-BR" i="1" dirty="0" err="1"/>
              <a:t>match_parent</a:t>
            </a:r>
            <a:r>
              <a:rPr lang="pt-BR" dirty="0"/>
              <a:t> instrui a exibição a assumir o maior tamanho permitido pelo grupo de exibições pais.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25</a:t>
            </a:fld>
            <a:endParaRPr lang="pt-B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84985"/>
            <a:ext cx="7233297" cy="355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16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Layout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 smtClean="0"/>
              <a:t>TextView</a:t>
            </a:r>
            <a:endParaRPr lang="pt-BR" dirty="0" smtClean="0"/>
          </a:p>
          <a:p>
            <a:pPr lvl="1"/>
            <a:r>
              <a:rPr lang="pt-BR" dirty="0" smtClean="0"/>
              <a:t>Cria </a:t>
            </a:r>
            <a:r>
              <a:rPr lang="pt-BR" dirty="0"/>
              <a:t>texto na tela; geralmente texto não interativo</a:t>
            </a:r>
          </a:p>
          <a:p>
            <a:r>
              <a:rPr lang="pt-BR" dirty="0" err="1" smtClean="0"/>
              <a:t>EditText</a:t>
            </a:r>
            <a:endParaRPr lang="pt-BR" dirty="0" smtClean="0"/>
          </a:p>
          <a:p>
            <a:pPr lvl="1"/>
            <a:r>
              <a:rPr lang="pt-BR" dirty="0" smtClean="0"/>
              <a:t>Cria </a:t>
            </a:r>
            <a:r>
              <a:rPr lang="pt-BR" dirty="0"/>
              <a:t>uma entrada de texto na tela</a:t>
            </a:r>
          </a:p>
          <a:p>
            <a:r>
              <a:rPr lang="pt-BR" dirty="0" err="1" smtClean="0"/>
              <a:t>ImageView</a:t>
            </a:r>
            <a:endParaRPr lang="pt-BR" dirty="0" smtClean="0"/>
          </a:p>
          <a:p>
            <a:pPr lvl="1"/>
            <a:r>
              <a:rPr lang="pt-BR" dirty="0" smtClean="0"/>
              <a:t>Cria </a:t>
            </a:r>
            <a:r>
              <a:rPr lang="pt-BR" dirty="0"/>
              <a:t>uma imagem na tela</a:t>
            </a:r>
          </a:p>
          <a:p>
            <a:r>
              <a:rPr lang="pt-BR" dirty="0" smtClean="0"/>
              <a:t>Button</a:t>
            </a:r>
          </a:p>
          <a:p>
            <a:pPr lvl="1"/>
            <a:r>
              <a:rPr lang="pt-BR" dirty="0" smtClean="0"/>
              <a:t>Cria </a:t>
            </a:r>
            <a:r>
              <a:rPr lang="pt-BR" dirty="0"/>
              <a:t>um botão na </a:t>
            </a:r>
            <a:r>
              <a:rPr lang="pt-BR" dirty="0" smtClean="0"/>
              <a:t>tela</a:t>
            </a:r>
          </a:p>
          <a:p>
            <a:r>
              <a:rPr lang="pt-BR" dirty="0" err="1" smtClean="0"/>
              <a:t>ListView</a:t>
            </a:r>
            <a:endParaRPr lang="pt-BR" dirty="0" smtClean="0"/>
          </a:p>
          <a:p>
            <a:pPr lvl="1"/>
            <a:r>
              <a:rPr lang="pt-BR" dirty="0" smtClean="0"/>
              <a:t>Cria uma lista em tela;</a:t>
            </a:r>
          </a:p>
          <a:p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02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ListView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507288" cy="4389120"/>
          </a:xfrm>
        </p:spPr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 err="1"/>
              <a:t>ListView</a:t>
            </a:r>
            <a:r>
              <a:rPr lang="pt-BR" dirty="0"/>
              <a:t> é um grupo de exibições que exibe uma lista de </a:t>
            </a:r>
            <a:r>
              <a:rPr lang="pt-BR" dirty="0" smtClean="0"/>
              <a:t>itens;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27</a:t>
            </a:fld>
            <a:endParaRPr lang="pt-BR"/>
          </a:p>
        </p:txBody>
      </p:sp>
      <p:pic>
        <p:nvPicPr>
          <p:cNvPr id="12290" name="Picture 2" descr="List 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636912"/>
            <a:ext cx="2806990" cy="411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21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Adapter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Como ligar os dados ao </a:t>
            </a:r>
            <a:r>
              <a:rPr lang="pt-BR" dirty="0" err="1" smtClean="0"/>
              <a:t>ListView</a:t>
            </a:r>
            <a:r>
              <a:rPr lang="pt-BR" dirty="0" smtClean="0"/>
              <a:t>?</a:t>
            </a:r>
          </a:p>
          <a:p>
            <a:pPr lvl="1"/>
            <a:endParaRPr lang="pt-BR" dirty="0" smtClean="0"/>
          </a:p>
          <a:p>
            <a:pPr lvl="1"/>
            <a:r>
              <a:rPr lang="pt-BR" dirty="0" err="1" smtClean="0"/>
              <a:t>Adapter</a:t>
            </a:r>
            <a:r>
              <a:rPr lang="pt-BR" dirty="0" smtClean="0"/>
              <a:t>;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Apresenta as informações ao usuário.</a:t>
            </a:r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r>
              <a:rPr lang="pt-BR" dirty="0"/>
              <a:t>Referência: https://developer.android.com/guide/topics/ui/layout/listview.html?hl=pt-br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4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Toast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Pequeno </a:t>
            </a:r>
            <a:r>
              <a:rPr lang="pt-BR" dirty="0" err="1" smtClean="0"/>
              <a:t>popup</a:t>
            </a:r>
            <a:r>
              <a:rPr lang="pt-BR" dirty="0" smtClean="0"/>
              <a:t> para dar feedback sobre uma ação;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Referência: https</a:t>
            </a:r>
            <a:r>
              <a:rPr lang="pt-BR" dirty="0"/>
              <a:t>://developer.android.com/guide/topics/ui/notifiers/toasts.html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29</a:t>
            </a:fld>
            <a:endParaRPr lang="pt-BR"/>
          </a:p>
        </p:txBody>
      </p:sp>
      <p:pic>
        <p:nvPicPr>
          <p:cNvPr id="1026" name="Picture 2" descr="https://developer.android.com/images/toa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996952"/>
            <a:ext cx="28575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2007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2050" name="Picture 2" descr="Resultado de imagem para phon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348880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4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AsyncTask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 executar operações em segundo plano e publicar resultados na </a:t>
            </a:r>
            <a:r>
              <a:rPr lang="pt-BR" dirty="0" err="1"/>
              <a:t>Activity</a:t>
            </a:r>
            <a:r>
              <a:rPr lang="pt-BR" dirty="0"/>
              <a:t>/UI sem </a:t>
            </a:r>
            <a:r>
              <a:rPr lang="pt-BR" dirty="0" smtClean="0"/>
              <a:t>ter que </a:t>
            </a:r>
            <a:r>
              <a:rPr lang="pt-BR" dirty="0"/>
              <a:t>manipular threads </a:t>
            </a:r>
            <a:r>
              <a:rPr lang="pt-BR" dirty="0" smtClean="0"/>
              <a:t>diretamente;</a:t>
            </a:r>
          </a:p>
          <a:p>
            <a:r>
              <a:rPr lang="pt-BR" dirty="0" smtClean="0"/>
              <a:t>Divisão um processo em várias tarefas;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30</a:t>
            </a:fld>
            <a:endParaRPr lang="pt-BR"/>
          </a:p>
        </p:txBody>
      </p:sp>
      <p:sp>
        <p:nvSpPr>
          <p:cNvPr id="5" name="AutoShape 2" descr="Resultado de imagem para thread compu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4" descr="Resultado de imagem para thread compu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6" descr="Resultado de imagem para thread compute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8" descr="Resultado de imagem para thread compute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10" descr="Resultado de imagem para thread computer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2" descr="Resultado de imagem para thread computer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62" name="Picture 14" descr="Resultado de imagem para multithr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645024"/>
            <a:ext cx="4464496" cy="314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66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ReciclerView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É </a:t>
            </a:r>
            <a:r>
              <a:rPr lang="pt-BR" dirty="0"/>
              <a:t>uma versão mais avançada e flexível do </a:t>
            </a:r>
            <a:r>
              <a:rPr lang="pt-BR" dirty="0" err="1" smtClean="0"/>
              <a:t>ListView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Mantém </a:t>
            </a:r>
            <a:r>
              <a:rPr lang="pt-BR" dirty="0"/>
              <a:t>uma quantidade de </a:t>
            </a:r>
            <a:r>
              <a:rPr lang="pt-BR" dirty="0" err="1"/>
              <a:t>Views</a:t>
            </a:r>
            <a:r>
              <a:rPr lang="pt-BR" dirty="0"/>
              <a:t> fixas que são reutilizadas ao usar o scroll </a:t>
            </a:r>
            <a:r>
              <a:rPr lang="pt-BR" dirty="0" err="1" smtClean="0"/>
              <a:t>up</a:t>
            </a:r>
            <a:r>
              <a:rPr lang="pt-BR" dirty="0" smtClean="0"/>
              <a:t>/</a:t>
            </a:r>
            <a:r>
              <a:rPr lang="pt-BR" dirty="0" err="1" smtClean="0"/>
              <a:t>down</a:t>
            </a:r>
            <a:r>
              <a:rPr lang="pt-BR" dirty="0"/>
              <a:t>;</a:t>
            </a:r>
            <a:endParaRPr lang="pt-BR" dirty="0" smtClean="0"/>
          </a:p>
          <a:p>
            <a:pPr lvl="1"/>
            <a:r>
              <a:rPr lang="pt-BR" dirty="0" err="1" smtClean="0"/>
              <a:t>ViewHolder</a:t>
            </a:r>
            <a:r>
              <a:rPr lang="pt-BR" dirty="0" smtClean="0"/>
              <a:t>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Vantagens:</a:t>
            </a:r>
          </a:p>
          <a:p>
            <a:pPr lvl="1"/>
            <a:r>
              <a:rPr lang="pt-BR" dirty="0" smtClean="0"/>
              <a:t>Atualizações (É uma biblioteca)</a:t>
            </a:r>
          </a:p>
          <a:p>
            <a:pPr lvl="1"/>
            <a:r>
              <a:rPr lang="pt-BR" dirty="0" smtClean="0"/>
              <a:t>Performance</a:t>
            </a:r>
            <a:r>
              <a:rPr lang="pt-BR" dirty="0"/>
              <a:t>! Reuso da </a:t>
            </a:r>
            <a:r>
              <a:rPr lang="pt-BR" dirty="0" err="1" smtClean="0"/>
              <a:t>view</a:t>
            </a:r>
            <a:r>
              <a:rPr lang="pt-BR" dirty="0" smtClean="0"/>
              <a:t>!</a:t>
            </a:r>
          </a:p>
          <a:p>
            <a:pPr lvl="2"/>
            <a:r>
              <a:rPr lang="pt-BR" dirty="0" smtClean="0"/>
              <a:t>Atualização </a:t>
            </a:r>
            <a:r>
              <a:rPr lang="pt-BR" dirty="0"/>
              <a:t>apenas de itens alterados ao invés da </a:t>
            </a:r>
            <a:r>
              <a:rPr lang="pt-BR" dirty="0" err="1"/>
              <a:t>ListView</a:t>
            </a:r>
            <a:r>
              <a:rPr lang="pt-BR" dirty="0"/>
              <a:t> inteira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Uso de  animações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66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Adapter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Criar um objeto </a:t>
            </a:r>
            <a:r>
              <a:rPr lang="pt-BR" dirty="0" err="1"/>
              <a:t>ViewHolder</a:t>
            </a:r>
            <a:r>
              <a:rPr lang="pt-BR" dirty="0"/>
              <a:t> para cada item </a:t>
            </a:r>
            <a:r>
              <a:rPr lang="pt-BR" dirty="0" err="1" smtClean="0"/>
              <a:t>RecyclerView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Retornar o número de itens no </a:t>
            </a:r>
            <a:r>
              <a:rPr lang="pt-BR" dirty="0" err="1" smtClean="0"/>
              <a:t>datasource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Ligar os dados do data-</a:t>
            </a:r>
            <a:r>
              <a:rPr lang="pt-BR" dirty="0" err="1" smtClean="0"/>
              <a:t>source</a:t>
            </a:r>
            <a:r>
              <a:rPr lang="pt-BR" dirty="0" smtClean="0"/>
              <a:t> para cada item;</a:t>
            </a:r>
          </a:p>
          <a:p>
            <a:endParaRPr lang="pt-BR" dirty="0"/>
          </a:p>
          <a:p>
            <a:r>
              <a:rPr lang="pt-BR" dirty="0" smtClean="0"/>
              <a:t>Inflar cada item que será exibido;</a:t>
            </a:r>
          </a:p>
          <a:p>
            <a:endParaRPr lang="pt-BR" dirty="0"/>
          </a:p>
          <a:p>
            <a:r>
              <a:rPr lang="pt-BR" dirty="0"/>
              <a:t>Referência: https://developer.android.com/guide/topics/ui/layout/recyclerview.html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18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Intent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É </a:t>
            </a:r>
            <a:r>
              <a:rPr lang="pt-BR" dirty="0"/>
              <a:t>um </a:t>
            </a:r>
            <a:r>
              <a:rPr lang="pt-BR" dirty="0" smtClean="0"/>
              <a:t>objeto </a:t>
            </a:r>
            <a:r>
              <a:rPr lang="pt-BR" dirty="0"/>
              <a:t>de mensagem </a:t>
            </a:r>
            <a:r>
              <a:rPr lang="pt-BR" dirty="0" smtClean="0"/>
              <a:t>utilizado </a:t>
            </a:r>
            <a:r>
              <a:rPr lang="pt-BR" dirty="0"/>
              <a:t>para solicitar uma ação de outro componente de </a:t>
            </a:r>
            <a:r>
              <a:rPr lang="pt-BR" dirty="0" smtClean="0"/>
              <a:t>aplicativo.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Iniciar </a:t>
            </a:r>
            <a:r>
              <a:rPr lang="pt-BR" dirty="0"/>
              <a:t>uma </a:t>
            </a:r>
            <a:r>
              <a:rPr lang="pt-BR" dirty="0" smtClean="0"/>
              <a:t>atividade;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Iniciar um serviço;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Transmissão de mensagens entre aplicações;</a:t>
            </a:r>
          </a:p>
          <a:p>
            <a:pPr lvl="1"/>
            <a:endParaRPr lang="pt-BR" dirty="0"/>
          </a:p>
          <a:p>
            <a:r>
              <a:rPr lang="pt-BR" dirty="0"/>
              <a:t>Referência: https://developer.android.com/guide/components/intents-filters.html?hl=pt-br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20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Fragments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Representa </a:t>
            </a:r>
            <a:r>
              <a:rPr lang="pt-BR" dirty="0"/>
              <a:t>o comportamento ou uma parte da interface do usuário em </a:t>
            </a:r>
            <a:r>
              <a:rPr lang="pt-BR" dirty="0" smtClean="0"/>
              <a:t>uma </a:t>
            </a:r>
            <a:r>
              <a:rPr lang="pt-BR" dirty="0" err="1" smtClean="0"/>
              <a:t>Activity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/>
              <a:t>É possível combinar vários fragmentos em uma única </a:t>
            </a:r>
            <a:r>
              <a:rPr lang="pt-BR" dirty="0" smtClean="0"/>
              <a:t>atividade;</a:t>
            </a:r>
          </a:p>
          <a:p>
            <a:endParaRPr lang="pt-BR" dirty="0"/>
          </a:p>
          <a:p>
            <a:r>
              <a:rPr lang="pt-BR" dirty="0" smtClean="0"/>
              <a:t>Reutilização de </a:t>
            </a:r>
            <a:r>
              <a:rPr lang="pt-BR" dirty="0" err="1" smtClean="0"/>
              <a:t>fragments</a:t>
            </a:r>
            <a:r>
              <a:rPr lang="pt-BR" dirty="0" smtClean="0"/>
              <a:t> em diferentes </a:t>
            </a:r>
            <a:r>
              <a:rPr lang="pt-BR" dirty="0" err="1" smtClean="0"/>
              <a:t>Activities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Pode ser adicionado e removido em tempo de execução;</a:t>
            </a:r>
          </a:p>
          <a:p>
            <a:endParaRPr lang="pt-BR" dirty="0"/>
          </a:p>
          <a:p>
            <a:r>
              <a:rPr lang="pt-BR" dirty="0" smtClean="0"/>
              <a:t>Ciclo de vida próprio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11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Fragments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Maior flexibilidade no layout;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/>
              <a:t>Referência: https://developer.android.com/guide/components/fragments.html?hl=pt-br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35</a:t>
            </a:fld>
            <a:endParaRPr lang="pt-BR"/>
          </a:p>
        </p:txBody>
      </p:sp>
      <p:pic>
        <p:nvPicPr>
          <p:cNvPr id="3074" name="Picture 2" descr="https://developer.android.com/images/fundamentals/fragments.png?hl=pt-b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276872"/>
            <a:ext cx="53340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32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pt-BR" smtClean="0"/>
              <a:t>Ciclo de Vida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36</a:t>
            </a:fld>
            <a:endParaRPr lang="pt-BR"/>
          </a:p>
        </p:txBody>
      </p:sp>
      <p:pic>
        <p:nvPicPr>
          <p:cNvPr id="5122" name="Picture 2" descr="https://developer.android.com/images/activity_lifecycle.png?hl=pt-b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431056"/>
            <a:ext cx="4104456" cy="530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35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37</a:t>
            </a:fld>
            <a:endParaRPr lang="pt-BR"/>
          </a:p>
        </p:txBody>
      </p:sp>
      <p:pic>
        <p:nvPicPr>
          <p:cNvPr id="4100" name="Picture 4" descr="https://developer.android.com/images/fragment_lifecycle.png?hl=pt-b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0"/>
            <a:ext cx="3019425" cy="687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77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SharedPreferences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Permite persistir dados (chave-valor) por uma aplicação;</a:t>
            </a:r>
          </a:p>
          <a:p>
            <a:endParaRPr lang="pt-BR" dirty="0"/>
          </a:p>
          <a:p>
            <a:r>
              <a:rPr lang="pt-BR" dirty="0" err="1" smtClean="0"/>
              <a:t>String</a:t>
            </a:r>
            <a:r>
              <a:rPr lang="pt-BR" dirty="0" smtClean="0"/>
              <a:t>, </a:t>
            </a:r>
            <a:r>
              <a:rPr lang="pt-BR" dirty="0" err="1" smtClean="0"/>
              <a:t>int</a:t>
            </a:r>
            <a:r>
              <a:rPr lang="pt-BR" dirty="0" smtClean="0"/>
              <a:t>, </a:t>
            </a:r>
            <a:r>
              <a:rPr lang="pt-BR" dirty="0" err="1" smtClean="0"/>
              <a:t>float</a:t>
            </a:r>
            <a:r>
              <a:rPr lang="pt-BR" dirty="0" smtClean="0"/>
              <a:t>,...</a:t>
            </a:r>
          </a:p>
          <a:p>
            <a:endParaRPr lang="pt-BR" dirty="0"/>
          </a:p>
          <a:p>
            <a:r>
              <a:rPr lang="pt-BR" dirty="0" smtClean="0"/>
              <a:t>Recomendado para pequenas quantidades de dados;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Referência: https</a:t>
            </a:r>
            <a:r>
              <a:rPr lang="pt-BR" dirty="0"/>
              <a:t>://developer.android.com/training/data-storage/shared-preferences.html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318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SQLite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dados estruturados e que tendem a se repetir;</a:t>
            </a:r>
          </a:p>
          <a:p>
            <a:endParaRPr lang="pt-BR" dirty="0"/>
          </a:p>
          <a:p>
            <a:r>
              <a:rPr lang="pt-BR" dirty="0" smtClean="0"/>
              <a:t>Base local;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Referência</a:t>
            </a:r>
            <a:r>
              <a:rPr lang="pt-BR" dirty="0"/>
              <a:t>: https://developer.android.com/training/basics/data-storage/databases.html?hl=pt-br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71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Android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2008</a:t>
            </a:r>
          </a:p>
          <a:p>
            <a:pPr lvl="1"/>
            <a:r>
              <a:rPr lang="pt-BR" dirty="0" err="1" smtClean="0"/>
              <a:t>Android</a:t>
            </a:r>
            <a:r>
              <a:rPr lang="pt-BR" dirty="0" smtClean="0"/>
              <a:t> 1.0;</a:t>
            </a:r>
          </a:p>
          <a:p>
            <a:r>
              <a:rPr lang="pt-BR" dirty="0" smtClean="0"/>
              <a:t>2009</a:t>
            </a:r>
          </a:p>
          <a:p>
            <a:pPr lvl="1"/>
            <a:r>
              <a:rPr lang="pt-BR" dirty="0" err="1" smtClean="0"/>
              <a:t>Andoid</a:t>
            </a:r>
            <a:r>
              <a:rPr lang="pt-BR" dirty="0" smtClean="0"/>
              <a:t> 1.5;</a:t>
            </a:r>
          </a:p>
          <a:p>
            <a:pPr lvl="1"/>
            <a:r>
              <a:rPr lang="pt-BR" dirty="0" err="1" smtClean="0"/>
              <a:t>Cupcake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3074" name="Picture 2" descr="File:Android 1.5 Cupcake Screen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196752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63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17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4104" name="Picture 8" descr="Resultado de imagem para iphone ev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91" y="1256901"/>
            <a:ext cx="8448873" cy="514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45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5122" name="Picture 2" descr="Resultado de imagem para android ev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" y="1052736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64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  <p:pic>
        <p:nvPicPr>
          <p:cNvPr id="6146" name="Picture 2" descr="Resultado de imagem para Windows ph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337499"/>
            <a:ext cx="441960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Resultado de imagem para firefox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Resultado de imagem para firefox o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152" name="Picture 8" descr="Resultado de imagem para firefox 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88840"/>
            <a:ext cx="4211960" cy="448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07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desenvolver?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Iphone</a:t>
            </a:r>
            <a:r>
              <a:rPr lang="pt-BR" dirty="0" smtClean="0"/>
              <a:t>:</a:t>
            </a:r>
          </a:p>
          <a:p>
            <a:pPr lvl="1"/>
            <a:r>
              <a:rPr lang="pt-BR" dirty="0" err="1" smtClean="0"/>
              <a:t>Xcode</a:t>
            </a:r>
            <a:r>
              <a:rPr lang="pt-BR" dirty="0" smtClean="0"/>
              <a:t>:</a:t>
            </a:r>
          </a:p>
          <a:p>
            <a:pPr lvl="2"/>
            <a:r>
              <a:rPr lang="pt-BR" dirty="0" err="1" smtClean="0"/>
              <a:t>Objective</a:t>
            </a:r>
            <a:r>
              <a:rPr lang="pt-BR" dirty="0" smtClean="0"/>
              <a:t>-C;</a:t>
            </a:r>
          </a:p>
          <a:p>
            <a:pPr lvl="2"/>
            <a:r>
              <a:rPr lang="pt-BR" dirty="0" smtClean="0"/>
              <a:t>Swift;</a:t>
            </a:r>
          </a:p>
          <a:p>
            <a:pPr lvl="2"/>
            <a:endParaRPr lang="pt-BR" u="sng" dirty="0" smtClean="0"/>
          </a:p>
          <a:p>
            <a:r>
              <a:rPr lang="pt-BR" dirty="0" err="1" smtClean="0"/>
              <a:t>Android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Java e C++:</a:t>
            </a:r>
            <a:endParaRPr lang="pt-BR" dirty="0"/>
          </a:p>
          <a:p>
            <a:pPr lvl="2"/>
            <a:r>
              <a:rPr lang="pt-BR" dirty="0" smtClean="0"/>
              <a:t>Eclipse;</a:t>
            </a:r>
          </a:p>
          <a:p>
            <a:pPr lvl="2"/>
            <a:r>
              <a:rPr lang="pt-BR" dirty="0" err="1" smtClean="0"/>
              <a:t>Android</a:t>
            </a:r>
            <a:r>
              <a:rPr lang="pt-BR" dirty="0" smtClean="0"/>
              <a:t> Studio;</a:t>
            </a:r>
          </a:p>
          <a:p>
            <a:pPr lvl="1"/>
            <a:r>
              <a:rPr lang="pt-BR" dirty="0" err="1" smtClean="0"/>
              <a:t>Kotlin</a:t>
            </a:r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04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desenvolver?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 smtClean="0"/>
              <a:t>Multiplataformas</a:t>
            </a:r>
            <a:r>
              <a:rPr lang="pt-BR" u="sng" dirty="0" smtClean="0"/>
              <a:t>:</a:t>
            </a:r>
          </a:p>
          <a:p>
            <a:pPr lvl="1"/>
            <a:r>
              <a:rPr lang="pt-BR" dirty="0" smtClean="0"/>
              <a:t>Web:</a:t>
            </a:r>
          </a:p>
          <a:p>
            <a:pPr lvl="2"/>
            <a:r>
              <a:rPr lang="pt-BR" dirty="0" err="1" smtClean="0"/>
              <a:t>Cordova</a:t>
            </a:r>
            <a:r>
              <a:rPr lang="pt-BR" dirty="0" smtClean="0"/>
              <a:t> / </a:t>
            </a:r>
            <a:r>
              <a:rPr lang="pt-BR" dirty="0" err="1" smtClean="0"/>
              <a:t>Phonegap</a:t>
            </a:r>
            <a:r>
              <a:rPr lang="pt-BR" dirty="0" smtClean="0"/>
              <a:t>;</a:t>
            </a:r>
          </a:p>
          <a:p>
            <a:pPr lvl="2"/>
            <a:r>
              <a:rPr lang="pt-BR" dirty="0" smtClean="0"/>
              <a:t>Intel XDK;</a:t>
            </a:r>
          </a:p>
          <a:p>
            <a:pPr lvl="2"/>
            <a:r>
              <a:rPr lang="pt-BR" dirty="0" err="1" smtClean="0"/>
              <a:t>Ionic</a:t>
            </a:r>
            <a:r>
              <a:rPr lang="pt-BR" dirty="0" smtClean="0"/>
              <a:t> (</a:t>
            </a:r>
            <a:r>
              <a:rPr lang="pt-BR" dirty="0" err="1" smtClean="0"/>
              <a:t>Cordova</a:t>
            </a:r>
            <a:r>
              <a:rPr lang="pt-BR" dirty="0" smtClean="0"/>
              <a:t> + Angular 4);</a:t>
            </a:r>
          </a:p>
          <a:p>
            <a:pPr lvl="2"/>
            <a:r>
              <a:rPr lang="pt-BR" dirty="0" smtClean="0"/>
              <a:t>...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C#</a:t>
            </a:r>
          </a:p>
          <a:p>
            <a:pPr lvl="2"/>
            <a:r>
              <a:rPr lang="pt-BR" dirty="0" err="1" smtClean="0"/>
              <a:t>Xamarin</a:t>
            </a:r>
            <a:r>
              <a:rPr lang="pt-BR" dirty="0" smtClean="0"/>
              <a:t>;</a:t>
            </a:r>
          </a:p>
          <a:p>
            <a:pPr lvl="1"/>
            <a:endParaRPr lang="pt-BR" dirty="0" smtClean="0"/>
          </a:p>
          <a:p>
            <a:pPr lvl="1"/>
            <a:r>
              <a:rPr lang="pt-BR" dirty="0" err="1" smtClean="0"/>
              <a:t>Unity</a:t>
            </a:r>
            <a:endParaRPr lang="pt-BR" dirty="0" smtClean="0"/>
          </a:p>
          <a:p>
            <a:pPr lvl="2"/>
            <a:endParaRPr lang="pt-BR" dirty="0"/>
          </a:p>
          <a:p>
            <a:pPr lvl="1"/>
            <a:r>
              <a:rPr lang="pt-BR" dirty="0" smtClean="0"/>
              <a:t>Outros Frameworks...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48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2421</TotalTime>
  <Words>829</Words>
  <Application>Microsoft Office PowerPoint</Application>
  <PresentationFormat>Apresentação na tela (4:3)</PresentationFormat>
  <Paragraphs>287</Paragraphs>
  <Slides>40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1" baseType="lpstr">
      <vt:lpstr>Fluxo</vt:lpstr>
      <vt:lpstr>Programação para dispositivos Móveis Aula Inaugural</vt:lpstr>
      <vt:lpstr>Programação para dispositivos Móveis?</vt:lpstr>
      <vt:lpstr>2007</vt:lpstr>
      <vt:lpstr>Android</vt:lpstr>
      <vt:lpstr>Apresentação do PowerPoint</vt:lpstr>
      <vt:lpstr>Apresentação do PowerPoint</vt:lpstr>
      <vt:lpstr>Apresentação do PowerPoint</vt:lpstr>
      <vt:lpstr>Como desenvolver?</vt:lpstr>
      <vt:lpstr>Como desenvolver?</vt:lpstr>
      <vt:lpstr>Ferramentas</vt:lpstr>
      <vt:lpstr>Ferramentas</vt:lpstr>
      <vt:lpstr>Objetivo</vt:lpstr>
      <vt:lpstr>Aplicação</vt:lpstr>
      <vt:lpstr>Aplicação</vt:lpstr>
      <vt:lpstr>Aplicação</vt:lpstr>
      <vt:lpstr>Criando o primeiro App</vt:lpstr>
      <vt:lpstr>Activity</vt:lpstr>
      <vt:lpstr>Manifest</vt:lpstr>
      <vt:lpstr>Diretório Res</vt:lpstr>
      <vt:lpstr>Layout</vt:lpstr>
      <vt:lpstr>Linear Layout</vt:lpstr>
      <vt:lpstr>Relative Layout</vt:lpstr>
      <vt:lpstr>Framelayout</vt:lpstr>
      <vt:lpstr>Web</vt:lpstr>
      <vt:lpstr>Layout</vt:lpstr>
      <vt:lpstr>Layout</vt:lpstr>
      <vt:lpstr>ListView</vt:lpstr>
      <vt:lpstr>Adapter</vt:lpstr>
      <vt:lpstr>Toast</vt:lpstr>
      <vt:lpstr>AsyncTask</vt:lpstr>
      <vt:lpstr>ReciclerView</vt:lpstr>
      <vt:lpstr>Adapter</vt:lpstr>
      <vt:lpstr>Intent</vt:lpstr>
      <vt:lpstr>Fragments</vt:lpstr>
      <vt:lpstr>Fragments</vt:lpstr>
      <vt:lpstr>Ciclo de Vida</vt:lpstr>
      <vt:lpstr>Apresentação do PowerPoint</vt:lpstr>
      <vt:lpstr>SharedPreferences</vt:lpstr>
      <vt:lpstr>SQLite</vt:lpstr>
      <vt:lpstr>Obrigado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Leonardo Pordeus</dc:creator>
  <cp:lastModifiedBy>Leonardo Pordeus</cp:lastModifiedBy>
  <cp:revision>419</cp:revision>
  <dcterms:created xsi:type="dcterms:W3CDTF">2017-10-21T18:53:10Z</dcterms:created>
  <dcterms:modified xsi:type="dcterms:W3CDTF">2018-03-23T22:43:01Z</dcterms:modified>
</cp:coreProperties>
</file>