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1"/>
  </p:notesMasterIdLst>
  <p:sldIdLst>
    <p:sldId id="272" r:id="rId3"/>
    <p:sldId id="309" r:id="rId4"/>
    <p:sldId id="291" r:id="rId5"/>
    <p:sldId id="310" r:id="rId6"/>
    <p:sldId id="312" r:id="rId7"/>
    <p:sldId id="311" r:id="rId8"/>
    <p:sldId id="313" r:id="rId9"/>
    <p:sldId id="314" r:id="rId10"/>
    <p:sldId id="317" r:id="rId11"/>
    <p:sldId id="316" r:id="rId12"/>
    <p:sldId id="321" r:id="rId13"/>
    <p:sldId id="324" r:id="rId14"/>
    <p:sldId id="319" r:id="rId15"/>
    <p:sldId id="307" r:id="rId16"/>
    <p:sldId id="315" r:id="rId17"/>
    <p:sldId id="329" r:id="rId18"/>
    <p:sldId id="32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accent1">
                <a:lumMod val="45000"/>
                <a:lumOff val="5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198688" y="333376"/>
            <a:ext cx="7772400" cy="1470025"/>
          </a:xfrm>
        </p:spPr>
        <p:txBody>
          <a:bodyPr/>
          <a:lstStyle/>
          <a:p>
            <a:pPr algn="ctr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 DIN BUCUREŞTI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 DE MATEMATICĂ ȘI INFORMATICĂ,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SPECIALIZAREA INGINERIE SOFTWARE</a:t>
            </a:r>
            <a:br>
              <a:rPr lang="ro-RO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884488" y="1973640"/>
            <a:ext cx="6400800" cy="1752600"/>
          </a:xfrm>
          <a:prstGeom prst="rect">
            <a:avLst/>
          </a:prstGeom>
        </p:spPr>
        <p:txBody>
          <a:bodyPr vert="horz" lIns="0" rIns="18288" rtlCol="0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o-RO" b="1" dirty="0">
                <a:latin typeface="Times New Roman" pitchFamily="18" charset="0"/>
                <a:cs typeface="Times New Roman" pitchFamily="18" charset="0"/>
              </a:rPr>
              <a:t>Lucrare de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diserta</a:t>
            </a:r>
            <a:r>
              <a:rPr lang="ro-RO" b="1" dirty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Execuție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concolică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River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919207" y="3603356"/>
            <a:ext cx="9144000" cy="2781946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o-RO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o-RO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științific, 				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ro-RO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Student,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Lect.dr.Păduraru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Ciprian</a:t>
            </a:r>
            <a:r>
              <a:rPr lang="ro-RO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     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o-RO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	     Ceachi Bogdan</a:t>
            </a:r>
          </a:p>
          <a:p>
            <a:pPr algn="l">
              <a:defRPr/>
            </a:pPr>
            <a:r>
              <a:rPr lang="ro-RO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o-RO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o-RO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o-RO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o-RO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o-RO" sz="4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o-RO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București</a:t>
            </a:r>
            <a:endParaRPr lang="en-US" sz="4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o-RO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</a:t>
            </a:r>
            <a:r>
              <a:rPr lang="en-US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4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br>
              <a:rPr lang="ro-RO" sz="2400" b="1" dirty="0"/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concolic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54" y="2061712"/>
            <a:ext cx="7778451" cy="435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concolic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57997C-B358-461C-BAB3-AADF07AB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48" y="2057901"/>
            <a:ext cx="8077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concolic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2A94-B0D0-4F2F-9664-82B125A8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209800"/>
            <a:ext cx="67341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6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concolic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A2B989-F29D-4C8F-A46B-30F2A67C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34" y="1951873"/>
            <a:ext cx="70580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94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Optimizarea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algoritmului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866590-A239-4D0E-8940-E2F699DC3F0A}"/>
              </a:ext>
            </a:extLst>
          </p:cNvPr>
          <p:cNvSpPr txBox="1">
            <a:spLocks/>
          </p:cNvSpPr>
          <p:nvPr/>
        </p:nvSpPr>
        <p:spPr>
          <a:xfrm>
            <a:off x="1221700" y="2013537"/>
            <a:ext cx="9991732" cy="37696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resurse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exploreze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date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ionale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imbricate;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genereze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ngeri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foloseasc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euristici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rapid.</a:t>
            </a:r>
          </a:p>
          <a:p>
            <a:pPr marL="0" indent="0">
              <a:buFont typeface="Wingdings 2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6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Optimizarea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algoritmului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55" y="2099798"/>
            <a:ext cx="8134889" cy="4060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51" y="3991335"/>
            <a:ext cx="4572000" cy="24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7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Optimizarea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algoritmului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2" y="1953524"/>
            <a:ext cx="5809621" cy="381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31" y="4587095"/>
            <a:ext cx="4107854" cy="2257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293" y="1953524"/>
            <a:ext cx="5599802" cy="26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870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viitoare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866590-A239-4D0E-8940-E2F699DC3F0A}"/>
              </a:ext>
            </a:extLst>
          </p:cNvPr>
          <p:cNvSpPr txBox="1">
            <a:spLocks/>
          </p:cNvSpPr>
          <p:nvPr/>
        </p:nvSpPr>
        <p:spPr>
          <a:xfrm>
            <a:off x="1221700" y="2190000"/>
            <a:ext cx="9991732" cy="37696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“shadow stack”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debuggerul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simplificarea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reasamblate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m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inutil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761486-4CA2-4704-8CAC-430695D5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9" y="2653203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</a:t>
            </a:r>
            <a:r>
              <a:rPr lang="en-US" dirty="0"/>
              <a:t>UMESC</a:t>
            </a:r>
          </a:p>
        </p:txBody>
      </p:sp>
    </p:spTree>
    <p:extLst>
      <p:ext uri="{BB962C8B-B14F-4D97-AF65-F5344CB8AC3E}">
        <p14:creationId xmlns:p14="http://schemas.microsoft.com/office/powerpoint/2010/main" val="42854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48F1C9-8CF5-49B0-944B-6F21148F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Fuzzing, </a:t>
            </a:r>
            <a:r>
              <a:rPr lang="en-US" dirty="0" err="1"/>
              <a:t>execu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simbolic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concolic</a:t>
            </a:r>
            <a:r>
              <a:rPr lang="ro-RO" dirty="0"/>
              <a:t>ă</a:t>
            </a:r>
            <a:r>
              <a:rPr lang="en-US" dirty="0"/>
              <a:t>, taint analysis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vulnerabilit</a:t>
            </a:r>
            <a:r>
              <a:rPr lang="ro-RO" dirty="0"/>
              <a:t>ăț</a:t>
            </a:r>
            <a:r>
              <a:rPr lang="en-US" dirty="0" err="1"/>
              <a:t>ilor</a:t>
            </a:r>
            <a:r>
              <a:rPr lang="en-US" dirty="0"/>
              <a:t> din </a:t>
            </a:r>
            <a:r>
              <a:rPr lang="en-US" dirty="0" err="1"/>
              <a:t>binare</a:t>
            </a:r>
            <a:r>
              <a:rPr lang="en-US" dirty="0"/>
              <a:t> x86</a:t>
            </a:r>
          </a:p>
          <a:p>
            <a:r>
              <a:rPr lang="en-US" dirty="0"/>
              <a:t>Ce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industrie</a:t>
            </a:r>
            <a:r>
              <a:rPr lang="en-US" dirty="0"/>
              <a:t>: SAGE, Microsoft Security</a:t>
            </a:r>
          </a:p>
          <a:p>
            <a:r>
              <a:rPr lang="en-US" dirty="0" err="1"/>
              <a:t>Scop</a:t>
            </a:r>
            <a:r>
              <a:rPr lang="en-US" dirty="0"/>
              <a:t> </a:t>
            </a:r>
            <a:r>
              <a:rPr lang="en-US" dirty="0" err="1"/>
              <a:t>viitor</a:t>
            </a:r>
            <a:r>
              <a:rPr lang="en-US" dirty="0"/>
              <a:t>: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-o platform</a:t>
            </a:r>
            <a:r>
              <a:rPr lang="ro-RO" dirty="0"/>
              <a:t>ă</a:t>
            </a:r>
            <a:r>
              <a:rPr lang="en-US" dirty="0"/>
              <a:t> web (open-source)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93890-BA5B-4E42-9820-B9558846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lucr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en-US" dirty="0"/>
          </a:p>
        </p:txBody>
      </p:sp>
      <p:pic>
        <p:nvPicPr>
          <p:cNvPr id="1030" name="Picture 6" descr="Imagini pentru microsoft security">
            <a:extLst>
              <a:ext uri="{FF2B5EF4-FFF2-40B4-BE49-F238E27FC236}">
                <a16:creationId xmlns:a16="http://schemas.microsoft.com/office/drawing/2014/main" id="{D1B34320-957D-490A-A864-A77FE5311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3945">
            <a:off x="9199450" y="4242094"/>
            <a:ext cx="1510957" cy="160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No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teoretice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concolic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viitoare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introductive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46164" y="2334379"/>
            <a:ext cx="7981426" cy="26368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 = num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program,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s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29626-617D-4578-8481-8AAD4B33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9444"/>
            <a:ext cx="4152550" cy="379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03EB63-0D10-4069-8D1C-A124982B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69" y="3920962"/>
            <a:ext cx="2457450" cy="11525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C7C0D2-19FB-48B5-B15F-7DD3C54D4CA5}"/>
              </a:ext>
            </a:extLst>
          </p:cNvPr>
          <p:cNvSpPr txBox="1">
            <a:spLocks/>
          </p:cNvSpPr>
          <p:nvPr/>
        </p:nvSpPr>
        <p:spPr>
          <a:xfrm>
            <a:off x="6761527" y="4977725"/>
            <a:ext cx="3229761" cy="54139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 2</a:t>
            </a:r>
            <a:r>
              <a:rPr lang="en-US" baseline="30000" dirty="0">
                <a:solidFill>
                  <a:srgbClr val="FF0000"/>
                </a:solidFill>
              </a:rPr>
              <a:t>32</a:t>
            </a:r>
            <a:r>
              <a:rPr lang="en-US" dirty="0"/>
              <a:t> </a:t>
            </a:r>
            <a:r>
              <a:rPr lang="en-US" dirty="0" err="1"/>
              <a:t>posibilit</a:t>
            </a:r>
            <a:r>
              <a:rPr lang="ro-RO" dirty="0"/>
              <a:t>ăț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intrare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014781-AAD4-4E1E-8405-3D8B319BD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996" y="3596584"/>
            <a:ext cx="1751639" cy="142575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748311"/>
            <a:ext cx="2008517" cy="483769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Fuzz testing</a:t>
            </a:r>
          </a:p>
        </p:txBody>
      </p:sp>
    </p:spTree>
    <p:extLst>
      <p:ext uri="{BB962C8B-B14F-4D97-AF65-F5344CB8AC3E}">
        <p14:creationId xmlns:p14="http://schemas.microsoft.com/office/powerpoint/2010/main" val="59524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6441" y="3047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introductive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28" y="2274678"/>
            <a:ext cx="7439025" cy="385762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89959" y="1900891"/>
            <a:ext cx="2327694" cy="37378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</a:t>
            </a:r>
            <a:r>
              <a:rPr lang="ro-R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</a:t>
            </a:r>
            <a:r>
              <a:rPr lang="ro-R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11" y="2566898"/>
            <a:ext cx="2733675" cy="171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03" y="2179428"/>
            <a:ext cx="2324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0" y="1873940"/>
            <a:ext cx="2676525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66" y="1873940"/>
            <a:ext cx="8274440" cy="4732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79" y="4435206"/>
            <a:ext cx="3318205" cy="2076207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2924" y="140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introductive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2924" y="140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introductive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6479" y="1785872"/>
            <a:ext cx="2327694" cy="373787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concolic</a:t>
            </a:r>
            <a:r>
              <a:rPr lang="ro-R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299921" y="3339701"/>
            <a:ext cx="854015" cy="7432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22895" y="2117837"/>
            <a:ext cx="5569105" cy="361293"/>
          </a:xfrm>
        </p:spPr>
        <p:txBody>
          <a:bodyPr>
            <a:normAutofit lnSpcReduction="10000"/>
          </a:bodyPr>
          <a:lstStyle/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concolic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(concrete symbolic) = symbolic + concrete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299385" y="2732472"/>
            <a:ext cx="3899139" cy="7961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59575" y="2531438"/>
            <a:ext cx="4695744" cy="36855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ncepe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input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ex. x = 5 </a:t>
            </a:r>
          </a:p>
          <a:p>
            <a:pPr marL="0" indent="0">
              <a:buFont typeface="Wingdings 2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acumuleaz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ngerile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(test case) :</a:t>
            </a:r>
          </a:p>
          <a:p>
            <a:pPr marL="0" indent="0">
              <a:buFont typeface="Wingdings 2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!(x &lt; 0)</a:t>
            </a:r>
          </a:p>
          <a:p>
            <a:pPr marL="0" indent="0">
              <a:buFont typeface="Wingdings 2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! (x*x) &gt; 100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drum,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inverseaz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(x*x) &gt; 100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apeleaz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Z3, return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 = 12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 re-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40" y="2479130"/>
            <a:ext cx="2327515" cy="28004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55" y="2524913"/>
            <a:ext cx="2384273" cy="28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6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introductive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6479" y="1785872"/>
            <a:ext cx="2327694" cy="37378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River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19" y="2045113"/>
            <a:ext cx="6616820" cy="389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" y="2311878"/>
            <a:ext cx="12111789" cy="454612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concolic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8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511</Words>
  <Application>Microsoft Office PowerPoint</Application>
  <PresentationFormat>Widescreen</PresentationFormat>
  <Paragraphs>67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Palatino Linotype</vt:lpstr>
      <vt:lpstr>Times New Roman</vt:lpstr>
      <vt:lpstr>Wingdings 2</vt:lpstr>
      <vt:lpstr>Presentation on brainstorming</vt:lpstr>
      <vt:lpstr>UNIVERSITATEA DIN BUCUREŞTI FACULTATEA DE MATEMATICĂ ȘI INFORMATICĂ, SPECIALIZAREA INGINERIE SOFTWARE </vt:lpstr>
      <vt:lpstr>Scopul lucrării</vt:lpstr>
      <vt:lpstr>Cuprins</vt:lpstr>
      <vt:lpstr>Noțiuni introductive</vt:lpstr>
      <vt:lpstr>Noțiuni introductive</vt:lpstr>
      <vt:lpstr>Noțiuni introductive</vt:lpstr>
      <vt:lpstr>Noțiuni introductive</vt:lpstr>
      <vt:lpstr>Noțiuni introductive</vt:lpstr>
      <vt:lpstr>Algoritmul de execuție concolic</vt:lpstr>
      <vt:lpstr>Algoritmul de execuție concolic</vt:lpstr>
      <vt:lpstr>Algoritmul de execuție concolic</vt:lpstr>
      <vt:lpstr>Algoritmul de execuție concolic</vt:lpstr>
      <vt:lpstr>Algoritmul de execuție concolic</vt:lpstr>
      <vt:lpstr>Optimizarea algoritmului</vt:lpstr>
      <vt:lpstr>Optimizarea algoritmului</vt:lpstr>
      <vt:lpstr>Optimizarea algoritmului</vt:lpstr>
      <vt:lpstr>Implementări viitoare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2016-04-21T18:48:36Z</dcterms:created>
  <dcterms:modified xsi:type="dcterms:W3CDTF">2020-01-13T20:42:52Z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MSIP_Label_be4b3411-284d-4d31-bd4f-bc13ef7f1fd6_Enabled">
    <vt:lpwstr>True</vt:lpwstr>
  </property>
  <property fmtid="{D5CDD505-2E9C-101B-9397-08002B2CF9AE}" pid="4" name="MSIP_Label_be4b3411-284d-4d31-bd4f-bc13ef7f1fd6_SiteId">
    <vt:lpwstr>63ce7d59-2f3e-42cd-a8cc-be764cff5eb6</vt:lpwstr>
  </property>
  <property fmtid="{D5CDD505-2E9C-101B-9397-08002B2CF9AE}" pid="5" name="MSIP_Label_be4b3411-284d-4d31-bd4f-bc13ef7f1fd6_Owner">
    <vt:lpwstr>bogdan.ceachi@ad.infosys.com</vt:lpwstr>
  </property>
  <property fmtid="{D5CDD505-2E9C-101B-9397-08002B2CF9AE}" pid="6" name="MSIP_Label_be4b3411-284d-4d31-bd4f-bc13ef7f1fd6_SetDate">
    <vt:lpwstr>2019-09-04T08:02:21.1357368Z</vt:lpwstr>
  </property>
  <property fmtid="{D5CDD505-2E9C-101B-9397-08002B2CF9AE}" pid="7" name="MSIP_Label_be4b3411-284d-4d31-bd4f-bc13ef7f1fd6_Name">
    <vt:lpwstr>Internal</vt:lpwstr>
  </property>
  <property fmtid="{D5CDD505-2E9C-101B-9397-08002B2CF9AE}" pid="8" name="MSIP_Label_be4b3411-284d-4d31-bd4f-bc13ef7f1fd6_Application">
    <vt:lpwstr>Microsoft Azure Information Protection</vt:lpwstr>
  </property>
  <property fmtid="{D5CDD505-2E9C-101B-9397-08002B2CF9AE}" pid="9" name="MSIP_Label_be4b3411-284d-4d31-bd4f-bc13ef7f1fd6_ActionId">
    <vt:lpwstr>b00bc8a2-da22-4936-9ea5-84eadbab4f1a</vt:lpwstr>
  </property>
  <property fmtid="{D5CDD505-2E9C-101B-9397-08002B2CF9AE}" pid="10" name="MSIP_Label_be4b3411-284d-4d31-bd4f-bc13ef7f1fd6_Extended_MSFT_Method">
    <vt:lpwstr>Automatic</vt:lpwstr>
  </property>
  <property fmtid="{D5CDD505-2E9C-101B-9397-08002B2CF9AE}" pid="11" name="MSIP_Label_a0819fa7-4367-4500-ba88-dd630d977609_Enabled">
    <vt:lpwstr>True</vt:lpwstr>
  </property>
  <property fmtid="{D5CDD505-2E9C-101B-9397-08002B2CF9AE}" pid="12" name="MSIP_Label_a0819fa7-4367-4500-ba88-dd630d977609_SiteId">
    <vt:lpwstr>63ce7d59-2f3e-42cd-a8cc-be764cff5eb6</vt:lpwstr>
  </property>
  <property fmtid="{D5CDD505-2E9C-101B-9397-08002B2CF9AE}" pid="13" name="MSIP_Label_a0819fa7-4367-4500-ba88-dd630d977609_Owner">
    <vt:lpwstr>bogdan.ceachi@ad.infosys.com</vt:lpwstr>
  </property>
  <property fmtid="{D5CDD505-2E9C-101B-9397-08002B2CF9AE}" pid="14" name="MSIP_Label_a0819fa7-4367-4500-ba88-dd630d977609_SetDate">
    <vt:lpwstr>2019-09-04T08:02:21.1357368Z</vt:lpwstr>
  </property>
  <property fmtid="{D5CDD505-2E9C-101B-9397-08002B2CF9AE}" pid="15" name="MSIP_Label_a0819fa7-4367-4500-ba88-dd630d977609_Name">
    <vt:lpwstr>Companywide usage</vt:lpwstr>
  </property>
  <property fmtid="{D5CDD505-2E9C-101B-9397-08002B2CF9AE}" pid="16" name="MSIP_Label_a0819fa7-4367-4500-ba88-dd630d977609_Application">
    <vt:lpwstr>Microsoft Azure Information Protection</vt:lpwstr>
  </property>
  <property fmtid="{D5CDD505-2E9C-101B-9397-08002B2CF9AE}" pid="17" name="MSIP_Label_a0819fa7-4367-4500-ba88-dd630d977609_ActionId">
    <vt:lpwstr>b00bc8a2-da22-4936-9ea5-84eadbab4f1a</vt:lpwstr>
  </property>
  <property fmtid="{D5CDD505-2E9C-101B-9397-08002B2CF9AE}" pid="18" name="MSIP_Label_a0819fa7-4367-4500-ba88-dd630d977609_Parent">
    <vt:lpwstr>be4b3411-284d-4d31-bd4f-bc13ef7f1fd6</vt:lpwstr>
  </property>
  <property fmtid="{D5CDD505-2E9C-101B-9397-08002B2CF9AE}" pid="19" name="MSIP_Label_a0819fa7-4367-4500-ba88-dd630d977609_Extended_MSFT_Method">
    <vt:lpwstr>Automatic</vt:lpwstr>
  </property>
  <property fmtid="{D5CDD505-2E9C-101B-9397-08002B2CF9AE}" pid="20" name="Sensitivity">
    <vt:lpwstr>Internal Companywide usage</vt:lpwstr>
  </property>
</Properties>
</file>