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handoutMasterIdLst>
    <p:handoutMasterId r:id="rId11"/>
  </p:handoutMasterIdLst>
  <p:sldIdLst>
    <p:sldId id="291" r:id="rId2"/>
    <p:sldId id="297" r:id="rId3"/>
    <p:sldId id="311" r:id="rId4"/>
    <p:sldId id="298" r:id="rId5"/>
    <p:sldId id="299" r:id="rId6"/>
    <p:sldId id="300" r:id="rId7"/>
    <p:sldId id="306" r:id="rId8"/>
    <p:sldId id="29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FF"/>
    <a:srgbClr val="BCB800"/>
    <a:srgbClr val="0099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p:cViewPr varScale="1">
        <p:scale>
          <a:sx n="71" d="100"/>
          <a:sy n="71" d="100"/>
        </p:scale>
        <p:origin x="145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2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534471-FDCE-40F8-8CEE-131A5B99D380}" type="datetimeFigureOut">
              <a:rPr lang="en-IN" smtClean="0"/>
              <a:t>27-11-2021</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AB6324-DF9F-4F95-A933-5AFC67DB9CEF}"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A113D-5592-4A2D-A435-F65459BC33AC}" type="datetimeFigureOut">
              <a:rPr lang="en-US" smtClean="0"/>
              <a:t>11/27/2021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23034-1114-41F3-97C2-813881B290E0}"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23034-1114-41F3-97C2-813881B290E0}"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AD8A009-3512-44C7-87D3-D0CD866F1634}" type="datetime1">
              <a:rPr lang="en-US" smtClean="0"/>
              <a:t>11/27/2021</a:t>
            </a:fld>
            <a:endParaRPr lang="en-US" dirty="0"/>
          </a:p>
        </p:txBody>
      </p:sp>
      <p:sp>
        <p:nvSpPr>
          <p:cNvPr id="17" name="Footer Placeholder 16"/>
          <p:cNvSpPr>
            <a:spLocks noGrp="1"/>
          </p:cNvSpPr>
          <p:nvPr>
            <p:ph type="ftr" sz="quarter" idx="11"/>
          </p:nvPr>
        </p:nvSpPr>
        <p:spPr/>
        <p:txBody>
          <a:bodyPr/>
          <a:lstStyle/>
          <a:p>
            <a:r>
              <a:rPr lang="de-DE"/>
              <a:t>MITSOE, MIT ADT UNIVERSITY, PUNE</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25F7B6-21EC-477A-8914-ADF2262C5077}"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C7E1FF-7A65-4635-A541-7CF904053E48}" type="datetime1">
              <a:rPr lang="en-US" smtClean="0"/>
              <a:t>11/27/2021</a:t>
            </a:fld>
            <a:endParaRPr lang="en-US" dirty="0"/>
          </a:p>
        </p:txBody>
      </p:sp>
      <p:sp>
        <p:nvSpPr>
          <p:cNvPr id="5" name="Footer Placeholder 4"/>
          <p:cNvSpPr>
            <a:spLocks noGrp="1"/>
          </p:cNvSpPr>
          <p:nvPr>
            <p:ph type="ftr" sz="quarter" idx="11"/>
          </p:nvPr>
        </p:nvSpPr>
        <p:spPr/>
        <p:txBody>
          <a:bodyPr/>
          <a:lstStyle/>
          <a:p>
            <a:r>
              <a:rPr lang="de-DE"/>
              <a:t>MITSOE, MIT ADT UNIVERSITY, PUNE</a:t>
            </a:r>
            <a:endParaRPr lang="en-US" dirty="0"/>
          </a:p>
        </p:txBody>
      </p:sp>
      <p:sp>
        <p:nvSpPr>
          <p:cNvPr id="6" name="Slide Number Placeholder 5"/>
          <p:cNvSpPr>
            <a:spLocks noGrp="1"/>
          </p:cNvSpPr>
          <p:nvPr>
            <p:ph type="sldNum" sz="quarter" idx="12"/>
          </p:nvPr>
        </p:nvSpPr>
        <p:spPr/>
        <p:txBody>
          <a:bodyPr/>
          <a:lstStyle/>
          <a:p>
            <a:fld id="{3125F7B6-21EC-477A-8914-ADF2262C507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9C7FBF-38B8-4262-9B03-9D31B73BCD43}" type="datetime1">
              <a:rPr lang="en-US" smtClean="0"/>
              <a:t>11/27/2021</a:t>
            </a:fld>
            <a:endParaRPr lang="en-US" dirty="0"/>
          </a:p>
        </p:txBody>
      </p:sp>
      <p:sp>
        <p:nvSpPr>
          <p:cNvPr id="5" name="Footer Placeholder 4"/>
          <p:cNvSpPr>
            <a:spLocks noGrp="1"/>
          </p:cNvSpPr>
          <p:nvPr>
            <p:ph type="ftr" sz="quarter" idx="11"/>
          </p:nvPr>
        </p:nvSpPr>
        <p:spPr/>
        <p:txBody>
          <a:bodyPr/>
          <a:lstStyle/>
          <a:p>
            <a:r>
              <a:rPr lang="de-DE"/>
              <a:t>MITSOE, MIT ADT UNIVERSITY, PUNE</a:t>
            </a:r>
            <a:endParaRPr lang="en-US" dirty="0"/>
          </a:p>
        </p:txBody>
      </p:sp>
      <p:sp>
        <p:nvSpPr>
          <p:cNvPr id="6" name="Slide Number Placeholder 5"/>
          <p:cNvSpPr>
            <a:spLocks noGrp="1"/>
          </p:cNvSpPr>
          <p:nvPr>
            <p:ph type="sldNum" sz="quarter" idx="12"/>
          </p:nvPr>
        </p:nvSpPr>
        <p:spPr/>
        <p:txBody>
          <a:bodyPr/>
          <a:lstStyle/>
          <a:p>
            <a:fld id="{3125F7B6-21EC-477A-8914-ADF2262C507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2F929E4-C2C0-475C-90F4-D5435CF8B7DE}" type="datetime1">
              <a:rPr lang="en-US" smtClean="0"/>
              <a:t>11/27/2021</a:t>
            </a:fld>
            <a:endParaRPr lang="en-US" dirty="0"/>
          </a:p>
        </p:txBody>
      </p:sp>
      <p:sp>
        <p:nvSpPr>
          <p:cNvPr id="5" name="Footer Placeholder 4"/>
          <p:cNvSpPr>
            <a:spLocks noGrp="1"/>
          </p:cNvSpPr>
          <p:nvPr>
            <p:ph type="ftr" sz="quarter" idx="11"/>
          </p:nvPr>
        </p:nvSpPr>
        <p:spPr/>
        <p:txBody>
          <a:bodyPr/>
          <a:lstStyle/>
          <a:p>
            <a:r>
              <a:rPr lang="de-DE"/>
              <a:t>MITSOE, MIT ADT UNIVERSITY, PUNE</a:t>
            </a:r>
            <a:endParaRPr lang="en-US" dirty="0"/>
          </a:p>
        </p:txBody>
      </p:sp>
      <p:sp>
        <p:nvSpPr>
          <p:cNvPr id="6" name="Slide Number Placeholder 5"/>
          <p:cNvSpPr>
            <a:spLocks noGrp="1"/>
          </p:cNvSpPr>
          <p:nvPr>
            <p:ph type="sldNum" sz="quarter" idx="12"/>
          </p:nvPr>
        </p:nvSpPr>
        <p:spPr/>
        <p:txBody>
          <a:bodyPr/>
          <a:lstStyle/>
          <a:p>
            <a:fld id="{3125F7B6-21EC-477A-8914-ADF2262C5077}"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7B9527-8671-4337-BDA2-B9E21907E004}" type="datetime1">
              <a:rPr lang="en-US" smtClean="0"/>
              <a:t>11/27/2021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de-DE"/>
              <a:t>MITSOE, MIT ADT UNIVERSITY, PUNE</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3125F7B6-21EC-477A-8914-ADF2262C5077}"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8453287-C730-4F05-AB3E-832E53E23837}" type="datetime1">
              <a:rPr lang="en-US" smtClean="0"/>
              <a:t>11/27/2021</a:t>
            </a:fld>
            <a:endParaRPr lang="en-US" dirty="0"/>
          </a:p>
        </p:txBody>
      </p:sp>
      <p:sp>
        <p:nvSpPr>
          <p:cNvPr id="6" name="Footer Placeholder 5"/>
          <p:cNvSpPr>
            <a:spLocks noGrp="1"/>
          </p:cNvSpPr>
          <p:nvPr>
            <p:ph type="ftr" sz="quarter" idx="11"/>
          </p:nvPr>
        </p:nvSpPr>
        <p:spPr/>
        <p:txBody>
          <a:bodyPr/>
          <a:lstStyle/>
          <a:p>
            <a:r>
              <a:rPr lang="de-DE"/>
              <a:t>MITSOE, MIT ADT UNIVERSITY, PUNE</a:t>
            </a:r>
            <a:endParaRPr lang="en-US" dirty="0"/>
          </a:p>
        </p:txBody>
      </p:sp>
      <p:sp>
        <p:nvSpPr>
          <p:cNvPr id="7" name="Slide Number Placeholder 6"/>
          <p:cNvSpPr>
            <a:spLocks noGrp="1"/>
          </p:cNvSpPr>
          <p:nvPr>
            <p:ph type="sldNum" sz="quarter" idx="12"/>
          </p:nvPr>
        </p:nvSpPr>
        <p:spPr/>
        <p:txBody>
          <a:bodyPr/>
          <a:lstStyle/>
          <a:p>
            <a:fld id="{3125F7B6-21EC-477A-8914-ADF2262C5077}"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C2760C0-9BE0-4F84-941B-E02A30326CDF}" type="datetime1">
              <a:rPr lang="en-US" smtClean="0"/>
              <a:t>11/27/2021</a:t>
            </a:fld>
            <a:endParaRPr lang="en-US" dirty="0"/>
          </a:p>
        </p:txBody>
      </p:sp>
      <p:sp>
        <p:nvSpPr>
          <p:cNvPr id="8" name="Footer Placeholder 7"/>
          <p:cNvSpPr>
            <a:spLocks noGrp="1"/>
          </p:cNvSpPr>
          <p:nvPr>
            <p:ph type="ftr" sz="quarter" idx="11"/>
          </p:nvPr>
        </p:nvSpPr>
        <p:spPr/>
        <p:txBody>
          <a:bodyPr/>
          <a:lstStyle/>
          <a:p>
            <a:r>
              <a:rPr lang="de-DE"/>
              <a:t>MITSOE, MIT ADT UNIVERSITY, PUNE</a:t>
            </a:r>
            <a:endParaRPr lang="en-US" dirty="0"/>
          </a:p>
        </p:txBody>
      </p:sp>
      <p:sp>
        <p:nvSpPr>
          <p:cNvPr id="9" name="Slide Number Placeholder 8"/>
          <p:cNvSpPr>
            <a:spLocks noGrp="1"/>
          </p:cNvSpPr>
          <p:nvPr>
            <p:ph type="sldNum" sz="quarter" idx="12"/>
          </p:nvPr>
        </p:nvSpPr>
        <p:spPr/>
        <p:txBody>
          <a:bodyPr/>
          <a:lstStyle/>
          <a:p>
            <a:fld id="{3125F7B6-21EC-477A-8914-ADF2262C5077}"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79ED1DA-138C-4249-9E1E-B2C137DE5CA6}"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A5462-C4A7-4A97-AA96-F5547DD33FC9}" type="datetime1">
              <a:rPr lang="en-US" smtClean="0"/>
              <a:t>11/27/2021</a:t>
            </a:fld>
            <a:endParaRPr lang="en-US" dirty="0"/>
          </a:p>
        </p:txBody>
      </p:sp>
      <p:sp>
        <p:nvSpPr>
          <p:cNvPr id="3" name="Footer Placeholder 2"/>
          <p:cNvSpPr>
            <a:spLocks noGrp="1"/>
          </p:cNvSpPr>
          <p:nvPr>
            <p:ph type="ftr" sz="quarter" idx="11"/>
          </p:nvPr>
        </p:nvSpPr>
        <p:spPr/>
        <p:txBody>
          <a:bodyPr/>
          <a:lstStyle/>
          <a:p>
            <a:r>
              <a:rPr lang="de-DE"/>
              <a:t>MITSOE, MIT ADT UNIVERSITY, PUNE</a:t>
            </a:r>
            <a:endParaRPr lang="en-US" dirty="0"/>
          </a:p>
        </p:txBody>
      </p:sp>
      <p:sp>
        <p:nvSpPr>
          <p:cNvPr id="4" name="Slide Number Placeholder 3"/>
          <p:cNvSpPr>
            <a:spLocks noGrp="1"/>
          </p:cNvSpPr>
          <p:nvPr>
            <p:ph type="sldNum" sz="quarter" idx="12"/>
          </p:nvPr>
        </p:nvSpPr>
        <p:spPr/>
        <p:txBody>
          <a:bodyPr/>
          <a:lstStyle/>
          <a:p>
            <a:fld id="{3125F7B6-21EC-477A-8914-ADF2262C507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735CA6-DD5C-403F-93BA-51E415851C1B}" type="datetime1">
              <a:rPr lang="en-US" smtClean="0"/>
              <a:t>11/27/2021</a:t>
            </a:fld>
            <a:endParaRPr lang="en-US" dirty="0"/>
          </a:p>
        </p:txBody>
      </p:sp>
      <p:sp>
        <p:nvSpPr>
          <p:cNvPr id="6" name="Footer Placeholder 5"/>
          <p:cNvSpPr>
            <a:spLocks noGrp="1"/>
          </p:cNvSpPr>
          <p:nvPr>
            <p:ph type="ftr" sz="quarter" idx="11"/>
          </p:nvPr>
        </p:nvSpPr>
        <p:spPr/>
        <p:txBody>
          <a:bodyPr/>
          <a:lstStyle/>
          <a:p>
            <a:r>
              <a:rPr lang="de-DE"/>
              <a:t>MITSOE, MIT ADT UNIVERSITY, PUNE</a:t>
            </a:r>
            <a:endParaRPr lang="en-US" dirty="0"/>
          </a:p>
        </p:txBody>
      </p:sp>
      <p:sp>
        <p:nvSpPr>
          <p:cNvPr id="7" name="Slide Number Placeholder 6"/>
          <p:cNvSpPr>
            <a:spLocks noGrp="1"/>
          </p:cNvSpPr>
          <p:nvPr>
            <p:ph type="sldNum" sz="quarter" idx="12"/>
          </p:nvPr>
        </p:nvSpPr>
        <p:spPr/>
        <p:txBody>
          <a:bodyPr/>
          <a:lstStyle/>
          <a:p>
            <a:fld id="{3125F7B6-21EC-477A-8914-ADF2262C5077}"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F0849EF-2747-4F79-ABD2-4085333B85AA}" type="datetime1">
              <a:rPr lang="en-US" smtClean="0"/>
              <a:t>11/27/2021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de-DE"/>
              <a:t>MITSOE, MIT ADT UNIVERSITY, PUNE</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3125F7B6-21EC-477A-8914-ADF2262C5077}"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00" t="100000" r="50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8DE43E4-3A27-4AB8-8AAA-81875669BA36}" type="datetime1">
              <a:rPr lang="en-US" smtClean="0"/>
              <a:t>11/27/2021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de-DE"/>
              <a:t>MITSOE, MIT ADT UNIVERSITY, PUNE</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125F7B6-21EC-477A-8914-ADF2262C507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3" y="948527"/>
            <a:ext cx="9601199" cy="1014730"/>
          </a:xfrm>
          <a:prstGeom prst="rect">
            <a:avLst/>
          </a:prstGeom>
        </p:spPr>
        <p:txBody>
          <a:bodyPr wrap="square">
            <a:spAutoFit/>
          </a:bodyPr>
          <a:lstStyle/>
          <a:p>
            <a:pPr algn="ctr"/>
            <a:endParaRPr lang="en-US" sz="2400" b="1" dirty="0">
              <a:solidFill>
                <a:schemeClr val="accent1"/>
              </a:solidFill>
              <a:latin typeface="Cambria" panose="02040503050406030204" pitchFamily="18" charset="0"/>
              <a:cs typeface="Times New Roman" panose="02020603050405020304" pitchFamily="18" charset="0"/>
            </a:endParaRPr>
          </a:p>
          <a:p>
            <a:pPr algn="ctr"/>
            <a:r>
              <a:rPr lang="en-US" sz="3600" b="1" i="1" dirty="0">
                <a:solidFill>
                  <a:schemeClr val="accent1"/>
                </a:solidFill>
                <a:latin typeface="Modern No. 20" panose="02070704070505020303" pitchFamily="18" charset="0"/>
                <a:cs typeface="Times New Roman" panose="02020603050405020304" pitchFamily="18" charset="0"/>
              </a:rPr>
              <a:t>“ </a:t>
            </a:r>
            <a:r>
              <a:rPr lang="en-IN" altLang="en-US" sz="3600" b="1" i="1" dirty="0">
                <a:solidFill>
                  <a:schemeClr val="accent1"/>
                </a:solidFill>
                <a:latin typeface="Modern No. 20" panose="02070704070505020303" pitchFamily="18" charset="0"/>
                <a:cs typeface="Times New Roman" panose="02020603050405020304" pitchFamily="18" charset="0"/>
              </a:rPr>
              <a:t>Car Recommendation System”</a:t>
            </a:r>
          </a:p>
        </p:txBody>
      </p:sp>
      <p:pic>
        <p:nvPicPr>
          <p:cNvPr id="15" name="Picture 14" descr="C:\Users\sony\Desktop\MITADT.png"/>
          <p:cNvPicPr/>
          <p:nvPr/>
        </p:nvPicPr>
        <p:blipFill>
          <a:blip r:embed="rId3" cstate="print"/>
          <a:stretch>
            <a:fillRect/>
          </a:stretch>
        </p:blipFill>
        <p:spPr bwMode="auto">
          <a:xfrm>
            <a:off x="3307077" y="4419600"/>
            <a:ext cx="2529840" cy="1055777"/>
          </a:xfrm>
          <a:prstGeom prst="rect">
            <a:avLst/>
          </a:prstGeom>
          <a:noFill/>
          <a:ln>
            <a:noFill/>
          </a:ln>
        </p:spPr>
      </p:pic>
      <p:sp>
        <p:nvSpPr>
          <p:cNvPr id="8" name="TextBox 7"/>
          <p:cNvSpPr txBox="1"/>
          <p:nvPr/>
        </p:nvSpPr>
        <p:spPr>
          <a:xfrm>
            <a:off x="954937" y="1828800"/>
            <a:ext cx="7234123" cy="3138170"/>
          </a:xfrm>
          <a:prstGeom prst="rect">
            <a:avLst/>
          </a:prstGeom>
          <a:noFill/>
        </p:spPr>
        <p:txBody>
          <a:bodyPr wrap="square" rtlCol="0">
            <a:spAutoFit/>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Presented by</a:t>
            </a:r>
          </a:p>
          <a:p>
            <a:pPr algn="ctr"/>
            <a:r>
              <a:rPr lang="en-IN" altLang="en-US" b="1" dirty="0">
                <a:solidFill>
                  <a:schemeClr val="accent1"/>
                </a:solidFill>
                <a:ea typeface="Cambria" panose="02040503050406030204" pitchFamily="18" charset="0"/>
                <a:cs typeface="Times New Roman" panose="02020603050405020304" pitchFamily="18" charset="0"/>
              </a:rPr>
              <a:t>AMAN RAJ</a:t>
            </a:r>
            <a:r>
              <a:rPr lang="en-US" b="1" dirty="0">
                <a:solidFill>
                  <a:schemeClr val="accent1"/>
                </a:solidFill>
                <a:ea typeface="Cambria" panose="02040503050406030204" pitchFamily="18" charset="0"/>
                <a:cs typeface="Times New Roman" panose="02020603050405020304" pitchFamily="18" charset="0"/>
              </a:rPr>
              <a:t> (MITU19BTC</a:t>
            </a:r>
            <a:r>
              <a:rPr lang="en-IN" altLang="en-US" b="1" dirty="0">
                <a:solidFill>
                  <a:schemeClr val="accent1"/>
                </a:solidFill>
                <a:ea typeface="Cambria" panose="02040503050406030204" pitchFamily="18" charset="0"/>
                <a:cs typeface="Times New Roman" panose="02020603050405020304" pitchFamily="18" charset="0"/>
              </a:rPr>
              <a:t>S0002</a:t>
            </a:r>
            <a:r>
              <a:rPr lang="en-US" b="1" dirty="0">
                <a:solidFill>
                  <a:schemeClr val="accent1"/>
                </a:solidFill>
                <a:ea typeface="Cambria" panose="02040503050406030204" pitchFamily="18" charset="0"/>
                <a:cs typeface="Times New Roman" panose="02020603050405020304" pitchFamily="18" charset="0"/>
              </a:rPr>
              <a:t>)</a:t>
            </a:r>
          </a:p>
          <a:p>
            <a:pPr algn="ctr"/>
            <a:r>
              <a:rPr lang="en-IN" altLang="en-US" b="1" dirty="0">
                <a:solidFill>
                  <a:schemeClr val="accent1"/>
                </a:solidFill>
                <a:ea typeface="Cambria" panose="02040503050406030204" pitchFamily="18" charset="0"/>
                <a:cs typeface="Times New Roman" panose="02020603050405020304" pitchFamily="18" charset="0"/>
              </a:rPr>
              <a:t>CHINMAY MANDAVKAR</a:t>
            </a:r>
            <a:r>
              <a:rPr lang="en-US" b="1" dirty="0">
                <a:solidFill>
                  <a:schemeClr val="accent1"/>
                </a:solidFill>
                <a:ea typeface="Cambria" panose="02040503050406030204" pitchFamily="18" charset="0"/>
                <a:cs typeface="Times New Roman" panose="02020603050405020304" pitchFamily="18" charset="0"/>
              </a:rPr>
              <a:t> (MITU19BTC</a:t>
            </a:r>
            <a:r>
              <a:rPr lang="en-IN" altLang="en-US" b="1" dirty="0">
                <a:solidFill>
                  <a:schemeClr val="accent1"/>
                </a:solidFill>
                <a:ea typeface="Cambria" panose="02040503050406030204" pitchFamily="18" charset="0"/>
                <a:cs typeface="Times New Roman" panose="02020603050405020304" pitchFamily="18" charset="0"/>
              </a:rPr>
              <a:t>S0169</a:t>
            </a:r>
            <a:r>
              <a:rPr lang="en-US" b="1" dirty="0">
                <a:solidFill>
                  <a:schemeClr val="accent1"/>
                </a:solidFill>
                <a:ea typeface="Cambria" panose="02040503050406030204" pitchFamily="18" charset="0"/>
                <a:cs typeface="Times New Roman" panose="02020603050405020304" pitchFamily="18" charset="0"/>
              </a:rPr>
              <a:t>)</a:t>
            </a:r>
          </a:p>
          <a:p>
            <a:pPr algn="ctr"/>
            <a:r>
              <a:rPr lang="en-US" b="1" dirty="0">
                <a:solidFill>
                  <a:schemeClr val="accent1"/>
                </a:solidFill>
                <a:ea typeface="Cambria" panose="02040503050406030204" pitchFamily="18" charset="0"/>
                <a:cs typeface="Times New Roman" panose="02020603050405020304" pitchFamily="18" charset="0"/>
              </a:rPr>
              <a:t> G</a:t>
            </a:r>
            <a:r>
              <a:rPr lang="en-IN" altLang="en-US" b="1" dirty="0">
                <a:solidFill>
                  <a:schemeClr val="accent1"/>
                </a:solidFill>
                <a:ea typeface="Cambria" panose="02040503050406030204" pitchFamily="18" charset="0"/>
                <a:cs typeface="Times New Roman" panose="02020603050405020304" pitchFamily="18" charset="0"/>
              </a:rPr>
              <a:t>A</a:t>
            </a:r>
            <a:r>
              <a:rPr lang="en-US" b="1" dirty="0">
                <a:solidFill>
                  <a:schemeClr val="accent1"/>
                </a:solidFill>
                <a:ea typeface="Cambria" panose="02040503050406030204" pitchFamily="18" charset="0"/>
                <a:cs typeface="Times New Roman" panose="02020603050405020304" pitchFamily="18" charset="0"/>
              </a:rPr>
              <a:t>URAV</a:t>
            </a:r>
            <a:r>
              <a:rPr lang="en-IN" altLang="en-US" b="1" dirty="0">
                <a:solidFill>
                  <a:schemeClr val="accent1"/>
                </a:solidFill>
                <a:ea typeface="Cambria" panose="02040503050406030204" pitchFamily="18" charset="0"/>
                <a:cs typeface="Times New Roman" panose="02020603050405020304" pitchFamily="18" charset="0"/>
              </a:rPr>
              <a:t> KUMAR</a:t>
            </a:r>
            <a:r>
              <a:rPr lang="en-US" b="1" dirty="0">
                <a:solidFill>
                  <a:schemeClr val="accent1"/>
                </a:solidFill>
                <a:ea typeface="Cambria" panose="02040503050406030204" pitchFamily="18" charset="0"/>
                <a:cs typeface="Times New Roman" panose="02020603050405020304" pitchFamily="18" charset="0"/>
              </a:rPr>
              <a:t> (MITI20BT</a:t>
            </a:r>
            <a:r>
              <a:rPr lang="en-IN" altLang="en-US" b="1" dirty="0">
                <a:solidFill>
                  <a:schemeClr val="accent1"/>
                </a:solidFill>
                <a:ea typeface="Cambria" panose="02040503050406030204" pitchFamily="18" charset="0"/>
                <a:cs typeface="Times New Roman" panose="02020603050405020304" pitchFamily="18" charset="0"/>
              </a:rPr>
              <a:t>CS</a:t>
            </a:r>
            <a:r>
              <a:rPr lang="en-US" b="1" dirty="0">
                <a:solidFill>
                  <a:schemeClr val="accent1"/>
                </a:solidFill>
                <a:ea typeface="Cambria" panose="02040503050406030204" pitchFamily="18" charset="0"/>
                <a:cs typeface="Times New Roman" panose="02020603050405020304" pitchFamily="18" charset="0"/>
              </a:rPr>
              <a:t>0014)</a:t>
            </a:r>
          </a:p>
          <a:p>
            <a:pPr algn="ctr"/>
            <a:r>
              <a:rPr lang="en-IN" altLang="en-US" b="1" dirty="0">
                <a:solidFill>
                  <a:schemeClr val="accent1"/>
                </a:solidFill>
                <a:ea typeface="Cambria" panose="02040503050406030204" pitchFamily="18" charset="0"/>
                <a:cs typeface="Times New Roman" panose="02020603050405020304" pitchFamily="18" charset="0"/>
              </a:rPr>
              <a:t>AMAN BHARTI (MITU19BTCS0001)</a:t>
            </a:r>
            <a:endParaRPr lang="en-US" b="1" dirty="0">
              <a:solidFill>
                <a:schemeClr val="accent1"/>
              </a:solidFill>
              <a:ea typeface="Cambria" panose="02040503050406030204" pitchFamily="18" charset="0"/>
              <a:cs typeface="Times New Roman" panose="02020603050405020304" pitchFamily="18" charset="0"/>
            </a:endParaRPr>
          </a:p>
          <a:p>
            <a:pPr>
              <a:buNone/>
            </a:pPr>
            <a:endParaRPr lang="en-US" b="1" dirty="0">
              <a:ea typeface="Cambria" panose="020405030504060302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                                                    Guided  By</a:t>
            </a:r>
          </a:p>
          <a:p>
            <a:pPr>
              <a:buNone/>
            </a:pPr>
            <a:r>
              <a:rPr lang="en-US" b="1" dirty="0">
                <a:solidFill>
                  <a:schemeClr val="accent1"/>
                </a:solidFill>
                <a:latin typeface="Times New Roman" panose="02020603050405020304" pitchFamily="18" charset="0"/>
                <a:cs typeface="Times New Roman" panose="02020603050405020304" pitchFamily="18" charset="0"/>
              </a:rPr>
              <a:t>                                       Prof. </a:t>
            </a:r>
            <a:r>
              <a:rPr lang="en-IN" altLang="en-US" b="1" dirty="0">
                <a:solidFill>
                  <a:schemeClr val="accent1"/>
                </a:solidFill>
                <a:latin typeface="Times New Roman" panose="02020603050405020304" pitchFamily="18" charset="0"/>
                <a:cs typeface="Times New Roman" panose="02020603050405020304" pitchFamily="18" charset="0"/>
              </a:rPr>
              <a:t>SHAHIN MAKUBHAI</a:t>
            </a:r>
            <a:endParaRPr lang="en-US" b="1" dirty="0">
              <a:solidFill>
                <a:schemeClr val="accent1"/>
              </a:solidFill>
              <a:latin typeface="Perpetua" panose="02020502060401020303" pitchFamily="18" charset="0"/>
              <a:ea typeface="Segoe UI Black" panose="020B0A02040204020203" pitchFamily="34" charset="0"/>
              <a:cs typeface="Times New Roman" panose="02020603050405020304" pitchFamily="18" charset="0"/>
            </a:endParaRPr>
          </a:p>
          <a:p>
            <a:endParaRPr lang="en-US" dirty="0"/>
          </a:p>
          <a:p>
            <a:endParaRPr lang="en-IN" dirty="0"/>
          </a:p>
        </p:txBody>
      </p:sp>
      <p:sp>
        <p:nvSpPr>
          <p:cNvPr id="10" name="TextBox 9"/>
          <p:cNvSpPr txBox="1"/>
          <p:nvPr/>
        </p:nvSpPr>
        <p:spPr>
          <a:xfrm>
            <a:off x="1155700" y="5475605"/>
            <a:ext cx="6875145" cy="1198880"/>
          </a:xfrm>
          <a:prstGeom prst="rect">
            <a:avLst/>
          </a:prstGeom>
          <a:noFill/>
        </p:spPr>
        <p:txBody>
          <a:bodyPr wrap="square" rtlCol="0">
            <a:spAutoFit/>
          </a:bodyPr>
          <a:lstStyle/>
          <a:p>
            <a:pPr algn="ctr">
              <a:buNone/>
            </a:pPr>
            <a:r>
              <a:rPr lang="en-US" dirty="0">
                <a:latin typeface="Times New Roman" panose="02020603050405020304" pitchFamily="18" charset="0"/>
                <a:cs typeface="Times New Roman" panose="02020603050405020304" pitchFamily="18" charset="0"/>
              </a:rPr>
              <a:t>DEPARTMENT OF </a:t>
            </a:r>
            <a:r>
              <a:rPr lang="en-IN" altLang="en-US" dirty="0">
                <a:latin typeface="Times New Roman" panose="02020603050405020304" pitchFamily="18" charset="0"/>
                <a:cs typeface="Times New Roman" panose="02020603050405020304" pitchFamily="18" charset="0"/>
              </a:rPr>
              <a:t>COMPUTER SCIENCE AND</a:t>
            </a:r>
            <a:r>
              <a:rPr lang="en-US" dirty="0">
                <a:latin typeface="Times New Roman" panose="02020603050405020304" pitchFamily="18" charset="0"/>
                <a:cs typeface="Times New Roman" panose="02020603050405020304" pitchFamily="18" charset="0"/>
              </a:rPr>
              <a:t> ENGINEERING</a:t>
            </a:r>
          </a:p>
          <a:p>
            <a:pPr algn="ctr">
              <a:buNone/>
            </a:pPr>
            <a:r>
              <a:rPr lang="en-US" dirty="0">
                <a:latin typeface="Times New Roman" panose="02020603050405020304" pitchFamily="18" charset="0"/>
                <a:cs typeface="Times New Roman" panose="02020603050405020304" pitchFamily="18" charset="0"/>
              </a:rPr>
              <a:t>MIT SCHOOL OF ENGINEERING</a:t>
            </a:r>
          </a:p>
          <a:p>
            <a:pPr algn="ctr">
              <a:buNone/>
            </a:pPr>
            <a:r>
              <a:rPr lang="en-US" dirty="0">
                <a:latin typeface="Times New Roman" panose="02020603050405020304" pitchFamily="18" charset="0"/>
                <a:cs typeface="Times New Roman" panose="02020603050405020304" pitchFamily="18" charset="0"/>
              </a:rPr>
              <a:t>LONI, PUNE</a:t>
            </a:r>
          </a:p>
          <a:p>
            <a:endParaRPr lang="en-IN" dirty="0"/>
          </a:p>
        </p:txBody>
      </p:sp>
      <p:sp>
        <p:nvSpPr>
          <p:cNvPr id="12" name="TextBox 11"/>
          <p:cNvSpPr txBox="1"/>
          <p:nvPr/>
        </p:nvSpPr>
        <p:spPr>
          <a:xfrm>
            <a:off x="3741631" y="43096"/>
            <a:ext cx="1874872" cy="1015663"/>
          </a:xfrm>
          <a:prstGeom prst="rect">
            <a:avLst/>
          </a:prstGeom>
          <a:noFill/>
        </p:spPr>
        <p:txBody>
          <a:bodyPr wrap="none" rtlCol="0">
            <a:spAutoFit/>
          </a:bodyPr>
          <a:lstStyle/>
          <a:p>
            <a:pPr algn="ctr"/>
            <a:r>
              <a:rPr lang="en-US" sz="2000" b="1" dirty="0"/>
              <a:t>A Presentation </a:t>
            </a:r>
          </a:p>
          <a:p>
            <a:pPr algn="ctr"/>
            <a:r>
              <a:rPr lang="en-US" sz="2000" b="1" dirty="0"/>
              <a:t>on</a:t>
            </a:r>
          </a:p>
          <a:p>
            <a:pPr algn="ctr"/>
            <a:r>
              <a:rPr lang="en-US" sz="2000" b="1" dirty="0"/>
              <a:t>Mini project 3</a:t>
            </a:r>
            <a:endParaRPr lang="en-IN" sz="2000" b="1" dirty="0"/>
          </a:p>
        </p:txBody>
      </p:sp>
      <p:sp>
        <p:nvSpPr>
          <p:cNvPr id="16" name="Date Placeholder 15"/>
          <p:cNvSpPr>
            <a:spLocks noGrp="1"/>
          </p:cNvSpPr>
          <p:nvPr>
            <p:ph type="dt" sz="half" idx="10"/>
          </p:nvPr>
        </p:nvSpPr>
        <p:spPr/>
        <p:txBody>
          <a:bodyPr/>
          <a:lstStyle/>
          <a:p>
            <a:fld id="{61710F8F-77C4-492A-AA6A-ACE2FBFA65A9}" type="datetime1">
              <a:rPr lang="en-US" smtClean="0"/>
              <a:t>11/27/2021</a:t>
            </a:fld>
            <a:endParaRPr lang="en-US" dirty="0"/>
          </a:p>
        </p:txBody>
      </p:sp>
      <p:sp>
        <p:nvSpPr>
          <p:cNvPr id="19" name="Slide Number Placeholder 18"/>
          <p:cNvSpPr>
            <a:spLocks noGrp="1"/>
          </p:cNvSpPr>
          <p:nvPr>
            <p:ph type="sldNum" sz="quarter" idx="12"/>
          </p:nvPr>
        </p:nvSpPr>
        <p:spPr/>
        <p:txBody>
          <a:bodyPr/>
          <a:lstStyle/>
          <a:p>
            <a:fld id="{3125F7B6-21EC-477A-8914-ADF2262C5077}" type="slidenum">
              <a:rPr lang="en-US" smtClean="0"/>
              <a:t>1</a:t>
            </a:fld>
            <a:endParaRPr lang="en-US" dirty="0"/>
          </a:p>
        </p:txBody>
      </p:sp>
      <p:sp>
        <p:nvSpPr>
          <p:cNvPr id="20" name="Footer Placeholder 19"/>
          <p:cNvSpPr>
            <a:spLocks noGrp="1"/>
          </p:cNvSpPr>
          <p:nvPr>
            <p:ph type="ftr" sz="quarter" idx="11"/>
          </p:nvPr>
        </p:nvSpPr>
        <p:spPr/>
        <p:txBody>
          <a:bodyPr/>
          <a:lstStyle/>
          <a:p>
            <a:r>
              <a:rPr lang="de-DE"/>
              <a:t>MITSOE, MIT ADT UNIVERSITY, PUNE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2</a:t>
            </a:fld>
            <a:endParaRPr lang="en-US" dirty="0"/>
          </a:p>
        </p:txBody>
      </p:sp>
      <p:sp>
        <p:nvSpPr>
          <p:cNvPr id="6" name="Content Placeholder 5"/>
          <p:cNvSpPr>
            <a:spLocks noGrp="1"/>
          </p:cNvSpPr>
          <p:nvPr>
            <p:ph sz="quarter" idx="1"/>
          </p:nvPr>
        </p:nvSpPr>
        <p:spPr>
          <a:xfrm>
            <a:off x="914400" y="1447800"/>
            <a:ext cx="7689215" cy="4572000"/>
          </a:xfrm>
        </p:spPr>
        <p:txBody>
          <a:bodyPr>
            <a:normAutofit/>
          </a:bodyPr>
          <a:lstStyle/>
          <a:p>
            <a:r>
              <a:rPr lang="en-IN" altLang="en-US" sz="2400" dirty="0"/>
              <a:t>C</a:t>
            </a:r>
            <a:r>
              <a:rPr lang="en-US" sz="2400" dirty="0"/>
              <a:t>hoosing the most appropriate vehicle is a challenging task for the customers who are planning to buy a vehicle. It requires technical expertise to some extent and guidance to make the right choice by analyzing the customer’s requirements.</a:t>
            </a:r>
          </a:p>
          <a:p>
            <a:r>
              <a:rPr lang="en-US" sz="2400" dirty="0"/>
              <a:t> Thus, most of the vehicle buyers seek services from experts or consultants before buying a vehicle. Therefore, we are investigating a potential solution for this issue using modern machine learning technologies.</a:t>
            </a:r>
          </a:p>
        </p:txBody>
      </p:sp>
      <p:pic>
        <p:nvPicPr>
          <p:cNvPr id="7" name="Content Placeholder 6" descr="car-3189771_1920-e1558975802307"/>
          <p:cNvPicPr>
            <a:picLocks noGrp="1" noChangeAspect="1"/>
          </p:cNvPicPr>
          <p:nvPr>
            <p:ph sz="quarter" idx="2"/>
          </p:nvPr>
        </p:nvPicPr>
        <p:blipFill>
          <a:blip r:embed="rId2"/>
          <a:stretch>
            <a:fillRect/>
          </a:stretch>
        </p:blipFill>
        <p:spPr>
          <a:xfrm>
            <a:off x="4903470" y="4267200"/>
            <a:ext cx="3700145" cy="1970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DESIGN</a:t>
            </a:r>
          </a:p>
        </p:txBody>
      </p:sp>
      <p:sp>
        <p:nvSpPr>
          <p:cNvPr id="5" name="Date Placeholder 4"/>
          <p:cNvSpPr>
            <a:spLocks noGrp="1"/>
          </p:cNvSpPr>
          <p:nvPr>
            <p:ph type="dt" sz="half" idx="10"/>
          </p:nvPr>
        </p:nvSpPr>
        <p:spPr/>
        <p:txBody>
          <a:bodyPr/>
          <a:lstStyle/>
          <a:p>
            <a:fld id="{48453287-C730-4F05-AB3E-832E53E23837}" type="datetime1">
              <a:rPr lang="en-US" smtClean="0"/>
              <a:t>11/27/2021</a:t>
            </a:fld>
            <a:endParaRPr lang="en-US" dirty="0"/>
          </a:p>
        </p:txBody>
      </p:sp>
      <p:sp>
        <p:nvSpPr>
          <p:cNvPr id="6" name="Footer Placeholder 5"/>
          <p:cNvSpPr>
            <a:spLocks noGrp="1"/>
          </p:cNvSpPr>
          <p:nvPr>
            <p:ph type="ftr" sz="quarter" idx="11"/>
          </p:nvPr>
        </p:nvSpPr>
        <p:spPr/>
        <p:txBody>
          <a:bodyPr/>
          <a:lstStyle/>
          <a:p>
            <a:r>
              <a:rPr lang="de-DE"/>
              <a:t>MITSOE, MIT ADT UNIVERSITY, PUNE</a:t>
            </a:r>
            <a:endParaRPr lang="en-US" dirty="0"/>
          </a:p>
        </p:txBody>
      </p:sp>
      <p:sp>
        <p:nvSpPr>
          <p:cNvPr id="7" name="Slide Number Placeholder 6"/>
          <p:cNvSpPr>
            <a:spLocks noGrp="1"/>
          </p:cNvSpPr>
          <p:nvPr>
            <p:ph type="sldNum" sz="quarter" idx="12"/>
          </p:nvPr>
        </p:nvSpPr>
        <p:spPr/>
        <p:txBody>
          <a:bodyPr/>
          <a:lstStyle/>
          <a:p>
            <a:fld id="{3125F7B6-21EC-477A-8914-ADF2262C5077}" type="slidenum">
              <a:rPr lang="en-US" smtClean="0"/>
              <a:t>3</a:t>
            </a:fld>
            <a:endParaRPr lang="en-US" dirty="0"/>
          </a:p>
        </p:txBody>
      </p:sp>
      <p:pic>
        <p:nvPicPr>
          <p:cNvPr id="8" name="Content Placeholder 7" descr="Screenshot (1074)"/>
          <p:cNvPicPr>
            <a:picLocks noGrp="1" noChangeAspect="1"/>
          </p:cNvPicPr>
          <p:nvPr>
            <p:ph sz="quarter" idx="1"/>
          </p:nvPr>
        </p:nvPicPr>
        <p:blipFill>
          <a:blip r:embed="rId2"/>
          <a:stretch>
            <a:fillRect/>
          </a:stretch>
        </p:blipFill>
        <p:spPr>
          <a:xfrm>
            <a:off x="762000" y="1417638"/>
            <a:ext cx="7315200" cy="47545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 IMPLIMENTATION</a:t>
            </a:r>
          </a:p>
        </p:txBody>
      </p:sp>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4</a:t>
            </a:fld>
            <a:endParaRPr lang="en-US" dirty="0"/>
          </a:p>
        </p:txBody>
      </p:sp>
      <p:pic>
        <p:nvPicPr>
          <p:cNvPr id="7" name="Picture 1"/>
          <p:cNvPicPr>
            <a:picLocks noGrp="1" noChangeAspect="1"/>
          </p:cNvPicPr>
          <p:nvPr>
            <p:ph sz="quarter" idx="1"/>
          </p:nvPr>
        </p:nvPicPr>
        <p:blipFill>
          <a:blip r:embed="rId2"/>
          <a:stretch>
            <a:fillRect/>
          </a:stretch>
        </p:blipFill>
        <p:spPr>
          <a:xfrm>
            <a:off x="1295400" y="1295400"/>
            <a:ext cx="6877685" cy="1310640"/>
          </a:xfrm>
          <a:prstGeom prst="rect">
            <a:avLst/>
          </a:prstGeom>
          <a:noFill/>
          <a:ln>
            <a:noFill/>
          </a:ln>
        </p:spPr>
      </p:pic>
      <p:sp>
        <p:nvSpPr>
          <p:cNvPr id="8" name="Text Box 7"/>
          <p:cNvSpPr txBox="1"/>
          <p:nvPr/>
        </p:nvSpPr>
        <p:spPr>
          <a:xfrm>
            <a:off x="847725" y="2674620"/>
            <a:ext cx="7197725" cy="829945"/>
          </a:xfrm>
          <a:prstGeom prst="rect">
            <a:avLst/>
          </a:prstGeom>
          <a:noFill/>
        </p:spPr>
        <p:txBody>
          <a:bodyPr wrap="square" rtlCol="0">
            <a:spAutoFit/>
          </a:bodyPr>
          <a:lstStyle/>
          <a:p>
            <a:pPr marL="285750" indent="-285750">
              <a:buClr>
                <a:srgbClr val="D34817"/>
              </a:buClr>
              <a:buSzPct val="100000"/>
              <a:buFont typeface="Arial" panose="020B0604020202020204" pitchFamily="34" charset="0"/>
              <a:buChar char="•"/>
            </a:pPr>
            <a:r>
              <a:rPr lang="en-US" sz="2400"/>
              <a:t>first module is home page, which consists of</a:t>
            </a:r>
            <a:r>
              <a:rPr lang="en-IN" altLang="en-US" sz="2400"/>
              <a:t> </a:t>
            </a:r>
            <a:r>
              <a:rPr lang="en-US" sz="2400"/>
              <a:t>login screen for authenticate persons to entry and over view</a:t>
            </a:r>
            <a:r>
              <a:rPr lang="en-IN" altLang="en-US" sz="2400"/>
              <a:t> </a:t>
            </a:r>
            <a:r>
              <a:rPr lang="en-US" sz="2400"/>
              <a:t>about the system</a:t>
            </a:r>
          </a:p>
        </p:txBody>
      </p:sp>
      <p:pic>
        <p:nvPicPr>
          <p:cNvPr id="9" name="Content Placeholder 8" descr="Screenshot (1072)"/>
          <p:cNvPicPr>
            <a:picLocks noGrp="1" noChangeAspect="1"/>
          </p:cNvPicPr>
          <p:nvPr>
            <p:ph sz="quarter" idx="2"/>
          </p:nvPr>
        </p:nvPicPr>
        <p:blipFill>
          <a:blip r:embed="rId3"/>
          <a:stretch>
            <a:fillRect/>
          </a:stretch>
        </p:blipFill>
        <p:spPr>
          <a:xfrm>
            <a:off x="2393950" y="3523615"/>
            <a:ext cx="4679950" cy="27216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5"/>
            <a:ext cx="7772400" cy="2010410"/>
          </a:xfrm>
        </p:spPr>
        <p:txBody>
          <a:bodyPr>
            <a:normAutofit fontScale="90000"/>
          </a:bodyPr>
          <a:lstStyle/>
          <a:p>
            <a:pPr marL="342900" indent="-342900">
              <a:buClr>
                <a:srgbClr val="D34817"/>
              </a:buClr>
              <a:buFont typeface="Arial" panose="020B0604020202020204" pitchFamily="34" charset="0"/>
              <a:buChar char="•"/>
            </a:pPr>
            <a:r>
              <a:rPr lang="en-US" sz="2665" dirty="0"/>
              <a:t>The second phase of projects consist of</a:t>
            </a:r>
            <a:r>
              <a:rPr lang="en-IN" altLang="en-US" sz="2665" dirty="0"/>
              <a:t> </a:t>
            </a:r>
            <a:r>
              <a:rPr lang="en-US" sz="2665" dirty="0"/>
              <a:t>various available functions such as load and clean data,</a:t>
            </a:r>
            <a:r>
              <a:rPr lang="en-IN" altLang="en-US" sz="2665" dirty="0"/>
              <a:t> </a:t>
            </a:r>
            <a:r>
              <a:rPr lang="en-US" sz="2665" dirty="0"/>
              <a:t>suggest me a car, Compare Car models and different statistics</a:t>
            </a:r>
            <a:r>
              <a:rPr lang="en-IN" altLang="en-US" sz="2665" dirty="0"/>
              <a:t> </a:t>
            </a:r>
            <a:r>
              <a:rPr lang="en-US" sz="2665" dirty="0"/>
              <a:t>about various car modules. Each and every module has</a:t>
            </a:r>
            <a:r>
              <a:rPr lang="en-IN" altLang="en-US" sz="2665" dirty="0"/>
              <a:t> </a:t>
            </a:r>
            <a:r>
              <a:rPr lang="en-US" sz="2665" dirty="0"/>
              <a:t>specific functions and operations</a:t>
            </a:r>
          </a:p>
        </p:txBody>
      </p:sp>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5</a:t>
            </a:fld>
            <a:endParaRPr lang="en-US" dirty="0"/>
          </a:p>
        </p:txBody>
      </p:sp>
      <p:pic>
        <p:nvPicPr>
          <p:cNvPr id="7" name="Content Placeholder 6" descr="Screenshot (1073)"/>
          <p:cNvPicPr>
            <a:picLocks noGrp="1" noChangeAspect="1"/>
          </p:cNvPicPr>
          <p:nvPr>
            <p:ph sz="quarter" idx="1"/>
          </p:nvPr>
        </p:nvPicPr>
        <p:blipFill>
          <a:blip r:embed="rId2"/>
          <a:stretch>
            <a:fillRect/>
          </a:stretch>
        </p:blipFill>
        <p:spPr>
          <a:xfrm>
            <a:off x="1486535" y="2286000"/>
            <a:ext cx="6170295" cy="3594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6</a:t>
            </a:fld>
            <a:endParaRPr lang="en-US" dirty="0"/>
          </a:p>
        </p:txBody>
      </p:sp>
      <p:pic>
        <p:nvPicPr>
          <p:cNvPr id="6" name="Content Placeholder 5" descr="Screenshot (1075)"/>
          <p:cNvPicPr>
            <a:picLocks noGrp="1" noChangeAspect="1"/>
          </p:cNvPicPr>
          <p:nvPr>
            <p:ph sz="quarter" idx="1"/>
          </p:nvPr>
        </p:nvPicPr>
        <p:blipFill>
          <a:blip r:embed="rId2"/>
          <a:srcRect l="15686" t="15149" r="14706" b="11649"/>
          <a:stretch>
            <a:fillRect/>
          </a:stretch>
        </p:blipFill>
        <p:spPr>
          <a:xfrm>
            <a:off x="609600" y="381000"/>
            <a:ext cx="5257800" cy="2957830"/>
          </a:xfrm>
          <a:prstGeom prst="rect">
            <a:avLst/>
          </a:prstGeom>
        </p:spPr>
      </p:pic>
      <p:pic>
        <p:nvPicPr>
          <p:cNvPr id="7" name="Content Placeholder 6" descr="Screenshot (1076)"/>
          <p:cNvPicPr>
            <a:picLocks noGrp="1" noChangeAspect="1"/>
          </p:cNvPicPr>
          <p:nvPr>
            <p:ph sz="quarter" idx="2"/>
          </p:nvPr>
        </p:nvPicPr>
        <p:blipFill>
          <a:blip r:embed="rId3"/>
          <a:srcRect l="24898" t="28335" r="24289" b="24691"/>
          <a:stretch>
            <a:fillRect/>
          </a:stretch>
        </p:blipFill>
        <p:spPr>
          <a:xfrm>
            <a:off x="3239135" y="3413125"/>
            <a:ext cx="5304790" cy="2759075"/>
          </a:xfrm>
          <a:prstGeom prst="rect">
            <a:avLst/>
          </a:prstGeom>
        </p:spPr>
      </p:pic>
      <p:sp>
        <p:nvSpPr>
          <p:cNvPr id="9" name="Title 8"/>
          <p:cNvSpPr>
            <a:spLocks noGrp="1"/>
          </p:cNvSpPr>
          <p:nvPr>
            <p:ph type="title"/>
          </p:nvPr>
        </p:nvSpPr>
        <p:spPr>
          <a:xfrm>
            <a:off x="6093460" y="274955"/>
            <a:ext cx="2593340" cy="3064510"/>
          </a:xfrm>
        </p:spPr>
        <p:txBody>
          <a:bodyPr>
            <a:normAutofit/>
          </a:bodyPr>
          <a:lstStyle/>
          <a:p>
            <a:r>
              <a:rPr lang="en-US" sz="2400" dirty="0">
                <a:sym typeface="+mn-ea"/>
              </a:rPr>
              <a:t>Clicking on</a:t>
            </a:r>
            <a:r>
              <a:rPr lang="en-IN" altLang="en-US" sz="2400" dirty="0">
                <a:sym typeface="+mn-ea"/>
              </a:rPr>
              <a:t> </a:t>
            </a:r>
            <a:r>
              <a:rPr lang="en-US" sz="2400" dirty="0">
                <a:sym typeface="+mn-ea"/>
              </a:rPr>
              <a:t>“Suggest me a Car”</a:t>
            </a:r>
            <a:r>
              <a:rPr lang="en-IN" altLang="en-US" sz="2400" dirty="0">
                <a:sym typeface="+mn-ea"/>
              </a:rPr>
              <a:t> </a:t>
            </a:r>
            <a:r>
              <a:rPr lang="en-US" sz="2400" dirty="0">
                <a:sym typeface="+mn-ea"/>
              </a:rPr>
              <a:t>in the MENU FRAME</a:t>
            </a:r>
            <a:r>
              <a:rPr lang="en-IN" altLang="en-US" sz="2400" dirty="0">
                <a:sym typeface="+mn-ea"/>
              </a:rPr>
              <a:t> </a:t>
            </a:r>
            <a:r>
              <a:rPr lang="en-US" sz="2400" dirty="0">
                <a:sym typeface="+mn-ea"/>
              </a:rPr>
              <a:t>brings you on this</a:t>
            </a:r>
            <a:r>
              <a:rPr lang="en-IN" altLang="en-US" sz="2400" dirty="0">
                <a:sym typeface="+mn-ea"/>
              </a:rPr>
              <a:t> </a:t>
            </a:r>
            <a:r>
              <a:rPr lang="en-US" sz="2400" dirty="0">
                <a:sym typeface="+mn-ea"/>
              </a:rPr>
              <a:t>frame. </a:t>
            </a:r>
            <a:br>
              <a:rPr lang="en-IN" altLang="en-US" sz="2665" dirty="0"/>
            </a:br>
            <a:endParaRPr lang="en-US" sz="2665"/>
          </a:p>
        </p:txBody>
      </p:sp>
      <p:sp>
        <p:nvSpPr>
          <p:cNvPr id="10" name="Text Box 9"/>
          <p:cNvSpPr txBox="1"/>
          <p:nvPr/>
        </p:nvSpPr>
        <p:spPr>
          <a:xfrm>
            <a:off x="594995" y="3768725"/>
            <a:ext cx="2453005" cy="1568450"/>
          </a:xfrm>
          <a:prstGeom prst="rect">
            <a:avLst/>
          </a:prstGeom>
          <a:noFill/>
        </p:spPr>
        <p:txBody>
          <a:bodyPr wrap="square" rtlCol="0">
            <a:spAutoFit/>
          </a:bodyPr>
          <a:lstStyle/>
          <a:p>
            <a:r>
              <a:rPr lang="en-IN" altLang="en-US" sz="2400" dirty="0">
                <a:latin typeface="+mj-lt"/>
                <a:cs typeface="+mj-lt"/>
                <a:sym typeface="+mn-ea"/>
              </a:rPr>
              <a:t>In t</a:t>
            </a:r>
            <a:r>
              <a:rPr lang="en-US" sz="2400" dirty="0">
                <a:latin typeface="+mj-lt"/>
                <a:cs typeface="+mj-lt"/>
                <a:sym typeface="+mn-ea"/>
              </a:rPr>
              <a:t>his window</a:t>
            </a:r>
            <a:r>
              <a:rPr lang="en-IN" altLang="en-US" sz="2400" dirty="0">
                <a:latin typeface="+mj-lt"/>
                <a:cs typeface="+mj-lt"/>
                <a:sym typeface="+mn-ea"/>
              </a:rPr>
              <a:t>, you can input your data to get suggetions.</a:t>
            </a:r>
            <a:endParaRPr lang="en-US" sz="2400">
              <a:latin typeface="+mj-lt"/>
              <a:cs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5525770"/>
          </a:xfrm>
        </p:spPr>
        <p:txBody>
          <a:bodyPr>
            <a:noAutofit/>
          </a:bodyPr>
          <a:lstStyle/>
          <a:p>
            <a:pPr marL="0" indent="0">
              <a:buClr>
                <a:srgbClr val="D34817"/>
              </a:buClr>
            </a:pPr>
            <a:r>
              <a:rPr lang="en-IN" altLang="en-US" sz="5400" dirty="0">
                <a:solidFill>
                  <a:srgbClr val="FF0000"/>
                </a:solidFill>
              </a:rPr>
              <a:t>.. </a:t>
            </a:r>
            <a:r>
              <a:rPr lang="en-US" sz="1800" dirty="0">
                <a:solidFill>
                  <a:schemeClr val="tx1"/>
                </a:solidFill>
              </a:rPr>
              <a:t>This system is mainly help clients to purchase car without</a:t>
            </a:r>
            <a:r>
              <a:rPr lang="en-IN" altLang="en-US" sz="1800" dirty="0">
                <a:solidFill>
                  <a:schemeClr val="tx1"/>
                </a:solidFill>
              </a:rPr>
              <a:t> </a:t>
            </a:r>
            <a:r>
              <a:rPr lang="en-US" sz="1800" dirty="0">
                <a:solidFill>
                  <a:schemeClr val="tx1"/>
                </a:solidFill>
              </a:rPr>
              <a:t>more knowledge about car, also suggests various options</a:t>
            </a:r>
            <a:r>
              <a:rPr lang="en-IN" altLang="en-US" sz="1800" dirty="0">
                <a:solidFill>
                  <a:schemeClr val="tx1"/>
                </a:solidFill>
              </a:rPr>
              <a:t> </a:t>
            </a:r>
            <a:r>
              <a:rPr lang="en-US" sz="1800" dirty="0">
                <a:solidFill>
                  <a:schemeClr val="tx1"/>
                </a:solidFill>
              </a:rPr>
              <a:t>available based on the customer requirements.</a:t>
            </a:r>
            <a:br>
              <a:rPr lang="en-US" sz="2000" dirty="0">
                <a:solidFill>
                  <a:schemeClr val="tx1"/>
                </a:solidFill>
              </a:rPr>
            </a:br>
            <a:r>
              <a:rPr lang="en-IN" altLang="en-US" sz="4800" dirty="0">
                <a:solidFill>
                  <a:srgbClr val="FF0000"/>
                </a:solidFill>
                <a:sym typeface="+mn-ea"/>
              </a:rPr>
              <a:t>.. </a:t>
            </a:r>
            <a:r>
              <a:rPr lang="en-US" sz="1800" dirty="0">
                <a:solidFill>
                  <a:schemeClr val="tx1"/>
                </a:solidFill>
                <a:sym typeface="+mn-ea"/>
              </a:rPr>
              <a:t>This system</a:t>
            </a:r>
            <a:r>
              <a:rPr lang="en-IN" altLang="en-US" sz="1800" dirty="0">
                <a:solidFill>
                  <a:schemeClr val="tx1"/>
                </a:solidFill>
                <a:sym typeface="+mn-ea"/>
              </a:rPr>
              <a:t> </a:t>
            </a:r>
            <a:r>
              <a:rPr lang="en-US" sz="1800" dirty="0">
                <a:solidFill>
                  <a:schemeClr val="tx1"/>
                </a:solidFill>
                <a:sym typeface="+mn-ea"/>
              </a:rPr>
              <a:t>has the potential to reduce a lot of research work of the user. It</a:t>
            </a:r>
            <a:r>
              <a:rPr lang="en-IN" altLang="en-US" sz="1800" dirty="0">
                <a:solidFill>
                  <a:schemeClr val="tx1"/>
                </a:solidFill>
                <a:sym typeface="+mn-ea"/>
              </a:rPr>
              <a:t> </a:t>
            </a:r>
            <a:r>
              <a:rPr lang="en-US" sz="1800" dirty="0">
                <a:solidFill>
                  <a:schemeClr val="tx1"/>
                </a:solidFill>
                <a:sym typeface="+mn-ea"/>
              </a:rPr>
              <a:t>can correctly suggest the user car model(s) based on his/her</a:t>
            </a:r>
            <a:r>
              <a:rPr lang="en-IN" altLang="en-US" sz="1800" dirty="0">
                <a:solidFill>
                  <a:schemeClr val="tx1"/>
                </a:solidFill>
                <a:sym typeface="+mn-ea"/>
              </a:rPr>
              <a:t> </a:t>
            </a:r>
            <a:r>
              <a:rPr lang="en-US" sz="1800" dirty="0">
                <a:solidFill>
                  <a:schemeClr val="tx1"/>
                </a:solidFill>
                <a:sym typeface="+mn-ea"/>
              </a:rPr>
              <a:t>requirements. To provide accurate and up-to-date information</a:t>
            </a:r>
            <a:r>
              <a:rPr lang="en-IN" altLang="en-US" sz="1800" dirty="0">
                <a:solidFill>
                  <a:schemeClr val="tx1"/>
                </a:solidFill>
                <a:sym typeface="+mn-ea"/>
              </a:rPr>
              <a:t> </a:t>
            </a:r>
            <a:r>
              <a:rPr lang="en-US" sz="1800" dirty="0">
                <a:solidFill>
                  <a:schemeClr val="tx1"/>
                </a:solidFill>
                <a:sym typeface="+mn-ea"/>
              </a:rPr>
              <a:t>to the user, links are provided for each car model. </a:t>
            </a:r>
            <a:br>
              <a:rPr lang="en-US" sz="2000" dirty="0">
                <a:solidFill>
                  <a:schemeClr val="tx1"/>
                </a:solidFill>
                <a:sym typeface="+mn-ea"/>
              </a:rPr>
            </a:br>
            <a:r>
              <a:rPr lang="en-IN" altLang="en-US" sz="4800" dirty="0">
                <a:solidFill>
                  <a:srgbClr val="FF0000"/>
                </a:solidFill>
                <a:sym typeface="+mn-ea"/>
              </a:rPr>
              <a:t>.. </a:t>
            </a:r>
            <a:r>
              <a:rPr lang="en-US" sz="1800" dirty="0">
                <a:solidFill>
                  <a:schemeClr val="tx1"/>
                </a:solidFill>
                <a:sym typeface="+mn-ea"/>
              </a:rPr>
              <a:t>The user</a:t>
            </a:r>
            <a:r>
              <a:rPr lang="en-IN" altLang="en-US" sz="1800" dirty="0">
                <a:solidFill>
                  <a:schemeClr val="tx1"/>
                </a:solidFill>
                <a:sym typeface="+mn-ea"/>
              </a:rPr>
              <a:t> </a:t>
            </a:r>
            <a:r>
              <a:rPr lang="en-US" sz="1800" dirty="0">
                <a:solidFill>
                  <a:schemeClr val="tx1"/>
                </a:solidFill>
                <a:sym typeface="+mn-ea"/>
              </a:rPr>
              <a:t>can click on the link and thereby get the latest, updated</a:t>
            </a:r>
            <a:r>
              <a:rPr lang="en-IN" altLang="en-US" sz="1800" dirty="0">
                <a:solidFill>
                  <a:schemeClr val="tx1"/>
                </a:solidFill>
                <a:sym typeface="+mn-ea"/>
              </a:rPr>
              <a:t> </a:t>
            </a:r>
            <a:r>
              <a:rPr lang="en-US" sz="1800" dirty="0">
                <a:solidFill>
                  <a:schemeClr val="tx1"/>
                </a:solidFill>
                <a:sym typeface="+mn-ea"/>
              </a:rPr>
              <a:t>information on the internet. This is very useful as the user can</a:t>
            </a:r>
            <a:r>
              <a:rPr lang="en-IN" altLang="en-US" sz="1800" dirty="0">
                <a:solidFill>
                  <a:schemeClr val="tx1"/>
                </a:solidFill>
                <a:sym typeface="+mn-ea"/>
              </a:rPr>
              <a:t> </a:t>
            </a:r>
            <a:r>
              <a:rPr lang="en-US" sz="1800" dirty="0">
                <a:solidFill>
                  <a:schemeClr val="tx1"/>
                </a:solidFill>
                <a:sym typeface="+mn-ea"/>
              </a:rPr>
              <a:t>view the images, 360 degrees view of the car, reviews of other</a:t>
            </a:r>
            <a:r>
              <a:rPr lang="en-IN" altLang="en-US" sz="1800" dirty="0">
                <a:solidFill>
                  <a:schemeClr val="tx1"/>
                </a:solidFill>
                <a:sym typeface="+mn-ea"/>
              </a:rPr>
              <a:t> </a:t>
            </a:r>
            <a:r>
              <a:rPr lang="en-US" sz="1800" dirty="0">
                <a:solidFill>
                  <a:schemeClr val="tx1"/>
                </a:solidFill>
                <a:sym typeface="+mn-ea"/>
              </a:rPr>
              <a:t>users, ratings, etc. </a:t>
            </a:r>
            <a:br>
              <a:rPr lang="en-US" sz="2000" dirty="0">
                <a:solidFill>
                  <a:schemeClr val="tx1"/>
                </a:solidFill>
                <a:sym typeface="+mn-ea"/>
              </a:rPr>
            </a:br>
            <a:r>
              <a:rPr lang="en-IN" altLang="en-US" dirty="0">
                <a:solidFill>
                  <a:srgbClr val="FF0000"/>
                </a:solidFill>
                <a:sym typeface="+mn-ea"/>
              </a:rPr>
              <a:t>.. </a:t>
            </a:r>
            <a:r>
              <a:rPr lang="en-US" sz="1800" dirty="0">
                <a:solidFill>
                  <a:schemeClr val="tx1"/>
                </a:solidFill>
                <a:sym typeface="+mn-ea"/>
              </a:rPr>
              <a:t>Data Visualization helps to see the analysis</a:t>
            </a:r>
            <a:r>
              <a:rPr lang="en-IN" altLang="en-US" sz="1800" dirty="0">
                <a:solidFill>
                  <a:schemeClr val="tx1"/>
                </a:solidFill>
                <a:sym typeface="+mn-ea"/>
              </a:rPr>
              <a:t> </a:t>
            </a:r>
            <a:r>
              <a:rPr lang="en-US" sz="1800" dirty="0">
                <a:solidFill>
                  <a:schemeClr val="tx1"/>
                </a:solidFill>
                <a:sym typeface="+mn-ea"/>
              </a:rPr>
              <a:t>of the available car models at a glance. If user is low on</a:t>
            </a:r>
            <a:r>
              <a:rPr lang="en-IN" altLang="en-US" sz="1800" dirty="0">
                <a:solidFill>
                  <a:schemeClr val="tx1"/>
                </a:solidFill>
                <a:sym typeface="+mn-ea"/>
              </a:rPr>
              <a:t> </a:t>
            </a:r>
            <a:r>
              <a:rPr lang="en-US" sz="1800" dirty="0">
                <a:solidFill>
                  <a:schemeClr val="tx1"/>
                </a:solidFill>
                <a:sym typeface="+mn-ea"/>
              </a:rPr>
              <a:t>budget, he/she has an option to view Car Loans of popular</a:t>
            </a:r>
            <a:r>
              <a:rPr lang="en-IN" altLang="en-US" sz="1800" dirty="0">
                <a:solidFill>
                  <a:schemeClr val="tx1"/>
                </a:solidFill>
                <a:sym typeface="+mn-ea"/>
              </a:rPr>
              <a:t> </a:t>
            </a:r>
            <a:r>
              <a:rPr lang="en-US" sz="1800" dirty="0">
                <a:solidFill>
                  <a:schemeClr val="tx1"/>
                </a:solidFill>
                <a:sym typeface="+mn-ea"/>
              </a:rPr>
              <a:t>banks and direct links to get the same. This system can surely</a:t>
            </a:r>
            <a:r>
              <a:rPr lang="en-IN" altLang="en-US" sz="1800" dirty="0">
                <a:solidFill>
                  <a:schemeClr val="tx1"/>
                </a:solidFill>
                <a:sym typeface="+mn-ea"/>
              </a:rPr>
              <a:t> </a:t>
            </a:r>
            <a:r>
              <a:rPr lang="en-US" sz="1800" dirty="0">
                <a:solidFill>
                  <a:schemeClr val="tx1"/>
                </a:solidFill>
                <a:sym typeface="+mn-ea"/>
              </a:rPr>
              <a:t>help to choose the appropriate car meeting the user’s</a:t>
            </a:r>
            <a:r>
              <a:rPr lang="en-IN" altLang="en-US" sz="1800" dirty="0">
                <a:solidFill>
                  <a:schemeClr val="tx1"/>
                </a:solidFill>
                <a:sym typeface="+mn-ea"/>
              </a:rPr>
              <a:t> </a:t>
            </a:r>
            <a:r>
              <a:rPr lang="en-US" sz="1800" dirty="0">
                <a:solidFill>
                  <a:schemeClr val="tx1"/>
                </a:solidFill>
                <a:sym typeface="+mn-ea"/>
              </a:rPr>
              <a:t>requirements.</a:t>
            </a:r>
            <a:r>
              <a:rPr lang="en-US" sz="1800" dirty="0">
                <a:solidFill>
                  <a:schemeClr val="tx1"/>
                </a:solidFill>
              </a:rPr>
              <a:t> </a:t>
            </a:r>
          </a:p>
        </p:txBody>
      </p:sp>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086600" cy="5029200"/>
          </a:xfrm>
        </p:spPr>
        <p:txBody>
          <a:bodyPr/>
          <a:lstStyle/>
          <a:p>
            <a:r>
              <a:rPr lang="en-US" dirty="0"/>
              <a:t>  </a:t>
            </a:r>
            <a:r>
              <a:rPr lang="en-US" sz="8000" dirty="0"/>
              <a:t>THANK YOU</a:t>
            </a:r>
          </a:p>
        </p:txBody>
      </p:sp>
      <p:sp>
        <p:nvSpPr>
          <p:cNvPr id="3" name="Date Placeholder 2"/>
          <p:cNvSpPr>
            <a:spLocks noGrp="1"/>
          </p:cNvSpPr>
          <p:nvPr>
            <p:ph type="dt" sz="half" idx="10"/>
          </p:nvPr>
        </p:nvSpPr>
        <p:spPr/>
        <p:txBody>
          <a:bodyPr/>
          <a:lstStyle/>
          <a:p>
            <a:fld id="{E2F929E4-C2C0-475C-90F4-D5435CF8B7DE}" type="datetime1">
              <a:rPr lang="en-US" smtClean="0"/>
              <a:t>11/27/2021</a:t>
            </a:fld>
            <a:endParaRPr lang="en-US" dirty="0"/>
          </a:p>
        </p:txBody>
      </p:sp>
      <p:sp>
        <p:nvSpPr>
          <p:cNvPr id="4" name="Footer Placeholder 3"/>
          <p:cNvSpPr>
            <a:spLocks noGrp="1"/>
          </p:cNvSpPr>
          <p:nvPr>
            <p:ph type="ftr" sz="quarter" idx="11"/>
          </p:nvPr>
        </p:nvSpPr>
        <p:spPr/>
        <p:txBody>
          <a:bodyPr/>
          <a:lstStyle/>
          <a:p>
            <a:r>
              <a:rPr lang="de-DE"/>
              <a:t>MITSOE, MIT ADT UNIVERSITY, PUNE</a:t>
            </a:r>
            <a:endParaRPr lang="en-US" dirty="0"/>
          </a:p>
        </p:txBody>
      </p:sp>
      <p:sp>
        <p:nvSpPr>
          <p:cNvPr id="5" name="Slide Number Placeholder 4"/>
          <p:cNvSpPr>
            <a:spLocks noGrp="1"/>
          </p:cNvSpPr>
          <p:nvPr>
            <p:ph type="sldNum" sz="quarter" idx="12"/>
          </p:nvPr>
        </p:nvSpPr>
        <p:spPr/>
        <p:txBody>
          <a:bodyPr/>
          <a:lstStyle/>
          <a:p>
            <a:fld id="{3125F7B6-21EC-477A-8914-ADF2262C5077}" type="slidenum">
              <a:rPr lang="en-US" smtClean="0"/>
              <a:t>8</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506</Words>
  <Application>Microsoft Office PowerPoint</Application>
  <PresentationFormat>On-screen Show (4:3)</PresentationFormat>
  <Paragraphs>53</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Cambria</vt:lpstr>
      <vt:lpstr>Franklin Gothic Book</vt:lpstr>
      <vt:lpstr>Modern No. 20</vt:lpstr>
      <vt:lpstr>Perpetua</vt:lpstr>
      <vt:lpstr>Times New Roman</vt:lpstr>
      <vt:lpstr>Wingdings 2</vt:lpstr>
      <vt:lpstr>Equity</vt:lpstr>
      <vt:lpstr>PowerPoint Presentation</vt:lpstr>
      <vt:lpstr>INTRODUCTION</vt:lpstr>
      <vt:lpstr>DESIGN</vt:lpstr>
      <vt:lpstr>PROJECT IMPLIMENTATION</vt:lpstr>
      <vt:lpstr>The second phase of projects consist of various available functions such as load and clean data, suggest me a car, Compare Car models and different statistics about various car modules. Each and every module has specific functions and operations</vt:lpstr>
      <vt:lpstr>Clicking on “Suggest me a Car” in the MENU FRAME brings you on this frame.  </vt:lpstr>
      <vt:lpstr>.. This system is mainly help clients to purchase car without more knowledge about car, also suggests various options available based on the customer requirements. .. This system has the potential to reduce a lot of research work of the user. It can correctly suggest the user car model(s) based on his/her requirements. To provide accurate and up-to-date information to the user, links are provided for each car model.  .. The user can click on the link and thereby get the latest, updated information on the internet. This is very useful as the user can view the images, 360 degrees view of the car, reviews of other users, ratings, etc.  .. Data Visualization helps to see the analysis of the available car models at a glance. If user is low on budget, he/she has an option to view Car Loans of popular banks and direct links to get the same. This system can surely help to choose the appropriate car meeting the user’s requirements. </vt:lpstr>
      <vt:lpstr>  THANK YOU</vt:lpstr>
    </vt:vector>
  </TitlesOfParts>
  <Company>bscoer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How to Present Scientific Paper</dc:title>
  <dc:creator>tssm</dc:creator>
  <cp:lastModifiedBy>Aman raj</cp:lastModifiedBy>
  <cp:revision>377</cp:revision>
  <dcterms:created xsi:type="dcterms:W3CDTF">2016-01-21T09:24:00Z</dcterms:created>
  <dcterms:modified xsi:type="dcterms:W3CDTF">2021-11-27T03:57:21Z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1E0E5B78D02B41C88338938C14BEC763</vt:lpwstr>
  </property>
  <property fmtid="{D5CDD505-2E9C-101B-9397-08002B2CF9AE}" pid="3" name="KSOProductBuildVer">
    <vt:lpwstr>1033-11.2.0.10307</vt:lpwstr>
  </property>
</Properties>
</file>