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sldIdLst>
    <p:sldId id="256" r:id="rId2"/>
    <p:sldId id="257" r:id="rId3"/>
    <p:sldId id="258" r:id="rId4"/>
    <p:sldId id="268" r:id="rId5"/>
    <p:sldId id="269" r:id="rId6"/>
    <p:sldId id="270" r:id="rId7"/>
    <p:sldId id="271" r:id="rId8"/>
    <p:sldId id="272" r:id="rId9"/>
    <p:sldId id="259" r:id="rId10"/>
    <p:sldId id="260" r:id="rId11"/>
    <p:sldId id="261" r:id="rId12"/>
    <p:sldId id="262" r:id="rId13"/>
    <p:sldId id="263"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21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0764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684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431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1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635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2379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49256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2608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5540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74729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CB4B4D-7CA3-9044-876B-883B54F8677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1039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00330-020-06986-4" TargetMode="External"/><Relationship Id="rId2" Type="http://schemas.openxmlformats.org/officeDocument/2006/relationships/hyperlink" Target="https://doi.org/10.1186/2193-1801-2-23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ctrTitle"/>
          </p:nvPr>
        </p:nvSpPr>
        <p:spPr>
          <a:xfrm>
            <a:off x="624888" y="484017"/>
            <a:ext cx="10942223" cy="3864048"/>
          </a:xfrm>
          <a:prstGeom prst="rect">
            <a:avLst/>
          </a:prstGeom>
        </p:spPr>
        <p:txBody>
          <a:bodyPr>
            <a:normAutofit/>
          </a:bodyPr>
          <a:lstStyle/>
          <a:p>
            <a:pPr>
              <a:defRPr>
                <a:solidFill>
                  <a:srgbClr val="222222"/>
                </a:solidFill>
                <a:latin typeface="Arial"/>
                <a:ea typeface="Arial"/>
                <a:cs typeface="Arial"/>
                <a:sym typeface="Arial"/>
              </a:defRPr>
            </a:pPr>
            <a:r>
              <a:rPr lang="en-US" sz="6700" dirty="0"/>
              <a:t>Analysis of heart disease and lung cancer dataset using Machine learning</a:t>
            </a:r>
            <a:br>
              <a:rPr lang="en-US" dirty="0"/>
            </a:br>
            <a:br>
              <a:rPr lang="en-US" sz="2800" dirty="0"/>
            </a:br>
            <a:r>
              <a:rPr lang="en-US" sz="2800" dirty="0"/>
              <a:t>Winter semester 2022-23</a:t>
            </a:r>
          </a:p>
        </p:txBody>
      </p:sp>
      <p:sp>
        <p:nvSpPr>
          <p:cNvPr id="130" name="Subtitle 2"/>
          <p:cNvSpPr txBox="1">
            <a:spLocks noGrp="1"/>
          </p:cNvSpPr>
          <p:nvPr>
            <p:ph type="subTitle" idx="1"/>
          </p:nvPr>
        </p:nvSpPr>
        <p:spPr>
          <a:xfrm>
            <a:off x="624888" y="4676809"/>
            <a:ext cx="10572000" cy="1510562"/>
          </a:xfrm>
          <a:prstGeom prst="rect">
            <a:avLst/>
          </a:prstGeom>
        </p:spPr>
        <p:txBody>
          <a:bodyPr>
            <a:normAutofit fontScale="85000" lnSpcReduction="20000"/>
          </a:bodyPr>
          <a:lstStyle/>
          <a:p>
            <a:pPr>
              <a:lnSpc>
                <a:spcPct val="90000"/>
              </a:lnSpc>
            </a:pPr>
            <a:r>
              <a:rPr dirty="0"/>
              <a:t>Presented by-</a:t>
            </a:r>
          </a:p>
          <a:p>
            <a:pPr>
              <a:lnSpc>
                <a:spcPct val="90000"/>
              </a:lnSpc>
            </a:pPr>
            <a:r>
              <a:rPr dirty="0"/>
              <a:t>AMAN LAKHMANI 19BEC0787</a:t>
            </a:r>
          </a:p>
          <a:p>
            <a:pPr>
              <a:lnSpc>
                <a:spcPct val="90000"/>
              </a:lnSpc>
            </a:pPr>
            <a:r>
              <a:rPr dirty="0"/>
              <a:t>AYUSH SINGH 19BEC0754</a:t>
            </a:r>
          </a:p>
          <a:p>
            <a:pPr>
              <a:lnSpc>
                <a:spcPct val="90000"/>
              </a:lnSpc>
            </a:pPr>
            <a:r>
              <a:rPr dirty="0"/>
              <a:t>ATHARV ARYA 19BEC075</a:t>
            </a:r>
            <a:r>
              <a:rPr lang="en-IN" dirty="0"/>
              <a:t>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p>
            <a:r>
              <a:t>Algorithms For Data Analysis</a:t>
            </a:r>
          </a:p>
        </p:txBody>
      </p:sp>
      <p:sp>
        <p:nvSpPr>
          <p:cNvPr id="142" name="Content Placeholder 2"/>
          <p:cNvSpPr txBox="1">
            <a:spLocks noGrp="1"/>
          </p:cNvSpPr>
          <p:nvPr>
            <p:ph idx="1"/>
          </p:nvPr>
        </p:nvSpPr>
        <p:spPr>
          <a:xfrm>
            <a:off x="1097280" y="2537926"/>
            <a:ext cx="10058400" cy="3331167"/>
          </a:xfrm>
          <a:prstGeom prst="rect">
            <a:avLst/>
          </a:prstGeom>
        </p:spPr>
        <p:txBody>
          <a:bodyPr/>
          <a:lstStyle/>
          <a:p>
            <a:pPr marL="0" indent="0">
              <a:buSzTx/>
              <a:buFont typeface="Wingdings 2"/>
              <a:buNone/>
            </a:pPr>
            <a:endParaRPr dirty="0"/>
          </a:p>
          <a:p>
            <a:r>
              <a:rPr dirty="0"/>
              <a:t>Random Forest </a:t>
            </a:r>
          </a:p>
          <a:p>
            <a:r>
              <a:rPr dirty="0"/>
              <a:t>SVM</a:t>
            </a:r>
          </a:p>
          <a:p>
            <a:r>
              <a:rPr dirty="0"/>
              <a:t>Logistic regression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prstGeom prst="rect">
            <a:avLst/>
          </a:prstGeom>
        </p:spPr>
        <p:txBody>
          <a:bodyPr/>
          <a:lstStyle/>
          <a:p>
            <a:r>
              <a:t>Random Forest</a:t>
            </a:r>
          </a:p>
        </p:txBody>
      </p:sp>
      <p:sp>
        <p:nvSpPr>
          <p:cNvPr id="145" name="Content Placeholder 2"/>
          <p:cNvSpPr txBox="1">
            <a:spLocks noGrp="1"/>
          </p:cNvSpPr>
          <p:nvPr>
            <p:ph idx="1"/>
          </p:nvPr>
        </p:nvSpPr>
        <p:spPr>
          <a:xfrm>
            <a:off x="1097280" y="2556588"/>
            <a:ext cx="10058400" cy="3312506"/>
          </a:xfrm>
          <a:prstGeom prst="rect">
            <a:avLst/>
          </a:prstGeom>
        </p:spPr>
        <p:txBody>
          <a:bodyPr/>
          <a:lstStyle/>
          <a:p>
            <a:pPr>
              <a:defRPr>
                <a:latin typeface="inter-regular"/>
                <a:ea typeface="inter-regular"/>
                <a:cs typeface="inter-regular"/>
                <a:sym typeface="inter-regular"/>
              </a:defRPr>
            </a:pPr>
            <a:r>
              <a:t>Random Forest is a popular machine learning algorithm that belongs to the supervised learning technique. It can be used for both Classification and Regression problems in ML.</a:t>
            </a:r>
          </a:p>
          <a:p>
            <a:pPr>
              <a:defRPr i="1">
                <a:latin typeface="inter-bold"/>
                <a:ea typeface="inter-bold"/>
                <a:cs typeface="inter-bold"/>
                <a:sym typeface="inter-bold"/>
              </a:defRPr>
            </a:pPr>
            <a:r>
              <a:t>Random Forest is a classifier that contains a number of decision trees on various subsets of the given dataset and takes the average to improve the predictive accuracy of that dataset.</a:t>
            </a:r>
            <a:r>
              <a:rPr i="0">
                <a:latin typeface="inter-regular"/>
                <a:ea typeface="inter-regular"/>
                <a:cs typeface="inter-regular"/>
                <a:sym typeface="inter-regular"/>
              </a:rPr>
              <a:t> Instead of relying on one decision tree, the random forest takes the prediction from each tree and based on the majority votes of predictions, and it predicts the final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noGrp="1"/>
          </p:cNvSpPr>
          <p:nvPr>
            <p:ph type="title"/>
          </p:nvPr>
        </p:nvSpPr>
        <p:spPr>
          <a:prstGeom prst="rect">
            <a:avLst/>
          </a:prstGeom>
        </p:spPr>
        <p:txBody>
          <a:bodyPr/>
          <a:lstStyle/>
          <a:p>
            <a:r>
              <a:t>SVM</a:t>
            </a:r>
          </a:p>
        </p:txBody>
      </p:sp>
      <p:sp>
        <p:nvSpPr>
          <p:cNvPr id="148" name="Content Placeholder 2"/>
          <p:cNvSpPr txBox="1">
            <a:spLocks noGrp="1"/>
          </p:cNvSpPr>
          <p:nvPr>
            <p:ph idx="1"/>
          </p:nvPr>
        </p:nvSpPr>
        <p:spPr>
          <a:xfrm>
            <a:off x="1097280" y="2584580"/>
            <a:ext cx="10058400" cy="3284514"/>
          </a:xfrm>
          <a:prstGeom prst="rect">
            <a:avLst/>
          </a:prstGeom>
        </p:spPr>
        <p:txBody>
          <a:bodyPr/>
          <a:lstStyle/>
          <a:p>
            <a:pPr>
              <a:defRPr>
                <a:latin typeface="Lato"/>
                <a:ea typeface="Lato"/>
                <a:cs typeface="Lato"/>
                <a:sym typeface="Lato"/>
              </a:defRPr>
            </a:pPr>
            <a:r>
              <a:rPr dirty="0"/>
              <a:t>Support Vector Machine” (SVM) is a supervised</a:t>
            </a:r>
            <a:r>
              <a:rPr u="sng" dirty="0"/>
              <a:t> </a:t>
            </a:r>
            <a:r>
              <a:rPr dirty="0"/>
              <a:t>ML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a:t>
            </a:r>
          </a:p>
          <a:p>
            <a:pPr>
              <a:defRPr>
                <a:latin typeface="Lato"/>
                <a:ea typeface="Lato"/>
                <a:cs typeface="Lato"/>
                <a:sym typeface="Lato"/>
              </a:defRPr>
            </a:pPr>
            <a:r>
              <a:rPr dirty="0"/>
              <a:t>The SVM kernel is a function that takes low dimensional input space and transforms it to a higher dimensional space i.e. it converts not separable problem to separable 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prstGeom prst="rect">
            <a:avLst/>
          </a:prstGeom>
        </p:spPr>
        <p:txBody>
          <a:bodyPr/>
          <a:lstStyle/>
          <a:p>
            <a:r>
              <a:t>Linear Regression</a:t>
            </a:r>
          </a:p>
        </p:txBody>
      </p:sp>
      <p:sp>
        <p:nvSpPr>
          <p:cNvPr id="151" name="Content Placeholder 2"/>
          <p:cNvSpPr txBox="1">
            <a:spLocks noGrp="1"/>
          </p:cNvSpPr>
          <p:nvPr>
            <p:ph idx="1"/>
          </p:nvPr>
        </p:nvSpPr>
        <p:spPr>
          <a:xfrm>
            <a:off x="1097280" y="2472612"/>
            <a:ext cx="10058400" cy="3396482"/>
          </a:xfrm>
          <a:prstGeom prst="rect">
            <a:avLst/>
          </a:prstGeom>
        </p:spPr>
        <p:txBody>
          <a:bodyPr/>
          <a:lstStyle/>
          <a:p>
            <a:pPr>
              <a:defRPr b="1">
                <a:latin typeface="urw-din"/>
                <a:ea typeface="urw-din"/>
                <a:cs typeface="urw-din"/>
                <a:sym typeface="urw-din"/>
              </a:defRPr>
            </a:pPr>
            <a:r>
              <a:rPr dirty="0"/>
              <a:t>Linear Regression</a:t>
            </a:r>
            <a:r>
              <a:rPr b="0" dirty="0"/>
              <a:t> is a machine learning algorithm based on </a:t>
            </a:r>
            <a:r>
              <a:rPr dirty="0"/>
              <a:t>supervised learning</a:t>
            </a:r>
            <a:r>
              <a:rPr b="0" dirty="0"/>
              <a:t>. It performs a </a:t>
            </a:r>
            <a:r>
              <a:rPr dirty="0"/>
              <a:t>regression task</a:t>
            </a:r>
            <a:r>
              <a:rPr b="0" dirty="0"/>
              <a:t>.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6A91-8A4C-45FC-9B64-ED9EA04DC411}"/>
              </a:ext>
            </a:extLst>
          </p:cNvPr>
          <p:cNvSpPr>
            <a:spLocks noGrp="1"/>
          </p:cNvSpPr>
          <p:nvPr>
            <p:ph type="title"/>
          </p:nvPr>
        </p:nvSpPr>
        <p:spPr>
          <a:xfrm>
            <a:off x="1066800" y="226142"/>
            <a:ext cx="10058400" cy="832792"/>
          </a:xfrm>
        </p:spPr>
        <p:txBody>
          <a:bodyPr/>
          <a:lstStyle/>
          <a:p>
            <a:r>
              <a:rPr lang="en-IN" dirty="0"/>
              <a:t>References</a:t>
            </a:r>
          </a:p>
        </p:txBody>
      </p:sp>
      <p:sp>
        <p:nvSpPr>
          <p:cNvPr id="3" name="Content Placeholder 2">
            <a:extLst>
              <a:ext uri="{FF2B5EF4-FFF2-40B4-BE49-F238E27FC236}">
                <a16:creationId xmlns:a16="http://schemas.microsoft.com/office/drawing/2014/main" id="{8659102C-C2E4-4306-B865-1912EB088FD7}"/>
              </a:ext>
            </a:extLst>
          </p:cNvPr>
          <p:cNvSpPr>
            <a:spLocks noGrp="1"/>
          </p:cNvSpPr>
          <p:nvPr>
            <p:ph idx="1"/>
          </p:nvPr>
        </p:nvSpPr>
        <p:spPr/>
        <p:txBody>
          <a:bodyPr/>
          <a:lstStyle/>
          <a:p>
            <a:pPr>
              <a:buFont typeface="Wingdings" panose="05000000000000000000" pitchFamily="2" charset="2"/>
              <a:buChar char="v"/>
            </a:pPr>
            <a:r>
              <a:rPr lang="en-IN" dirty="0"/>
              <a:t>J. P. Li, A. U. </a:t>
            </a:r>
            <a:r>
              <a:rPr lang="en-IN" dirty="0" err="1"/>
              <a:t>Haq</a:t>
            </a:r>
            <a:r>
              <a:rPr lang="en-IN" dirty="0"/>
              <a:t>, S. U. Din, J. Khan, A. Khan and A. </a:t>
            </a:r>
            <a:r>
              <a:rPr lang="en-IN" dirty="0" err="1"/>
              <a:t>Saboor</a:t>
            </a:r>
            <a:r>
              <a:rPr lang="en-IN" dirty="0"/>
              <a:t>, "Heart Disease Identification Method Using Machine Learning Classification in E-Healthcare," in IEEE Access, vol. 8, pp. 107562-107582, 2020, </a:t>
            </a:r>
            <a:r>
              <a:rPr lang="en-IN" dirty="0" err="1"/>
              <a:t>doi</a:t>
            </a:r>
            <a:r>
              <a:rPr lang="en-IN" dirty="0"/>
              <a:t>: 10.1109/ACCESS.2020.3001149</a:t>
            </a:r>
          </a:p>
          <a:p>
            <a:pPr>
              <a:buFont typeface="Wingdings" panose="05000000000000000000" pitchFamily="2" charset="2"/>
              <a:buChar char="v"/>
            </a:pPr>
            <a:r>
              <a:rPr lang="en-IN" dirty="0"/>
              <a:t>C. Guo, J. Zhang, Y. Liu, Y. </a:t>
            </a:r>
            <a:r>
              <a:rPr lang="en-IN" dirty="0" err="1"/>
              <a:t>Xie</a:t>
            </a:r>
            <a:r>
              <a:rPr lang="en-IN" dirty="0"/>
              <a:t>, Z. Han and J. Yu, "Recursion Enhanced Random Forest With an Improved Linear Model (RERF-ILM) for Heart Disease Detection on the Internet of Medical Things Platform," in IEEE Access, vol. 8, pp. 59247-59256, 2020, </a:t>
            </a:r>
            <a:r>
              <a:rPr lang="en-IN" dirty="0" err="1"/>
              <a:t>doi</a:t>
            </a:r>
            <a:r>
              <a:rPr lang="en-IN" dirty="0"/>
              <a:t>: 10.1109/ACCESS.2020.2981159</a:t>
            </a:r>
          </a:p>
          <a:p>
            <a:pPr>
              <a:buFont typeface="Wingdings" panose="05000000000000000000" pitchFamily="2" charset="2"/>
              <a:buChar char="v"/>
            </a:pPr>
            <a:r>
              <a:rPr lang="en-IN" dirty="0"/>
              <a:t>J. P. Li, A. U. </a:t>
            </a:r>
            <a:r>
              <a:rPr lang="en-IN" dirty="0" err="1"/>
              <a:t>Haq</a:t>
            </a:r>
            <a:r>
              <a:rPr lang="en-IN" dirty="0"/>
              <a:t>, S. U. Din, J. Khan, A. Khan and A. </a:t>
            </a:r>
            <a:r>
              <a:rPr lang="en-IN" dirty="0" err="1"/>
              <a:t>Saboor</a:t>
            </a:r>
            <a:r>
              <a:rPr lang="en-IN" dirty="0"/>
              <a:t>, "Heart Disease Identification Method Using Machine Learning Classification in E-Healthcare," in IEEE Access, vol. 8, pp. 107562-107582, 2020, </a:t>
            </a:r>
            <a:r>
              <a:rPr lang="en-IN" dirty="0" err="1"/>
              <a:t>doi</a:t>
            </a:r>
            <a:r>
              <a:rPr lang="en-IN" dirty="0"/>
              <a:t>: 10.1109/ACCESS.2020.3001149.</a:t>
            </a:r>
          </a:p>
        </p:txBody>
      </p:sp>
    </p:spTree>
    <p:extLst>
      <p:ext uri="{BB962C8B-B14F-4D97-AF65-F5344CB8AC3E}">
        <p14:creationId xmlns:p14="http://schemas.microsoft.com/office/powerpoint/2010/main" val="97323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1BDE7-4543-4B40-A57F-68E92C2D7866}"/>
              </a:ext>
            </a:extLst>
          </p:cNvPr>
          <p:cNvSpPr>
            <a:spLocks noGrp="1"/>
          </p:cNvSpPr>
          <p:nvPr>
            <p:ph idx="1"/>
          </p:nvPr>
        </p:nvSpPr>
        <p:spPr/>
        <p:txBody>
          <a:bodyPr/>
          <a:lstStyle/>
          <a:p>
            <a:pPr>
              <a:buFont typeface="Wingdings" panose="05000000000000000000" pitchFamily="2" charset="2"/>
              <a:buChar char="v"/>
            </a:pPr>
            <a:r>
              <a:rPr lang="en-US" dirty="0"/>
              <a:t>D. -E. -M. Nisar, R. Amin, N. -U. -H. Shah, M. A. A. </a:t>
            </a:r>
            <a:r>
              <a:rPr lang="en-US" dirty="0" err="1"/>
              <a:t>Ghamdi</a:t>
            </a:r>
            <a:r>
              <a:rPr lang="en-US" dirty="0"/>
              <a:t>, S. H. </a:t>
            </a:r>
            <a:r>
              <a:rPr lang="en-US" dirty="0" err="1"/>
              <a:t>Almotiri</a:t>
            </a:r>
            <a:r>
              <a:rPr lang="en-US" dirty="0"/>
              <a:t> and M. </a:t>
            </a:r>
            <a:r>
              <a:rPr lang="en-US" dirty="0" err="1"/>
              <a:t>Alruily</a:t>
            </a:r>
            <a:r>
              <a:rPr lang="en-US" dirty="0"/>
              <a:t>, "Healthcare Techniques Through Deep Learning: Issues, Challenges and Opportunities," in IEEE Access, vol. 9, pp. 98523-98541, 2021, </a:t>
            </a:r>
            <a:r>
              <a:rPr lang="en-US" dirty="0" err="1"/>
              <a:t>doi</a:t>
            </a:r>
            <a:r>
              <a:rPr lang="en-US" dirty="0"/>
              <a:t>: 10.1109/ACCESS.2021.3095312.</a:t>
            </a:r>
          </a:p>
          <a:p>
            <a:pPr>
              <a:buFont typeface="Wingdings" panose="05000000000000000000" pitchFamily="2" charset="2"/>
              <a:buChar char="v"/>
            </a:pPr>
            <a:r>
              <a:rPr lang="en-IN" dirty="0" err="1"/>
              <a:t>Hosseinzadeh</a:t>
            </a:r>
            <a:r>
              <a:rPr lang="en-IN" dirty="0"/>
              <a:t>, F., </a:t>
            </a:r>
            <a:r>
              <a:rPr lang="en-IN" dirty="0" err="1"/>
              <a:t>KayvanJoo</a:t>
            </a:r>
            <a:r>
              <a:rPr lang="en-IN" dirty="0"/>
              <a:t>, A.H., Ebrahimi, M. et al. Prediction of lung </a:t>
            </a:r>
            <a:r>
              <a:rPr lang="en-IN" dirty="0" err="1"/>
              <a:t>tumor</a:t>
            </a:r>
            <a:r>
              <a:rPr lang="en-IN" dirty="0"/>
              <a:t> types based on protein attributes by machine learning algorithms. </a:t>
            </a:r>
            <a:r>
              <a:rPr lang="en-IN" dirty="0" err="1"/>
              <a:t>SpringerPlus</a:t>
            </a:r>
            <a:r>
              <a:rPr lang="en-IN" dirty="0"/>
              <a:t> 2, 238 (2013). </a:t>
            </a:r>
            <a:r>
              <a:rPr lang="en-IN" dirty="0">
                <a:hlinkClick r:id="rId2"/>
              </a:rPr>
              <a:t>https://doi.org/10.1186/2193-1801-2-238</a:t>
            </a:r>
            <a:r>
              <a:rPr lang="en-IN" dirty="0"/>
              <a:t>.</a:t>
            </a:r>
          </a:p>
          <a:p>
            <a:pPr>
              <a:buFont typeface="Wingdings" panose="05000000000000000000" pitchFamily="2" charset="2"/>
              <a:buChar char="v"/>
            </a:pPr>
            <a:r>
              <a:rPr lang="en-IN" dirty="0" err="1"/>
              <a:t>Trusculescu</a:t>
            </a:r>
            <a:r>
              <a:rPr lang="en-IN" dirty="0"/>
              <a:t>, A.A., Manolescu, D., </a:t>
            </a:r>
            <a:r>
              <a:rPr lang="en-IN" dirty="0" err="1"/>
              <a:t>Tudorache</a:t>
            </a:r>
            <a:r>
              <a:rPr lang="en-IN" dirty="0"/>
              <a:t>, E. et al. Deep learning in interstitial lung disease—how long until daily practice. Eur </a:t>
            </a:r>
            <a:r>
              <a:rPr lang="en-IN" dirty="0" err="1"/>
              <a:t>Radiol</a:t>
            </a:r>
            <a:r>
              <a:rPr lang="en-IN" dirty="0"/>
              <a:t> 30, 6285–6292 (2020). </a:t>
            </a:r>
            <a:r>
              <a:rPr lang="en-IN" dirty="0">
                <a:hlinkClick r:id="rId3"/>
              </a:rPr>
              <a:t>https://doi.org/10.1007/s00330-020-06986-4</a:t>
            </a:r>
            <a:r>
              <a:rPr lang="en-IN" dirty="0"/>
              <a:t>. </a:t>
            </a:r>
          </a:p>
        </p:txBody>
      </p:sp>
    </p:spTree>
    <p:extLst>
      <p:ext uri="{BB962C8B-B14F-4D97-AF65-F5344CB8AC3E}">
        <p14:creationId xmlns:p14="http://schemas.microsoft.com/office/powerpoint/2010/main" val="360154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p>
            <a:r>
              <a:rPr lang="en-IN" dirty="0"/>
              <a:t>Introduction</a:t>
            </a:r>
            <a:endParaRPr dirty="0"/>
          </a:p>
        </p:txBody>
      </p:sp>
      <p:sp>
        <p:nvSpPr>
          <p:cNvPr id="133" name="Content Placeholder 2"/>
          <p:cNvSpPr txBox="1">
            <a:spLocks noGrp="1"/>
          </p:cNvSpPr>
          <p:nvPr>
            <p:ph idx="1"/>
          </p:nvPr>
        </p:nvSpPr>
        <p:spPr>
          <a:xfrm>
            <a:off x="1097280" y="1845734"/>
            <a:ext cx="10058400" cy="2138437"/>
          </a:xfrm>
          <a:prstGeom prst="rect">
            <a:avLst/>
          </a:prstGeom>
        </p:spPr>
        <p:txBody>
          <a:bodyPr/>
          <a:lstStyle/>
          <a:p>
            <a:r>
              <a:rPr lang="en-US" dirty="0"/>
              <a:t>Using a data set to detect any heart disease from the patient’s current heart rate and warn the user of any potential heart failures.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xfrm>
            <a:off x="1066800" y="165946"/>
            <a:ext cx="10058400" cy="822960"/>
          </a:xfrm>
          <a:prstGeom prst="rect">
            <a:avLst/>
          </a:prstGeom>
        </p:spPr>
        <p:txBody>
          <a:bodyPr/>
          <a:lstStyle/>
          <a:p>
            <a:r>
              <a:rPr dirty="0"/>
              <a:t>Literature review</a:t>
            </a:r>
          </a:p>
        </p:txBody>
      </p:sp>
      <p:graphicFrame>
        <p:nvGraphicFramePr>
          <p:cNvPr id="7" name="Table 7">
            <a:extLst>
              <a:ext uri="{FF2B5EF4-FFF2-40B4-BE49-F238E27FC236}">
                <a16:creationId xmlns:a16="http://schemas.microsoft.com/office/drawing/2014/main" id="{BDC98C15-F2F0-4B8F-88A7-A63404D1B222}"/>
              </a:ext>
            </a:extLst>
          </p:cNvPr>
          <p:cNvGraphicFramePr>
            <a:graphicFrameLocks noGrp="1"/>
          </p:cNvGraphicFramePr>
          <p:nvPr>
            <p:extLst>
              <p:ext uri="{D42A27DB-BD31-4B8C-83A1-F6EECF244321}">
                <p14:modId xmlns:p14="http://schemas.microsoft.com/office/powerpoint/2010/main" val="534220084"/>
              </p:ext>
            </p:extLst>
          </p:nvPr>
        </p:nvGraphicFramePr>
        <p:xfrm>
          <a:off x="1066800" y="1718040"/>
          <a:ext cx="10058400" cy="4477486"/>
        </p:xfrm>
        <a:graphic>
          <a:graphicData uri="http://schemas.openxmlformats.org/drawingml/2006/table">
            <a:tbl>
              <a:tblPr firstRow="1" bandRow="1">
                <a:tableStyleId>{5940675A-B579-460E-94D1-54222C63F5DA}</a:tableStyleId>
              </a:tblPr>
              <a:tblGrid>
                <a:gridCol w="2514600">
                  <a:extLst>
                    <a:ext uri="{9D8B030D-6E8A-4147-A177-3AD203B41FA5}">
                      <a16:colId xmlns:a16="http://schemas.microsoft.com/office/drawing/2014/main" val="2992070058"/>
                    </a:ext>
                  </a:extLst>
                </a:gridCol>
                <a:gridCol w="2514600">
                  <a:extLst>
                    <a:ext uri="{9D8B030D-6E8A-4147-A177-3AD203B41FA5}">
                      <a16:colId xmlns:a16="http://schemas.microsoft.com/office/drawing/2014/main" val="1698782793"/>
                    </a:ext>
                  </a:extLst>
                </a:gridCol>
                <a:gridCol w="2514600">
                  <a:extLst>
                    <a:ext uri="{9D8B030D-6E8A-4147-A177-3AD203B41FA5}">
                      <a16:colId xmlns:a16="http://schemas.microsoft.com/office/drawing/2014/main" val="1289968155"/>
                    </a:ext>
                  </a:extLst>
                </a:gridCol>
                <a:gridCol w="2514600">
                  <a:extLst>
                    <a:ext uri="{9D8B030D-6E8A-4147-A177-3AD203B41FA5}">
                      <a16:colId xmlns:a16="http://schemas.microsoft.com/office/drawing/2014/main" val="4242406226"/>
                    </a:ext>
                  </a:extLst>
                </a:gridCol>
              </a:tblGrid>
              <a:tr h="1328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Year of 
Publication</a:t>
                      </a:r>
                    </a:p>
                    <a:p>
                      <a:pPr algn="l"/>
                      <a:endParaRPr lang="en-IN" dirty="0"/>
                    </a:p>
                  </a:txBody>
                  <a:tcPr>
                    <a:solidFill>
                      <a:schemeClr val="tx1">
                        <a:lumMod val="50000"/>
                        <a:lumOff val="50000"/>
                      </a:schemeClr>
                    </a:solidFill>
                  </a:tcPr>
                </a:tc>
                <a:tc>
                  <a:txBody>
                    <a:bodyPr/>
                    <a:lstStyle/>
                    <a:p>
                      <a:pPr algn="l"/>
                      <a:r>
                        <a:rPr lang="en-IN" dirty="0">
                          <a:solidFill>
                            <a:schemeClr val="bg1"/>
                          </a:solidFill>
                        </a:rPr>
                        <a:t>Name of the Journal</a:t>
                      </a:r>
                    </a:p>
                    <a:p>
                      <a:pPr algn="l"/>
                      <a:endParaRPr lang="en-IN" dirty="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Title of the Paper</a:t>
                      </a:r>
                    </a:p>
                    <a:p>
                      <a:pPr algn="l"/>
                      <a:endParaRPr lang="en-IN" dirty="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Inference</a:t>
                      </a:r>
                    </a:p>
                    <a:p>
                      <a:pPr algn="l"/>
                      <a:endParaRPr lang="en-IN" dirty="0"/>
                    </a:p>
                  </a:txBody>
                  <a:tcPr>
                    <a:solidFill>
                      <a:schemeClr val="tx1">
                        <a:lumMod val="50000"/>
                        <a:lumOff val="50000"/>
                      </a:schemeClr>
                    </a:solidFill>
                  </a:tcPr>
                </a:tc>
                <a:extLst>
                  <a:ext uri="{0D108BD9-81ED-4DB2-BD59-A6C34878D82A}">
                    <a16:rowId xmlns:a16="http://schemas.microsoft.com/office/drawing/2014/main" val="678996460"/>
                  </a:ext>
                </a:extLst>
              </a:tr>
              <a:tr h="3148960">
                <a:tc>
                  <a:txBody>
                    <a:bodyPr/>
                    <a:lstStyle/>
                    <a:p>
                      <a:pPr algn="l"/>
                      <a:r>
                        <a:rPr lang="en-IN" dirty="0">
                          <a:solidFill>
                            <a:schemeClr val="tx1"/>
                          </a:solidFill>
                        </a:rPr>
                        <a:t>2020</a:t>
                      </a:r>
                    </a:p>
                  </a:txBody>
                  <a:tcPr/>
                </a:tc>
                <a:tc>
                  <a:txBody>
                    <a:bodyPr/>
                    <a:lstStyle/>
                    <a:p>
                      <a:pPr algn="l"/>
                      <a:r>
                        <a:rPr lang="en-IN" sz="1600" dirty="0"/>
                        <a:t>J. P. Li, A. U. </a:t>
                      </a:r>
                      <a:r>
                        <a:rPr lang="en-IN" sz="1600" dirty="0" err="1"/>
                        <a:t>Haq</a:t>
                      </a:r>
                      <a:r>
                        <a:rPr lang="en-IN" sz="1600" dirty="0"/>
                        <a:t>, S. U. Din, J. Khan, A. Khan and A. </a:t>
                      </a:r>
                      <a:r>
                        <a:rPr lang="en-IN" sz="1600" dirty="0" err="1"/>
                        <a:t>Saboor</a:t>
                      </a:r>
                      <a:r>
                        <a:rPr lang="en-IN" sz="1600" dirty="0"/>
                        <a:t>, "Heart Disease Identification Method Using Machine Learning Classification in E-Healthcare," in IEEE Access, vol. 8, pp. 107562-107582, 2020, </a:t>
                      </a:r>
                      <a:r>
                        <a:rPr lang="en-IN" sz="1600" dirty="0" err="1"/>
                        <a:t>doi</a:t>
                      </a:r>
                      <a:r>
                        <a:rPr lang="en-IN" sz="1600" dirty="0"/>
                        <a:t>: 10.1109/ACCESS.2020.3001149</a:t>
                      </a:r>
                    </a:p>
                  </a:txBody>
                  <a:tcPr/>
                </a:tc>
                <a:tc>
                  <a:txBody>
                    <a:bodyPr/>
                    <a:lstStyle/>
                    <a:p>
                      <a:pPr algn="l"/>
                      <a:r>
                        <a:rPr lang="en-US" dirty="0"/>
                        <a:t>Heart Disease Identification Method Using Machine Learning Classification in E-Healthcare</a:t>
                      </a:r>
                      <a:endParaRPr lang="en-IN" dirty="0"/>
                    </a:p>
                  </a:txBody>
                  <a:tcPr/>
                </a:tc>
                <a:tc>
                  <a:txBody>
                    <a:bodyPr/>
                    <a:lstStyle/>
                    <a:p>
                      <a:pPr algn="l"/>
                      <a:r>
                        <a:rPr lang="en-US" sz="1800" b="0" i="0" u="none" strike="noStrike" kern="1200" baseline="0" dirty="0">
                          <a:solidFill>
                            <a:schemeClr val="tx1"/>
                          </a:solidFill>
                          <a:latin typeface="+mn-lt"/>
                          <a:ea typeface="+mn-ea"/>
                          <a:cs typeface="+mn-cs"/>
                        </a:rPr>
                        <a:t>This paper developed a Heart Disease classification system by using machine learning classification techniques along with </a:t>
                      </a:r>
                      <a:r>
                        <a:rPr lang="en-IN" sz="1800" b="0" i="0" u="none" strike="noStrike" kern="1200" baseline="0" dirty="0">
                          <a:solidFill>
                            <a:schemeClr val="tx1"/>
                          </a:solidFill>
                          <a:latin typeface="+mn-lt"/>
                          <a:ea typeface="+mn-ea"/>
                          <a:cs typeface="+mn-cs"/>
                        </a:rPr>
                        <a:t>Cleveland dataset and </a:t>
                      </a:r>
                      <a:r>
                        <a:rPr lang="en-US" sz="1800" b="0" i="0" u="none" strike="noStrike" kern="1200" baseline="0" dirty="0">
                          <a:solidFill>
                            <a:schemeClr val="tx1"/>
                          </a:solidFill>
                          <a:latin typeface="+mn-lt"/>
                          <a:ea typeface="+mn-ea"/>
                          <a:cs typeface="+mn-cs"/>
                        </a:rPr>
                        <a:t>the overall accuracy of the system was 77%. </a:t>
                      </a:r>
                      <a:endParaRPr lang="en-IN" dirty="0"/>
                    </a:p>
                  </a:txBody>
                  <a:tcPr/>
                </a:tc>
                <a:extLst>
                  <a:ext uri="{0D108BD9-81ED-4DB2-BD59-A6C34878D82A}">
                    <a16:rowId xmlns:a16="http://schemas.microsoft.com/office/drawing/2014/main" val="393433464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11671B0-579F-4867-B27B-5C870C563D4E}"/>
              </a:ext>
            </a:extLst>
          </p:cNvPr>
          <p:cNvGraphicFramePr>
            <a:graphicFrameLocks noGrp="1"/>
          </p:cNvGraphicFramePr>
          <p:nvPr>
            <p:extLst>
              <p:ext uri="{D42A27DB-BD31-4B8C-83A1-F6EECF244321}">
                <p14:modId xmlns:p14="http://schemas.microsoft.com/office/powerpoint/2010/main" val="919205295"/>
              </p:ext>
            </p:extLst>
          </p:nvPr>
        </p:nvGraphicFramePr>
        <p:xfrm>
          <a:off x="1173583" y="663681"/>
          <a:ext cx="10153780" cy="5287383"/>
        </p:xfrm>
        <a:graphic>
          <a:graphicData uri="http://schemas.openxmlformats.org/drawingml/2006/table">
            <a:tbl>
              <a:tblPr firstRow="1" bandRow="1">
                <a:tableStyleId>{5940675A-B579-460E-94D1-54222C63F5DA}</a:tableStyleId>
              </a:tblPr>
              <a:tblGrid>
                <a:gridCol w="2538445">
                  <a:extLst>
                    <a:ext uri="{9D8B030D-6E8A-4147-A177-3AD203B41FA5}">
                      <a16:colId xmlns:a16="http://schemas.microsoft.com/office/drawing/2014/main" val="2325360488"/>
                    </a:ext>
                  </a:extLst>
                </a:gridCol>
                <a:gridCol w="2538445">
                  <a:extLst>
                    <a:ext uri="{9D8B030D-6E8A-4147-A177-3AD203B41FA5}">
                      <a16:colId xmlns:a16="http://schemas.microsoft.com/office/drawing/2014/main" val="1478927253"/>
                    </a:ext>
                  </a:extLst>
                </a:gridCol>
                <a:gridCol w="2538445">
                  <a:extLst>
                    <a:ext uri="{9D8B030D-6E8A-4147-A177-3AD203B41FA5}">
                      <a16:colId xmlns:a16="http://schemas.microsoft.com/office/drawing/2014/main" val="1851277322"/>
                    </a:ext>
                  </a:extLst>
                </a:gridCol>
                <a:gridCol w="2538445">
                  <a:extLst>
                    <a:ext uri="{9D8B030D-6E8A-4147-A177-3AD203B41FA5}">
                      <a16:colId xmlns:a16="http://schemas.microsoft.com/office/drawing/2014/main" val="3659593239"/>
                    </a:ext>
                  </a:extLst>
                </a:gridCol>
              </a:tblGrid>
              <a:tr h="1081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Year of 
Publication</a:t>
                      </a:r>
                    </a:p>
                  </a:txBody>
                  <a:tcPr>
                    <a:solidFill>
                      <a:schemeClr val="tx1">
                        <a:lumMod val="50000"/>
                        <a:lumOff val="50000"/>
                      </a:schemeClr>
                    </a:solidFill>
                  </a:tcPr>
                </a:tc>
                <a:tc>
                  <a:txBody>
                    <a:bodyPr/>
                    <a:lstStyle/>
                    <a:p>
                      <a:pPr algn="l"/>
                      <a:r>
                        <a:rPr lang="en-IN" dirty="0">
                          <a:solidFill>
                            <a:schemeClr val="bg1"/>
                          </a:solidFill>
                        </a:rPr>
                        <a:t>Name of the Journal</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Title of the Paper</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Inference</a:t>
                      </a:r>
                    </a:p>
                  </a:txBody>
                  <a:tcPr>
                    <a:solidFill>
                      <a:schemeClr val="tx1">
                        <a:lumMod val="50000"/>
                        <a:lumOff val="50000"/>
                      </a:schemeClr>
                    </a:solidFill>
                  </a:tcPr>
                </a:tc>
                <a:extLst>
                  <a:ext uri="{0D108BD9-81ED-4DB2-BD59-A6C34878D82A}">
                    <a16:rowId xmlns:a16="http://schemas.microsoft.com/office/drawing/2014/main" val="856921546"/>
                  </a:ext>
                </a:extLst>
              </a:tr>
              <a:tr h="4103647">
                <a:tc>
                  <a:txBody>
                    <a:bodyPr/>
                    <a:lstStyle/>
                    <a:p>
                      <a:r>
                        <a:rPr lang="en-IN" dirty="0"/>
                        <a:t>2020</a:t>
                      </a:r>
                    </a:p>
                  </a:txBody>
                  <a:tcPr/>
                </a:tc>
                <a:tc>
                  <a:txBody>
                    <a:bodyPr/>
                    <a:lstStyle/>
                    <a:p>
                      <a:r>
                        <a:rPr lang="en-IN" sz="1600" dirty="0"/>
                        <a:t>C. Guo, J. Zhang, Y. Liu, Y. </a:t>
                      </a:r>
                      <a:r>
                        <a:rPr lang="en-IN" sz="1600" dirty="0" err="1"/>
                        <a:t>Xie</a:t>
                      </a:r>
                      <a:r>
                        <a:rPr lang="en-IN" sz="1600" dirty="0"/>
                        <a:t>, Z. Han and J. Yu, "Recursion Enhanced Random Forest With an Improved Linear Model (RERF-ILM) for Heart Disease Detection on the Internet of Medical Things Platform," in IEEE Access, vol. 8, pp. 59247-59256, 2020, </a:t>
                      </a:r>
                      <a:r>
                        <a:rPr lang="en-IN" sz="1600" dirty="0" err="1"/>
                        <a:t>doi</a:t>
                      </a:r>
                      <a:r>
                        <a:rPr lang="en-IN" sz="1600" dirty="0"/>
                        <a:t>: 10.1109/ACCESS.2020.2981159</a:t>
                      </a:r>
                    </a:p>
                  </a:txBody>
                  <a:tcPr/>
                </a:tc>
                <a:tc>
                  <a:txBody>
                    <a:bodyPr/>
                    <a:lstStyle/>
                    <a:p>
                      <a:r>
                        <a:rPr lang="en-US" dirty="0"/>
                        <a:t>Recursion Enhanced Random Forest With an Improved Linear Model (RERF-ILM) for Heart Disease Detection</a:t>
                      </a:r>
                      <a:endParaRPr lang="en-IN" dirty="0"/>
                    </a:p>
                  </a:txBody>
                  <a:tcPr/>
                </a:tc>
                <a:tc>
                  <a:txBody>
                    <a:bodyPr/>
                    <a:lstStyle/>
                    <a:p>
                      <a:r>
                        <a:rPr lang="en-US" sz="1800" b="0" i="0" u="none" strike="noStrike" kern="1200" baseline="0" dirty="0">
                          <a:solidFill>
                            <a:schemeClr val="tx1"/>
                          </a:solidFill>
                          <a:latin typeface="+mn-lt"/>
                          <a:ea typeface="+mn-ea"/>
                          <a:cs typeface="+mn-cs"/>
                        </a:rPr>
                        <a:t>This paper introduced/developed detection of heart disease by using machine learning techniques namely Recursion enhanced random forest with an improved linear model. The proposed algorithm in this paper saves overall cost and time for the diagnostic and is returned with an accuracy of 96.6%. </a:t>
                      </a:r>
                      <a:endParaRPr lang="en-IN" dirty="0"/>
                    </a:p>
                  </a:txBody>
                  <a:tcPr/>
                </a:tc>
                <a:extLst>
                  <a:ext uri="{0D108BD9-81ED-4DB2-BD59-A6C34878D82A}">
                    <a16:rowId xmlns:a16="http://schemas.microsoft.com/office/drawing/2014/main" val="1833861384"/>
                  </a:ext>
                </a:extLst>
              </a:tr>
            </a:tbl>
          </a:graphicData>
        </a:graphic>
      </p:graphicFrame>
    </p:spTree>
    <p:extLst>
      <p:ext uri="{BB962C8B-B14F-4D97-AF65-F5344CB8AC3E}">
        <p14:creationId xmlns:p14="http://schemas.microsoft.com/office/powerpoint/2010/main" val="373077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0D3E125C-D7FC-405C-AE74-4197C8D9487E}"/>
              </a:ext>
            </a:extLst>
          </p:cNvPr>
          <p:cNvGraphicFramePr>
            <a:graphicFrameLocks noGrp="1"/>
          </p:cNvGraphicFramePr>
          <p:nvPr>
            <p:extLst>
              <p:ext uri="{D42A27DB-BD31-4B8C-83A1-F6EECF244321}">
                <p14:modId xmlns:p14="http://schemas.microsoft.com/office/powerpoint/2010/main" val="1367620322"/>
              </p:ext>
            </p:extLst>
          </p:nvPr>
        </p:nvGraphicFramePr>
        <p:xfrm>
          <a:off x="1173583" y="663681"/>
          <a:ext cx="10153780" cy="5184790"/>
        </p:xfrm>
        <a:graphic>
          <a:graphicData uri="http://schemas.openxmlformats.org/drawingml/2006/table">
            <a:tbl>
              <a:tblPr firstRow="1" bandRow="1">
                <a:tableStyleId>{5940675A-B579-460E-94D1-54222C63F5DA}</a:tableStyleId>
              </a:tblPr>
              <a:tblGrid>
                <a:gridCol w="2538445">
                  <a:extLst>
                    <a:ext uri="{9D8B030D-6E8A-4147-A177-3AD203B41FA5}">
                      <a16:colId xmlns:a16="http://schemas.microsoft.com/office/drawing/2014/main" val="2325360488"/>
                    </a:ext>
                  </a:extLst>
                </a:gridCol>
                <a:gridCol w="2538445">
                  <a:extLst>
                    <a:ext uri="{9D8B030D-6E8A-4147-A177-3AD203B41FA5}">
                      <a16:colId xmlns:a16="http://schemas.microsoft.com/office/drawing/2014/main" val="1478927253"/>
                    </a:ext>
                  </a:extLst>
                </a:gridCol>
                <a:gridCol w="2538445">
                  <a:extLst>
                    <a:ext uri="{9D8B030D-6E8A-4147-A177-3AD203B41FA5}">
                      <a16:colId xmlns:a16="http://schemas.microsoft.com/office/drawing/2014/main" val="1851277322"/>
                    </a:ext>
                  </a:extLst>
                </a:gridCol>
                <a:gridCol w="2538445">
                  <a:extLst>
                    <a:ext uri="{9D8B030D-6E8A-4147-A177-3AD203B41FA5}">
                      <a16:colId xmlns:a16="http://schemas.microsoft.com/office/drawing/2014/main" val="3659593239"/>
                    </a:ext>
                  </a:extLst>
                </a:gridCol>
              </a:tblGrid>
              <a:tr h="1081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Year of 
Publication</a:t>
                      </a:r>
                    </a:p>
                  </a:txBody>
                  <a:tcPr>
                    <a:solidFill>
                      <a:schemeClr val="tx1">
                        <a:lumMod val="50000"/>
                        <a:lumOff val="50000"/>
                      </a:schemeClr>
                    </a:solidFill>
                  </a:tcPr>
                </a:tc>
                <a:tc>
                  <a:txBody>
                    <a:bodyPr/>
                    <a:lstStyle/>
                    <a:p>
                      <a:pPr algn="l"/>
                      <a:r>
                        <a:rPr lang="en-IN" dirty="0">
                          <a:solidFill>
                            <a:schemeClr val="bg1"/>
                          </a:solidFill>
                        </a:rPr>
                        <a:t>Name of the Journal</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Title of the Paper</a:t>
                      </a:r>
                      <a:endParaRPr lang="en-IN" sz="1800" dirty="0">
                        <a:solidFill>
                          <a:srgbClr val="FFFFFF"/>
                        </a:solidFill>
                        <a:sym typeface="Graphik Semibold"/>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Inference</a:t>
                      </a:r>
                      <a:endParaRPr lang="en-IN" sz="1800" dirty="0">
                        <a:solidFill>
                          <a:srgbClr val="FFFFFF"/>
                        </a:solidFill>
                        <a:sym typeface="Graphik Semibold"/>
                      </a:endParaRPr>
                    </a:p>
                  </a:txBody>
                  <a:tcPr>
                    <a:solidFill>
                      <a:schemeClr val="tx1">
                        <a:lumMod val="50000"/>
                        <a:lumOff val="50000"/>
                      </a:schemeClr>
                    </a:solidFill>
                  </a:tcPr>
                </a:tc>
                <a:extLst>
                  <a:ext uri="{0D108BD9-81ED-4DB2-BD59-A6C34878D82A}">
                    <a16:rowId xmlns:a16="http://schemas.microsoft.com/office/drawing/2014/main" val="856921546"/>
                  </a:ext>
                </a:extLst>
              </a:tr>
              <a:tr h="4103647">
                <a:tc>
                  <a:txBody>
                    <a:bodyPr/>
                    <a:lstStyle/>
                    <a:p>
                      <a:r>
                        <a:rPr lang="en-IN"/>
                        <a:t>2020</a:t>
                      </a:r>
                      <a:endParaRPr lang="en-IN" dirty="0"/>
                    </a:p>
                  </a:txBody>
                  <a:tcPr/>
                </a:tc>
                <a:tc>
                  <a:txBody>
                    <a:bodyPr/>
                    <a:lstStyle/>
                    <a:p>
                      <a:r>
                        <a:rPr lang="en-IN" sz="1600" dirty="0"/>
                        <a:t>J. P. Li, A. U. </a:t>
                      </a:r>
                      <a:r>
                        <a:rPr lang="en-IN" sz="1600" dirty="0" err="1"/>
                        <a:t>Haq</a:t>
                      </a:r>
                      <a:r>
                        <a:rPr lang="en-IN" sz="1600" dirty="0"/>
                        <a:t>, S. U. Din, J. Khan, A. Khan and A. </a:t>
                      </a:r>
                      <a:r>
                        <a:rPr lang="en-IN" sz="1600" dirty="0" err="1"/>
                        <a:t>Saboor</a:t>
                      </a:r>
                      <a:r>
                        <a:rPr lang="en-IN" sz="1600" dirty="0"/>
                        <a:t>, "Heart Disease Identification Method Using Machine Learning Classification in E-Healthcare," in IEEE Access, vol. 8, pp. 107562-107582, 2020, </a:t>
                      </a:r>
                      <a:r>
                        <a:rPr lang="en-IN" sz="1600" dirty="0" err="1"/>
                        <a:t>doi</a:t>
                      </a:r>
                      <a:r>
                        <a:rPr lang="en-IN" sz="1600" dirty="0"/>
                        <a:t>: 10.1109/ACCESS.2020.3001149.</a:t>
                      </a:r>
                    </a:p>
                  </a:txBody>
                  <a:tcPr/>
                </a:tc>
                <a:tc>
                  <a:txBody>
                    <a:bodyPr/>
                    <a:lstStyle/>
                    <a:p>
                      <a:r>
                        <a:rPr lang="en-US" dirty="0"/>
                        <a:t>Heart Disease Identification Method Using Machine Learning Classification in E-Healthcare</a:t>
                      </a:r>
                      <a:endParaRPr lang="en-IN" dirty="0"/>
                    </a:p>
                  </a:txBody>
                  <a:tcPr/>
                </a:tc>
                <a:tc>
                  <a:txBody>
                    <a:bodyPr/>
                    <a:lstStyle/>
                    <a:p>
                      <a:r>
                        <a:rPr lang="en-US" sz="1800" b="0" i="0" u="none" strike="noStrike" kern="1200" baseline="0" dirty="0">
                          <a:solidFill>
                            <a:schemeClr val="tx1"/>
                          </a:solidFill>
                          <a:latin typeface="+mn-lt"/>
                          <a:ea typeface="+mn-ea"/>
                          <a:cs typeface="+mn-cs"/>
                        </a:rPr>
                        <a:t>This paper designed an efficient machine learning-based diagnosis system. This study proposed multiple Machine Learning classifiers which include LR, K-NN, ANN, SVM, and DT are used in designing the system. The proposed diagnosis system achieved good accuracy as compared to other past methods. </a:t>
                      </a:r>
                      <a:endParaRPr lang="en-IN" dirty="0"/>
                    </a:p>
                  </a:txBody>
                  <a:tcPr/>
                </a:tc>
                <a:extLst>
                  <a:ext uri="{0D108BD9-81ED-4DB2-BD59-A6C34878D82A}">
                    <a16:rowId xmlns:a16="http://schemas.microsoft.com/office/drawing/2014/main" val="1833861384"/>
                  </a:ext>
                </a:extLst>
              </a:tr>
            </a:tbl>
          </a:graphicData>
        </a:graphic>
      </p:graphicFrame>
    </p:spTree>
    <p:extLst>
      <p:ext uri="{BB962C8B-B14F-4D97-AF65-F5344CB8AC3E}">
        <p14:creationId xmlns:p14="http://schemas.microsoft.com/office/powerpoint/2010/main" val="379292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5">
            <a:extLst>
              <a:ext uri="{FF2B5EF4-FFF2-40B4-BE49-F238E27FC236}">
                <a16:creationId xmlns:a16="http://schemas.microsoft.com/office/drawing/2014/main" id="{EB1F13E6-8030-458E-9F4E-49122055ABB0}"/>
              </a:ext>
            </a:extLst>
          </p:cNvPr>
          <p:cNvGraphicFramePr>
            <a:graphicFrameLocks noGrp="1"/>
          </p:cNvGraphicFramePr>
          <p:nvPr>
            <p:extLst>
              <p:ext uri="{D42A27DB-BD31-4B8C-83A1-F6EECF244321}">
                <p14:modId xmlns:p14="http://schemas.microsoft.com/office/powerpoint/2010/main" val="3689210832"/>
              </p:ext>
            </p:extLst>
          </p:nvPr>
        </p:nvGraphicFramePr>
        <p:xfrm>
          <a:off x="1173583" y="663681"/>
          <a:ext cx="10153780" cy="5317863"/>
        </p:xfrm>
        <a:graphic>
          <a:graphicData uri="http://schemas.openxmlformats.org/drawingml/2006/table">
            <a:tbl>
              <a:tblPr firstRow="1" bandRow="1">
                <a:tableStyleId>{5940675A-B579-460E-94D1-54222C63F5DA}</a:tableStyleId>
              </a:tblPr>
              <a:tblGrid>
                <a:gridCol w="2538445">
                  <a:extLst>
                    <a:ext uri="{9D8B030D-6E8A-4147-A177-3AD203B41FA5}">
                      <a16:colId xmlns:a16="http://schemas.microsoft.com/office/drawing/2014/main" val="2325360488"/>
                    </a:ext>
                  </a:extLst>
                </a:gridCol>
                <a:gridCol w="2538445">
                  <a:extLst>
                    <a:ext uri="{9D8B030D-6E8A-4147-A177-3AD203B41FA5}">
                      <a16:colId xmlns:a16="http://schemas.microsoft.com/office/drawing/2014/main" val="1478927253"/>
                    </a:ext>
                  </a:extLst>
                </a:gridCol>
                <a:gridCol w="2538445">
                  <a:extLst>
                    <a:ext uri="{9D8B030D-6E8A-4147-A177-3AD203B41FA5}">
                      <a16:colId xmlns:a16="http://schemas.microsoft.com/office/drawing/2014/main" val="1851277322"/>
                    </a:ext>
                  </a:extLst>
                </a:gridCol>
                <a:gridCol w="2538445">
                  <a:extLst>
                    <a:ext uri="{9D8B030D-6E8A-4147-A177-3AD203B41FA5}">
                      <a16:colId xmlns:a16="http://schemas.microsoft.com/office/drawing/2014/main" val="3659593239"/>
                    </a:ext>
                  </a:extLst>
                </a:gridCol>
              </a:tblGrid>
              <a:tr h="1081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Year of 
Publication</a:t>
                      </a:r>
                    </a:p>
                  </a:txBody>
                  <a:tcPr>
                    <a:solidFill>
                      <a:schemeClr val="tx1">
                        <a:lumMod val="50000"/>
                        <a:lumOff val="50000"/>
                      </a:schemeClr>
                    </a:solidFill>
                  </a:tcPr>
                </a:tc>
                <a:tc>
                  <a:txBody>
                    <a:bodyPr/>
                    <a:lstStyle/>
                    <a:p>
                      <a:pPr algn="l"/>
                      <a:r>
                        <a:rPr lang="en-IN" dirty="0">
                          <a:solidFill>
                            <a:schemeClr val="bg1"/>
                          </a:solidFill>
                        </a:rPr>
                        <a:t>Name of the Journal</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Title of the Paper</a:t>
                      </a:r>
                      <a:endParaRPr lang="en-IN" sz="1800" dirty="0">
                        <a:solidFill>
                          <a:srgbClr val="FFFFFF"/>
                        </a:solidFill>
                        <a:sym typeface="Graphik Semibold"/>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Inference</a:t>
                      </a:r>
                      <a:endParaRPr lang="en-IN" sz="1800" dirty="0">
                        <a:solidFill>
                          <a:srgbClr val="FFFFFF"/>
                        </a:solidFill>
                        <a:sym typeface="Graphik Semibold"/>
                      </a:endParaRPr>
                    </a:p>
                  </a:txBody>
                  <a:tcPr>
                    <a:solidFill>
                      <a:schemeClr val="tx1">
                        <a:lumMod val="50000"/>
                        <a:lumOff val="50000"/>
                      </a:schemeClr>
                    </a:solidFill>
                  </a:tcPr>
                </a:tc>
                <a:extLst>
                  <a:ext uri="{0D108BD9-81ED-4DB2-BD59-A6C34878D82A}">
                    <a16:rowId xmlns:a16="http://schemas.microsoft.com/office/drawing/2014/main" val="856921546"/>
                  </a:ext>
                </a:extLst>
              </a:tr>
              <a:tr h="4103647">
                <a:tc>
                  <a:txBody>
                    <a:bodyPr/>
                    <a:lstStyle/>
                    <a:p>
                      <a:r>
                        <a:rPr lang="en-IN" dirty="0"/>
                        <a:t>2021</a:t>
                      </a:r>
                    </a:p>
                  </a:txBody>
                  <a:tcPr/>
                </a:tc>
                <a:tc>
                  <a:txBody>
                    <a:bodyPr/>
                    <a:lstStyle/>
                    <a:p>
                      <a:r>
                        <a:rPr lang="en-US" sz="1600" dirty="0"/>
                        <a:t>D. -E. -M. Nisar, R. Amin, N. -U. -H. Shah, M. A. A. </a:t>
                      </a:r>
                      <a:r>
                        <a:rPr lang="en-US" sz="1600" dirty="0" err="1"/>
                        <a:t>Ghamdi</a:t>
                      </a:r>
                      <a:r>
                        <a:rPr lang="en-US" sz="1600" dirty="0"/>
                        <a:t>, S. H. </a:t>
                      </a:r>
                      <a:r>
                        <a:rPr lang="en-US" sz="1600" dirty="0" err="1"/>
                        <a:t>Almotiri</a:t>
                      </a:r>
                      <a:r>
                        <a:rPr lang="en-US" sz="1600" dirty="0"/>
                        <a:t> and M. </a:t>
                      </a:r>
                      <a:r>
                        <a:rPr lang="en-US" sz="1600" dirty="0" err="1"/>
                        <a:t>Alruily</a:t>
                      </a:r>
                      <a:r>
                        <a:rPr lang="en-US" sz="1600" dirty="0"/>
                        <a:t>, "Healthcare Techniques Through Deep Learning: Issues, Challenges and Opportunities," in IEEE Access, vol. 9, pp. 98523-98541, 2021, </a:t>
                      </a:r>
                      <a:r>
                        <a:rPr lang="en-US" sz="1600" dirty="0" err="1"/>
                        <a:t>doi</a:t>
                      </a:r>
                      <a:r>
                        <a:rPr lang="en-US" sz="1600" dirty="0"/>
                        <a:t>: 10.1109/ACCESS.2021.3095312.</a:t>
                      </a:r>
                      <a:endParaRPr lang="en-IN" sz="1600" dirty="0"/>
                    </a:p>
                  </a:txBody>
                  <a:tcPr/>
                </a:tc>
                <a:tc>
                  <a:txBody>
                    <a:bodyPr/>
                    <a:lstStyle/>
                    <a:p>
                      <a:r>
                        <a:rPr lang="en-US" dirty="0"/>
                        <a:t>Healthcare Techniques Through Deep Learning: Issues, Challenges and Opportunities</a:t>
                      </a:r>
                      <a:endParaRPr lang="en-IN" dirty="0"/>
                    </a:p>
                  </a:txBody>
                  <a:tcPr/>
                </a:tc>
                <a:tc>
                  <a:txBody>
                    <a:bodyPr/>
                    <a:lstStyle/>
                    <a:p>
                      <a:r>
                        <a:rPr lang="en-US" sz="1600" b="0" i="0" u="none" strike="noStrike" kern="1200" baseline="0" dirty="0">
                          <a:solidFill>
                            <a:schemeClr val="tx1"/>
                          </a:solidFill>
                          <a:latin typeface="+mn-lt"/>
                          <a:ea typeface="+mn-ea"/>
                          <a:cs typeface="+mn-cs"/>
                        </a:rPr>
                        <a:t>Discusses many Machine Learning and Deep Learning Models covering both supervised and unsupervised learning and their use and accuracy in healthcare fields. The paper forms the groundwork for our research by differentiating the Machine and Deep learning algorithms such as MLP, Auto-encoder, SVM, CNN etc. according to which algorithm best fits as a learning model for a particular type of disease.</a:t>
                      </a:r>
                      <a:endParaRPr lang="en-IN" sz="1600" dirty="0"/>
                    </a:p>
                  </a:txBody>
                  <a:tcPr/>
                </a:tc>
                <a:extLst>
                  <a:ext uri="{0D108BD9-81ED-4DB2-BD59-A6C34878D82A}">
                    <a16:rowId xmlns:a16="http://schemas.microsoft.com/office/drawing/2014/main" val="1833861384"/>
                  </a:ext>
                </a:extLst>
              </a:tr>
            </a:tbl>
          </a:graphicData>
        </a:graphic>
      </p:graphicFrame>
    </p:spTree>
    <p:extLst>
      <p:ext uri="{BB962C8B-B14F-4D97-AF65-F5344CB8AC3E}">
        <p14:creationId xmlns:p14="http://schemas.microsoft.com/office/powerpoint/2010/main" val="38063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5149B05-BAE1-4614-A13A-36EE5478DE77}"/>
              </a:ext>
            </a:extLst>
          </p:cNvPr>
          <p:cNvGraphicFramePr>
            <a:graphicFrameLocks noGrp="1"/>
          </p:cNvGraphicFramePr>
          <p:nvPr>
            <p:extLst>
              <p:ext uri="{D42A27DB-BD31-4B8C-83A1-F6EECF244321}">
                <p14:modId xmlns:p14="http://schemas.microsoft.com/office/powerpoint/2010/main" val="3667618165"/>
              </p:ext>
            </p:extLst>
          </p:nvPr>
        </p:nvGraphicFramePr>
        <p:xfrm>
          <a:off x="1173583" y="663681"/>
          <a:ext cx="10153780" cy="5184790"/>
        </p:xfrm>
        <a:graphic>
          <a:graphicData uri="http://schemas.openxmlformats.org/drawingml/2006/table">
            <a:tbl>
              <a:tblPr firstRow="1" bandRow="1">
                <a:tableStyleId>{5940675A-B579-460E-94D1-54222C63F5DA}</a:tableStyleId>
              </a:tblPr>
              <a:tblGrid>
                <a:gridCol w="2538445">
                  <a:extLst>
                    <a:ext uri="{9D8B030D-6E8A-4147-A177-3AD203B41FA5}">
                      <a16:colId xmlns:a16="http://schemas.microsoft.com/office/drawing/2014/main" val="2325360488"/>
                    </a:ext>
                  </a:extLst>
                </a:gridCol>
                <a:gridCol w="2538445">
                  <a:extLst>
                    <a:ext uri="{9D8B030D-6E8A-4147-A177-3AD203B41FA5}">
                      <a16:colId xmlns:a16="http://schemas.microsoft.com/office/drawing/2014/main" val="1478927253"/>
                    </a:ext>
                  </a:extLst>
                </a:gridCol>
                <a:gridCol w="2538445">
                  <a:extLst>
                    <a:ext uri="{9D8B030D-6E8A-4147-A177-3AD203B41FA5}">
                      <a16:colId xmlns:a16="http://schemas.microsoft.com/office/drawing/2014/main" val="1851277322"/>
                    </a:ext>
                  </a:extLst>
                </a:gridCol>
                <a:gridCol w="2538445">
                  <a:extLst>
                    <a:ext uri="{9D8B030D-6E8A-4147-A177-3AD203B41FA5}">
                      <a16:colId xmlns:a16="http://schemas.microsoft.com/office/drawing/2014/main" val="3659593239"/>
                    </a:ext>
                  </a:extLst>
                </a:gridCol>
              </a:tblGrid>
              <a:tr h="1081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FFFF"/>
                          </a:solidFill>
                          <a:sym typeface="Graphik Semibold"/>
                        </a:rPr>
                        <a:t>Year of 
Publication</a:t>
                      </a:r>
                    </a:p>
                  </a:txBody>
                  <a:tcPr>
                    <a:solidFill>
                      <a:schemeClr val="tx1">
                        <a:lumMod val="50000"/>
                        <a:lumOff val="50000"/>
                      </a:schemeClr>
                    </a:solidFill>
                  </a:tcPr>
                </a:tc>
                <a:tc>
                  <a:txBody>
                    <a:bodyPr/>
                    <a:lstStyle/>
                    <a:p>
                      <a:pPr algn="l"/>
                      <a:r>
                        <a:rPr lang="en-IN" dirty="0">
                          <a:solidFill>
                            <a:schemeClr val="bg1"/>
                          </a:solidFill>
                        </a:rPr>
                        <a:t>Name of the Journal</a:t>
                      </a: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Title of the Paper</a:t>
                      </a:r>
                      <a:endParaRPr lang="en-IN" sz="1800" dirty="0">
                        <a:solidFill>
                          <a:srgbClr val="FFFFFF"/>
                        </a:solidFill>
                        <a:sym typeface="Graphik Semibold"/>
                      </a:endParaRPr>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solidFill>
                            <a:srgbClr val="FFFFFF"/>
                          </a:solidFill>
                          <a:sym typeface="Graphik Semibold"/>
                        </a:rPr>
                        <a:t>Inference</a:t>
                      </a:r>
                      <a:endParaRPr lang="en-IN" sz="1800" dirty="0">
                        <a:solidFill>
                          <a:srgbClr val="FFFFFF"/>
                        </a:solidFill>
                        <a:sym typeface="Graphik Semibold"/>
                      </a:endParaRPr>
                    </a:p>
                  </a:txBody>
                  <a:tcPr>
                    <a:solidFill>
                      <a:schemeClr val="tx1">
                        <a:lumMod val="50000"/>
                        <a:lumOff val="50000"/>
                      </a:schemeClr>
                    </a:solidFill>
                  </a:tcPr>
                </a:tc>
                <a:extLst>
                  <a:ext uri="{0D108BD9-81ED-4DB2-BD59-A6C34878D82A}">
                    <a16:rowId xmlns:a16="http://schemas.microsoft.com/office/drawing/2014/main" val="856921546"/>
                  </a:ext>
                </a:extLst>
              </a:tr>
              <a:tr h="4103647">
                <a:tc>
                  <a:txBody>
                    <a:bodyPr/>
                    <a:lstStyle/>
                    <a:p>
                      <a:r>
                        <a:rPr lang="en-IN" dirty="0"/>
                        <a:t>2013</a:t>
                      </a:r>
                    </a:p>
                  </a:txBody>
                  <a:tcPr/>
                </a:tc>
                <a:tc>
                  <a:txBody>
                    <a:bodyPr/>
                    <a:lstStyle/>
                    <a:p>
                      <a:r>
                        <a:rPr lang="en-IN" sz="1600" dirty="0" err="1"/>
                        <a:t>Hosseinzadeh</a:t>
                      </a:r>
                      <a:r>
                        <a:rPr lang="en-IN" sz="1600" dirty="0"/>
                        <a:t>, F., </a:t>
                      </a:r>
                      <a:r>
                        <a:rPr lang="en-IN" sz="1600" dirty="0" err="1"/>
                        <a:t>KayvanJoo</a:t>
                      </a:r>
                      <a:r>
                        <a:rPr lang="en-IN" sz="1600" dirty="0"/>
                        <a:t>, A.H., Ebrahimi, M. et al. Prediction of lung </a:t>
                      </a:r>
                      <a:r>
                        <a:rPr lang="en-IN" sz="1600" dirty="0" err="1"/>
                        <a:t>tumor</a:t>
                      </a:r>
                      <a:r>
                        <a:rPr lang="en-IN" sz="1600" dirty="0"/>
                        <a:t> types based on protein attributes by machine learning algorithms. </a:t>
                      </a:r>
                      <a:r>
                        <a:rPr lang="en-IN" sz="1600" dirty="0" err="1"/>
                        <a:t>SpringerPlus</a:t>
                      </a:r>
                      <a:r>
                        <a:rPr lang="en-IN" sz="1600" dirty="0"/>
                        <a:t> 2, 238 (2013).</a:t>
                      </a:r>
                    </a:p>
                  </a:txBody>
                  <a:tcPr/>
                </a:tc>
                <a:tc>
                  <a:txBody>
                    <a:bodyPr/>
                    <a:lstStyle/>
                    <a:p>
                      <a:r>
                        <a:rPr lang="en-US" dirty="0"/>
                        <a:t>Prediction of lung tumor types based on protein attributes by machine learning algorithms</a:t>
                      </a:r>
                      <a:endParaRPr lang="en-IN" dirty="0"/>
                    </a:p>
                  </a:txBody>
                  <a:tcPr/>
                </a:tc>
                <a:tc>
                  <a:txBody>
                    <a:bodyPr/>
                    <a:lstStyle/>
                    <a:p>
                      <a:pPr algn="l"/>
                      <a:r>
                        <a:rPr lang="en-US" sz="1600" b="0" i="0" u="none" strike="noStrike" kern="1200" baseline="0" dirty="0">
                          <a:solidFill>
                            <a:schemeClr val="tx1"/>
                          </a:solidFill>
                          <a:latin typeface="+mn-lt"/>
                          <a:ea typeface="+mn-ea"/>
                          <a:cs typeface="+mn-cs"/>
                        </a:rPr>
                        <a:t>This paper predicts several types of lung tumors based on protein attributes by machine learning algorithms. Methods such as Feature extraction and feature selection process are used to detect the two main types of cancer and take 12 different parameters</a:t>
                      </a:r>
                    </a:p>
                    <a:p>
                      <a:pPr algn="l"/>
                      <a:r>
                        <a:rPr lang="en-US" sz="1600" b="0" i="0" u="none" strike="noStrike" kern="1200" baseline="0" dirty="0">
                          <a:solidFill>
                            <a:schemeClr val="tx1"/>
                          </a:solidFill>
                          <a:latin typeface="+mn-lt"/>
                          <a:ea typeface="+mn-ea"/>
                          <a:cs typeface="+mn-cs"/>
                        </a:rPr>
                        <a:t>into account. The performance also increased when using weighing models instead of the original datasheet.</a:t>
                      </a:r>
                      <a:endParaRPr lang="en-IN" sz="1600" dirty="0"/>
                    </a:p>
                  </a:txBody>
                  <a:tcPr/>
                </a:tc>
                <a:extLst>
                  <a:ext uri="{0D108BD9-81ED-4DB2-BD59-A6C34878D82A}">
                    <a16:rowId xmlns:a16="http://schemas.microsoft.com/office/drawing/2014/main" val="1833861384"/>
                  </a:ext>
                </a:extLst>
              </a:tr>
            </a:tbl>
          </a:graphicData>
        </a:graphic>
      </p:graphicFrame>
    </p:spTree>
    <p:extLst>
      <p:ext uri="{BB962C8B-B14F-4D97-AF65-F5344CB8AC3E}">
        <p14:creationId xmlns:p14="http://schemas.microsoft.com/office/powerpoint/2010/main" val="271038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150D-492C-4A66-BC65-97E912C0AA25}"/>
              </a:ext>
            </a:extLst>
          </p:cNvPr>
          <p:cNvSpPr>
            <a:spLocks noGrp="1"/>
          </p:cNvSpPr>
          <p:nvPr>
            <p:ph type="title"/>
          </p:nvPr>
        </p:nvSpPr>
        <p:spPr>
          <a:xfrm>
            <a:off x="1097280" y="80126"/>
            <a:ext cx="10058400" cy="686791"/>
          </a:xfrm>
        </p:spPr>
        <p:txBody>
          <a:bodyPr>
            <a:normAutofit/>
          </a:bodyPr>
          <a:lstStyle/>
          <a:p>
            <a:r>
              <a:rPr lang="en-IN" sz="3600" dirty="0"/>
              <a:t>Block diagram</a:t>
            </a:r>
          </a:p>
        </p:txBody>
      </p:sp>
      <p:pic>
        <p:nvPicPr>
          <p:cNvPr id="5" name="Picture 4">
            <a:extLst>
              <a:ext uri="{FF2B5EF4-FFF2-40B4-BE49-F238E27FC236}">
                <a16:creationId xmlns:a16="http://schemas.microsoft.com/office/drawing/2014/main" id="{916AD581-6206-4F60-84FC-44CCDB66BF92}"/>
              </a:ext>
            </a:extLst>
          </p:cNvPr>
          <p:cNvPicPr>
            <a:picLocks noChangeAspect="1"/>
          </p:cNvPicPr>
          <p:nvPr/>
        </p:nvPicPr>
        <p:blipFill>
          <a:blip r:embed="rId2"/>
          <a:stretch>
            <a:fillRect/>
          </a:stretch>
        </p:blipFill>
        <p:spPr>
          <a:xfrm>
            <a:off x="1823493" y="766917"/>
            <a:ext cx="8545014" cy="6010957"/>
          </a:xfrm>
          <a:prstGeom prst="rect">
            <a:avLst/>
          </a:prstGeom>
        </p:spPr>
      </p:pic>
    </p:spTree>
    <p:extLst>
      <p:ext uri="{BB962C8B-B14F-4D97-AF65-F5344CB8AC3E}">
        <p14:creationId xmlns:p14="http://schemas.microsoft.com/office/powerpoint/2010/main" val="157367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lstStyle/>
          <a:p>
            <a:r>
              <a:t>Parameters</a:t>
            </a:r>
          </a:p>
        </p:txBody>
      </p:sp>
      <p:sp>
        <p:nvSpPr>
          <p:cNvPr id="139" name="Content Placeholder 2"/>
          <p:cNvSpPr txBox="1">
            <a:spLocks noGrp="1"/>
          </p:cNvSpPr>
          <p:nvPr>
            <p:ph idx="1"/>
          </p:nvPr>
        </p:nvSpPr>
        <p:spPr>
          <a:xfrm>
            <a:off x="849192" y="2026343"/>
            <a:ext cx="10554576" cy="4363341"/>
          </a:xfrm>
          <a:prstGeom prst="rect">
            <a:avLst/>
          </a:prstGeom>
        </p:spPr>
        <p:txBody>
          <a:bodyPr>
            <a:normAutofit fontScale="92500" lnSpcReduction="20000"/>
          </a:bodyPr>
          <a:lstStyle/>
          <a:p>
            <a:pPr marL="0" indent="0">
              <a:lnSpc>
                <a:spcPct val="90000"/>
              </a:lnSpc>
              <a:buSzTx/>
              <a:buFont typeface="Wingdings 2"/>
              <a:buNone/>
            </a:pPr>
            <a:r>
              <a:t>There are number of parameters according to which the data will be analysed-</a:t>
            </a:r>
          </a:p>
          <a:p>
            <a:pPr>
              <a:lnSpc>
                <a:spcPct val="90000"/>
              </a:lnSpc>
            </a:pPr>
            <a:r>
              <a:t>Age </a:t>
            </a:r>
          </a:p>
          <a:p>
            <a:pPr>
              <a:lnSpc>
                <a:spcPct val="90000"/>
              </a:lnSpc>
            </a:pPr>
            <a:r>
              <a:t>Gender</a:t>
            </a:r>
          </a:p>
          <a:p>
            <a:pPr>
              <a:lnSpc>
                <a:spcPct val="90000"/>
              </a:lnSpc>
            </a:pPr>
            <a:r>
              <a:t>Chest pain type</a:t>
            </a:r>
          </a:p>
          <a:p>
            <a:pPr>
              <a:lnSpc>
                <a:spcPct val="90000"/>
              </a:lnSpc>
            </a:pPr>
            <a:r>
              <a:t>Resting blood pressure</a:t>
            </a:r>
          </a:p>
          <a:p>
            <a:pPr>
              <a:lnSpc>
                <a:spcPct val="90000"/>
              </a:lnSpc>
            </a:pPr>
            <a:r>
              <a:t>Serum cholesterol</a:t>
            </a:r>
          </a:p>
          <a:p>
            <a:pPr>
              <a:lnSpc>
                <a:spcPct val="90000"/>
              </a:lnSpc>
            </a:pPr>
            <a:r>
              <a:t> fasting blood sugar</a:t>
            </a:r>
          </a:p>
          <a:p>
            <a:pPr>
              <a:lnSpc>
                <a:spcPct val="90000"/>
              </a:lnSpc>
            </a:pPr>
            <a:r>
              <a:t>Resting electrocardiographic results</a:t>
            </a:r>
          </a:p>
          <a:p>
            <a:pPr>
              <a:lnSpc>
                <a:spcPct val="90000"/>
              </a:lnSpc>
            </a:pPr>
            <a:r>
              <a:t>Maximum heart rate achieved</a:t>
            </a:r>
          </a:p>
          <a:p>
            <a:pPr>
              <a:lnSpc>
                <a:spcPct val="90000"/>
              </a:lnSpc>
            </a:pPr>
            <a:r>
              <a:t>number of major vessels</a:t>
            </a:r>
          </a:p>
          <a:p>
            <a:pPr>
              <a:lnSpc>
                <a:spcPct val="90000"/>
              </a:lnSpc>
            </a:pPr>
            <a:r>
              <a:t>Diagnosis of heart disease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entury Gothic"/>
        <a:ea typeface="Century Gothic"/>
        <a:cs typeface="Century Gothic"/>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81</TotalTime>
  <Words>1450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Calibri Light</vt:lpstr>
      <vt:lpstr>Century Gothic</vt:lpstr>
      <vt:lpstr>Graphik Semibold</vt:lpstr>
      <vt:lpstr>inter-bold</vt:lpstr>
      <vt:lpstr>inter-regular</vt:lpstr>
      <vt:lpstr>Lato</vt:lpstr>
      <vt:lpstr>urw-din</vt:lpstr>
      <vt:lpstr>Wingdings</vt:lpstr>
      <vt:lpstr>Wingdings 2</vt:lpstr>
      <vt:lpstr>Retrospect</vt:lpstr>
      <vt:lpstr>Analysis of heart disease and lung cancer dataset using Machine learning  Winter semester 2022-23</vt:lpstr>
      <vt:lpstr>Introduction</vt:lpstr>
      <vt:lpstr>Literature review</vt:lpstr>
      <vt:lpstr>PowerPoint Presentation</vt:lpstr>
      <vt:lpstr>PowerPoint Presentation</vt:lpstr>
      <vt:lpstr>PowerPoint Presentation</vt:lpstr>
      <vt:lpstr>PowerPoint Presentation</vt:lpstr>
      <vt:lpstr>Block diagram</vt:lpstr>
      <vt:lpstr>Parameters</vt:lpstr>
      <vt:lpstr>Algorithms For Data Analysis</vt:lpstr>
      <vt:lpstr>Random Forest</vt:lpstr>
      <vt:lpstr>SVM</vt:lpstr>
      <vt:lpstr>Linear Regression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heart disease dataset using Machine learning  Prof. Poonkuzhali R. ECE1901 - Technical Answers for Real World Problems (TARP) Winter semester 2021-22</dc:title>
  <cp:lastModifiedBy>Ayush Singh</cp:lastModifiedBy>
  <cp:revision>9</cp:revision>
  <dcterms:modified xsi:type="dcterms:W3CDTF">2023-01-06T11:12:05Z</dcterms:modified>
</cp:coreProperties>
</file>