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1" r:id="rId13"/>
    <p:sldId id="270" r:id="rId14"/>
    <p:sldId id="271" r:id="rId15"/>
    <p:sldId id="272" r:id="rId16"/>
    <p:sldId id="273" r:id="rId17"/>
    <p:sldId id="274" r:id="rId18"/>
    <p:sldId id="275" r:id="rId19"/>
    <p:sldId id="268" r:id="rId20"/>
    <p:sldId id="269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FEA74-6678-4D80-B3AD-110A1FA49011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CDD9-6BAA-4D48-8CF6-04EABAC2C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586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FEA74-6678-4D80-B3AD-110A1FA49011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CDD9-6BAA-4D48-8CF6-04EABAC2C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94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FEA74-6678-4D80-B3AD-110A1FA49011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CDD9-6BAA-4D48-8CF6-04EABAC2C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85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FEA74-6678-4D80-B3AD-110A1FA49011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CDD9-6BAA-4D48-8CF6-04EABAC2C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65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FEA74-6678-4D80-B3AD-110A1FA49011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CDD9-6BAA-4D48-8CF6-04EABAC2C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60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FEA74-6678-4D80-B3AD-110A1FA49011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CDD9-6BAA-4D48-8CF6-04EABAC2C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04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FEA74-6678-4D80-B3AD-110A1FA49011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CDD9-6BAA-4D48-8CF6-04EABAC2C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35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FEA74-6678-4D80-B3AD-110A1FA49011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CDD9-6BAA-4D48-8CF6-04EABAC2C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85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FEA74-6678-4D80-B3AD-110A1FA49011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CDD9-6BAA-4D48-8CF6-04EABAC2C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10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FEA74-6678-4D80-B3AD-110A1FA49011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CDD9-6BAA-4D48-8CF6-04EABAC2C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85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FEA74-6678-4D80-B3AD-110A1FA49011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CDD9-6BAA-4D48-8CF6-04EABAC2C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7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FEA74-6678-4D80-B3AD-110A1FA49011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CCDD9-6BAA-4D48-8CF6-04EABAC2C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72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Automated Timetable Scheduling for Classes and Exams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CS 309: Research and Development Project</a:t>
            </a:r>
          </a:p>
          <a:p>
            <a:endParaRPr lang="en-US" dirty="0"/>
          </a:p>
          <a:p>
            <a:r>
              <a:rPr lang="en-US" dirty="0" err="1" smtClean="0"/>
              <a:t>Cebajel</a:t>
            </a:r>
            <a:r>
              <a:rPr lang="en-US" dirty="0" smtClean="0"/>
              <a:t> </a:t>
            </a:r>
            <a:r>
              <a:rPr lang="en-US" dirty="0" err="1" smtClean="0"/>
              <a:t>Tanan</a:t>
            </a:r>
            <a:endParaRPr lang="en-US" dirty="0" smtClean="0"/>
          </a:p>
          <a:p>
            <a:r>
              <a:rPr lang="en-US" dirty="0" smtClean="0"/>
              <a:t>210010055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2887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Evaluation (Class Timetable)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Modeled using </a:t>
            </a:r>
            <a:r>
              <a:rPr lang="en-US" dirty="0" err="1" smtClean="0"/>
              <a:t>Gurobi</a:t>
            </a:r>
            <a:r>
              <a:rPr lang="en-US" dirty="0" smtClean="0"/>
              <a:t> on  Apple M1 Pro processor (3.2 GHz)</a:t>
            </a:r>
          </a:p>
          <a:p>
            <a:r>
              <a:rPr lang="en-US" dirty="0" smtClean="0"/>
              <a:t>with 16GB RAM</a:t>
            </a:r>
            <a:endParaRPr lang="en-US" dirty="0"/>
          </a:p>
          <a:p>
            <a:r>
              <a:rPr lang="en-US" dirty="0" smtClean="0"/>
              <a:t>Test data</a:t>
            </a:r>
          </a:p>
          <a:p>
            <a:pPr lvl="1"/>
            <a:r>
              <a:rPr lang="en-US" dirty="0" smtClean="0"/>
              <a:t>Autumn 2023 Timetable data </a:t>
            </a:r>
          </a:p>
          <a:p>
            <a:pPr lvl="1"/>
            <a:r>
              <a:rPr lang="en-US" dirty="0" smtClean="0"/>
              <a:t>7610 enrollments</a:t>
            </a:r>
          </a:p>
          <a:p>
            <a:pPr lvl="1"/>
            <a:r>
              <a:rPr lang="en-US" dirty="0" smtClean="0"/>
              <a:t>125 courses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sz="2800" dirty="0" smtClean="0"/>
              <a:t>Runtime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US" sz="2400" dirty="0" smtClean="0"/>
              <a:t>Feasible </a:t>
            </a:r>
            <a:r>
              <a:rPr lang="en-US" sz="2400" dirty="0"/>
              <a:t>solution in 30 seconds</a:t>
            </a:r>
          </a:p>
          <a:p>
            <a:pPr lvl="1"/>
            <a:r>
              <a:rPr lang="en-US" dirty="0" smtClean="0"/>
              <a:t>Found optimal solution in about an hour</a:t>
            </a:r>
          </a:p>
          <a:p>
            <a:r>
              <a:rPr lang="en-US" dirty="0" smtClean="0"/>
              <a:t>About 50 student elective preferences could not be met</a:t>
            </a:r>
          </a:p>
        </p:txBody>
      </p:sp>
    </p:spTree>
    <p:extLst>
      <p:ext uri="{BB962C8B-B14F-4D97-AF65-F5344CB8AC3E}">
        <p14:creationId xmlns:p14="http://schemas.microsoft.com/office/powerpoint/2010/main" val="2765221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Discrepancies in the ongoing timetable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Failed to accommodate 525 student elective preferences</a:t>
            </a:r>
          </a:p>
          <a:p>
            <a:r>
              <a:rPr lang="en-US" dirty="0" smtClean="0"/>
              <a:t>Students with courses across both campuses in consecutive slots</a:t>
            </a:r>
          </a:p>
          <a:p>
            <a:r>
              <a:rPr lang="en-US" dirty="0" smtClean="0"/>
              <a:t>LTP requirements not met for a few courses</a:t>
            </a:r>
          </a:p>
          <a:p>
            <a:r>
              <a:rPr lang="en-US" dirty="0" smtClean="0"/>
              <a:t>Overprovisioned venues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943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 – Exam Timetable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List of courses</a:t>
            </a:r>
          </a:p>
          <a:p>
            <a:pPr lvl="2"/>
            <a:r>
              <a:rPr lang="en-US" dirty="0" smtClean="0"/>
              <a:t>With student registrations, preferred campus</a:t>
            </a:r>
          </a:p>
          <a:p>
            <a:pPr lvl="1"/>
            <a:r>
              <a:rPr lang="en-US" dirty="0" smtClean="0"/>
              <a:t>List of venues </a:t>
            </a:r>
          </a:p>
          <a:p>
            <a:pPr lvl="2"/>
            <a:r>
              <a:rPr lang="en-US" dirty="0" smtClean="0"/>
              <a:t>With capacity, type, campus</a:t>
            </a:r>
          </a:p>
          <a:p>
            <a:pPr lvl="1"/>
            <a:r>
              <a:rPr lang="en-US" dirty="0" smtClean="0"/>
              <a:t>List of campuses</a:t>
            </a:r>
          </a:p>
          <a:p>
            <a:pPr lvl="1"/>
            <a:r>
              <a:rPr lang="en-US" dirty="0" smtClean="0"/>
              <a:t>Number of slots per day</a:t>
            </a:r>
          </a:p>
          <a:p>
            <a:pPr lvl="2"/>
            <a:r>
              <a:rPr lang="en-US" dirty="0" smtClean="0"/>
              <a:t>With duration(s)</a:t>
            </a:r>
          </a:p>
          <a:p>
            <a:pPr lvl="1"/>
            <a:r>
              <a:rPr lang="en-US" dirty="0" smtClean="0"/>
              <a:t>Number of usable weekdays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Output</a:t>
                </a:r>
              </a:p>
              <a:p>
                <a:pPr lvl="1"/>
                <a:r>
                  <a:rPr lang="en-US" dirty="0" smtClean="0"/>
                  <a:t>Mapping</a:t>
                </a:r>
              </a:p>
              <a:p>
                <a:pPr lvl="2"/>
                <a:r>
                  <a:rPr lang="en-US" dirty="0" smtClean="0"/>
                  <a:t>Courses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dirty="0" smtClean="0"/>
                  <a:t> Slot/day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Venue</a:t>
                </a:r>
              </a:p>
              <a:p>
                <a:r>
                  <a:rPr lang="en-US" dirty="0" smtClean="0"/>
                  <a:t>Objective</a:t>
                </a:r>
              </a:p>
              <a:p>
                <a:pPr lvl="1"/>
                <a:r>
                  <a:rPr lang="en-US" dirty="0" smtClean="0"/>
                  <a:t>Minimize the number of instances of students with two exams per day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118" t="-2241" r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9843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Analogous to Class Timetable with the following caveats</a:t>
            </a:r>
          </a:p>
          <a:p>
            <a:pPr lvl="1"/>
            <a:r>
              <a:rPr lang="en-US" dirty="0" smtClean="0"/>
              <a:t>Exam = Course with LTPC: 1-0-0-2</a:t>
            </a:r>
          </a:p>
          <a:p>
            <a:pPr lvl="1"/>
            <a:r>
              <a:rPr lang="en-US" dirty="0" smtClean="0"/>
              <a:t>Two slots per day</a:t>
            </a:r>
          </a:p>
          <a:p>
            <a:r>
              <a:rPr lang="en-US" dirty="0" smtClean="0"/>
              <a:t>Pre-processing</a:t>
            </a:r>
          </a:p>
          <a:p>
            <a:pPr lvl="1"/>
            <a:r>
              <a:rPr lang="en-US" dirty="0" smtClean="0"/>
              <a:t>Identify </a:t>
            </a:r>
            <a:r>
              <a:rPr lang="en-US" dirty="0" smtClean="0"/>
              <a:t>baskets of non-overlapping </a:t>
            </a:r>
            <a:r>
              <a:rPr lang="en-US" dirty="0" smtClean="0"/>
              <a:t>courses</a:t>
            </a:r>
            <a:endParaRPr lang="en-US" dirty="0" smtClean="0"/>
          </a:p>
          <a:p>
            <a:pPr lvl="2"/>
            <a:r>
              <a:rPr lang="en-US" dirty="0" smtClean="0"/>
              <a:t>Based on student </a:t>
            </a:r>
            <a:r>
              <a:rPr lang="en-US" dirty="0" smtClean="0"/>
              <a:t>registrations</a:t>
            </a:r>
            <a:endParaRPr 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Two-stage approach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smtClean="0"/>
                  <a:t>Course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dirty="0" smtClean="0"/>
                  <a:t> Slot/day</a:t>
                </a:r>
              </a:p>
              <a:p>
                <a:pPr lvl="2"/>
                <a:r>
                  <a:rPr lang="en-US" dirty="0" smtClean="0"/>
                  <a:t>Integer Linear Program to schedule </a:t>
                </a:r>
                <a:r>
                  <a:rPr lang="en-US" dirty="0" smtClean="0"/>
                  <a:t>each course</a:t>
                </a:r>
                <a:endParaRPr lang="en-US" i="1" dirty="0" smtClean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smtClean="0"/>
                  <a:t>Course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dirty="0" smtClean="0"/>
                  <a:t> Venue</a:t>
                </a:r>
              </a:p>
              <a:p>
                <a:pPr lvl="2"/>
                <a:r>
                  <a:rPr lang="en-US" dirty="0" smtClean="0"/>
                  <a:t>Heuristic Approach to assign venues to </a:t>
                </a:r>
                <a:r>
                  <a:rPr lang="en-US" dirty="0" smtClean="0"/>
                  <a:t>each course</a:t>
                </a:r>
                <a:endParaRPr lang="en-US" i="1" dirty="0" smtClean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5668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Notations (Stage </a:t>
                </a:r>
                <a:r>
                  <a:rPr lang="en-US" dirty="0"/>
                  <a:t>I: Course </a:t>
                </a:r>
                <a14:m>
                  <m:oMath xmlns:m="http://schemas.openxmlformats.org/officeDocument/2006/math">
                    <m:r>
                      <a:rPr lang="en-US"/>
                      <m:t>↔</m:t>
                    </m:r>
                  </m:oMath>
                </a14:m>
                <a:r>
                  <a:rPr lang="en-US" dirty="0"/>
                  <a:t> Slot/day)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14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Objective </a:t>
                </a:r>
                <a:r>
                  <a:rPr lang="en-US" dirty="0" smtClean="0"/>
                  <a:t>(Stage </a:t>
                </a:r>
                <a:r>
                  <a:rPr lang="en-US" dirty="0"/>
                  <a:t>I: Course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dirty="0"/>
                  <a:t> Slot/day)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57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Constraints</a:t>
                </a:r>
                <a:r>
                  <a:rPr lang="en-US" dirty="0" smtClean="0"/>
                  <a:t> (Stage </a:t>
                </a:r>
                <a:r>
                  <a:rPr lang="en-US" dirty="0"/>
                  <a:t>I: Course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dirty="0"/>
                  <a:t> Slot/day)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58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Stage II</a:t>
                </a:r>
                <a:r>
                  <a:rPr lang="en-US" dirty="0"/>
                  <a:t>: Course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Venue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42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Evaluation (Exam Timetable)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Modeled using </a:t>
            </a:r>
            <a:r>
              <a:rPr lang="en-US" dirty="0" err="1" smtClean="0"/>
              <a:t>Gurobi</a:t>
            </a:r>
            <a:r>
              <a:rPr lang="en-US" dirty="0" smtClean="0"/>
              <a:t> on Apple M1 Pro processor (3.2 GHz) and 16GB RAM. </a:t>
            </a:r>
          </a:p>
          <a:p>
            <a:r>
              <a:rPr lang="en-US" dirty="0" smtClean="0"/>
              <a:t>Mid-</a:t>
            </a:r>
            <a:r>
              <a:rPr lang="en-US" dirty="0" err="1" smtClean="0"/>
              <a:t>sem</a:t>
            </a:r>
            <a:r>
              <a:rPr lang="en-US" dirty="0" smtClean="0"/>
              <a:t> Timetable Data</a:t>
            </a:r>
          </a:p>
          <a:p>
            <a:r>
              <a:rPr lang="en-US" dirty="0" smtClean="0"/>
              <a:t>Runtime</a:t>
            </a:r>
          </a:p>
          <a:p>
            <a:pPr lvl="1"/>
            <a:r>
              <a:rPr lang="en-US" dirty="0" smtClean="0"/>
              <a:t>Feasible solution in 3 seconds</a:t>
            </a:r>
          </a:p>
          <a:p>
            <a:pPr lvl="1"/>
            <a:r>
              <a:rPr lang="en-US" dirty="0" smtClean="0"/>
              <a:t>Optimal solution in 15 seconds</a:t>
            </a:r>
          </a:p>
          <a:p>
            <a:r>
              <a:rPr lang="en-US" dirty="0" smtClean="0"/>
              <a:t>Optimal solution</a:t>
            </a:r>
          </a:p>
          <a:p>
            <a:pPr lvl="1"/>
            <a:r>
              <a:rPr lang="en-US" dirty="0" smtClean="0"/>
              <a:t>14 pairs of same-day different-slot exams with at least one student</a:t>
            </a:r>
          </a:p>
        </p:txBody>
      </p:sp>
    </p:spTree>
    <p:extLst>
      <p:ext uri="{BB962C8B-B14F-4D97-AF65-F5344CB8AC3E}">
        <p14:creationId xmlns:p14="http://schemas.microsoft.com/office/powerpoint/2010/main" val="1522350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and Learnings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Getting clean and consistent data</a:t>
            </a:r>
          </a:p>
          <a:p>
            <a:r>
              <a:rPr lang="en-US" dirty="0" smtClean="0"/>
              <a:t>Reducing the number of slots, days</a:t>
            </a:r>
          </a:p>
          <a:p>
            <a:r>
              <a:rPr lang="en-US" dirty="0" smtClean="0"/>
              <a:t>Reducing the runtime of the formulation/model</a:t>
            </a:r>
          </a:p>
          <a:p>
            <a:pPr lvl="1"/>
            <a:r>
              <a:rPr lang="en-US" dirty="0" smtClean="0"/>
              <a:t>Feasible solution: From 10 minutes to half a minute</a:t>
            </a:r>
          </a:p>
          <a:p>
            <a:pPr lvl="1"/>
            <a:r>
              <a:rPr lang="en-US" dirty="0" smtClean="0"/>
              <a:t>Optimal solution: From 8 hours to about an hour</a:t>
            </a:r>
          </a:p>
          <a:p>
            <a:r>
              <a:rPr lang="en-US" dirty="0" smtClean="0"/>
              <a:t>Implemented parallelization and dynamic programming</a:t>
            </a:r>
          </a:p>
          <a:p>
            <a:r>
              <a:rPr lang="en-US" dirty="0" smtClean="0"/>
              <a:t>Optimized constraints by simplifying structure without compromising functionality</a:t>
            </a:r>
          </a:p>
          <a:p>
            <a:r>
              <a:rPr lang="en-US" dirty="0" smtClean="0"/>
              <a:t>Experimented with various strategies, reducing decision variable dimensionality most effective</a:t>
            </a:r>
          </a:p>
        </p:txBody>
      </p:sp>
    </p:spTree>
    <p:extLst>
      <p:ext uri="{BB962C8B-B14F-4D97-AF65-F5344CB8AC3E}">
        <p14:creationId xmlns:p14="http://schemas.microsoft.com/office/powerpoint/2010/main" val="515059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Background and Motivation</a:t>
            </a:r>
          </a:p>
          <a:p>
            <a:r>
              <a:rPr lang="en-US" dirty="0" smtClean="0"/>
              <a:t>Class Timetable</a:t>
            </a:r>
          </a:p>
          <a:p>
            <a:pPr lvl="1"/>
            <a:r>
              <a:rPr lang="en-US" dirty="0" smtClean="0"/>
              <a:t>Problem Statement</a:t>
            </a:r>
          </a:p>
          <a:p>
            <a:pPr lvl="1"/>
            <a:r>
              <a:rPr lang="en-US" dirty="0" smtClean="0"/>
              <a:t>Proposed Approach</a:t>
            </a:r>
          </a:p>
          <a:p>
            <a:pPr lvl="1"/>
            <a:r>
              <a:rPr lang="en-US" dirty="0" smtClean="0"/>
              <a:t>Performance Evaluation</a:t>
            </a:r>
          </a:p>
          <a:p>
            <a:r>
              <a:rPr lang="en-US" dirty="0" smtClean="0"/>
              <a:t>Exam Timetable</a:t>
            </a:r>
          </a:p>
          <a:p>
            <a:pPr lvl="1"/>
            <a:r>
              <a:rPr lang="en-US" dirty="0" smtClean="0"/>
              <a:t>Problem Statement</a:t>
            </a:r>
          </a:p>
          <a:p>
            <a:pPr lvl="1"/>
            <a:r>
              <a:rPr lang="en-US" dirty="0" smtClean="0"/>
              <a:t>Proposed Approach</a:t>
            </a:r>
          </a:p>
          <a:p>
            <a:r>
              <a:rPr lang="en-US" dirty="0" smtClean="0"/>
              <a:t>Challenges and Learnings</a:t>
            </a:r>
          </a:p>
          <a:p>
            <a:r>
              <a:rPr lang="en-US" dirty="0" smtClean="0"/>
              <a:t>Closing Remarks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967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Remarks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</a:p>
          <a:p>
            <a:pPr lvl="1"/>
            <a:r>
              <a:rPr lang="en-US" dirty="0" smtClean="0"/>
              <a:t>Developed an efficient framework for resolving and optimizing timetable scheduling problems.</a:t>
            </a:r>
          </a:p>
          <a:p>
            <a:pPr lvl="1"/>
            <a:r>
              <a:rPr lang="en-US" dirty="0" smtClean="0"/>
              <a:t>Foresee its utility in academic research and as a public welfare resource</a:t>
            </a:r>
          </a:p>
          <a:p>
            <a:r>
              <a:rPr lang="en-US" dirty="0" smtClean="0"/>
              <a:t>Future Work</a:t>
            </a:r>
          </a:p>
          <a:p>
            <a:pPr lvl="1"/>
            <a:r>
              <a:rPr lang="en-US" dirty="0" smtClean="0"/>
              <a:t>Explore Heuristic Approaches</a:t>
            </a:r>
          </a:p>
          <a:p>
            <a:pPr lvl="1"/>
            <a:r>
              <a:rPr lang="en-US" dirty="0" smtClean="0"/>
              <a:t>Draft exam timetable based on class timetable (and not from scratch)</a:t>
            </a:r>
          </a:p>
          <a:p>
            <a:pPr lvl="1"/>
            <a:r>
              <a:rPr lang="en-US" dirty="0" smtClean="0"/>
              <a:t>Derive baskets of overlapping/non-overlapping courses based on previous timetables, instead of pre-registration data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3487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532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and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Timetable scheduling is an age-old problem</a:t>
            </a:r>
          </a:p>
          <a:p>
            <a:pPr lvl="1"/>
            <a:r>
              <a:rPr lang="en-US" dirty="0" smtClean="0"/>
              <a:t>Applicable for both classes and exams</a:t>
            </a:r>
          </a:p>
          <a:p>
            <a:r>
              <a:rPr lang="en-US" dirty="0" smtClean="0"/>
              <a:t>Typically done manually</a:t>
            </a:r>
          </a:p>
          <a:p>
            <a:pPr lvl="1"/>
            <a:r>
              <a:rPr lang="en-US" dirty="0" smtClean="0"/>
              <a:t>Time-consuming across several stakeholders</a:t>
            </a:r>
          </a:p>
          <a:p>
            <a:pPr lvl="2"/>
            <a:r>
              <a:rPr lang="en-US" dirty="0" smtClean="0"/>
              <a:t>Academic Office Staff</a:t>
            </a:r>
          </a:p>
          <a:p>
            <a:pPr lvl="2"/>
            <a:r>
              <a:rPr lang="en-US" dirty="0" smtClean="0"/>
              <a:t>Department Heads, Timetable Coordinators</a:t>
            </a:r>
          </a:p>
          <a:p>
            <a:pPr lvl="2"/>
            <a:r>
              <a:rPr lang="en-US" dirty="0" smtClean="0"/>
              <a:t>Multiple meetings and iterations</a:t>
            </a:r>
          </a:p>
          <a:p>
            <a:pPr lvl="1"/>
            <a:r>
              <a:rPr lang="en-US" dirty="0" smtClean="0"/>
              <a:t>Prone to human errors/oversight</a:t>
            </a:r>
          </a:p>
          <a:p>
            <a:r>
              <a:rPr lang="en-US" dirty="0" smtClean="0"/>
              <a:t>NP-hard</a:t>
            </a:r>
          </a:p>
          <a:p>
            <a:r>
              <a:rPr lang="en-US" dirty="0" smtClean="0"/>
              <a:t>Existing approaches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2"/>
            <a:r>
              <a:rPr lang="en-US" dirty="0" smtClean="0"/>
              <a:t>Optimal, but time-consuming</a:t>
            </a:r>
          </a:p>
          <a:p>
            <a:pPr lvl="1"/>
            <a:r>
              <a:rPr lang="en-US" dirty="0" smtClean="0"/>
              <a:t>Heuristics</a:t>
            </a:r>
          </a:p>
          <a:p>
            <a:pPr lvl="2"/>
            <a:r>
              <a:rPr lang="en-US" dirty="0" smtClean="0"/>
              <a:t>Sub-optimal, but fast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Existing solutions</a:t>
            </a:r>
          </a:p>
          <a:p>
            <a:pPr lvl="1"/>
            <a:r>
              <a:rPr lang="en-US" dirty="0" smtClean="0"/>
              <a:t>Typically, school/college/university-specific</a:t>
            </a:r>
          </a:p>
          <a:p>
            <a:pPr lvl="1"/>
            <a:r>
              <a:rPr lang="en-US" dirty="0" smtClean="0"/>
              <a:t>Rarely universally applicable</a:t>
            </a:r>
          </a:p>
          <a:p>
            <a:r>
              <a:rPr lang="en-US" dirty="0" smtClean="0"/>
              <a:t>IIT Dharwad’s unique scheduling requirements</a:t>
            </a:r>
          </a:p>
          <a:p>
            <a:pPr lvl="1"/>
            <a:r>
              <a:rPr lang="en-US" dirty="0" smtClean="0"/>
              <a:t>HSS Baskets</a:t>
            </a:r>
          </a:p>
          <a:p>
            <a:pPr lvl="1"/>
            <a:r>
              <a:rPr lang="en-US" dirty="0" smtClean="0"/>
              <a:t>Multiple Campus</a:t>
            </a:r>
          </a:p>
          <a:p>
            <a:pPr lvl="1"/>
            <a:r>
              <a:rPr lang="en-US" dirty="0" smtClean="0"/>
              <a:t>Minor Slot</a:t>
            </a:r>
          </a:p>
          <a:p>
            <a:pPr lvl="1"/>
            <a:r>
              <a:rPr lang="en-US" dirty="0" smtClean="0"/>
              <a:t>Slots of various sizes (1, 2, 3, and 4 hours)</a:t>
            </a:r>
          </a:p>
          <a:p>
            <a:r>
              <a:rPr lang="en-US" dirty="0" smtClean="0"/>
              <a:t>Need for automated scheduling </a:t>
            </a:r>
          </a:p>
          <a:p>
            <a:pPr lvl="1"/>
            <a:r>
              <a:rPr lang="en-US" dirty="0" smtClean="0"/>
              <a:t>Save time</a:t>
            </a:r>
          </a:p>
          <a:p>
            <a:pPr lvl="1"/>
            <a:r>
              <a:rPr lang="en-US" dirty="0" smtClean="0"/>
              <a:t>Minimize errors</a:t>
            </a:r>
          </a:p>
          <a:p>
            <a:pPr lvl="1"/>
            <a:r>
              <a:rPr lang="en-US" dirty="0" smtClean="0"/>
              <a:t>Specific to IIT Dharwad</a:t>
            </a:r>
          </a:p>
        </p:txBody>
      </p:sp>
    </p:spTree>
    <p:extLst>
      <p:ext uri="{BB962C8B-B14F-4D97-AF65-F5344CB8AC3E}">
        <p14:creationId xmlns:p14="http://schemas.microsoft.com/office/powerpoint/2010/main" val="1366626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 – Class Timetable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List of elective courses</a:t>
            </a:r>
          </a:p>
          <a:p>
            <a:pPr lvl="2"/>
            <a:r>
              <a:rPr lang="en-US" dirty="0" smtClean="0"/>
              <a:t>With student elective preferences</a:t>
            </a:r>
          </a:p>
          <a:p>
            <a:pPr lvl="1"/>
            <a:r>
              <a:rPr lang="en-US" dirty="0" smtClean="0"/>
              <a:t>List of core courses </a:t>
            </a:r>
          </a:p>
          <a:p>
            <a:pPr lvl="2"/>
            <a:r>
              <a:rPr lang="en-US" dirty="0" smtClean="0"/>
              <a:t>Across programs/batches with corresponding students</a:t>
            </a:r>
          </a:p>
          <a:p>
            <a:pPr lvl="1"/>
            <a:r>
              <a:rPr lang="en-US" dirty="0" smtClean="0"/>
              <a:t>Divisions per course</a:t>
            </a:r>
          </a:p>
          <a:p>
            <a:pPr lvl="1"/>
            <a:r>
              <a:rPr lang="en-US" dirty="0" smtClean="0"/>
              <a:t>List of venues </a:t>
            </a:r>
          </a:p>
          <a:p>
            <a:pPr lvl="2"/>
            <a:r>
              <a:rPr lang="en-US" dirty="0" smtClean="0"/>
              <a:t>With capacity, type, campus</a:t>
            </a:r>
          </a:p>
          <a:p>
            <a:pPr lvl="1"/>
            <a:r>
              <a:rPr lang="en-US" dirty="0" smtClean="0"/>
              <a:t>List of courses</a:t>
            </a:r>
          </a:p>
          <a:p>
            <a:pPr lvl="2"/>
            <a:r>
              <a:rPr lang="en-US" dirty="0" smtClean="0"/>
              <a:t>With student list, type (lab/theory)</a:t>
            </a:r>
          </a:p>
          <a:p>
            <a:pPr lvl="1"/>
            <a:r>
              <a:rPr lang="en-US" dirty="0" smtClean="0"/>
              <a:t>List of campuses</a:t>
            </a:r>
          </a:p>
          <a:p>
            <a:pPr lvl="1"/>
            <a:r>
              <a:rPr lang="en-US" dirty="0" smtClean="0"/>
              <a:t>Number of slots per day</a:t>
            </a:r>
          </a:p>
          <a:p>
            <a:pPr lvl="2"/>
            <a:r>
              <a:rPr lang="en-US" dirty="0" smtClean="0"/>
              <a:t>With duration(s)</a:t>
            </a:r>
          </a:p>
          <a:p>
            <a:pPr lvl="1"/>
            <a:r>
              <a:rPr lang="en-US" dirty="0" smtClean="0"/>
              <a:t>Number of usable weekdays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Output</a:t>
                </a:r>
              </a:p>
              <a:p>
                <a:pPr lvl="1"/>
                <a:r>
                  <a:rPr lang="en-US" dirty="0" smtClean="0"/>
                  <a:t>Mapping</a:t>
                </a:r>
              </a:p>
              <a:p>
                <a:pPr lvl="2"/>
                <a:r>
                  <a:rPr lang="en-US" dirty="0" smtClean="0"/>
                  <a:t>Courses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dirty="0" smtClean="0"/>
                  <a:t> Slot/day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Venue</a:t>
                </a:r>
              </a:p>
              <a:p>
                <a:r>
                  <a:rPr lang="en-US" dirty="0" smtClean="0"/>
                  <a:t>Objective</a:t>
                </a:r>
              </a:p>
              <a:p>
                <a:pPr lvl="1"/>
                <a:r>
                  <a:rPr lang="en-US" dirty="0" smtClean="0"/>
                  <a:t>Maximize the number of student elective preferences met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882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8322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Approach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Pre-processing</a:t>
                </a:r>
              </a:p>
              <a:p>
                <a:pPr lvl="1"/>
                <a:r>
                  <a:rPr lang="en-US" dirty="0" smtClean="0"/>
                  <a:t>Split courses into theory and practical components</a:t>
                </a:r>
              </a:p>
              <a:p>
                <a:pPr lvl="1"/>
                <a:r>
                  <a:rPr lang="en-US" dirty="0" smtClean="0"/>
                  <a:t>Each component subdivided based on divisions, if applicable</a:t>
                </a:r>
              </a:p>
              <a:p>
                <a:pPr lvl="1"/>
                <a:r>
                  <a:rPr lang="en-US" dirty="0" smtClean="0"/>
                  <a:t>Identify baskets of non-overlapping </a:t>
                </a:r>
                <a:r>
                  <a:rPr lang="en-US" i="1" dirty="0" smtClean="0"/>
                  <a:t>course components</a:t>
                </a:r>
              </a:p>
              <a:p>
                <a:pPr lvl="2"/>
                <a:r>
                  <a:rPr lang="en-US" dirty="0" smtClean="0"/>
                  <a:t>Based on student registrations</a:t>
                </a:r>
              </a:p>
              <a:p>
                <a:r>
                  <a:rPr lang="en-US" dirty="0" smtClean="0"/>
                  <a:t>Two-stage approach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smtClean="0"/>
                  <a:t>Course Component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Slot/day</a:t>
                </a:r>
              </a:p>
              <a:p>
                <a:pPr lvl="2"/>
                <a:r>
                  <a:rPr lang="en-US" dirty="0" smtClean="0"/>
                  <a:t>Integer Linear Program to schedule each </a:t>
                </a:r>
                <a:r>
                  <a:rPr lang="en-US" i="1" dirty="0" smtClean="0"/>
                  <a:t>course component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smtClean="0"/>
                  <a:t>Course Component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Venue</a:t>
                </a:r>
              </a:p>
              <a:p>
                <a:pPr lvl="2"/>
                <a:r>
                  <a:rPr lang="en-US" dirty="0" smtClean="0"/>
                  <a:t>Heuristic Approach to assign venues to each </a:t>
                </a:r>
                <a:r>
                  <a:rPr lang="en-US" i="1" dirty="0" smtClean="0"/>
                  <a:t>course component</a:t>
                </a:r>
                <a:endParaRPr lang="en-US" i="1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3081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82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000" dirty="0" smtClean="0"/>
                  <a:t>Objective (Stage I: </a:t>
                </a:r>
                <a:r>
                  <a:rPr lang="en-US" sz="4000" dirty="0" smtClean="0"/>
                  <a:t>Course Component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sz="4000" dirty="0" smtClean="0"/>
                  <a:t> </a:t>
                </a:r>
                <a:r>
                  <a:rPr lang="en-US" sz="4000" dirty="0" smtClean="0"/>
                  <a:t>Slot/day)</a:t>
                </a:r>
                <a:endParaRPr lang="en-US" sz="40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34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dirty="0" smtClean="0"/>
                  <a:t>Constraints</a:t>
                </a:r>
                <a:r>
                  <a:rPr lang="en-US" sz="3600" dirty="0" smtClean="0"/>
                  <a:t> </a:t>
                </a:r>
                <a:r>
                  <a:rPr lang="en-US" sz="3600" dirty="0"/>
                  <a:t> (Stage I: Course Component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sz="3600" dirty="0"/>
                  <a:t> Slot/day)</a:t>
                </a:r>
                <a:endParaRPr lang="en-US" sz="36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0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Stage II: </a:t>
                </a:r>
                <a:r>
                  <a:rPr lang="en-US" dirty="0" smtClean="0"/>
                  <a:t>Course Component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dirty="0" smtClean="0"/>
                  <a:t> Venue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768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705</Words>
  <Application>Microsoft Office PowerPoint</Application>
  <PresentationFormat>Widescreen</PresentationFormat>
  <Paragraphs>153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Automated Timetable Scheduling for Classes and Exams</vt:lpstr>
      <vt:lpstr>Outline</vt:lpstr>
      <vt:lpstr>Background and Motivation</vt:lpstr>
      <vt:lpstr>Problem Statement – Class Timetable</vt:lpstr>
      <vt:lpstr>Proposed Approach</vt:lpstr>
      <vt:lpstr>Notations</vt:lpstr>
      <vt:lpstr>Objective (Stage I: Course Component ↔ Slot/day)</vt:lpstr>
      <vt:lpstr>Constraints  (Stage I: Course Component ↔ Slot/day)</vt:lpstr>
      <vt:lpstr>Stage II: Course Component ↔ Venue</vt:lpstr>
      <vt:lpstr>Performance Evaluation (Class Timetable)</vt:lpstr>
      <vt:lpstr>Discrepancies in the ongoing timetable</vt:lpstr>
      <vt:lpstr>Problem Statement – Exam Timetable</vt:lpstr>
      <vt:lpstr>Proposed Approach</vt:lpstr>
      <vt:lpstr>Notations (Stage I: Course ↔ Slot/day)</vt:lpstr>
      <vt:lpstr>Objective (Stage I: Course ↔ Slot/day)</vt:lpstr>
      <vt:lpstr>Constraints (Stage I: Course ↔ Slot/day)</vt:lpstr>
      <vt:lpstr>Stage II: Course ↔ Venue</vt:lpstr>
      <vt:lpstr>Performance Evaluation (Exam Timetable)</vt:lpstr>
      <vt:lpstr>Challenges and Learnings</vt:lpstr>
      <vt:lpstr>Closing Remarks</vt:lpstr>
      <vt:lpstr>Thank you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Timetable Scheduling</dc:title>
  <dc:creator>Tamal</dc:creator>
  <cp:lastModifiedBy>Tamal</cp:lastModifiedBy>
  <cp:revision>39</cp:revision>
  <dcterms:created xsi:type="dcterms:W3CDTF">2023-11-08T05:45:55Z</dcterms:created>
  <dcterms:modified xsi:type="dcterms:W3CDTF">2023-11-08T07:02:17Z</dcterms:modified>
</cp:coreProperties>
</file>