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sldIdLst>
    <p:sldId id="306" r:id="rId5"/>
    <p:sldId id="383" r:id="rId6"/>
    <p:sldId id="384" r:id="rId7"/>
    <p:sldId id="257" r:id="rId8"/>
    <p:sldId id="258" r:id="rId9"/>
    <p:sldId id="385" r:id="rId10"/>
    <p:sldId id="386" r:id="rId11"/>
    <p:sldId id="261" r:id="rId12"/>
    <p:sldId id="387" r:id="rId13"/>
    <p:sldId id="262" r:id="rId14"/>
    <p:sldId id="264" r:id="rId15"/>
    <p:sldId id="265" r:id="rId16"/>
    <p:sldId id="267" r:id="rId17"/>
    <p:sldId id="268" r:id="rId18"/>
    <p:sldId id="269" r:id="rId19"/>
    <p:sldId id="270" r:id="rId20"/>
    <p:sldId id="388" r:id="rId21"/>
    <p:sldId id="271" r:id="rId22"/>
    <p:sldId id="312" r:id="rId23"/>
    <p:sldId id="3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2" y="96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2063a3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2063a3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877c555b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877c555b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8b2fe2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8b2fe2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8b2fe29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8b2fe29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8b2fe29c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8b2fe29c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8b2fe29c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8b2fe29c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86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8e36920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8e36920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267e35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267e35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267e35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267e35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85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267e35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267e35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40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267e35f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8267e35f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267e35f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8267e35f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32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8267e35f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8267e35f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8267e35f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8267e35f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267e35f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267e35f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8675A6CB-4902-4D1F-833B-007C53F307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276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415BC87-CABA-4597-BF8B-4355FA83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D54F28C1-CEE1-4206-8457-1D8106777D8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276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A521BBA-3DC9-4D4C-8F26-0CBCCAF9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90610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879C894-5F90-4811-8417-1FF1432981FD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276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Base de </a:t>
            </a:r>
            <a:r>
              <a:rPr lang="en-US" err="1"/>
              <a:t>datos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Base de </a:t>
            </a:r>
            <a:r>
              <a:rPr lang="en-US" err="1"/>
              <a:t>datos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B432130-60A9-4C14-92A9-E4D00728297C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276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9D9D4D3-4033-40D1-AFB3-D38CC211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noProof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/>
              <a:t>Análisis de datos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s-AR" noProof="0" smtClean="0"/>
              <a:t>‹#›</a:t>
            </a:fld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  <p:sldLayoutId id="2147483718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hyperlink" Target="https://en.wikipedia.org/wiki/Skewness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ossmanchance.com/applets/2021/confsim/ConfSim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ft_6uKg4g7DuKFp6WpEY4KCkab74CwTH_rxveGGpW1zIy1Q/viewfor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 err="1">
                <a:solidFill>
                  <a:schemeClr val="bg1"/>
                </a:solidFill>
              </a:rPr>
              <a:t>Analisis</a:t>
            </a:r>
            <a:r>
              <a:rPr lang="en-US" sz="5400" spc="400" dirty="0">
                <a:solidFill>
                  <a:schemeClr val="bg1"/>
                </a:solidFill>
              </a:rPr>
              <a:t> de </a:t>
            </a:r>
            <a:r>
              <a:rPr lang="en-US" sz="5400" spc="400" dirty="0" err="1">
                <a:solidFill>
                  <a:schemeClr val="bg1"/>
                </a:solidFill>
              </a:rPr>
              <a:t>datos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Pelli, Nahuel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s" dirty="0"/>
              <a:t>Otras medidas de tendencia central </a:t>
            </a:r>
            <a:endParaRPr dirty="0"/>
          </a:p>
          <a:p>
            <a:r>
              <a:rPr lang="es" sz="2400" dirty="0"/>
              <a:t>Media truncada (</a:t>
            </a:r>
            <a:r>
              <a:rPr lang="es" sz="2400" i="1" dirty="0"/>
              <a:t>Truncated or trimmed mean</a:t>
            </a:r>
            <a:r>
              <a:rPr lang="es" sz="2400" dirty="0"/>
              <a:t>)</a:t>
            </a:r>
            <a:endParaRPr sz="2400"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s" dirty="0"/>
              <a:t>Para el caso de variables con valores extremos, puede ser de utilidad analizar la media sobre la distribución truncada. 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La media truncada a un p% de X, es la media que se obtiene descartando el p% superior y el p% inferior de la distribución. </a:t>
            </a:r>
            <a:endParaRPr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Google Shape;129;p19"/>
              <p:cNvSpPr txBox="1">
                <a:spLocks noGrp="1"/>
              </p:cNvSpPr>
              <p:nvPr>
                <p:ph sz="half" idx="2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b="1" dirty="0"/>
                  <a:t>¿Cómo la estimamos a partir de los datos?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C</a:t>
                </a:r>
                <a:r>
                  <a:rPr lang="es" dirty="0"/>
                  <a:t>onsideremos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una muestra tamaño </a:t>
                </a:r>
                <a:r>
                  <a:rPr lang="es" i="1" dirty="0"/>
                  <a:t>n</a:t>
                </a:r>
                <a:r>
                  <a:rPr lang="es" dirty="0"/>
                  <a:t>. </a:t>
                </a:r>
                <a:r>
                  <a:rPr lang="es-ES" dirty="0"/>
                  <a:t>La media muestral truncada a un p% el promedio sobre las muestras luego de descartar el p% superior y el p% inferior.</a:t>
                </a:r>
                <a:endParaRPr b="1" dirty="0"/>
              </a:p>
            </p:txBody>
          </p:sp>
        </mc:Choice>
        <mc:Fallback xmlns="">
          <p:sp>
            <p:nvSpPr>
              <p:cNvPr id="129" name="Google Shape;129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473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s-AR" dirty="0"/>
              <a:t>Momentos de orden mayor</a:t>
            </a:r>
            <a:endParaRPr dirty="0"/>
          </a:p>
          <a:p>
            <a:r>
              <a:rPr lang="es" sz="2400" dirty="0"/>
              <a:t>Oblicuidad (</a:t>
            </a:r>
            <a:r>
              <a:rPr lang="es" sz="2400" i="1" dirty="0"/>
              <a:t>Skewness</a:t>
            </a:r>
            <a:r>
              <a:rPr lang="es" sz="2400" dirty="0"/>
              <a:t>)</a:t>
            </a:r>
            <a:endParaRPr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146;p21"/>
              <p:cNvSpPr txBox="1">
                <a:spLocks noGrp="1"/>
              </p:cNvSpPr>
              <p:nvPr>
                <p:ph sz="half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dirty="0"/>
                  <a:t>La oblicuidad es un momento de tercer orden estandarizado, y se utiliza como medida de asimetría respecto de la media: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46" name="Google Shape;146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473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1"/>
              <p:cNvSpPr txBox="1">
                <a:spLocks noGrp="1"/>
              </p:cNvSpPr>
              <p:nvPr>
                <p:ph sz="half" idx="2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b="1" dirty="0"/>
                  <a:t>¿Cómo la estimamos a partir de los datos?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C</a:t>
                </a:r>
                <a:r>
                  <a:rPr lang="es" dirty="0"/>
                  <a:t>onsideremos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una muestra tamaño </a:t>
                </a:r>
                <a:r>
                  <a:rPr lang="es" i="1" dirty="0"/>
                  <a:t>n</a:t>
                </a:r>
                <a:r>
                  <a:rPr lang="es" dirty="0"/>
                  <a:t>. La varianza muestral se calcula como: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b="1" dirty="0"/>
              </a:p>
            </p:txBody>
          </p:sp>
        </mc:Choice>
        <mc:Fallback xmlns="">
          <p:sp>
            <p:nvSpPr>
              <p:cNvPr id="147" name="Google Shape;147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prstGeom prst="rect">
                <a:avLst/>
              </a:prstGeom>
              <a:blipFill>
                <a:blip r:embed="rId4"/>
                <a:stretch>
                  <a:fillRect l="-1473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Google Shape;152;p21"/>
          <p:cNvSpPr/>
          <p:nvPr/>
        </p:nvSpPr>
        <p:spPr>
          <a:xfrm>
            <a:off x="8704118" y="5221445"/>
            <a:ext cx="3154752" cy="1383984"/>
          </a:xfrm>
          <a:prstGeom prst="cloud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>
                <a:solidFill>
                  <a:schemeClr val="bg1"/>
                </a:solidFill>
              </a:rPr>
              <a:t>¿Qué ocurre con distribuciones simétricas?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53" name="Google Shape;153;p2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7353" y="4794298"/>
            <a:ext cx="6317130" cy="206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allAtOnce"/>
      <p:bldP spid="1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s-ES" dirty="0"/>
              <a:t>Momentos de orden mayor</a:t>
            </a:r>
            <a:br>
              <a:rPr lang="es-ES" dirty="0"/>
            </a:br>
            <a:r>
              <a:rPr lang="es-ES" sz="2400" dirty="0" err="1"/>
              <a:t>Curtósis</a:t>
            </a:r>
            <a:endParaRPr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Google Shape;159;p22"/>
              <p:cNvSpPr txBox="1">
                <a:spLocks noGrp="1"/>
              </p:cNvSpPr>
              <p:nvPr>
                <p:ph sz="half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 fontScale="92500" lnSpcReduction="20000"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dirty="0"/>
                  <a:t>La curtosis es un momento de cuarto orden estandarizado, y se utiliza como medida para caracterizar las colas de la distribución. La medida estándar de curtosis es la  propuesta por Pearson: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ar-A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ar-A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ar-A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dirty="0"/>
              </a:p>
              <a:p>
                <a:pPr marL="0" indent="0">
                  <a:buNone/>
                </a:pPr>
                <a:r>
                  <a:rPr lang="es-ES" dirty="0"/>
                  <a:t>A su vez, suele definirse la </a:t>
                </a:r>
                <a:r>
                  <a:rPr lang="es-ES" b="1" dirty="0"/>
                  <a:t>curtosis por exceso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ES" dirty="0"/>
                  <a:t>, que se encuentra referenciada a la curtosis de la </a:t>
                </a:r>
                <a:r>
                  <a:rPr lang="es-ES" dirty="0" err="1"/>
                  <a:t>dist</a:t>
                </a:r>
                <a:r>
                  <a:rPr lang="es-ES" dirty="0"/>
                  <a:t>. normal.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ar-AE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59" name="Google Shape;159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071" r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Google Shape;160;p22"/>
              <p:cNvSpPr txBox="1">
                <a:spLocks noGrp="1"/>
              </p:cNvSpPr>
              <p:nvPr>
                <p:ph sz="half" idx="2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b="1" dirty="0"/>
                  <a:t>¿Cómo la estimamos a partir de los datos?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C</a:t>
                </a:r>
                <a:r>
                  <a:rPr lang="es" dirty="0"/>
                  <a:t>onsideremos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una muestra tamaño </a:t>
                </a:r>
                <a:r>
                  <a:rPr lang="es" i="1" dirty="0"/>
                  <a:t>n</a:t>
                </a:r>
                <a:r>
                  <a:rPr lang="es" dirty="0"/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0" name="Google Shape;160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prstGeom prst="rect">
                <a:avLst/>
              </a:prstGeom>
              <a:blipFill>
                <a:blip r:embed="rId4"/>
                <a:stretch>
                  <a:fillRect l="-1473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52;p21">
            <a:extLst>
              <a:ext uri="{FF2B5EF4-FFF2-40B4-BE49-F238E27FC236}">
                <a16:creationId xmlns:a16="http://schemas.microsoft.com/office/drawing/2014/main" id="{C97345B9-1770-411F-B539-4E73BA2E35D9}"/>
              </a:ext>
            </a:extLst>
          </p:cNvPr>
          <p:cNvSpPr/>
          <p:nvPr/>
        </p:nvSpPr>
        <p:spPr>
          <a:xfrm>
            <a:off x="5998464" y="4600774"/>
            <a:ext cx="3154752" cy="1383984"/>
          </a:xfrm>
          <a:prstGeom prst="cloud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>
                <a:solidFill>
                  <a:schemeClr val="bg1"/>
                </a:solidFill>
              </a:rPr>
              <a:t>¿Cómo se interpreta este estadístico?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050" name="Picture 2" descr="Coeficiente de curtosis (Términos estadísticos)">
            <a:extLst>
              <a:ext uri="{FF2B5EF4-FFF2-40B4-BE49-F238E27FC236}">
                <a16:creationId xmlns:a16="http://schemas.microsoft.com/office/drawing/2014/main" id="{2E799DBF-8428-478B-A8F1-C5433FC1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69" y="4821928"/>
            <a:ext cx="3898875" cy="167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s" dirty="0"/>
              <a:t>Cuantiles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Google Shape;179;p24"/>
              <p:cNvSpPr txBox="1">
                <a:spLocks noGrp="1"/>
              </p:cNvSpPr>
              <p:nvPr>
                <p:ph sz="half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dirty="0"/>
                  <a:t>Los cuantiles son los puntos que dividen el rango de la función de distribución en segmentos de igual probabilidad. De esta forma, los q-cuantiles se definen como: 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"/>
                    <a:ea typeface="+mn-ea"/>
                    <a:cs typeface="+mn-cs"/>
                  </a:rPr>
                  <a:t>D</a:t>
                </a:r>
                <a:r>
                  <a:rPr kumimoji="0" lang="e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"/>
                    <a:ea typeface="+mn-ea"/>
                    <a:cs typeface="+mn-cs"/>
                  </a:rPr>
                  <a:t>onde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,…,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endParaRPr sz="3600" dirty="0"/>
              </a:p>
            </p:txBody>
          </p:sp>
        </mc:Choice>
        <mc:Fallback xmlns="">
          <p:sp>
            <p:nvSpPr>
              <p:cNvPr id="179" name="Google Shape;179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Google Shape;181;p24"/>
              <p:cNvSpPr txBox="1">
                <a:spLocks noGrp="1"/>
              </p:cNvSpPr>
              <p:nvPr>
                <p:ph sz="half" idx="2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b="1" dirty="0"/>
                  <a:t>¿Cómo la estimamos a partir de los datos?</a:t>
                </a:r>
              </a:p>
              <a:p>
                <a:pPr marL="0" indent="0">
                  <a:buNone/>
                </a:pPr>
                <a:r>
                  <a:rPr lang="es-ES" dirty="0"/>
                  <a:t>Sea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</a:t>
                </a:r>
                <a:r>
                  <a:rPr lang="es-ES" dirty="0"/>
                  <a:t>una muestra de tamaño n,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sub>
                        </m:sSub>
                      </m:e>
                    </m:acc>
                    <m:r>
                      <a:rPr lang="es-AR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</a:t>
                </a:r>
                <a:r>
                  <a:rPr lang="es-ES" dirty="0"/>
                  <a:t>el vector ordenado de muestras. Para estimar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/>
                  <a:t>, primero se debe calcular el índice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ES" dirty="0"/>
                  <a:t>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𝑜𝑟𝑑</m:t>
                        </m:r>
                      </m:sub>
                    </m:sSub>
                  </m:oMath>
                </a14:m>
                <a:r>
                  <a:rPr lang="es-ES" dirty="0"/>
                  <a:t>. Si </a:t>
                </a:r>
                <a:r>
                  <a:rPr lang="es-ES" i="1" dirty="0"/>
                  <a:t>h </a:t>
                </a:r>
                <a:r>
                  <a:rPr lang="es-ES" dirty="0"/>
                  <a:t> no fuese entero se trunca usando </a:t>
                </a:r>
                <a:r>
                  <a:rPr lang="es-ES" dirty="0" err="1"/>
                  <a:t>floor</a:t>
                </a:r>
                <a:r>
                  <a:rPr lang="es-ES" dirty="0"/>
                  <a:t> o </a:t>
                </a:r>
                <a:r>
                  <a:rPr lang="es-ES" dirty="0" err="1"/>
                  <a:t>ceil</a:t>
                </a:r>
                <a:endParaRPr lang="es-ES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b="1" dirty="0"/>
              </a:p>
            </p:txBody>
          </p:sp>
        </mc:Choice>
        <mc:Fallback xmlns="">
          <p:sp>
            <p:nvSpPr>
              <p:cNvPr id="181" name="Google Shape;181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prstGeom prst="rect">
                <a:avLst/>
              </a:prstGeom>
              <a:blipFill>
                <a:blip r:embed="rId4"/>
                <a:stretch>
                  <a:fillRect l="-1473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616598-2567-4027-A4DA-4EBBE168D534}"/>
                  </a:ext>
                </a:extLst>
              </p:cNvPr>
              <p:cNvSpPr txBox="1"/>
              <p:nvPr/>
            </p:nvSpPr>
            <p:spPr>
              <a:xfrm>
                <a:off x="9354752" y="6215876"/>
                <a:ext cx="1607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616598-2567-4027-A4DA-4EBBE168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752" y="6215876"/>
                <a:ext cx="1607171" cy="276999"/>
              </a:xfrm>
              <a:prstGeom prst="rect">
                <a:avLst/>
              </a:prstGeom>
              <a:blipFill>
                <a:blip r:embed="rId5"/>
                <a:stretch>
                  <a:fillRect l="-3042" t="-2222" r="-266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66345B2-AD2B-4EF3-8EF4-A7D2C102A698}"/>
              </a:ext>
            </a:extLst>
          </p:cNvPr>
          <p:cNvSpPr txBox="1"/>
          <p:nvPr/>
        </p:nvSpPr>
        <p:spPr>
          <a:xfrm>
            <a:off x="7764252" y="6169709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En Python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  <p:bldP spid="181" grpId="0" build="allAtOnce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s" dirty="0"/>
              <a:t>Cuantiles</a:t>
            </a:r>
            <a:endParaRPr dirty="0"/>
          </a:p>
          <a:p>
            <a:r>
              <a:rPr lang="es" dirty="0"/>
              <a:t>Casos particulares</a:t>
            </a:r>
            <a:endParaRPr dirty="0"/>
          </a:p>
        </p:txBody>
      </p:sp>
      <p:sp>
        <p:nvSpPr>
          <p:cNvPr id="191" name="Google Shape;191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</a:pPr>
            <a:r>
              <a:rPr lang="es" dirty="0"/>
              <a:t>Percentiles: q=100 → q</a:t>
            </a:r>
            <a:r>
              <a:rPr lang="es" baseline="-25000" dirty="0"/>
              <a:t>0.01</a:t>
            </a:r>
            <a:r>
              <a:rPr lang="es" dirty="0"/>
              <a:t>,q</a:t>
            </a:r>
            <a:r>
              <a:rPr lang="es" baseline="-25000" dirty="0"/>
              <a:t>0.02</a:t>
            </a:r>
            <a:r>
              <a:rPr lang="es" dirty="0"/>
              <a:t>,... , q</a:t>
            </a:r>
            <a:r>
              <a:rPr lang="es" baseline="-25000" dirty="0"/>
              <a:t>0.99</a:t>
            </a:r>
            <a:r>
              <a:rPr lang="es" dirty="0"/>
              <a:t>  </a:t>
            </a:r>
            <a:endParaRPr dirty="0"/>
          </a:p>
          <a:p>
            <a:pPr>
              <a:buClr>
                <a:schemeClr val="dk1"/>
              </a:buClr>
            </a:pPr>
            <a:r>
              <a:rPr lang="es" dirty="0"/>
              <a:t>Cuartiles: q=4 → q</a:t>
            </a:r>
            <a:r>
              <a:rPr lang="es" baseline="-25000" dirty="0"/>
              <a:t>0.25</a:t>
            </a:r>
            <a:r>
              <a:rPr lang="es" dirty="0"/>
              <a:t>, q</a:t>
            </a:r>
            <a:r>
              <a:rPr lang="es" baseline="-25000" dirty="0"/>
              <a:t>0.5</a:t>
            </a:r>
            <a:r>
              <a:rPr lang="es" dirty="0"/>
              <a:t>, q</a:t>
            </a:r>
            <a:r>
              <a:rPr lang="es" baseline="-25000" dirty="0"/>
              <a:t>0.75</a:t>
            </a:r>
            <a:r>
              <a:rPr lang="es" dirty="0"/>
              <a:t>. Se suele llamar primer, segundo y tercer cuartil  (Q1, Q2, Q3) respectivamente.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s" dirty="0"/>
              <a:t>Ejemplos:                               </a:t>
            </a:r>
            <a:endParaRPr dirty="0"/>
          </a:p>
          <a:p>
            <a:endParaRPr dirty="0"/>
          </a:p>
        </p:txBody>
      </p:sp>
      <p:pic>
        <p:nvPicPr>
          <p:cNvPr id="192" name="Google Shape;192;p25" descr="\underline{x} = [1,2,3,3,4,5,5,5,6]" title="MathEquation,#4f4f4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00" y="4170858"/>
            <a:ext cx="2555976" cy="33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 descr="\underline{x} = [1,2,3,3,4,5,5,6]" title="MathEquation,#4f4f4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900" y="5227267"/>
            <a:ext cx="2335632" cy="33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s"/>
              <a:t>Rango intercuartil  (IQR)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s" dirty="0"/>
              <a:t>El </a:t>
            </a:r>
            <a:r>
              <a:rPr lang="es" b="1" dirty="0"/>
              <a:t>rango intercuartil (IQR)</a:t>
            </a:r>
            <a:r>
              <a:rPr lang="es" dirty="0"/>
              <a:t> es la diferencia entre el tercer y el primer cuartil: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s" dirty="0"/>
              <a:t>Es una medida de los dispersión de los datos y se corresponde con un estimador truncado, ya que descarta las colas superior e inferior de los datos. 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Sin hacer mucho spoiler… sirve para hacer análisis de datos extremos.</a:t>
            </a:r>
            <a:endParaRPr dirty="0"/>
          </a:p>
        </p:txBody>
      </p:sp>
      <p:pic>
        <p:nvPicPr>
          <p:cNvPr id="200" name="Google Shape;200;p26" descr="\text{IQR} =  q_{0.75}-q_{0.25} = Q3-Q1" title="MathEquation,#4f4f4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060" y="3005667"/>
            <a:ext cx="4341880" cy="42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s"/>
              <a:t>Box-Plot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marL="0" indent="0">
              <a:buNone/>
            </a:pPr>
            <a:r>
              <a:rPr lang="es" dirty="0"/>
              <a:t>El Box Plot o gráfico de cajas y bigotes es una forma sintética de representar los datos basándose en el IQR.  Los pasos para graficar el Box plot son:</a:t>
            </a:r>
            <a:endParaRPr dirty="0"/>
          </a:p>
          <a:p>
            <a:pPr>
              <a:spcBef>
                <a:spcPts val="1600"/>
              </a:spcBef>
              <a:buAutoNum type="arabicPeriod"/>
            </a:pPr>
            <a:r>
              <a:rPr lang="es" dirty="0"/>
              <a:t>Identificar Q1, Q2, Q3</a:t>
            </a:r>
            <a:endParaRPr dirty="0"/>
          </a:p>
          <a:p>
            <a:pPr>
              <a:buAutoNum type="arabicPeriod"/>
            </a:pPr>
            <a:r>
              <a:rPr lang="es" dirty="0"/>
              <a:t>Graficar una caja entre Q1 y Q3</a:t>
            </a:r>
            <a:endParaRPr dirty="0"/>
          </a:p>
          <a:p>
            <a:pPr>
              <a:buAutoNum type="arabicPeriod"/>
            </a:pPr>
            <a:r>
              <a:rPr lang="es" dirty="0"/>
              <a:t>Graficar los “bigotes” desde Q1 hasta Q1-1.5*IQR y desde Q3 hasta Q3+1.5*IQR</a:t>
            </a:r>
            <a:endParaRPr dirty="0"/>
          </a:p>
        </p:txBody>
      </p:sp>
      <p:pic>
        <p:nvPicPr>
          <p:cNvPr id="6" name="Google Shape;207;p27">
            <a:extLst>
              <a:ext uri="{FF2B5EF4-FFF2-40B4-BE49-F238E27FC236}">
                <a16:creationId xmlns:a16="http://schemas.microsoft.com/office/drawing/2014/main" id="{237C9FC9-579D-4C86-BD3B-460A76AA4798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227" y="1869071"/>
            <a:ext cx="4553712" cy="455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QQ-plot</a:t>
            </a:r>
          </a:p>
        </p:txBody>
      </p:sp>
      <p:sp>
        <p:nvSpPr>
          <p:cNvPr id="9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581" y="2533361"/>
            <a:ext cx="171515" cy="171514"/>
          </a:xfrm>
          <a:custGeom>
            <a:avLst/>
            <a:gdLst>
              <a:gd name="connsiteX0" fmla="*/ 159874 w 171515"/>
              <a:gd name="connsiteY0" fmla="*/ 74116 h 171514"/>
              <a:gd name="connsiteX1" fmla="*/ 97399 w 171515"/>
              <a:gd name="connsiteY1" fmla="*/ 74116 h 171514"/>
              <a:gd name="connsiteX2" fmla="*/ 97399 w 171515"/>
              <a:gd name="connsiteY2" fmla="*/ 11641 h 171514"/>
              <a:gd name="connsiteX3" fmla="*/ 85758 w 171515"/>
              <a:gd name="connsiteY3" fmla="*/ 0 h 171514"/>
              <a:gd name="connsiteX4" fmla="*/ 74116 w 171515"/>
              <a:gd name="connsiteY4" fmla="*/ 11641 h 171514"/>
              <a:gd name="connsiteX5" fmla="*/ 74116 w 171515"/>
              <a:gd name="connsiteY5" fmla="*/ 74116 h 171514"/>
              <a:gd name="connsiteX6" fmla="*/ 11641 w 171515"/>
              <a:gd name="connsiteY6" fmla="*/ 74116 h 171514"/>
              <a:gd name="connsiteX7" fmla="*/ 0 w 171515"/>
              <a:gd name="connsiteY7" fmla="*/ 85757 h 171514"/>
              <a:gd name="connsiteX8" fmla="*/ 11641 w 171515"/>
              <a:gd name="connsiteY8" fmla="*/ 97398 h 171514"/>
              <a:gd name="connsiteX9" fmla="*/ 74116 w 171515"/>
              <a:gd name="connsiteY9" fmla="*/ 97398 h 171514"/>
              <a:gd name="connsiteX10" fmla="*/ 74116 w 171515"/>
              <a:gd name="connsiteY10" fmla="*/ 159873 h 171514"/>
              <a:gd name="connsiteX11" fmla="*/ 85758 w 171515"/>
              <a:gd name="connsiteY11" fmla="*/ 171514 h 171514"/>
              <a:gd name="connsiteX12" fmla="*/ 97399 w 171515"/>
              <a:gd name="connsiteY12" fmla="*/ 159873 h 171514"/>
              <a:gd name="connsiteX13" fmla="*/ 97399 w 171515"/>
              <a:gd name="connsiteY13" fmla="*/ 97398 h 171514"/>
              <a:gd name="connsiteX14" fmla="*/ 159874 w 171515"/>
              <a:gd name="connsiteY14" fmla="*/ 97398 h 171514"/>
              <a:gd name="connsiteX15" fmla="*/ 171515 w 171515"/>
              <a:gd name="connsiteY15" fmla="*/ 85757 h 171514"/>
              <a:gd name="connsiteX16" fmla="*/ 159874 w 171515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4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8" y="171514"/>
                </a:cubicBezTo>
                <a:cubicBezTo>
                  <a:pt x="92187" y="171514"/>
                  <a:pt x="97399" y="166302"/>
                  <a:pt x="97399" y="159873"/>
                </a:cubicBezTo>
                <a:lnTo>
                  <a:pt x="97399" y="97398"/>
                </a:lnTo>
                <a:lnTo>
                  <a:pt x="159874" y="97398"/>
                </a:lnTo>
                <a:cubicBezTo>
                  <a:pt x="166303" y="97398"/>
                  <a:pt x="171515" y="92186"/>
                  <a:pt x="171515" y="85757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0784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Google Shape;206;p27"/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188069" y="2726775"/>
                <a:ext cx="5366041" cy="3956829"/>
              </a:xfrm>
              <a:prstGeom prst="rect">
                <a:avLst/>
              </a:prstGeom>
            </p:spPr>
            <p:txBody>
              <a:bodyPr spcFirstLastPara="1" vert="horz" lIns="91440" tIns="45720" rIns="91440" bIns="45720" rtlCol="0" anchor="t" anchorCtr="0"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El </a:t>
                </a:r>
                <a:r>
                  <a:rPr lang="en-US" sz="1800" dirty="0" err="1"/>
                  <a:t>grafico</a:t>
                </a:r>
                <a:r>
                  <a:rPr lang="en-US" sz="1800" dirty="0"/>
                  <a:t> Q-Q plot es una </a:t>
                </a:r>
                <a:r>
                  <a:rPr lang="en-US" sz="1800" dirty="0" err="1"/>
                  <a:t>manera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representar</a:t>
                </a:r>
                <a:r>
                  <a:rPr lang="en-US" sz="1800" dirty="0"/>
                  <a:t> gr</a:t>
                </a:r>
                <a:r>
                  <a:rPr lang="es-AR" sz="1800" dirty="0" err="1"/>
                  <a:t>áficamente</a:t>
                </a:r>
                <a:r>
                  <a:rPr lang="es-AR" sz="1800" dirty="0"/>
                  <a:t> los momentos de orden mayor que vimos.</a:t>
                </a:r>
              </a:p>
              <a:p>
                <a:pPr marL="0" indent="0">
                  <a:buNone/>
                </a:pPr>
                <a:r>
                  <a:rPr lang="es-AR" sz="1800" dirty="0"/>
                  <a:t>Este nos sirve también para comparar dos distribuciones respecto a sus cuantiles.</a:t>
                </a:r>
              </a:p>
              <a:p>
                <a:pPr marL="0" indent="0">
                  <a:buNone/>
                </a:pPr>
                <a:r>
                  <a:rPr lang="en-US" sz="1800" dirty="0" err="1"/>
                  <a:t>Obs</a:t>
                </a:r>
                <a:r>
                  <a:rPr lang="en-US" sz="1800" dirty="0"/>
                  <a:t>: </a:t>
                </a:r>
                <a:r>
                  <a:rPr lang="en-US" sz="1800" dirty="0" err="1"/>
                  <a:t>si</a:t>
                </a:r>
                <a:r>
                  <a:rPr lang="en-US" sz="1800" dirty="0"/>
                  <a:t> lo </a:t>
                </a:r>
                <a:r>
                  <a:rPr lang="en-US" sz="1800" dirty="0" err="1"/>
                  <a:t>comparamos</a:t>
                </a:r>
                <a:r>
                  <a:rPr lang="en-US" sz="1800" dirty="0"/>
                  <a:t> contra una </a:t>
                </a:r>
                <a:r>
                  <a:rPr lang="en-US" sz="1800" dirty="0" err="1"/>
                  <a:t>distribución</a:t>
                </a:r>
                <a:r>
                  <a:rPr lang="en-US" sz="1800" dirty="0"/>
                  <a:t> normal </a:t>
                </a:r>
                <a:r>
                  <a:rPr lang="en-US" sz="1800" dirty="0" err="1"/>
                  <a:t>podemos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valernos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este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gráfico</a:t>
                </a:r>
                <a:r>
                  <a:rPr lang="en-US" sz="1800" dirty="0"/>
                  <a:t> para </a:t>
                </a:r>
                <a:r>
                  <a:rPr lang="en-US" sz="1800" dirty="0" err="1"/>
                  <a:t>aseverar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cumplimiento</a:t>
                </a:r>
                <a:r>
                  <a:rPr lang="en-US" sz="1800" dirty="0"/>
                  <a:t> de la </a:t>
                </a:r>
                <a:r>
                  <a:rPr lang="en-US" sz="1800" dirty="0" err="1"/>
                  <a:t>normalidad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nuestro</a:t>
                </a:r>
                <a:r>
                  <a:rPr lang="en-US" sz="1800" dirty="0"/>
                  <a:t> Sistema.</a:t>
                </a:r>
              </a:p>
              <a:p>
                <a:pPr marL="0" indent="0">
                  <a:buNone/>
                </a:pPr>
                <a:r>
                  <a:rPr lang="en-US" sz="1800" b="1" dirty="0" err="1"/>
                  <a:t>Construccion</a:t>
                </a:r>
                <a:r>
                  <a:rPr lang="en-US" sz="1800" b="1" dirty="0"/>
                  <a:t>:</a:t>
                </a:r>
              </a:p>
              <a:p>
                <a:pPr>
                  <a:spcBef>
                    <a:spcPts val="1600"/>
                  </a:spcBef>
                </a:pPr>
                <a:r>
                  <a:rPr lang="en-US" sz="1800" dirty="0" err="1"/>
                  <a:t>Construir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el</a:t>
                </a:r>
                <a:r>
                  <a:rPr lang="en-US" sz="1800" dirty="0"/>
                  <a:t> vector de percentiles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a </a:t>
                </a:r>
                <a:r>
                  <a:rPr lang="en-US" sz="1800" dirty="0" err="1"/>
                  <a:t>analizar</a:t>
                </a:r>
                <a:r>
                  <a:rPr lang="en-US" sz="1800" dirty="0"/>
                  <a:t> (por </a:t>
                </a:r>
                <a:r>
                  <a:rPr lang="en-US" sz="1800" dirty="0" err="1"/>
                  <a:t>ejemplo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AR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,  … ,</m:t>
                    </m:r>
                    <m:sSub>
                      <m:sSubPr>
                        <m:ctrlPr>
                          <a:rPr lang="es-A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AR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spcBef>
                    <a:spcPts val="1600"/>
                  </a:spcBef>
                </a:pPr>
                <a:r>
                  <a:rPr lang="en-US" sz="1800" dirty="0" err="1"/>
                  <a:t>Calculamos</a:t>
                </a:r>
                <a:r>
                  <a:rPr lang="en-US" sz="1800" dirty="0"/>
                  <a:t> los percentiles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800" dirty="0"/>
                  <a:t> para las VA’s </a:t>
                </a:r>
                <a14:m>
                  <m:oMath xmlns:m="http://schemas.openxmlformats.org/officeDocument/2006/math"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AR" sz="1800" b="0" dirty="0"/>
              </a:p>
              <a:p>
                <a:pPr>
                  <a:spcBef>
                    <a:spcPts val="1600"/>
                  </a:spcBef>
                </a:pPr>
                <a:r>
                  <a:rPr lang="en-US" sz="1800" dirty="0" err="1"/>
                  <a:t>Realizamos</a:t>
                </a:r>
                <a:r>
                  <a:rPr lang="en-US" sz="1800" dirty="0"/>
                  <a:t> un </a:t>
                </a:r>
                <a:r>
                  <a:rPr lang="en-US" sz="1800" dirty="0" err="1"/>
                  <a:t>gráfico</a:t>
                </a:r>
                <a:r>
                  <a:rPr lang="en-US" sz="1800" dirty="0"/>
                  <a:t> de puntos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1800" b="0" i="0" smtClean="0">
                        <a:latin typeface="Cambria Math" panose="02040503050406030204" pitchFamily="18" charset="0"/>
                      </a:rPr>
                      <m:t>vs</m:t>
                    </m:r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>
                  <a:spcBef>
                    <a:spcPts val="1600"/>
                  </a:spcBef>
                </a:pPr>
                <a:r>
                  <a:rPr lang="en-US" sz="1800" dirty="0" err="1"/>
                  <a:t>Trazamos</a:t>
                </a:r>
                <a:r>
                  <a:rPr lang="en-US" sz="1800" dirty="0"/>
                  <a:t> una recta X=Y para </a:t>
                </a:r>
                <a:r>
                  <a:rPr lang="en-US" sz="1800" dirty="0" err="1"/>
                  <a:t>poder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comparar</a:t>
                </a:r>
                <a:endParaRPr lang="en-US" sz="1800" dirty="0"/>
              </a:p>
              <a:p>
                <a:pPr>
                  <a:spcBef>
                    <a:spcPts val="1600"/>
                  </a:spcBef>
                </a:pPr>
                <a:endParaRPr lang="en-US" sz="1800" dirty="0"/>
              </a:p>
            </p:txBody>
          </p:sp>
        </mc:Choice>
        <mc:Fallback>
          <p:sp>
            <p:nvSpPr>
              <p:cNvPr id="206" name="Google Shape;206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88069" y="2726775"/>
                <a:ext cx="5366041" cy="3956829"/>
              </a:xfrm>
              <a:prstGeom prst="rect">
                <a:avLst/>
              </a:prstGeom>
              <a:blipFill>
                <a:blip r:embed="rId3"/>
                <a:stretch>
                  <a:fillRect l="-455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974" y="3806471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oogle Shape;207;p27">
            <a:extLst>
              <a:ext uri="{FF2B5EF4-FFF2-40B4-BE49-F238E27FC236}">
                <a16:creationId xmlns:a16="http://schemas.microsoft.com/office/drawing/2014/main" id="{237C9FC9-579D-4C86-BD3B-460A76AA4798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4"/>
          <a:srcRect l="-10422" t="-10423" r="-11397" b="-5"/>
          <a:stretch/>
        </p:blipFill>
        <p:spPr>
          <a:xfrm>
            <a:off x="6853292" y="223556"/>
            <a:ext cx="4715086" cy="4167318"/>
          </a:xfrm>
          <a:prstGeom prst="rect">
            <a:avLst/>
          </a:prstGeom>
        </p:spPr>
      </p:pic>
      <p:pic>
        <p:nvPicPr>
          <p:cNvPr id="4098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A6972766-C038-41AA-A36E-FE42EE88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67" t="-7778" r="-11486" b="-16707"/>
          <a:stretch/>
        </p:blipFill>
        <p:spPr bwMode="auto">
          <a:xfrm>
            <a:off x="6711426" y="4275044"/>
            <a:ext cx="4949531" cy="25829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3460" y="503379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BONUS - Repaso IC</a:t>
            </a:r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sz="quarter" idx="13"/>
          </p:nvPr>
        </p:nvSpPr>
        <p:spPr>
          <a:xfrm>
            <a:off x="6516303" y="3123651"/>
            <a:ext cx="4524477" cy="290792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algn="l">
              <a:spcAft>
                <a:spcPts val="1600"/>
              </a:spcAft>
            </a:pPr>
            <a:r>
              <a:rPr lang="en-US" sz="1600" u="sng" kern="1200" dirty="0" err="1">
                <a:latin typeface="+mn-lt"/>
                <a:ea typeface="+mn-ea"/>
                <a:cs typeface="+mn-cs"/>
                <a:hlinkClick r:id="rId3"/>
              </a:rPr>
              <a:t>Api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para </a:t>
            </a:r>
            <a:r>
              <a:rPr lang="en-US" sz="1600" kern="1200" dirty="0" err="1">
                <a:latin typeface="+mn-lt"/>
                <a:ea typeface="+mn-ea"/>
                <a:cs typeface="+mn-cs"/>
              </a:rPr>
              <a:t>entender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atin typeface="+mn-lt"/>
                <a:ea typeface="+mn-ea"/>
                <a:cs typeface="+mn-cs"/>
              </a:rPr>
              <a:t>mejor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los </a:t>
            </a:r>
            <a:r>
              <a:rPr lang="en-US" sz="1600" kern="1200" dirty="0" err="1">
                <a:latin typeface="+mn-lt"/>
                <a:ea typeface="+mn-ea"/>
                <a:cs typeface="+mn-cs"/>
              </a:rPr>
              <a:t>intervalos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de </a:t>
            </a:r>
            <a:r>
              <a:rPr lang="en-US" sz="1600" kern="1200" dirty="0" err="1">
                <a:latin typeface="+mn-lt"/>
                <a:ea typeface="+mn-ea"/>
                <a:cs typeface="+mn-cs"/>
              </a:rPr>
              <a:t>confianza</a:t>
            </a: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9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11910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Polynomial regression, local regression, kernel smoothing and smooth spline  regression models in R language | Develop Paper">
            <a:extLst>
              <a:ext uri="{FF2B5EF4-FFF2-40B4-BE49-F238E27FC236}">
                <a16:creationId xmlns:a16="http://schemas.microsoft.com/office/drawing/2014/main" id="{F7DAACCB-32BA-4831-8D9C-8D3FB4AD6F30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r="22187"/>
          <a:stretch/>
        </p:blipFill>
        <p:spPr bwMode="auto">
          <a:xfrm>
            <a:off x="1366432" y="2530057"/>
            <a:ext cx="3707972" cy="3707972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D</a:t>
            </a:r>
            <a:r>
              <a:rPr lang="en-US" err="1"/>
              <a:t>udas</a:t>
            </a:r>
            <a:r>
              <a:rPr lang="en-US"/>
              <a:t>?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A6A6-A3F6-4B56-9C58-485D8926E7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s-AR" sz="3500" spc="400" dirty="0"/>
              <a:t>Análisis estadístico básico</a:t>
            </a:r>
            <a:endParaRPr lang="en-US" sz="3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s-AR" sz="4400" dirty="0"/>
              <a:t>Lo que ya conocemos… pero con otro saborcito</a:t>
            </a:r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1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F20D75B-B059-41F2-A803-10B054776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Encuesta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EB83C2F-EDEA-4B76-828A-636551D39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1CBC1-CA56-4CBD-92C9-D50774BD30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201613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C9AC9-6A53-47BF-B983-D630E1569E8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938338"/>
            <a:ext cx="2789238" cy="365125"/>
          </a:xfrm>
        </p:spPr>
        <p:txBody>
          <a:bodyPr/>
          <a:lstStyle/>
          <a:p>
            <a:r>
              <a:rPr lang="en-US"/>
              <a:t>Análisis de datos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29CE7-0C66-4EEC-9294-B8EB80B4E8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201613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cap="all" spc="400" dirty="0">
                <a:solidFill>
                  <a:schemeClr val="bg1"/>
                </a:solidFill>
                <a:latin typeface="+mn-lt"/>
              </a:rPr>
              <a:t>Estadística básica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Un repaso y unas pruebitas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s-ES"/>
              <a:t>Análisis estadístico básico de los datos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835B01-E48F-4C31-BF44-068658E75F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1600"/>
              </a:spcBef>
              <a:buSzPts val="852"/>
              <a:buNone/>
            </a:pPr>
            <a:r>
              <a:rPr lang="es-ES" sz="2800" dirty="0"/>
              <a:t>Lo interesante de los datos no son los datos en sí sino la información que podamos extraer de ellos.</a:t>
            </a:r>
          </a:p>
          <a:p>
            <a:pPr marL="0" indent="0">
              <a:spcBef>
                <a:spcPts val="1600"/>
              </a:spcBef>
              <a:buSzPts val="852"/>
              <a:buNone/>
            </a:pPr>
            <a:r>
              <a:rPr lang="es-ES" sz="2800" dirty="0"/>
              <a:t>En lo primero que podemos pensar es en los momentos de una </a:t>
            </a:r>
            <a:r>
              <a:rPr lang="es-ES" sz="2800" dirty="0" err="1"/>
              <a:t>v.a.</a:t>
            </a:r>
            <a:r>
              <a:rPr lang="es-ES" sz="2800" dirty="0"/>
              <a:t> </a:t>
            </a:r>
          </a:p>
          <a:p>
            <a:pPr>
              <a:spcBef>
                <a:spcPts val="1600"/>
              </a:spcBef>
            </a:pPr>
            <a:r>
              <a:rPr lang="es-ES" sz="2800" dirty="0"/>
              <a:t>Esperanza</a:t>
            </a:r>
          </a:p>
          <a:p>
            <a:r>
              <a:rPr lang="es-ES" sz="2800" dirty="0"/>
              <a:t>Varianza</a:t>
            </a:r>
          </a:p>
          <a:p>
            <a:r>
              <a:rPr lang="es-ES" sz="2800" dirty="0"/>
              <a:t>Covarianza</a:t>
            </a:r>
          </a:p>
          <a:p>
            <a:r>
              <a:rPr lang="es-ES" sz="2800" dirty="0"/>
              <a:t>Otros</a:t>
            </a:r>
          </a:p>
          <a:p>
            <a:pPr marL="0" indent="0">
              <a:spcBef>
                <a:spcPts val="1600"/>
              </a:spcBef>
              <a:buNone/>
            </a:pPr>
            <a:endParaRPr lang="ar-AE"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ar-AE"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ar-AE" sz="28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53E612E-08F9-42BF-A67E-35FEA2E142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784848" y="3242821"/>
                <a:ext cx="4553712" cy="1325563"/>
              </a:xfr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s-ES" sz="2400" dirty="0"/>
                  <a:t>En general podemos hablar de los momentos de orden n calculados como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A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ar-A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53E612E-08F9-42BF-A67E-35FEA2E14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84848" y="3242821"/>
                <a:ext cx="4553712" cy="1325563"/>
              </a:xfrm>
              <a:blipFill>
                <a:blip r:embed="rId3"/>
                <a:stretch>
                  <a:fillRect l="-1869"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s" dirty="0"/>
              <a:t>Relación entre momentos y su estimación</a:t>
            </a:r>
            <a:endParaRPr dirty="0"/>
          </a:p>
          <a:p>
            <a:r>
              <a:rPr lang="es" sz="2700" dirty="0"/>
              <a:t>Esperanza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81;p15"/>
              <p:cNvSpPr txBox="1">
                <a:spLocks noGrp="1"/>
              </p:cNvSpPr>
              <p:nvPr>
                <p:ph sz="half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" dirty="0"/>
                  <a:t>Recordemos que la esperanza representaba el valor medio o esperado de la v.a. y la calculamos como:</a:t>
                </a:r>
                <a:br>
                  <a:rPr lang="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s-AR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AR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nary>
                                <m:naryPr>
                                  <m:supHide m:val="on"/>
                                  <m:ctrlP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AR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𝔻</m:t>
                                  </m:r>
                                </m:sub>
                                <m:sup/>
                                <m:e>
                                  <m: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s" dirty="0"/>
              </a:p>
              <a:p>
                <a:pPr marL="0" indent="0">
                  <a:buNone/>
                </a:pPr>
                <a:r>
                  <a:rPr lang="es" dirty="0"/>
                  <a:t>La esperanza se corresponde con lo que se conoce como </a:t>
                </a:r>
                <a:r>
                  <a:rPr lang="es" b="1" dirty="0"/>
                  <a:t>momento de orden 1</a:t>
                </a:r>
                <a:endParaRPr dirty="0"/>
              </a:p>
            </p:txBody>
          </p:sp>
        </mc:Choice>
        <mc:Fallback xmlns="">
          <p:sp>
            <p:nvSpPr>
              <p:cNvPr id="81" name="Google Shape;81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473" r="-66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5"/>
              <p:cNvSpPr txBox="1">
                <a:spLocks noGrp="1"/>
              </p:cNvSpPr>
              <p:nvPr>
                <p:ph sz="half" idx="2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b="1" dirty="0"/>
                  <a:t>¿Cómo la estimamos a partir de los datos?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C</a:t>
                </a:r>
                <a:r>
                  <a:rPr lang="es" dirty="0"/>
                  <a:t>onsideremos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una muestra tamaño </a:t>
                </a:r>
                <a:r>
                  <a:rPr lang="es" i="1" dirty="0"/>
                  <a:t>n</a:t>
                </a:r>
                <a:r>
                  <a:rPr lang="es" dirty="0"/>
                  <a:t>. La media muestral se calcula como: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A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b="0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s" dirty="0"/>
              </a:p>
            </p:txBody>
          </p:sp>
        </mc:Choice>
        <mc:Fallback xmlns="">
          <p:sp>
            <p:nvSpPr>
              <p:cNvPr id="84" name="Google Shape;84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prstGeom prst="rect">
                <a:avLst/>
              </a:prstGeom>
              <a:blipFill>
                <a:blip r:embed="rId4"/>
                <a:stretch>
                  <a:fillRect l="-1473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s-ES" dirty="0"/>
              <a:t>Relación entre momentos y su estimación</a:t>
            </a:r>
            <a:br>
              <a:rPr lang="es-ES" dirty="0"/>
            </a:br>
            <a:r>
              <a:rPr lang="es-ES" sz="2700" dirty="0"/>
              <a:t>Varianza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81;p15"/>
              <p:cNvSpPr txBox="1">
                <a:spLocks noGrp="1"/>
              </p:cNvSpPr>
              <p:nvPr>
                <p:ph sz="half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" dirty="0"/>
                  <a:t>Recordemos que la varianza representaba la dispersión alrededor del valor medio y la calculamos como:</a:t>
                </a:r>
                <a:br>
                  <a:rPr lang="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s-AR" b="0" i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</m:t>
                      </m:r>
                      <m:d>
                        <m:dPr>
                          <m:begChr m:val="["/>
                          <m:endChr m:val="]"/>
                          <m:ctrlPr>
                            <a:rPr lang="es-AR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s-AR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" dirty="0"/>
              </a:p>
              <a:p>
                <a:pPr marL="0" indent="0">
                  <a:buNone/>
                </a:pPr>
                <a:r>
                  <a:rPr lang="es" dirty="0"/>
                  <a:t>Esta se llama </a:t>
                </a:r>
                <a:r>
                  <a:rPr lang="es" b="1" dirty="0"/>
                  <a:t>momento de orden 2</a:t>
                </a:r>
                <a:r>
                  <a:rPr lang="es" dirty="0"/>
                  <a:t> porque depende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81" name="Google Shape;81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5"/>
              <p:cNvSpPr txBox="1">
                <a:spLocks noGrp="1"/>
              </p:cNvSpPr>
              <p:nvPr>
                <p:ph sz="half" idx="2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b="1" dirty="0"/>
                  <a:t>¿Cómo la estimamos a partir de los datos?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C</a:t>
                </a:r>
                <a:r>
                  <a:rPr lang="es" dirty="0"/>
                  <a:t>onsideremos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una muestra tamaño </a:t>
                </a:r>
                <a:r>
                  <a:rPr lang="es" i="1" dirty="0"/>
                  <a:t>n</a:t>
                </a:r>
                <a:r>
                  <a:rPr lang="es" dirty="0"/>
                  <a:t>. La varianza muestral se calcula como: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A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s-A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A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AR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A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AR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A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b="0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s" dirty="0"/>
              </a:p>
            </p:txBody>
          </p:sp>
        </mc:Choice>
        <mc:Fallback xmlns="">
          <p:sp>
            <p:nvSpPr>
              <p:cNvPr id="84" name="Google Shape;84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prstGeom prst="rect">
                <a:avLst/>
              </a:prstGeom>
              <a:blipFill>
                <a:blip r:embed="rId4"/>
                <a:stretch>
                  <a:fillRect l="-1473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99;p16">
                <a:extLst>
                  <a:ext uri="{FF2B5EF4-FFF2-40B4-BE49-F238E27FC236}">
                    <a16:creationId xmlns:a16="http://schemas.microsoft.com/office/drawing/2014/main" id="{94F92103-8589-4167-80EF-89A23268D73B}"/>
                  </a:ext>
                </a:extLst>
              </p:cNvPr>
              <p:cNvSpPr/>
              <p:nvPr/>
            </p:nvSpPr>
            <p:spPr>
              <a:xfrm>
                <a:off x="8585839" y="5554122"/>
                <a:ext cx="3291934" cy="1099008"/>
              </a:xfrm>
              <a:prstGeom prst="cloud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200" dirty="0"/>
                  <a:t>Dividimos por </a:t>
                </a:r>
                <a14:m>
                  <m:oMath xmlns:m="http://schemas.openxmlformats.org/officeDocument/2006/math">
                    <m:r>
                      <a:rPr lang="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" sz="1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" sz="12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" sz="1200" dirty="0"/>
                  <a:t>para que el estimador sea </a:t>
                </a:r>
                <a:r>
                  <a:rPr lang="es" sz="1200" b="1" dirty="0"/>
                  <a:t>insesgado</a:t>
                </a:r>
                <a:endParaRPr sz="1200" b="1" dirty="0"/>
              </a:p>
            </p:txBody>
          </p:sp>
        </mc:Choice>
        <mc:Fallback xmlns="">
          <p:sp>
            <p:nvSpPr>
              <p:cNvPr id="5" name="Google Shape;99;p16">
                <a:extLst>
                  <a:ext uri="{FF2B5EF4-FFF2-40B4-BE49-F238E27FC236}">
                    <a16:creationId xmlns:a16="http://schemas.microsoft.com/office/drawing/2014/main" id="{94F92103-8589-4167-80EF-89A23268D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839" y="5554122"/>
                <a:ext cx="3291934" cy="1099008"/>
              </a:xfrm>
              <a:prstGeom prst="clou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s-ES" dirty="0"/>
              <a:t>Relación entre momentos y su estimación</a:t>
            </a:r>
            <a:br>
              <a:rPr lang="es-ES" dirty="0"/>
            </a:br>
            <a:r>
              <a:rPr lang="es-ES" sz="2700" dirty="0"/>
              <a:t>covarianza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81;p15"/>
              <p:cNvSpPr txBox="1">
                <a:spLocks noGrp="1"/>
              </p:cNvSpPr>
              <p:nvPr>
                <p:ph sz="half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ES" dirty="0"/>
                  <a:t>La covarianza es un momento calculado entre dos </a:t>
                </a:r>
                <a:r>
                  <a:rPr lang="es-ES" dirty="0" err="1"/>
                  <a:t>v.a.</a:t>
                </a:r>
                <a:r>
                  <a:rPr lang="es-ES" dirty="0"/>
                  <a:t>, y representa el grado de relación lineal entre las variables. La misma se calcula como:</a:t>
                </a:r>
                <a:br>
                  <a:rPr lang="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AR" sz="1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𝑜𝑣</m:t>
                      </m:r>
                      <m:r>
                        <a:rPr lang="es-AR" sz="1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1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AR" sz="1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AR" sz="1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s-AR" sz="18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s" sz="18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sz="18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8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AR" sz="18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" sz="18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8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8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s-AR" sz="18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8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AR" sz="18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" sz="18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8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800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" dirty="0"/>
              </a:p>
              <a:p>
                <a:pPr marL="0" indent="0">
                  <a:buNone/>
                </a:pPr>
                <a:r>
                  <a:rPr lang="es-AR" dirty="0"/>
                  <a:t>Este también se considera un momento de orden 2, pero es referente a dos VA</a:t>
                </a:r>
                <a:endParaRPr b="1" dirty="0"/>
              </a:p>
            </p:txBody>
          </p:sp>
        </mc:Choice>
        <mc:Fallback xmlns="">
          <p:sp>
            <p:nvSpPr>
              <p:cNvPr id="81" name="Google Shape;81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473" r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5"/>
              <p:cNvSpPr txBox="1">
                <a:spLocks noGrp="1"/>
              </p:cNvSpPr>
              <p:nvPr>
                <p:ph sz="half" idx="2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b="1" dirty="0"/>
                  <a:t>¿Cómo la estimamos a partir de los datos?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C</a:t>
                </a:r>
                <a:r>
                  <a:rPr lang="es" dirty="0"/>
                  <a:t>onsideremos dos vectores aleatorios X e Y de tamaño </a:t>
                </a:r>
                <a:r>
                  <a:rPr lang="es" i="1" dirty="0"/>
                  <a:t>n</a:t>
                </a:r>
                <a:r>
                  <a:rPr lang="es" dirty="0"/>
                  <a:t>. La </a:t>
                </a:r>
                <a:r>
                  <a:rPr lang="es" b="1" dirty="0"/>
                  <a:t>covarianza</a:t>
                </a:r>
                <a:r>
                  <a:rPr lang="es" dirty="0"/>
                  <a:t> muestral la podemos obtener como: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acc>
                      <m:r>
                        <a:rPr lang="es-A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A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A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s-A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A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s-AR" b="0" dirty="0"/>
              </a:p>
            </p:txBody>
          </p:sp>
        </mc:Choice>
        <mc:Fallback xmlns="">
          <p:sp>
            <p:nvSpPr>
              <p:cNvPr id="84" name="Google Shape;84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prstGeom prst="rect">
                <a:avLst/>
              </a:prstGeom>
              <a:blipFill>
                <a:blip r:embed="rId4"/>
                <a:stretch>
                  <a:fillRect l="-1473" r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4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s" dirty="0"/>
              <a:t>Otras medidas de tendencia central </a:t>
            </a:r>
            <a:endParaRPr dirty="0"/>
          </a:p>
          <a:p>
            <a:r>
              <a:rPr lang="es" sz="3584" dirty="0"/>
              <a:t>Mediana</a:t>
            </a:r>
            <a:endParaRPr sz="358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Google Shape;116;p18"/>
              <p:cNvSpPr txBox="1">
                <a:spLocks noGrp="1"/>
              </p:cNvSpPr>
              <p:nvPr>
                <p:ph sz="half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 fontScale="85000" lnSpcReduction="10000"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dirty="0"/>
                  <a:t>La mediana se corresponde con el valor que acumula el 50% de la probabilidad y coincide con el cuantil 0.5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b="1" dirty="0"/>
                  <a:t>¿Cómo la estimamos a partir de los datos?</a:t>
                </a:r>
              </a:p>
              <a:p>
                <a:pPr marL="0" indent="0">
                  <a:buNone/>
                </a:pPr>
                <a:r>
                  <a:rPr lang="es-ES" dirty="0"/>
                  <a:t>Sea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</a:t>
                </a:r>
                <a:r>
                  <a:rPr lang="es-ES" dirty="0"/>
                  <a:t>una muestra de tamaño n,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sub>
                        </m:sSub>
                      </m:e>
                    </m:acc>
                    <m:r>
                      <a:rPr lang="es-AR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</a:t>
                </a:r>
                <a:r>
                  <a:rPr lang="es-ES" dirty="0"/>
                  <a:t>el vector ordenado de muestras.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𝑚𝑒𝑑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s-A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s-A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AR" sz="14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s-A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type m:val="noBar"/>
                              <m:ctrlP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num>
                            <m:den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𝑖𝑚𝑝𝑎𝑟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baseline="30000" dirty="0"/>
              </a:p>
            </p:txBody>
          </p:sp>
        </mc:Choice>
        <mc:Fallback xmlns="">
          <p:sp>
            <p:nvSpPr>
              <p:cNvPr id="116" name="Google Shape;116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803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BA67C13F-A818-4057-A392-FEE60EA943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913" y="1825625"/>
            <a:ext cx="25390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s" dirty="0"/>
              <a:t>Otras medidas de tendencia central </a:t>
            </a:r>
            <a:endParaRPr dirty="0"/>
          </a:p>
          <a:p>
            <a:r>
              <a:rPr lang="es" sz="3584" dirty="0"/>
              <a:t>Moda</a:t>
            </a:r>
            <a:endParaRPr sz="358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Google Shape;116;p18"/>
              <p:cNvSpPr txBox="1">
                <a:spLocks noGrp="1"/>
              </p:cNvSpPr>
              <p:nvPr>
                <p:ph sz="half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 fontScale="92500" lnSpcReduction="10000"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s-ES" dirty="0"/>
                  <a:t>La moda se corresponde con el valor más probable de la distribución. (Recordar método de máxima verosimilitud)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s-ES" dirty="0"/>
                  <a:t>Observación: Puede haber más de una moda (distribuciones multimodales)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s" b="1" dirty="0"/>
                  <a:t>¿Cómo la estimamos a partir de los datos?</a:t>
                </a:r>
              </a:p>
              <a:p>
                <a:pPr marL="0" indent="0">
                  <a:buNone/>
                </a:pPr>
                <a:r>
                  <a:rPr lang="es-ES" dirty="0"/>
                  <a:t>Sea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" dirty="0"/>
                  <a:t> </a:t>
                </a:r>
                <a:r>
                  <a:rPr lang="es-ES" dirty="0"/>
                  <a:t>la moda es el valor que más veces se repite. 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116" name="Google Shape;116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071" r="-120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BA67C13F-A818-4057-A392-FEE60EA943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913" y="1825625"/>
            <a:ext cx="25390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182A7E-077C-4A8F-9574-8E74058733A5}"/>
              </a:ext>
            </a:extLst>
          </p:cNvPr>
          <p:cNvSpPr txBox="1"/>
          <p:nvPr/>
        </p:nvSpPr>
        <p:spPr>
          <a:xfrm>
            <a:off x="9719035" y="4518734"/>
            <a:ext cx="221530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s-ES" sz="1400" b="1" dirty="0"/>
              <a:t>Observación: </a:t>
            </a:r>
            <a:r>
              <a:rPr lang="es-ES" sz="1400" dirty="0"/>
              <a:t>Esta definición en general es válida para variables discretas, si la variable fuera continua no es tan directo el cálculo de moda ya que posiblemente no se observen valores repetidos.</a:t>
            </a:r>
          </a:p>
        </p:txBody>
      </p:sp>
    </p:spTree>
    <p:extLst>
      <p:ext uri="{BB962C8B-B14F-4D97-AF65-F5344CB8AC3E}">
        <p14:creationId xmlns:p14="http://schemas.microsoft.com/office/powerpoint/2010/main" val="4771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16c05727-aa75-4e4a-9b5f-8a80a1165891"/>
    <ds:schemaRef ds:uri="71af3243-3dd4-4a8d-8c0d-dd76da1f02a5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71af3243-3dd4-4a8d-8c0d-dd76da1f02a5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{995EB0D8-8275-4A53-9F19-E5832242F028}tf89338750_win32</Template>
  <TotalTime>5499</TotalTime>
  <Words>1252</Words>
  <Application>Microsoft Office PowerPoint</Application>
  <PresentationFormat>Widescreen</PresentationFormat>
  <Paragraphs>114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Univers</vt:lpstr>
      <vt:lpstr>GradientUnivers</vt:lpstr>
      <vt:lpstr>Analisis de datos</vt:lpstr>
      <vt:lpstr>Análisis estadístico básico</vt:lpstr>
      <vt:lpstr>Estadística básica</vt:lpstr>
      <vt:lpstr>Análisis estadístico básico de los datos</vt:lpstr>
      <vt:lpstr>Relación entre momentos y su estimación Esperanza</vt:lpstr>
      <vt:lpstr>Relación entre momentos y su estimación Varianza</vt:lpstr>
      <vt:lpstr>Relación entre momentos y su estimación covarianza</vt:lpstr>
      <vt:lpstr>Otras medidas de tendencia central  Mediana</vt:lpstr>
      <vt:lpstr>Otras medidas de tendencia central  Moda</vt:lpstr>
      <vt:lpstr>Otras medidas de tendencia central  Media truncada (Truncated or trimmed mean)</vt:lpstr>
      <vt:lpstr>Momentos de orden mayor Oblicuidad (Skewness)</vt:lpstr>
      <vt:lpstr>Momentos de orden mayor Curtósis</vt:lpstr>
      <vt:lpstr>Cuantiles</vt:lpstr>
      <vt:lpstr>Cuantiles Casos particulares</vt:lpstr>
      <vt:lpstr>Rango intercuartil  (IQR)</vt:lpstr>
      <vt:lpstr>Box-Plot</vt:lpstr>
      <vt:lpstr>QQ-plot</vt:lpstr>
      <vt:lpstr>BONUS - Repaso IC</vt:lpstr>
      <vt:lpstr>Dudas?</vt:lpstr>
      <vt:lpstr>Encuesta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para data science</dc:title>
  <dc:creator>Pelli, Nahuel</dc:creator>
  <cp:lastModifiedBy>Pelli, Nahuel</cp:lastModifiedBy>
  <cp:revision>34</cp:revision>
  <dcterms:created xsi:type="dcterms:W3CDTF">2022-04-18T22:58:07Z</dcterms:created>
  <dcterms:modified xsi:type="dcterms:W3CDTF">2022-05-08T18:53:42Z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