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wmf" ContentType="image/x-wmf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5175" cy="6859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20360" y="4265280"/>
            <a:ext cx="100821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886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20360" y="426528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886360" y="426528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129200" y="215964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538040" y="215964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20360" y="426528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129200" y="426528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538040" y="426528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49197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886360" y="2159640"/>
            <a:ext cx="49197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20360" y="1188000"/>
            <a:ext cx="1008216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886360" y="2159640"/>
            <a:ext cx="49197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720360" y="426528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49197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886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886360" y="426528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886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720360" y="4265280"/>
            <a:ext cx="100821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720360" y="4265280"/>
            <a:ext cx="100821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886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720360" y="426528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886360" y="426528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129200" y="215964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538040" y="215964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720360" y="426528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129200" y="426528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7538040" y="4265280"/>
            <a:ext cx="324612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49197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886360" y="2159640"/>
            <a:ext cx="49197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360" y="1188000"/>
            <a:ext cx="1008216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886360" y="2159640"/>
            <a:ext cx="49197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20360" y="426528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491976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886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886360" y="426528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886360" y="2159640"/>
            <a:ext cx="49197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20360" y="4265280"/>
            <a:ext cx="1008216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8967600" y="6444000"/>
            <a:ext cx="30992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F05F396D-343C-4C50-B1AB-7444C28E00EB}" type="slidenum">
              <a:rPr b="1" lang="da-DK" sz="800" spc="-1" strike="noStrike">
                <a:solidFill>
                  <a:srgbClr val="efece6"/>
                </a:solidFill>
                <a:latin typeface="Verdana"/>
              </a:rPr>
              <a:t>&lt;nummer&gt;</a:t>
            </a:fld>
            <a:r>
              <a:rPr b="1" lang="da-DK" sz="800" spc="-1" strike="noStrike">
                <a:solidFill>
                  <a:srgbClr val="efece6"/>
                </a:solidFill>
                <a:latin typeface="Verdana"/>
              </a:rPr>
              <a:t>  ▪  www.regionmidtjylland.dk</a:t>
            </a:r>
            <a:endParaRPr b="0" lang="da-DK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Billede 1" descr=""/>
          <p:cNvPicPr/>
          <p:nvPr/>
        </p:nvPicPr>
        <p:blipFill>
          <a:blip r:embed="rId2"/>
          <a:stretch/>
        </p:blipFill>
        <p:spPr>
          <a:xfrm>
            <a:off x="11236320" y="108000"/>
            <a:ext cx="841320" cy="405360"/>
          </a:xfrm>
          <a:prstGeom prst="rect">
            <a:avLst/>
          </a:prstGeom>
          <a:ln w="0">
            <a:noFill/>
          </a:ln>
        </p:spPr>
      </p:pic>
      <p:sp>
        <p:nvSpPr>
          <p:cNvPr id="2" name="Rektangel 1"/>
          <p:cNvSpPr/>
          <p:nvPr/>
        </p:nvSpPr>
        <p:spPr>
          <a:xfrm>
            <a:off x="0" y="576000"/>
            <a:ext cx="12194640" cy="5939640"/>
          </a:xfrm>
          <a:prstGeom prst="rect">
            <a:avLst/>
          </a:prstGeom>
          <a:solidFill>
            <a:schemeClr val="tx2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22040" rIns="122040" tIns="60840" bIns="60840" anchor="ctr">
            <a:noAutofit/>
          </a:bodyPr>
          <a:p>
            <a:pPr algn="ctr">
              <a:lnSpc>
                <a:spcPct val="100000"/>
              </a:lnSpc>
            </a:pPr>
            <a:endParaRPr b="0" lang="da-DK" sz="2400" spc="-1" strike="noStrike">
              <a:solidFill>
                <a:srgbClr val="3f3018"/>
              </a:solidFill>
              <a:latin typeface="Verdana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80360" y="3600000"/>
            <a:ext cx="9723600" cy="14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100000"/>
              </a:lnSpc>
              <a:spcAft>
                <a:spcPts val="1001"/>
              </a:spcAft>
              <a:buNone/>
            </a:pPr>
            <a:r>
              <a:rPr b="1" lang="da-DK" sz="5000" spc="-1" strike="noStrike">
                <a:solidFill>
                  <a:srgbClr val="ffffff"/>
                </a:solidFill>
                <a:latin typeface="Verdana"/>
              </a:rPr>
              <a:t>Skriv titel her</a:t>
            </a:r>
            <a:endParaRPr b="0" lang="da-DK" sz="5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496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Klik for at redigere dispositionstekstens format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600" spc="-1" strike="noStrike">
                <a:solidFill>
                  <a:srgbClr val="000000"/>
                </a:solidFill>
                <a:latin typeface="Verdana"/>
              </a:rPr>
              <a:t>Andet dispositionsniveau</a:t>
            </a:r>
            <a:endParaRPr b="0" lang="da-DK" sz="26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latin typeface="Verdana"/>
              </a:rPr>
              <a:t>Tredje dispositionsniveau</a:t>
            </a:r>
            <a:endParaRPr b="0" lang="da-DK" sz="22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000000"/>
                </a:solidFill>
                <a:latin typeface="Verdana"/>
              </a:rPr>
              <a:t>Fjerde dispositionsniveau</a:t>
            </a:r>
            <a:endParaRPr b="0" lang="da-DK" sz="18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Femte dispositionsniveau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Sjette dispositionsniveau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Syvende dispositionsniveau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8967600" y="6444000"/>
            <a:ext cx="30992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7075BEF3-03E6-47B5-83D5-E885FAFE0D72}" type="slidenum">
              <a:rPr b="1" lang="da-DK" sz="800" spc="-1" strike="noStrike">
                <a:solidFill>
                  <a:srgbClr val="efece6"/>
                </a:solidFill>
                <a:latin typeface="Verdana"/>
              </a:rPr>
              <a:t>&lt;nummer&gt;</a:t>
            </a:fld>
            <a:r>
              <a:rPr b="1" lang="da-DK" sz="800" spc="-1" strike="noStrike">
                <a:solidFill>
                  <a:srgbClr val="efece6"/>
                </a:solidFill>
                <a:latin typeface="Verdana"/>
              </a:rPr>
              <a:t>  ▪  www.regionmidtjylland.dk</a:t>
            </a:r>
            <a:endParaRPr b="0" lang="da-DK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Billede 1" descr=""/>
          <p:cNvPicPr/>
          <p:nvPr/>
        </p:nvPicPr>
        <p:blipFill>
          <a:blip r:embed="rId2"/>
          <a:stretch/>
        </p:blipFill>
        <p:spPr>
          <a:xfrm>
            <a:off x="11236320" y="108000"/>
            <a:ext cx="841320" cy="40536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Skriv overskrift her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Skriv tekst eller klik på ikon for at tilføje indhold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første niveau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51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600" spc="-1" strike="noStrike">
                <a:solidFill>
                  <a:srgbClr val="000000"/>
                </a:solidFill>
                <a:latin typeface="Verdana"/>
              </a:rPr>
              <a:t>andet niveau</a:t>
            </a:r>
            <a:endParaRPr b="0" lang="da-DK" sz="2600" spc="-1" strike="noStrike">
              <a:solidFill>
                <a:srgbClr val="000000"/>
              </a:solidFill>
              <a:latin typeface="Verdana"/>
            </a:endParaRPr>
          </a:p>
          <a:p>
            <a:pPr lvl="3" marL="2522880" indent="-243360">
              <a:lnSpc>
                <a:spcPct val="100000"/>
              </a:lnSpc>
              <a:spcAft>
                <a:spcPts val="43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200" spc="-1" strike="noStrike">
                <a:solidFill>
                  <a:srgbClr val="000000"/>
                </a:solidFill>
                <a:latin typeface="Verdana"/>
              </a:rPr>
              <a:t>tredje niveau</a:t>
            </a:r>
            <a:endParaRPr b="0" lang="da-DK" sz="2200" spc="-1" strike="noStrike">
              <a:solidFill>
                <a:srgbClr val="000000"/>
              </a:solidFill>
              <a:latin typeface="Verdana"/>
            </a:endParaRPr>
          </a:p>
          <a:p>
            <a:pPr lvl="4" marL="3160080" indent="-285840">
              <a:lnSpc>
                <a:spcPct val="100000"/>
              </a:lnSpc>
              <a:spcAft>
                <a:spcPts val="360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1800" spc="-1" strike="noStrike">
                <a:solidFill>
                  <a:srgbClr val="000000"/>
                </a:solidFill>
                <a:latin typeface="Verdana"/>
              </a:rPr>
              <a:t>fjerde niveau</a:t>
            </a:r>
            <a:endParaRPr b="0" lang="da-DK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80360" y="3600000"/>
            <a:ext cx="9723600" cy="14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 algn="ctr">
              <a:lnSpc>
                <a:spcPct val="100000"/>
              </a:lnSpc>
              <a:spcAft>
                <a:spcPts val="479"/>
              </a:spcAft>
              <a:buNone/>
            </a:pPr>
            <a:r>
              <a:rPr b="1" lang="da-DK" sz="2400" spc="-1" strike="noStrike">
                <a:solidFill>
                  <a:srgbClr val="ffffff"/>
                </a:solidFill>
                <a:latin typeface="Verdana"/>
              </a:rPr>
              <a:t>Onboarding to work with register data</a:t>
            </a:r>
            <a:br>
              <a:rPr sz="2400"/>
            </a:br>
            <a:r>
              <a:rPr b="1" lang="da-DK" sz="2400" spc="-1" strike="noStrike">
                <a:solidFill>
                  <a:srgbClr val="ffffff"/>
                </a:solidFill>
                <a:latin typeface="Verdana"/>
              </a:rPr>
              <a:t>DARTER Kickstarter</a:t>
            </a: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080360" y="5112000"/>
            <a:ext cx="9723600" cy="71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561"/>
              </a:spcAft>
              <a:buNone/>
              <a:tabLst>
                <a:tab algn="l" pos="0"/>
              </a:tabLst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Register Space Meeting, September 26 2024</a:t>
            </a:r>
            <a:endParaRPr b="0" lang="da-DK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4" descr="a junior data scientist and his annoying computer that doesn't care about it being a complete mess to work with"/>
          <p:cNvPicPr/>
          <p:nvPr/>
        </p:nvPicPr>
        <p:blipFill>
          <a:blip r:embed="rId1"/>
          <a:stretch/>
        </p:blipFill>
        <p:spPr>
          <a:xfrm>
            <a:off x="4009320" y="693360"/>
            <a:ext cx="3672000" cy="36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Challenges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457200" indent="-45720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Current: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47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400" spc="-1" strike="noStrike">
                <a:solidFill>
                  <a:srgbClr val="000000"/>
                </a:solidFill>
                <a:latin typeface="Verdana"/>
              </a:rPr>
              <a:t>Individual:</a:t>
            </a: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00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Learn programming/statistical concepts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00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Learn R syntax/workflows &amp; DST/</a:t>
            </a:r>
            <a:r>
              <a:rPr b="0" i="1" lang="da-DK" sz="2000" spc="-1" strike="noStrike">
                <a:solidFill>
                  <a:srgbClr val="000000"/>
                </a:solidFill>
                <a:latin typeface="Verdana"/>
              </a:rPr>
              <a:t>dstDataPrep</a:t>
            </a: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 niches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Future: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47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400" spc="-1" strike="noStrike">
                <a:solidFill>
                  <a:srgbClr val="000000"/>
                </a:solidFill>
                <a:latin typeface="Verdana"/>
              </a:rPr>
              <a:t>Organization:</a:t>
            </a: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00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Package &amp; document maintenance/updates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00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1" lang="da-DK" sz="2000" spc="-1" strike="noStrike" u="sng">
                <a:solidFill>
                  <a:srgbClr val="000000"/>
                </a:solidFill>
                <a:uFillTx/>
                <a:latin typeface="Verdana"/>
              </a:rPr>
              <a:t>Project database: Workspace fragmentation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Experiences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Ida &amp; Vithiya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1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600" spc="-1" strike="noStrike">
                <a:solidFill>
                  <a:srgbClr val="000000"/>
                </a:solidFill>
                <a:latin typeface="Verdana"/>
              </a:rPr>
              <a:t>Intended users:</a:t>
            </a:r>
            <a:endParaRPr b="0" lang="da-DK" sz="26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3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200" spc="-1" strike="noStrike">
                <a:solidFill>
                  <a:srgbClr val="000000"/>
                </a:solidFill>
                <a:latin typeface="Verdana"/>
              </a:rPr>
              <a:t>Junior researchers, non-technical backgrounds</a:t>
            </a:r>
            <a:endParaRPr b="0" lang="da-DK" sz="22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3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200" spc="-1" strike="noStrike">
                <a:solidFill>
                  <a:srgbClr val="000000"/>
                </a:solidFill>
                <a:latin typeface="Verdana"/>
              </a:rPr>
              <a:t>Non-technical supervisor group</a:t>
            </a:r>
            <a:endParaRPr b="0" lang="da-DK" sz="22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3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200" spc="-1" strike="noStrike">
                <a:solidFill>
                  <a:srgbClr val="000000"/>
                </a:solidFill>
                <a:latin typeface="Verdana"/>
              </a:rPr>
              <a:t>No previous experience working on DST</a:t>
            </a:r>
            <a:endParaRPr b="0" lang="da-DK" sz="22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Aft>
                <a:spcPts val="400"/>
              </a:spcAft>
              <a:buNone/>
              <a:tabLst>
                <a:tab algn="l" pos="0"/>
              </a:tabLst>
            </a:pP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Others’ experiences?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Needs? Suggestions? Non-R tools?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Agenda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Challenge: How to work efficiently on DST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Potential solutions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DARTER Kickstarter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Current and future challenges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Experiences: Ida &amp; Vithiya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Others?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Challenge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Closed environment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No introduction provided by DST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Workflow is </a:t>
            </a:r>
            <a:r>
              <a:rPr b="1" lang="da-DK" sz="3200" spc="-1" strike="noStrike">
                <a:solidFill>
                  <a:srgbClr val="000000"/>
                </a:solidFill>
                <a:latin typeface="Verdana"/>
              </a:rPr>
              <a:t>not</a:t>
            </a: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 self-explanatory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Messy folder/file structure and naming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R.I.P. non-native Danish speakers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Solution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Don’t reinvent the wheel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Share &amp; reuse knowledge/code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Shared challenge &amp; workspace: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Potential for shared guides, utilities &amp; workflows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DARTER Kickstarter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Ad-hoc onboarding resource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Most new users will be using R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Luke’s R package: dstDataPrep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Handles ”folder hell” in raw data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Processes data extremely fast: </a:t>
            </a:r>
            <a:r>
              <a:rPr b="0" i="1" lang="da-DK" sz="2800" spc="-1" strike="noStrike">
                <a:solidFill>
                  <a:srgbClr val="000000"/>
                </a:solidFill>
                <a:latin typeface="Verdana"/>
              </a:rPr>
              <a:t>Parquet/DuckDB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Standard </a:t>
            </a:r>
            <a:r>
              <a:rPr b="0" i="1" lang="da-DK" sz="2800" spc="-1" strike="noStrike">
                <a:solidFill>
                  <a:srgbClr val="000000"/>
                </a:solidFill>
                <a:latin typeface="Verdana"/>
              </a:rPr>
              <a:t>R/dplyr </a:t>
            </a: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syntax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3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200" spc="-1" strike="noStrike">
                <a:solidFill>
                  <a:srgbClr val="000000"/>
                </a:solidFill>
                <a:latin typeface="Verdana"/>
              </a:rPr>
              <a:t>A few twists (database connection vs. in-memory)</a:t>
            </a:r>
            <a:endParaRPr b="0" lang="da-DK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Current format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93" name="Pladsholder til indhold 3" descr=""/>
          <p:cNvPicPr/>
          <p:nvPr/>
        </p:nvPicPr>
        <p:blipFill>
          <a:blip r:embed="rId1"/>
          <a:stretch/>
        </p:blipFill>
        <p:spPr>
          <a:xfrm>
            <a:off x="4513320" y="2277720"/>
            <a:ext cx="3600000" cy="3382560"/>
          </a:xfrm>
          <a:prstGeom prst="rect">
            <a:avLst/>
          </a:prstGeom>
          <a:ln>
            <a:solidFill>
              <a:srgbClr val="826e5a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</p:pic>
      <p:sp>
        <p:nvSpPr>
          <p:cNvPr id="94" name="Rektangel 4"/>
          <p:cNvSpPr/>
          <p:nvPr/>
        </p:nvSpPr>
        <p:spPr>
          <a:xfrm>
            <a:off x="720360" y="2205720"/>
            <a:ext cx="357696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000000"/>
                </a:solidFill>
                <a:latin typeface="Verdana"/>
              </a:rPr>
              <a:t>Quarto document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Text and executable code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E:/workdata/708421/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workspaces/_onboarding/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darter_kickstarter.qmd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Billede 5" descr=""/>
          <p:cNvPicPr/>
          <p:nvPr/>
        </p:nvPicPr>
        <p:blipFill>
          <a:blip r:embed="rId2"/>
          <a:stretch/>
        </p:blipFill>
        <p:spPr>
          <a:xfrm>
            <a:off x="8232120" y="2277720"/>
            <a:ext cx="3169080" cy="3382560"/>
          </a:xfrm>
          <a:prstGeom prst="rect">
            <a:avLst/>
          </a:prstGeom>
          <a:ln>
            <a:solidFill>
              <a:srgbClr val="826e5a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</p:pic>
      <p:pic>
        <p:nvPicPr>
          <p:cNvPr id="96" name="Pladsholder til indhold 3" descr=""/>
          <p:cNvPicPr/>
          <p:nvPr/>
        </p:nvPicPr>
        <p:blipFill>
          <a:blip r:embed="rId3"/>
          <a:stretch/>
        </p:blipFill>
        <p:spPr>
          <a:xfrm>
            <a:off x="8258400" y="3645720"/>
            <a:ext cx="3096000" cy="3376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Current contents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Working with dstDataPrep: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Listing and loading register data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Selecting variables, filtering rows, joining tables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Using the OSDC cohort: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Loading, joining to background population, filtering to prevalent cases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Aft>
                <a:spcPts val="641"/>
              </a:spcAft>
              <a:buNone/>
            </a:pP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WIP contents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457200" indent="-45720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Adding sociodemographic data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Personal income/household income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56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800" spc="-1" strike="noStrike">
                <a:solidFill>
                  <a:srgbClr val="000000"/>
                </a:solidFill>
                <a:latin typeface="Verdana"/>
              </a:rPr>
              <a:t>Formatting sociodemographic data</a:t>
            </a:r>
            <a:endParaRPr b="0" lang="da-DK" sz="28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7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400" spc="-1" strike="noStrike">
                <a:solidFill>
                  <a:srgbClr val="000000"/>
                </a:solidFill>
                <a:latin typeface="Verdana"/>
              </a:rPr>
              <a:t>what in the world is</a:t>
            </a: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7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400" spc="-1" strike="noStrike">
                <a:solidFill>
                  <a:srgbClr val="000000"/>
                </a:solidFill>
                <a:latin typeface="Verdana"/>
              </a:rPr>
              <a:t>”</a:t>
            </a:r>
            <a:r>
              <a:rPr b="0" lang="da-DK" sz="2400" spc="-1" strike="noStrike">
                <a:solidFill>
                  <a:srgbClr val="000000"/>
                </a:solidFill>
                <a:latin typeface="Verdana"/>
              </a:rPr>
              <a:t>n_audd_pria_l1lx_k.sas7bdat”?</a:t>
            </a: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  <a:p>
            <a:pPr lvl="2" marL="1790640" indent="-241200">
              <a:lnSpc>
                <a:spcPct val="100000"/>
              </a:lnSpc>
              <a:spcAft>
                <a:spcPts val="479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400" spc="-1" strike="noStrike">
                <a:solidFill>
                  <a:srgbClr val="000000"/>
                </a:solidFill>
                <a:latin typeface="Verdana"/>
              </a:rPr>
              <a:t>”</a:t>
            </a:r>
            <a:r>
              <a:rPr b="0" lang="da-DK" sz="2400" spc="-1" strike="noStrike">
                <a:solidFill>
                  <a:srgbClr val="000000"/>
                </a:solidFill>
                <a:latin typeface="Verdana"/>
              </a:rPr>
              <a:t>n_socio_13_kt.sas7bdat”?</a:t>
            </a:r>
            <a:endParaRPr b="0" lang="da-DK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360" y="1188000"/>
            <a:ext cx="100821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da-DK" sz="3600" spc="-1" strike="noStrike">
                <a:solidFill>
                  <a:srgbClr val="990033"/>
                </a:solidFill>
                <a:latin typeface="Verdana"/>
              </a:rPr>
              <a:t>Possible future content</a:t>
            </a:r>
            <a:endParaRPr b="0" lang="da-DK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720360" y="2159640"/>
            <a:ext cx="10082160" cy="4031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Common functions for common use-cases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400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source(helper_functions.R)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lvl="1" marL="1198080" indent="-363960">
              <a:lnSpc>
                <a:spcPct val="100000"/>
              </a:lnSpc>
              <a:spcAft>
                <a:spcPts val="400"/>
              </a:spcAft>
              <a:buClr>
                <a:srgbClr val="cc6633"/>
              </a:buClr>
              <a:buFont typeface="Wingdings" charset="2"/>
              <a:buChar char=""/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add_variables(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marL="1549440" indent="0">
              <a:lnSpc>
                <a:spcPct val="10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population = my_pop,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marL="1549440" indent="0">
              <a:lnSpc>
                <a:spcPct val="10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index_date = ”01-01-2018”,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marL="1549440" indent="0">
              <a:lnSpc>
                <a:spcPct val="10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variables = c(”3y_income”, ”education”, ”employment”, ”diabetes”, ”prevalent_cvd”, ”incident_cvd”)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marL="1549440" indent="0">
              <a:lnSpc>
                <a:spcPct val="10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)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marL="558720" indent="-343080">
              <a:lnSpc>
                <a:spcPct val="100000"/>
              </a:lnSpc>
              <a:spcAft>
                <a:spcPts val="400"/>
              </a:spcAft>
              <a:buClr>
                <a:srgbClr val="cc663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Verdana"/>
              </a:rPr>
              <a:t>Project setup, Git use?</a:t>
            </a:r>
            <a:endParaRPr b="0" lang="da-DK" sz="20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641"/>
              </a:spcAft>
              <a:buClr>
                <a:srgbClr val="cc663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-DK" sz="3200" spc="-1" strike="noStrike">
                <a:solidFill>
                  <a:srgbClr val="000000"/>
                </a:solidFill>
                <a:latin typeface="Verdana"/>
              </a:rPr>
              <a:t>Needs? Suggestions? (discussion for later)</a:t>
            </a:r>
            <a:endParaRPr b="0" lang="da-DK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M-multicolour_16-9_v02">
  <a:themeElements>
    <a:clrScheme name="RM Multicolour2">
      <a:dk1>
        <a:srgbClr val="000000"/>
      </a:dk1>
      <a:lt1>
        <a:srgbClr val="ffffff"/>
      </a:lt1>
      <a:dk2>
        <a:srgbClr val="990033"/>
      </a:dk2>
      <a:lt2>
        <a:srgbClr val="efece6"/>
      </a:lt2>
      <a:accent1>
        <a:srgbClr val="cccc66"/>
      </a:accent1>
      <a:accent2>
        <a:srgbClr val="256575"/>
      </a:accent2>
      <a:accent3>
        <a:srgbClr val="cc6633"/>
      </a:accent3>
      <a:accent4>
        <a:srgbClr val="9b9b50"/>
      </a:accent4>
      <a:accent5>
        <a:srgbClr val="84715e"/>
      </a:accent5>
      <a:accent6>
        <a:srgbClr val="990033"/>
      </a:accent6>
      <a:hlink>
        <a:srgbClr val="990033"/>
      </a:hlink>
      <a:folHlink>
        <a:srgbClr val="113f4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RM-multicolour_16-9_v02">
  <a:themeElements>
    <a:clrScheme name="RM Multicolour2">
      <a:dk1>
        <a:srgbClr val="000000"/>
      </a:dk1>
      <a:lt1>
        <a:srgbClr val="ffffff"/>
      </a:lt1>
      <a:dk2>
        <a:srgbClr val="990033"/>
      </a:dk2>
      <a:lt2>
        <a:srgbClr val="efece6"/>
      </a:lt2>
      <a:accent1>
        <a:srgbClr val="cccc66"/>
      </a:accent1>
      <a:accent2>
        <a:srgbClr val="256575"/>
      </a:accent2>
      <a:accent3>
        <a:srgbClr val="cc6633"/>
      </a:accent3>
      <a:accent4>
        <a:srgbClr val="9b9b50"/>
      </a:accent4>
      <a:accent5>
        <a:srgbClr val="84715e"/>
      </a:accent5>
      <a:accent6>
        <a:srgbClr val="990033"/>
      </a:accent6>
      <a:hlink>
        <a:srgbClr val="990033"/>
      </a:hlink>
      <a:folHlink>
        <a:srgbClr val="113f4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Application>LibreOffice/7.4.7.2$Windows_X86_64 LibreOffice_project/723314e595e8007d3cf785c16538505a1c878ca5</Application>
  <AppVersion>15.0000</AppVersion>
  <Words>319</Words>
  <Paragraphs>77</Paragraphs>
  <Company>Region Midtjylland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2024-09-26T07:19:59Z</dcterms:created>
  <dc:creator>Anders Aasted Isaksen</dc:creator>
  <dc:description/>
  <dc:language>da-DK</dc:language>
  <cp:lastModifiedBy>Anders Aasted Isaksen</cp:lastModifiedBy>
  <cp:lastPrinted>2020-01-23T11:37:56Z</cp:lastPrinted>
  <dcterms:modified xsi:type="dcterms:W3CDTF">2024-09-26T10:46:41Z</dcterms:modified>
  <cp:revision>15</cp:revision>
  <dc:subject/>
  <dc:title>PowerPoint-præsentation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Brugerdefineret</vt:lpwstr>
  </property>
  <property fmtid="{D5CDD505-2E9C-101B-9397-08002B2CF9AE}" pid="3" name="Slides">
    <vt:i4>11</vt:i4>
  </property>
</Properties>
</file>