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61" r:id="rId9"/>
    <p:sldId id="262" r:id="rId10"/>
    <p:sldId id="268" r:id="rId11"/>
    <p:sldId id="263" r:id="rId12"/>
    <p:sldId id="264" r:id="rId13"/>
    <p:sldId id="272" r:id="rId14"/>
    <p:sldId id="273" r:id="rId15"/>
    <p:sldId id="265" r:id="rId16"/>
    <p:sldId id="266" r:id="rId17"/>
  </p:sldIdLst>
  <p:sldSz cx="18288000" cy="10287000"/>
  <p:notesSz cx="6858000" cy="9144000"/>
  <p:embeddedFontLst>
    <p:embeddedFont>
      <p:font typeface="Bitter" panose="020B0604020202020204" charset="0"/>
      <p:regular r:id="rId18"/>
    </p:embeddedFont>
    <p:embeddedFont>
      <p:font typeface="Pixellet TH" panose="020B0604020202020204" charset="-3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1" autoAdjust="0"/>
    <p:restoredTop sz="94622" autoAdjust="0"/>
  </p:normalViewPr>
  <p:slideViewPr>
    <p:cSldViewPr>
      <p:cViewPr varScale="1">
        <p:scale>
          <a:sx n="68" d="100"/>
          <a:sy n="68" d="100"/>
        </p:scale>
        <p:origin x="7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37243" y="8802270"/>
            <a:ext cx="2861363" cy="912060"/>
          </a:xfrm>
          <a:custGeom>
            <a:avLst/>
            <a:gdLst/>
            <a:ahLst/>
            <a:cxnLst/>
            <a:rect l="l" t="t" r="r" b="b"/>
            <a:pathLst>
              <a:path w="2861363" h="912060">
                <a:moveTo>
                  <a:pt x="0" y="0"/>
                </a:moveTo>
                <a:lnTo>
                  <a:pt x="2861364" y="0"/>
                </a:lnTo>
                <a:lnTo>
                  <a:pt x="2861364" y="912060"/>
                </a:lnTo>
                <a:lnTo>
                  <a:pt x="0" y="91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3040306" y="1282150"/>
            <a:ext cx="12459236" cy="11555942"/>
          </a:xfrm>
          <a:custGeom>
            <a:avLst/>
            <a:gdLst/>
            <a:ahLst/>
            <a:cxnLst/>
            <a:rect l="l" t="t" r="r" b="b"/>
            <a:pathLst>
              <a:path w="12459236" h="11555942">
                <a:moveTo>
                  <a:pt x="0" y="0"/>
                </a:moveTo>
                <a:lnTo>
                  <a:pt x="12459236" y="0"/>
                </a:lnTo>
                <a:lnTo>
                  <a:pt x="12459236" y="11555942"/>
                </a:lnTo>
                <a:lnTo>
                  <a:pt x="0" y="11555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7523879" y="6421507"/>
            <a:ext cx="3492090" cy="1089489"/>
            <a:chOff x="0" y="0"/>
            <a:chExt cx="919727" cy="2869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19727" cy="286944"/>
            </a:xfrm>
            <a:custGeom>
              <a:avLst/>
              <a:gdLst/>
              <a:ahLst/>
              <a:cxnLst/>
              <a:rect l="l" t="t" r="r" b="b"/>
              <a:pathLst>
                <a:path w="919727" h="286944">
                  <a:moveTo>
                    <a:pt x="0" y="0"/>
                  </a:moveTo>
                  <a:lnTo>
                    <a:pt x="919727" y="0"/>
                  </a:lnTo>
                  <a:lnTo>
                    <a:pt x="919727" y="286944"/>
                  </a:lnTo>
                  <a:lnTo>
                    <a:pt x="0" y="286944"/>
                  </a:lnTo>
                  <a:close/>
                </a:path>
              </a:pathLst>
            </a:custGeom>
            <a:solidFill>
              <a:srgbClr val="FDFAD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19727" cy="325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0" y="7735805"/>
            <a:ext cx="2551195" cy="2551195"/>
          </a:xfrm>
          <a:custGeom>
            <a:avLst/>
            <a:gdLst/>
            <a:ahLst/>
            <a:cxnLst/>
            <a:rect l="l" t="t" r="r" b="b"/>
            <a:pathLst>
              <a:path w="2551195" h="2551195">
                <a:moveTo>
                  <a:pt x="0" y="0"/>
                </a:moveTo>
                <a:lnTo>
                  <a:pt x="2551195" y="0"/>
                </a:lnTo>
                <a:lnTo>
                  <a:pt x="2551195" y="2551195"/>
                </a:lnTo>
                <a:lnTo>
                  <a:pt x="0" y="2551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5855131" y="1929131"/>
            <a:ext cx="6829587" cy="449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EEET2490 - Embedded system: os and interfacing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gROUP aSSigment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5855131" y="7491947"/>
            <a:ext cx="682958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 flipV="1">
            <a:off x="6007531" y="7453847"/>
            <a:ext cx="682958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6F068AA-B4C8-1E90-9429-00D0F6C92838}"/>
              </a:ext>
            </a:extLst>
          </p:cNvPr>
          <p:cNvGrpSpPr/>
          <p:nvPr/>
        </p:nvGrpSpPr>
        <p:grpSpPr>
          <a:xfrm>
            <a:off x="445477" y="1296071"/>
            <a:ext cx="17221200" cy="8854554"/>
            <a:chOff x="457200" y="1333500"/>
            <a:chExt cx="17221200" cy="8854554"/>
          </a:xfrm>
        </p:grpSpPr>
        <p:grpSp>
          <p:nvGrpSpPr>
            <p:cNvPr id="4" name="Group 4"/>
            <p:cNvGrpSpPr/>
            <p:nvPr/>
          </p:nvGrpSpPr>
          <p:grpSpPr>
            <a:xfrm rot="10800000">
              <a:off x="644896" y="1333500"/>
              <a:ext cx="17033504" cy="8443333"/>
              <a:chOff x="0" y="0"/>
              <a:chExt cx="4228135" cy="189609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896098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896098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896098"/>
                    </a:lnTo>
                    <a:lnTo>
                      <a:pt x="0" y="1896098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9341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10800000">
              <a:off x="457200" y="1576819"/>
              <a:ext cx="16954101" cy="8611235"/>
              <a:chOff x="0" y="-38100"/>
              <a:chExt cx="4208425" cy="193380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895703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895703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895703"/>
                    </a:lnTo>
                    <a:lnTo>
                      <a:pt x="0" y="18957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9338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" name="TextBox 2"/>
          <p:cNvSpPr txBox="1"/>
          <p:nvPr/>
        </p:nvSpPr>
        <p:spPr>
          <a:xfrm>
            <a:off x="-29308" y="334722"/>
            <a:ext cx="18288000" cy="660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4400">
                <a:solidFill>
                  <a:srgbClr val="5BC4BD"/>
                </a:solidFill>
                <a:latin typeface="Pixellet TH"/>
                <a:ea typeface="Pixellet TH"/>
                <a:cs typeface="Pixellet TH"/>
                <a:sym typeface="Pixellet TH"/>
              </a:rPr>
              <a:t>Task 2: Font and video display implementation</a:t>
            </a:r>
          </a:p>
        </p:txBody>
      </p:sp>
      <p:sp>
        <p:nvSpPr>
          <p:cNvPr id="10" name="Freeform 10"/>
          <p:cNvSpPr/>
          <p:nvPr/>
        </p:nvSpPr>
        <p:spPr>
          <a:xfrm rot="-5400000">
            <a:off x="15320559" y="7319559"/>
            <a:ext cx="3115482" cy="28194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0" y="7124700"/>
            <a:ext cx="3124200" cy="3115482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BF883E68-8B74-2E58-6F51-715E70B4B2E8}"/>
              </a:ext>
            </a:extLst>
          </p:cNvPr>
          <p:cNvSpPr/>
          <p:nvPr/>
        </p:nvSpPr>
        <p:spPr>
          <a:xfrm rot="10800000">
            <a:off x="14551195" y="1311875"/>
            <a:ext cx="3115482" cy="28194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77CD9C21-46CE-D1DD-16ED-446641698D6D}"/>
              </a:ext>
            </a:extLst>
          </p:cNvPr>
          <p:cNvSpPr/>
          <p:nvPr/>
        </p:nvSpPr>
        <p:spPr>
          <a:xfrm rot="5400000">
            <a:off x="502590" y="1459916"/>
            <a:ext cx="3115482" cy="28194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88DCBA-EC14-46D2-7425-BF6512A72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30924"/>
              </p:ext>
            </p:extLst>
          </p:nvPr>
        </p:nvGraphicFramePr>
        <p:xfrm>
          <a:off x="1811178" y="4358790"/>
          <a:ext cx="14398870" cy="3060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3316">
                  <a:extLst>
                    <a:ext uri="{9D8B030D-6E8A-4147-A177-3AD203B41FA5}">
                      <a16:colId xmlns:a16="http://schemas.microsoft.com/office/drawing/2014/main" val="889739718"/>
                    </a:ext>
                  </a:extLst>
                </a:gridCol>
                <a:gridCol w="3543316">
                  <a:extLst>
                    <a:ext uri="{9D8B030D-6E8A-4147-A177-3AD203B41FA5}">
                      <a16:colId xmlns:a16="http://schemas.microsoft.com/office/drawing/2014/main" val="1976295707"/>
                    </a:ext>
                  </a:extLst>
                </a:gridCol>
                <a:gridCol w="3656119">
                  <a:extLst>
                    <a:ext uri="{9D8B030D-6E8A-4147-A177-3AD203B41FA5}">
                      <a16:colId xmlns:a16="http://schemas.microsoft.com/office/drawing/2014/main" val="1488761686"/>
                    </a:ext>
                  </a:extLst>
                </a:gridCol>
                <a:gridCol w="3656119">
                  <a:extLst>
                    <a:ext uri="{9D8B030D-6E8A-4147-A177-3AD203B41FA5}">
                      <a16:colId xmlns:a16="http://schemas.microsoft.com/office/drawing/2014/main" val="4587865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Image, Video, and Text Display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 image and text display</a:t>
                      </a:r>
                      <a:endParaRPr lang="en-GB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teamdisplay</a:t>
                      </a:r>
                      <a:endParaRPr lang="en-GB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names of 4 members in color with the RMIT background.</a:t>
                      </a:r>
                      <a:endParaRPr lang="en-GB" sz="28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147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display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videodisplay</a:t>
                      </a:r>
                      <a:endParaRPr lang="en-GB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3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30/80 frames, ~10 FPS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920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25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67196"/>
            <a:ext cx="16230600" cy="15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Task 3: Game Implementation - Basketball hoop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3150182"/>
            <a:ext cx="16230600" cy="6929879"/>
            <a:chOff x="0" y="0"/>
            <a:chExt cx="21640800" cy="923983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56997"/>
              <a:ext cx="21404934" cy="8982841"/>
              <a:chOff x="0" y="0"/>
              <a:chExt cx="4228135" cy="177438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774388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774388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774388"/>
                    </a:lnTo>
                    <a:lnTo>
                      <a:pt x="0" y="1774388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8124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980972"/>
              <a:chOff x="0" y="0"/>
              <a:chExt cx="4208425" cy="177401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774019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774019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774019"/>
                    </a:lnTo>
                    <a:lnTo>
                      <a:pt x="0" y="177401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81211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1486739" y="3418008"/>
            <a:ext cx="14307129" cy="7727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Gameplay: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Move hoop left/right via UART (keys a, d)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Catch balls = +score, avoid bombs = -score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Bombs reduce the score 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Game stages: 3 levels with time and score goals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Technical Details: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Collision detection using AABB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Framebuffer-based sprite rendering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Logs sent back to CLI via UART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endParaRPr lang="en-US" sz="3999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algn="l">
              <a:lnSpc>
                <a:spcPts val="5599"/>
              </a:lnSpc>
            </a:pPr>
            <a:endParaRPr lang="en-US" sz="3999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3B69282E-B0F6-460D-DBBC-5D4292EF7B15}"/>
              </a:ext>
            </a:extLst>
          </p:cNvPr>
          <p:cNvGrpSpPr/>
          <p:nvPr/>
        </p:nvGrpSpPr>
        <p:grpSpPr>
          <a:xfrm>
            <a:off x="10134600" y="2265716"/>
            <a:ext cx="7731549" cy="1567765"/>
            <a:chOff x="0" y="0"/>
            <a:chExt cx="9123485" cy="1100415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07737D9-7ABA-363C-A8EE-4287CFA67DEA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712FC02-76B9-7206-B41A-8AFD795DD3C4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882" y="422361"/>
            <a:ext cx="16954500" cy="660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44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Task 3: Game Implementation - Basketball hoop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1409700"/>
            <a:ext cx="16230600" cy="8670361"/>
            <a:chOff x="0" y="0"/>
            <a:chExt cx="21640800" cy="103267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87230"/>
              <a:ext cx="21404934" cy="10039570"/>
              <a:chOff x="0" y="0"/>
              <a:chExt cx="4228135" cy="198312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983125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983125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983125"/>
                    </a:lnTo>
                    <a:lnTo>
                      <a:pt x="0" y="1983125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2021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10037481"/>
              <a:chOff x="0" y="0"/>
              <a:chExt cx="4208425" cy="198271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982712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982712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982712"/>
                    </a:lnTo>
                    <a:lnTo>
                      <a:pt x="0" y="19827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20208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269746E-D415-D989-8310-7ED5883A985F}"/>
              </a:ext>
            </a:extLst>
          </p:cNvPr>
          <p:cNvSpPr/>
          <p:nvPr/>
        </p:nvSpPr>
        <p:spPr>
          <a:xfrm>
            <a:off x="2576144" y="3935883"/>
            <a:ext cx="2330441" cy="7736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4F4401-59A0-BBB9-839B-D1197BA41492}"/>
              </a:ext>
            </a:extLst>
          </p:cNvPr>
          <p:cNvSpPr/>
          <p:nvPr/>
        </p:nvSpPr>
        <p:spPr>
          <a:xfrm>
            <a:off x="5303877" y="3916586"/>
            <a:ext cx="2230582" cy="812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Loop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BFC5C7-953E-13BB-7953-F81D3C4C93D2}"/>
              </a:ext>
            </a:extLst>
          </p:cNvPr>
          <p:cNvSpPr/>
          <p:nvPr/>
        </p:nvSpPr>
        <p:spPr>
          <a:xfrm>
            <a:off x="2590895" y="5099222"/>
            <a:ext cx="210861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Player ← / → (UART)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D97DE0-518F-A171-6215-4B18652BE4B1}"/>
              </a:ext>
            </a:extLst>
          </p:cNvPr>
          <p:cNvSpPr/>
          <p:nvPr/>
        </p:nvSpPr>
        <p:spPr>
          <a:xfrm>
            <a:off x="2636467" y="2883027"/>
            <a:ext cx="2209794" cy="7075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Start Game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095BFA-4E27-342F-ED80-EFC07ED33AB4}"/>
              </a:ext>
            </a:extLst>
          </p:cNvPr>
          <p:cNvCxnSpPr>
            <a:cxnSpLocks/>
          </p:cNvCxnSpPr>
          <p:nvPr/>
        </p:nvCxnSpPr>
        <p:spPr>
          <a:xfrm>
            <a:off x="4948618" y="4322704"/>
            <a:ext cx="3552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5B3AE-E355-A163-81AD-4CA2FE2E69DB}"/>
              </a:ext>
            </a:extLst>
          </p:cNvPr>
          <p:cNvCxnSpPr>
            <a:cxnSpLocks/>
          </p:cNvCxnSpPr>
          <p:nvPr/>
        </p:nvCxnSpPr>
        <p:spPr>
          <a:xfrm>
            <a:off x="3741364" y="3593039"/>
            <a:ext cx="0" cy="337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3">
            <a:extLst>
              <a:ext uri="{FF2B5EF4-FFF2-40B4-BE49-F238E27FC236}">
                <a16:creationId xmlns:a16="http://schemas.microsoft.com/office/drawing/2014/main" id="{E54B2CB8-681A-81FA-C6EB-B6E448F3D11D}"/>
              </a:ext>
            </a:extLst>
          </p:cNvPr>
          <p:cNvSpPr txBox="1"/>
          <p:nvPr/>
        </p:nvSpPr>
        <p:spPr>
          <a:xfrm>
            <a:off x="2849625" y="2019300"/>
            <a:ext cx="4221645" cy="5482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Main Game Loop Flow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262F64-7A59-0698-C55B-A0DFF344AB54}"/>
              </a:ext>
            </a:extLst>
          </p:cNvPr>
          <p:cNvSpPr/>
          <p:nvPr/>
        </p:nvSpPr>
        <p:spPr>
          <a:xfrm>
            <a:off x="5354443" y="5208477"/>
            <a:ext cx="2230583" cy="8272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Spawn / Update Balls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3010F4-ACAC-8C24-EED7-1CC4D904F26A}"/>
              </a:ext>
            </a:extLst>
          </p:cNvPr>
          <p:cNvSpPr/>
          <p:nvPr/>
        </p:nvSpPr>
        <p:spPr>
          <a:xfrm>
            <a:off x="2636467" y="6639771"/>
            <a:ext cx="2108612" cy="8272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649E6D-1132-F222-6C8D-00813A7F859F}"/>
              </a:ext>
            </a:extLst>
          </p:cNvPr>
          <p:cNvSpPr/>
          <p:nvPr/>
        </p:nvSpPr>
        <p:spPr>
          <a:xfrm>
            <a:off x="5242215" y="6629637"/>
            <a:ext cx="2455040" cy="7468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 Update / Effects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F64F73-5229-253E-AF10-274264607CCB}"/>
              </a:ext>
            </a:extLst>
          </p:cNvPr>
          <p:cNvSpPr/>
          <p:nvPr/>
        </p:nvSpPr>
        <p:spPr>
          <a:xfrm>
            <a:off x="2973116" y="8055734"/>
            <a:ext cx="4197126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Score for Stage / Win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537130-729D-D874-864D-E19A77073560}"/>
              </a:ext>
            </a:extLst>
          </p:cNvPr>
          <p:cNvCxnSpPr>
            <a:cxnSpLocks/>
          </p:cNvCxnSpPr>
          <p:nvPr/>
        </p:nvCxnSpPr>
        <p:spPr>
          <a:xfrm flipH="1">
            <a:off x="4875317" y="4880835"/>
            <a:ext cx="303315" cy="296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2BC943-EE27-9411-C034-FF23D0773E92}"/>
              </a:ext>
            </a:extLst>
          </p:cNvPr>
          <p:cNvCxnSpPr>
            <a:cxnSpLocks/>
          </p:cNvCxnSpPr>
          <p:nvPr/>
        </p:nvCxnSpPr>
        <p:spPr>
          <a:xfrm>
            <a:off x="4812632" y="5625992"/>
            <a:ext cx="473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CD161B-49E0-44E3-3AD6-6DC0FF5D1DA6}"/>
              </a:ext>
            </a:extLst>
          </p:cNvPr>
          <p:cNvCxnSpPr>
            <a:cxnSpLocks/>
          </p:cNvCxnSpPr>
          <p:nvPr/>
        </p:nvCxnSpPr>
        <p:spPr>
          <a:xfrm>
            <a:off x="4768943" y="7053397"/>
            <a:ext cx="4732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79C01E-85DD-CA7F-C176-5EF2A579FAD0}"/>
              </a:ext>
            </a:extLst>
          </p:cNvPr>
          <p:cNvCxnSpPr>
            <a:cxnSpLocks/>
          </p:cNvCxnSpPr>
          <p:nvPr/>
        </p:nvCxnSpPr>
        <p:spPr>
          <a:xfrm flipH="1">
            <a:off x="4853921" y="6074259"/>
            <a:ext cx="303315" cy="296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BE862A-9D33-F211-05BE-EA48E574C705}"/>
              </a:ext>
            </a:extLst>
          </p:cNvPr>
          <p:cNvCxnSpPr>
            <a:cxnSpLocks/>
          </p:cNvCxnSpPr>
          <p:nvPr/>
        </p:nvCxnSpPr>
        <p:spPr>
          <a:xfrm flipH="1">
            <a:off x="5303877" y="7612934"/>
            <a:ext cx="303315" cy="296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BB4FBA-5E29-3BCB-C882-71BA29968593}"/>
              </a:ext>
            </a:extLst>
          </p:cNvPr>
          <p:cNvCxnSpPr/>
          <p:nvPr/>
        </p:nvCxnSpPr>
        <p:spPr>
          <a:xfrm>
            <a:off x="9179169" y="3619329"/>
            <a:ext cx="0" cy="347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BCFF3-13EA-802F-62A0-BDDB3AF50E4C}"/>
              </a:ext>
            </a:extLst>
          </p:cNvPr>
          <p:cNvSpPr/>
          <p:nvPr/>
        </p:nvSpPr>
        <p:spPr>
          <a:xfrm>
            <a:off x="10266866" y="4488163"/>
            <a:ext cx="443173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tags: NORMAL, SPECIAL, BOMB, ENLARGE, MULTIPLY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2020C-9028-F473-621F-5B15F94AEB5A}"/>
              </a:ext>
            </a:extLst>
          </p:cNvPr>
          <p:cNvSpPr/>
          <p:nvPr/>
        </p:nvSpPr>
        <p:spPr>
          <a:xfrm>
            <a:off x="10236890" y="6394013"/>
            <a:ext cx="4395644" cy="1882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→ score += 10</a:t>
            </a:r>
          </a:p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 → score -= 100</a:t>
            </a:r>
          </a:p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ENLARGE → player.w += offset</a:t>
            </a:r>
          </a:p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-&gt; score += 30</a:t>
            </a:r>
          </a:p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 -&gt; x2 score received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E70A92-BF44-4153-0BF7-0F759395A9A7}"/>
              </a:ext>
            </a:extLst>
          </p:cNvPr>
          <p:cNvSpPr/>
          <p:nvPr/>
        </p:nvSpPr>
        <p:spPr>
          <a:xfrm>
            <a:off x="10236890" y="3037569"/>
            <a:ext cx="2527320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player ↔ ball[n]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5917C2-2C69-D4DF-A56C-3ECE89DDFF22}"/>
              </a:ext>
            </a:extLst>
          </p:cNvPr>
          <p:cNvCxnSpPr/>
          <p:nvPr/>
        </p:nvCxnSpPr>
        <p:spPr>
          <a:xfrm>
            <a:off x="11371767" y="5829263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5DC36-6738-3CDA-0634-55AE7777D12D}"/>
              </a:ext>
            </a:extLst>
          </p:cNvPr>
          <p:cNvCxnSpPr/>
          <p:nvPr/>
        </p:nvCxnSpPr>
        <p:spPr>
          <a:xfrm>
            <a:off x="11371767" y="4091367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13">
            <a:extLst>
              <a:ext uri="{FF2B5EF4-FFF2-40B4-BE49-F238E27FC236}">
                <a16:creationId xmlns:a16="http://schemas.microsoft.com/office/drawing/2014/main" id="{D7A3CA41-B278-0ACC-EF5B-4B28B3D71605}"/>
              </a:ext>
            </a:extLst>
          </p:cNvPr>
          <p:cNvSpPr txBox="1"/>
          <p:nvPr/>
        </p:nvSpPr>
        <p:spPr>
          <a:xfrm>
            <a:off x="10213444" y="2019300"/>
            <a:ext cx="5517637" cy="557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GameObject Interaction Diagram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882" y="422361"/>
            <a:ext cx="16954500" cy="660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44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Task 3: Game Implementation - Basketball hoop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1409700"/>
            <a:ext cx="16230600" cy="8670361"/>
            <a:chOff x="0" y="0"/>
            <a:chExt cx="21640800" cy="103267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87230"/>
              <a:ext cx="21404934" cy="10039570"/>
              <a:chOff x="0" y="0"/>
              <a:chExt cx="4228135" cy="198312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983125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983125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983125"/>
                    </a:lnTo>
                    <a:lnTo>
                      <a:pt x="0" y="1983125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2021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10037481"/>
              <a:chOff x="0" y="0"/>
              <a:chExt cx="4208425" cy="198271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982712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982712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982712"/>
                    </a:lnTo>
                    <a:lnTo>
                      <a:pt x="0" y="198271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20208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BB4FBA-5E29-3BCB-C882-71BA29968593}"/>
              </a:ext>
            </a:extLst>
          </p:cNvPr>
          <p:cNvCxnSpPr/>
          <p:nvPr/>
        </p:nvCxnSpPr>
        <p:spPr>
          <a:xfrm>
            <a:off x="8686800" y="3695700"/>
            <a:ext cx="0" cy="347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3">
            <a:extLst>
              <a:ext uri="{FF2B5EF4-FFF2-40B4-BE49-F238E27FC236}">
                <a16:creationId xmlns:a16="http://schemas.microsoft.com/office/drawing/2014/main" id="{D7A3CA41-B278-0ACC-EF5B-4B28B3D71605}"/>
              </a:ext>
            </a:extLst>
          </p:cNvPr>
          <p:cNvSpPr txBox="1"/>
          <p:nvPr/>
        </p:nvSpPr>
        <p:spPr>
          <a:xfrm>
            <a:off x="9612272" y="2526602"/>
            <a:ext cx="5517637" cy="557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UART Input Handling in Game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B23936-9E1A-553D-A60C-00E295E1CF5D}"/>
              </a:ext>
            </a:extLst>
          </p:cNvPr>
          <p:cNvSpPr/>
          <p:nvPr/>
        </p:nvSpPr>
        <p:spPr>
          <a:xfrm>
            <a:off x="2801257" y="4675558"/>
            <a:ext cx="2770929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 pressed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94E3A-6B8D-CA17-7188-AEF72484ABE7}"/>
              </a:ext>
            </a:extLst>
          </p:cNvPr>
          <p:cNvSpPr/>
          <p:nvPr/>
        </p:nvSpPr>
        <p:spPr>
          <a:xfrm>
            <a:off x="2801257" y="6315622"/>
            <a:ext cx="2698768" cy="966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Pause Menu</a:t>
            </a:r>
            <a:endParaRPr lang="en-GB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1FD57-367E-4EF2-8FEA-78890267F792}"/>
              </a:ext>
            </a:extLst>
          </p:cNvPr>
          <p:cNvSpPr/>
          <p:nvPr/>
        </p:nvSpPr>
        <p:spPr>
          <a:xfrm>
            <a:off x="2799210" y="8041669"/>
            <a:ext cx="2141724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Continue</a:t>
            </a: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Exit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F89E7F-792A-74C5-4DFD-11899AA34EE3}"/>
              </a:ext>
            </a:extLst>
          </p:cNvPr>
          <p:cNvSpPr/>
          <p:nvPr/>
        </p:nvSpPr>
        <p:spPr>
          <a:xfrm>
            <a:off x="2801257" y="3092240"/>
            <a:ext cx="2527320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Running Game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AA59F0-7652-4828-0EE7-BE7A027637B7}"/>
              </a:ext>
            </a:extLst>
          </p:cNvPr>
          <p:cNvCxnSpPr/>
          <p:nvPr/>
        </p:nvCxnSpPr>
        <p:spPr>
          <a:xfrm>
            <a:off x="3894489" y="5821705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FE25581-C1FE-FD0A-09AB-C4074F273311}"/>
              </a:ext>
            </a:extLst>
          </p:cNvPr>
          <p:cNvCxnSpPr/>
          <p:nvPr/>
        </p:nvCxnSpPr>
        <p:spPr>
          <a:xfrm>
            <a:off x="3894489" y="7494162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4C566B-CBEE-C0AF-700D-FA7C16B8BAF6}"/>
              </a:ext>
            </a:extLst>
          </p:cNvPr>
          <p:cNvCxnSpPr/>
          <p:nvPr/>
        </p:nvCxnSpPr>
        <p:spPr>
          <a:xfrm>
            <a:off x="3870072" y="4146038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13">
            <a:extLst>
              <a:ext uri="{FF2B5EF4-FFF2-40B4-BE49-F238E27FC236}">
                <a16:creationId xmlns:a16="http://schemas.microsoft.com/office/drawing/2014/main" id="{8965B0BA-302D-E5A0-2093-7D990AC58093}"/>
              </a:ext>
            </a:extLst>
          </p:cNvPr>
          <p:cNvSpPr txBox="1"/>
          <p:nvPr/>
        </p:nvSpPr>
        <p:spPr>
          <a:xfrm>
            <a:off x="2735195" y="2019300"/>
            <a:ext cx="3856659" cy="557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In-Game Menu (FSM)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67683C-789C-95BA-F9FB-C1AC8C8E5F92}"/>
              </a:ext>
            </a:extLst>
          </p:cNvPr>
          <p:cNvSpPr/>
          <p:nvPr/>
        </p:nvSpPr>
        <p:spPr>
          <a:xfrm>
            <a:off x="9695414" y="5564121"/>
            <a:ext cx="4249156" cy="1647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== 'a' →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player.x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-= speed</a:t>
            </a:r>
            <a:b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== 'd' →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player.x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speed</a:t>
            </a:r>
            <a:b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== ‘esc' → pause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C4B2E7-98E1-49FB-D5A9-F91525780D99}"/>
              </a:ext>
            </a:extLst>
          </p:cNvPr>
          <p:cNvSpPr/>
          <p:nvPr/>
        </p:nvSpPr>
        <p:spPr>
          <a:xfrm>
            <a:off x="9677829" y="3695700"/>
            <a:ext cx="3395721" cy="10133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key = uart_getc()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1C8148-5F7D-D827-28D2-379F6D39A41C}"/>
              </a:ext>
            </a:extLst>
          </p:cNvPr>
          <p:cNvCxnSpPr>
            <a:cxnSpLocks/>
          </p:cNvCxnSpPr>
          <p:nvPr/>
        </p:nvCxnSpPr>
        <p:spPr>
          <a:xfrm>
            <a:off x="10502992" y="4709006"/>
            <a:ext cx="0" cy="695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5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37243" y="8802270"/>
            <a:ext cx="2861363" cy="912060"/>
          </a:xfrm>
          <a:custGeom>
            <a:avLst/>
            <a:gdLst/>
            <a:ahLst/>
            <a:cxnLst/>
            <a:rect l="l" t="t" r="r" b="b"/>
            <a:pathLst>
              <a:path w="2861363" h="912060">
                <a:moveTo>
                  <a:pt x="0" y="0"/>
                </a:moveTo>
                <a:lnTo>
                  <a:pt x="2861364" y="0"/>
                </a:lnTo>
                <a:lnTo>
                  <a:pt x="2861364" y="912060"/>
                </a:lnTo>
                <a:lnTo>
                  <a:pt x="0" y="91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3040306" y="1282150"/>
            <a:ext cx="12459236" cy="11555942"/>
          </a:xfrm>
          <a:custGeom>
            <a:avLst/>
            <a:gdLst/>
            <a:ahLst/>
            <a:cxnLst/>
            <a:rect l="l" t="t" r="r" b="b"/>
            <a:pathLst>
              <a:path w="12459236" h="11555942">
                <a:moveTo>
                  <a:pt x="0" y="0"/>
                </a:moveTo>
                <a:lnTo>
                  <a:pt x="12459236" y="0"/>
                </a:lnTo>
                <a:lnTo>
                  <a:pt x="12459236" y="11555942"/>
                </a:lnTo>
                <a:lnTo>
                  <a:pt x="0" y="11555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7523879" y="6421507"/>
            <a:ext cx="3492090" cy="1089489"/>
            <a:chOff x="0" y="0"/>
            <a:chExt cx="919727" cy="2869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19727" cy="286944"/>
            </a:xfrm>
            <a:custGeom>
              <a:avLst/>
              <a:gdLst/>
              <a:ahLst/>
              <a:cxnLst/>
              <a:rect l="l" t="t" r="r" b="b"/>
              <a:pathLst>
                <a:path w="919727" h="286944">
                  <a:moveTo>
                    <a:pt x="0" y="0"/>
                  </a:moveTo>
                  <a:lnTo>
                    <a:pt x="919727" y="0"/>
                  </a:lnTo>
                  <a:lnTo>
                    <a:pt x="919727" y="286944"/>
                  </a:lnTo>
                  <a:lnTo>
                    <a:pt x="0" y="286944"/>
                  </a:lnTo>
                  <a:close/>
                </a:path>
              </a:pathLst>
            </a:custGeom>
            <a:solidFill>
              <a:srgbClr val="FDFAD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19727" cy="325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0" y="7735805"/>
            <a:ext cx="2551195" cy="2551195"/>
          </a:xfrm>
          <a:custGeom>
            <a:avLst/>
            <a:gdLst/>
            <a:ahLst/>
            <a:cxnLst/>
            <a:rect l="l" t="t" r="r" b="b"/>
            <a:pathLst>
              <a:path w="2551195" h="2551195">
                <a:moveTo>
                  <a:pt x="0" y="0"/>
                </a:moveTo>
                <a:lnTo>
                  <a:pt x="2551195" y="0"/>
                </a:lnTo>
                <a:lnTo>
                  <a:pt x="2551195" y="2551195"/>
                </a:lnTo>
                <a:lnTo>
                  <a:pt x="0" y="2551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10245777">
            <a:off x="-573500" y="-1168969"/>
            <a:ext cx="3204400" cy="4114800"/>
          </a:xfrm>
          <a:custGeom>
            <a:avLst/>
            <a:gdLst/>
            <a:ahLst/>
            <a:cxnLst/>
            <a:rect l="l" t="t" r="r" b="b"/>
            <a:pathLst>
              <a:path w="3204400" h="4114800">
                <a:moveTo>
                  <a:pt x="0" y="0"/>
                </a:moveTo>
                <a:lnTo>
                  <a:pt x="3204400" y="0"/>
                </a:lnTo>
                <a:lnTo>
                  <a:pt x="3204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5400000">
            <a:off x="13783350" y="1604320"/>
            <a:ext cx="5770085" cy="2957169"/>
          </a:xfrm>
          <a:custGeom>
            <a:avLst/>
            <a:gdLst/>
            <a:ahLst/>
            <a:cxnLst/>
            <a:rect l="l" t="t" r="r" b="b"/>
            <a:pathLst>
              <a:path w="5770085" h="2957169">
                <a:moveTo>
                  <a:pt x="0" y="0"/>
                </a:moveTo>
                <a:lnTo>
                  <a:pt x="5770085" y="0"/>
                </a:lnTo>
                <a:lnTo>
                  <a:pt x="5770085" y="2957168"/>
                </a:lnTo>
                <a:lnTo>
                  <a:pt x="0" y="2957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6400800" y="4010154"/>
            <a:ext cx="4891536" cy="1814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88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DEMO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88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  TIME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5855131" y="7491947"/>
            <a:ext cx="682958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 flipV="1">
            <a:off x="6007531" y="7453847"/>
            <a:ext cx="682958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0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00424"/>
            <a:ext cx="16230600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Overall 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51430" y="2270415"/>
            <a:ext cx="2248049" cy="2277508"/>
            <a:chOff x="0" y="0"/>
            <a:chExt cx="2997399" cy="30366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97399" cy="3036678"/>
            </a:xfrm>
            <a:custGeom>
              <a:avLst/>
              <a:gdLst/>
              <a:ahLst/>
              <a:cxnLst/>
              <a:rect l="l" t="t" r="r" b="b"/>
              <a:pathLst>
                <a:path w="2997399" h="3036678">
                  <a:moveTo>
                    <a:pt x="0" y="0"/>
                  </a:moveTo>
                  <a:lnTo>
                    <a:pt x="2997399" y="0"/>
                  </a:lnTo>
                  <a:lnTo>
                    <a:pt x="2997399" y="3036678"/>
                  </a:lnTo>
                  <a:lnTo>
                    <a:pt x="0" y="3036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4" b="-104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94712" y="-276840"/>
              <a:ext cx="2007974" cy="2639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26"/>
                </a:lnSpc>
                <a:spcBef>
                  <a:spcPct val="0"/>
                </a:spcBef>
              </a:pPr>
              <a:r>
                <a:rPr lang="en-US" sz="11018">
                  <a:solidFill>
                    <a:srgbClr val="000000"/>
                  </a:solidFill>
                  <a:latin typeface="Pixellet TH"/>
                  <a:ea typeface="Pixellet TH"/>
                  <a:cs typeface="Pixellet TH"/>
                  <a:sym typeface="Pixellet TH"/>
                </a:rPr>
                <a:t>A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26998" y="2367009"/>
            <a:ext cx="1862914" cy="2277508"/>
            <a:chOff x="0" y="0"/>
            <a:chExt cx="2483885" cy="30366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83885" cy="3036678"/>
            </a:xfrm>
            <a:custGeom>
              <a:avLst/>
              <a:gdLst/>
              <a:ahLst/>
              <a:cxnLst/>
              <a:rect l="l" t="t" r="r" b="b"/>
              <a:pathLst>
                <a:path w="2483885" h="3036678">
                  <a:moveTo>
                    <a:pt x="0" y="0"/>
                  </a:moveTo>
                  <a:lnTo>
                    <a:pt x="2483885" y="0"/>
                  </a:lnTo>
                  <a:lnTo>
                    <a:pt x="2483885" y="3036678"/>
                  </a:lnTo>
                  <a:lnTo>
                    <a:pt x="0" y="3036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04" b="-104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37955" y="-276840"/>
              <a:ext cx="2007974" cy="2639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26"/>
                </a:lnSpc>
                <a:spcBef>
                  <a:spcPct val="0"/>
                </a:spcBef>
              </a:pPr>
              <a:r>
                <a:rPr lang="en-US" sz="11018">
                  <a:solidFill>
                    <a:srgbClr val="000000"/>
                  </a:solidFill>
                  <a:latin typeface="Pixellet TH"/>
                  <a:ea typeface="Pixellet TH"/>
                  <a:cs typeface="Pixellet TH"/>
                  <a:sym typeface="Pixellet TH"/>
                </a:rPr>
                <a:t>B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247887" y="6007045"/>
            <a:ext cx="2055135" cy="2511081"/>
            <a:chOff x="0" y="0"/>
            <a:chExt cx="2740180" cy="334810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0180" cy="3348109"/>
            </a:xfrm>
            <a:custGeom>
              <a:avLst/>
              <a:gdLst/>
              <a:ahLst/>
              <a:cxnLst/>
              <a:rect l="l" t="t" r="r" b="b"/>
              <a:pathLst>
                <a:path w="2740180" h="3348109">
                  <a:moveTo>
                    <a:pt x="0" y="0"/>
                  </a:moveTo>
                  <a:lnTo>
                    <a:pt x="2740180" y="0"/>
                  </a:lnTo>
                  <a:lnTo>
                    <a:pt x="2740180" y="3348109"/>
                  </a:lnTo>
                  <a:lnTo>
                    <a:pt x="0" y="3348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33" b="-133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62508" y="-320294"/>
              <a:ext cx="2215163" cy="2925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018"/>
                </a:lnSpc>
                <a:spcBef>
                  <a:spcPct val="0"/>
                </a:spcBef>
              </a:pPr>
              <a:r>
                <a:rPr lang="en-US" sz="12155">
                  <a:solidFill>
                    <a:srgbClr val="000000"/>
                  </a:solidFill>
                  <a:latin typeface="Pixellet TH"/>
                  <a:ea typeface="Pixellet TH"/>
                  <a:cs typeface="Pixellet TH"/>
                  <a:sym typeface="Pixellet TH"/>
                </a:rPr>
                <a:t>C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34214" y="4619374"/>
            <a:ext cx="5747431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Low-level hardware interfacing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3065921" y="6382141"/>
            <a:ext cx="2248049" cy="2277508"/>
            <a:chOff x="0" y="0"/>
            <a:chExt cx="2997399" cy="30366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997399" cy="3036678"/>
            </a:xfrm>
            <a:custGeom>
              <a:avLst/>
              <a:gdLst/>
              <a:ahLst/>
              <a:cxnLst/>
              <a:rect l="l" t="t" r="r" b="b"/>
              <a:pathLst>
                <a:path w="2997399" h="3036678">
                  <a:moveTo>
                    <a:pt x="0" y="0"/>
                  </a:moveTo>
                  <a:lnTo>
                    <a:pt x="2997399" y="0"/>
                  </a:lnTo>
                  <a:lnTo>
                    <a:pt x="2997399" y="3036678"/>
                  </a:lnTo>
                  <a:lnTo>
                    <a:pt x="0" y="3036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t="-104" b="-104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94712" y="-276840"/>
              <a:ext cx="2007974" cy="2639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426"/>
                </a:lnSpc>
                <a:spcBef>
                  <a:spcPct val="0"/>
                </a:spcBef>
              </a:pPr>
              <a:r>
                <a:rPr lang="en-US" sz="11018">
                  <a:solidFill>
                    <a:srgbClr val="000000"/>
                  </a:solidFill>
                  <a:latin typeface="Pixellet TH"/>
                  <a:ea typeface="Pixellet TH"/>
                  <a:cs typeface="Pixellet TH"/>
                  <a:sym typeface="Pixellet TH"/>
                </a:rPr>
                <a:t>D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105421" y="8650125"/>
            <a:ext cx="816904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Handling real-time inputs and visual feedback through UART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01250" y="8561026"/>
            <a:ext cx="4348408" cy="122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Improved embedded C design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830317" y="4636743"/>
            <a:ext cx="4720666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Custom CLI and rendering pipeline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39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1329" y="2865801"/>
            <a:ext cx="7322554" cy="2991284"/>
            <a:chOff x="0" y="0"/>
            <a:chExt cx="1928574" cy="7878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28574" cy="787828"/>
            </a:xfrm>
            <a:custGeom>
              <a:avLst/>
              <a:gdLst/>
              <a:ahLst/>
              <a:cxnLst/>
              <a:rect l="l" t="t" r="r" b="b"/>
              <a:pathLst>
                <a:path w="1928574" h="787828">
                  <a:moveTo>
                    <a:pt x="0" y="0"/>
                  </a:moveTo>
                  <a:lnTo>
                    <a:pt x="1928574" y="0"/>
                  </a:lnTo>
                  <a:lnTo>
                    <a:pt x="1928574" y="787828"/>
                  </a:lnTo>
                  <a:lnTo>
                    <a:pt x="0" y="787828"/>
                  </a:lnTo>
                  <a:close/>
                </a:path>
              </a:pathLst>
            </a:custGeom>
            <a:solidFill>
              <a:srgbClr val="FEFB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28574" cy="825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6152" y="2780221"/>
            <a:ext cx="7288419" cy="2990661"/>
            <a:chOff x="0" y="0"/>
            <a:chExt cx="1919584" cy="7876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9584" cy="787664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19584" cy="825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06987" y="3590071"/>
            <a:ext cx="2016834" cy="1457162"/>
          </a:xfrm>
          <a:custGeom>
            <a:avLst/>
            <a:gdLst/>
            <a:ahLst/>
            <a:cxnLst/>
            <a:rect l="l" t="t" r="r" b="b"/>
            <a:pathLst>
              <a:path w="2016834" h="1457162">
                <a:moveTo>
                  <a:pt x="0" y="0"/>
                </a:moveTo>
                <a:lnTo>
                  <a:pt x="2016834" y="0"/>
                </a:lnTo>
                <a:lnTo>
                  <a:pt x="2016834" y="1457163"/>
                </a:lnTo>
                <a:lnTo>
                  <a:pt x="0" y="145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9" name="Group 9"/>
          <p:cNvGrpSpPr/>
          <p:nvPr/>
        </p:nvGrpSpPr>
        <p:grpSpPr>
          <a:xfrm>
            <a:off x="9673428" y="2865801"/>
            <a:ext cx="7322554" cy="2991284"/>
            <a:chOff x="0" y="0"/>
            <a:chExt cx="1928574" cy="7878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28574" cy="787828"/>
            </a:xfrm>
            <a:custGeom>
              <a:avLst/>
              <a:gdLst/>
              <a:ahLst/>
              <a:cxnLst/>
              <a:rect l="l" t="t" r="r" b="b"/>
              <a:pathLst>
                <a:path w="1928574" h="787828">
                  <a:moveTo>
                    <a:pt x="0" y="0"/>
                  </a:moveTo>
                  <a:lnTo>
                    <a:pt x="1928574" y="0"/>
                  </a:lnTo>
                  <a:lnTo>
                    <a:pt x="1928574" y="787828"/>
                  </a:lnTo>
                  <a:lnTo>
                    <a:pt x="0" y="787828"/>
                  </a:lnTo>
                  <a:close/>
                </a:path>
              </a:pathLst>
            </a:custGeom>
            <a:solidFill>
              <a:srgbClr val="FEFB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28574" cy="825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788252" y="2780221"/>
            <a:ext cx="7288419" cy="2990661"/>
            <a:chOff x="0" y="0"/>
            <a:chExt cx="1919584" cy="7876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19584" cy="787664"/>
            </a:xfrm>
            <a:custGeom>
              <a:avLst/>
              <a:gdLst/>
              <a:ahLst/>
              <a:cxnLst/>
              <a:rect l="l" t="t" r="r" b="b"/>
              <a:pathLst>
                <a:path w="1919584" h="787664">
                  <a:moveTo>
                    <a:pt x="0" y="0"/>
                  </a:moveTo>
                  <a:lnTo>
                    <a:pt x="1919584" y="0"/>
                  </a:lnTo>
                  <a:lnTo>
                    <a:pt x="1919584" y="787664"/>
                  </a:lnTo>
                  <a:lnTo>
                    <a:pt x="0" y="787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19584" cy="825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061836" y="3588178"/>
            <a:ext cx="1705407" cy="1665097"/>
          </a:xfrm>
          <a:custGeom>
            <a:avLst/>
            <a:gdLst/>
            <a:ahLst/>
            <a:cxnLst/>
            <a:rect l="l" t="t" r="r" b="b"/>
            <a:pathLst>
              <a:path w="1705407" h="1665097">
                <a:moveTo>
                  <a:pt x="0" y="0"/>
                </a:moveTo>
                <a:lnTo>
                  <a:pt x="1705407" y="0"/>
                </a:lnTo>
                <a:lnTo>
                  <a:pt x="1705407" y="1665097"/>
                </a:lnTo>
                <a:lnTo>
                  <a:pt x="0" y="1665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/>
          <p:nvPr/>
        </p:nvGrpSpPr>
        <p:grpSpPr>
          <a:xfrm>
            <a:off x="1211329" y="6264140"/>
            <a:ext cx="7322554" cy="2994160"/>
            <a:chOff x="0" y="0"/>
            <a:chExt cx="1928574" cy="7885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28574" cy="788585"/>
            </a:xfrm>
            <a:custGeom>
              <a:avLst/>
              <a:gdLst/>
              <a:ahLst/>
              <a:cxnLst/>
              <a:rect l="l" t="t" r="r" b="b"/>
              <a:pathLst>
                <a:path w="1928574" h="788585">
                  <a:moveTo>
                    <a:pt x="0" y="0"/>
                  </a:moveTo>
                  <a:lnTo>
                    <a:pt x="1928574" y="0"/>
                  </a:lnTo>
                  <a:lnTo>
                    <a:pt x="1928574" y="788585"/>
                  </a:lnTo>
                  <a:lnTo>
                    <a:pt x="0" y="788585"/>
                  </a:lnTo>
                  <a:close/>
                </a:path>
              </a:pathLst>
            </a:custGeom>
            <a:solidFill>
              <a:srgbClr val="FEFB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28574" cy="826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26152" y="6178478"/>
            <a:ext cx="7288419" cy="2993537"/>
            <a:chOff x="0" y="0"/>
            <a:chExt cx="1919584" cy="78842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9584" cy="788421"/>
            </a:xfrm>
            <a:custGeom>
              <a:avLst/>
              <a:gdLst/>
              <a:ahLst/>
              <a:cxnLst/>
              <a:rect l="l" t="t" r="r" b="b"/>
              <a:pathLst>
                <a:path w="1919584" h="788421">
                  <a:moveTo>
                    <a:pt x="0" y="0"/>
                  </a:moveTo>
                  <a:lnTo>
                    <a:pt x="1919584" y="0"/>
                  </a:lnTo>
                  <a:lnTo>
                    <a:pt x="1919584" y="788421"/>
                  </a:lnTo>
                  <a:lnTo>
                    <a:pt x="0" y="7884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919584" cy="8265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673428" y="6264140"/>
            <a:ext cx="7322554" cy="2994160"/>
            <a:chOff x="0" y="0"/>
            <a:chExt cx="1928574" cy="7885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928574" cy="788585"/>
            </a:xfrm>
            <a:custGeom>
              <a:avLst/>
              <a:gdLst/>
              <a:ahLst/>
              <a:cxnLst/>
              <a:rect l="l" t="t" r="r" b="b"/>
              <a:pathLst>
                <a:path w="1928574" h="788585">
                  <a:moveTo>
                    <a:pt x="0" y="0"/>
                  </a:moveTo>
                  <a:lnTo>
                    <a:pt x="1928574" y="0"/>
                  </a:lnTo>
                  <a:lnTo>
                    <a:pt x="1928574" y="788585"/>
                  </a:lnTo>
                  <a:lnTo>
                    <a:pt x="0" y="788585"/>
                  </a:lnTo>
                  <a:close/>
                </a:path>
              </a:pathLst>
            </a:custGeom>
            <a:solidFill>
              <a:srgbClr val="FEFB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928574" cy="826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88252" y="6178478"/>
            <a:ext cx="7288419" cy="2993537"/>
            <a:chOff x="0" y="0"/>
            <a:chExt cx="1919584" cy="78842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919584" cy="788421"/>
            </a:xfrm>
            <a:custGeom>
              <a:avLst/>
              <a:gdLst/>
              <a:ahLst/>
              <a:cxnLst/>
              <a:rect l="l" t="t" r="r" b="b"/>
              <a:pathLst>
                <a:path w="1919584" h="788421">
                  <a:moveTo>
                    <a:pt x="0" y="0"/>
                  </a:moveTo>
                  <a:lnTo>
                    <a:pt x="1919584" y="0"/>
                  </a:lnTo>
                  <a:lnTo>
                    <a:pt x="1919584" y="788421"/>
                  </a:lnTo>
                  <a:lnTo>
                    <a:pt x="0" y="7884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919584" cy="8265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1617559" y="6868803"/>
            <a:ext cx="1795690" cy="1699172"/>
          </a:xfrm>
          <a:custGeom>
            <a:avLst/>
            <a:gdLst/>
            <a:ahLst/>
            <a:cxnLst/>
            <a:rect l="l" t="t" r="r" b="b"/>
            <a:pathLst>
              <a:path w="1795690" h="1699172">
                <a:moveTo>
                  <a:pt x="0" y="0"/>
                </a:moveTo>
                <a:lnTo>
                  <a:pt x="1795690" y="0"/>
                </a:lnTo>
                <a:lnTo>
                  <a:pt x="1795690" y="1699172"/>
                </a:lnTo>
                <a:lnTo>
                  <a:pt x="0" y="1699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9" name="TextBox 29"/>
          <p:cNvSpPr txBox="1"/>
          <p:nvPr/>
        </p:nvSpPr>
        <p:spPr>
          <a:xfrm>
            <a:off x="940250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Team member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701537" y="3667777"/>
            <a:ext cx="4724123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Kim Nhat Anh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s3978831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070869" y="3667777"/>
            <a:ext cx="4809992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Huynh Ngoc Tai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s3978680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701537" y="7067514"/>
            <a:ext cx="4724123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Tran Quang Minh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s3988776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0070869" y="7075758"/>
            <a:ext cx="4809992" cy="115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Vu Thien Minh Hao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s3938011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5008089" y="6669753"/>
            <a:ext cx="1243469" cy="1243469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C4BD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5094593" y="6693345"/>
            <a:ext cx="1243469" cy="124346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5232090" y="7051602"/>
            <a:ext cx="881971" cy="455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Odd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5491017" y="7445382"/>
            <a:ext cx="1243469" cy="1243469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3975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5577521" y="7468974"/>
            <a:ext cx="1243469" cy="1243469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41941" tIns="41941" rIns="41941" bIns="41941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5715018" y="7828093"/>
            <a:ext cx="881971" cy="454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Even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9662" y="7392924"/>
            <a:ext cx="7315200" cy="3730752"/>
          </a:xfrm>
          <a:custGeom>
            <a:avLst/>
            <a:gdLst/>
            <a:ahLst/>
            <a:cxnLst/>
            <a:rect l="l" t="t" r="r" b="b"/>
            <a:pathLst>
              <a:path w="7315200" h="3730752">
                <a:moveTo>
                  <a:pt x="0" y="0"/>
                </a:moveTo>
                <a:lnTo>
                  <a:pt x="7315200" y="0"/>
                </a:lnTo>
                <a:lnTo>
                  <a:pt x="7315200" y="3730752"/>
                </a:lnTo>
                <a:lnTo>
                  <a:pt x="0" y="3730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6408322" y="2538010"/>
            <a:ext cx="5294457" cy="1224343"/>
          </a:xfrm>
          <a:custGeom>
            <a:avLst/>
            <a:gdLst/>
            <a:ahLst/>
            <a:cxnLst/>
            <a:rect l="l" t="t" r="r" b="b"/>
            <a:pathLst>
              <a:path w="5294457" h="1224343">
                <a:moveTo>
                  <a:pt x="0" y="0"/>
                </a:moveTo>
                <a:lnTo>
                  <a:pt x="5294457" y="0"/>
                </a:lnTo>
                <a:lnTo>
                  <a:pt x="5294457" y="1224343"/>
                </a:lnTo>
                <a:lnTo>
                  <a:pt x="0" y="1224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949775" y="733425"/>
            <a:ext cx="1623060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AD00A"/>
                </a:solidFill>
                <a:latin typeface="Pixellet TH"/>
                <a:ea typeface="Pixellet TH"/>
                <a:cs typeface="Pixellet TH"/>
                <a:sym typeface="Pixellet TH"/>
              </a:rPr>
              <a:t>Project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90435" y="3793493"/>
            <a:ext cx="14307129" cy="490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Build a bare-metal OS for Raspberry Pi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Implement CLI, screen rendering, and an interactive game </a:t>
            </a:r>
          </a:p>
          <a:p>
            <a:pPr marL="863598" lvl="1" indent="-431799" algn="l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Main Tasks: </a:t>
            </a:r>
          </a:p>
          <a:p>
            <a:pPr marL="863598" lvl="1" indent="-431799" algn="l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CLI with commands, history, and auto-completion </a:t>
            </a:r>
          </a:p>
          <a:p>
            <a:pPr marL="863598" lvl="1" indent="-431799" algn="l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Custom font &amp; display (image/video/text) </a:t>
            </a:r>
          </a:p>
          <a:p>
            <a:pPr marL="863598" lvl="1" indent="-431799" algn="l">
              <a:lnSpc>
                <a:spcPts val="55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Simple game with UART control and logging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788266"/>
            <a:ext cx="18802350" cy="3068926"/>
            <a:chOff x="0" y="0"/>
            <a:chExt cx="4952059" cy="808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808277"/>
            </a:xfrm>
            <a:custGeom>
              <a:avLst/>
              <a:gdLst/>
              <a:ahLst/>
              <a:cxnLst/>
              <a:rect l="l" t="t" r="r" b="b"/>
              <a:pathLst>
                <a:path w="4952059" h="808277">
                  <a:moveTo>
                    <a:pt x="0" y="0"/>
                  </a:moveTo>
                  <a:lnTo>
                    <a:pt x="4952059" y="0"/>
                  </a:lnTo>
                  <a:lnTo>
                    <a:pt x="4952059" y="808277"/>
                  </a:lnTo>
                  <a:lnTo>
                    <a:pt x="0" y="808277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846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943434"/>
            <a:ext cx="7287435" cy="7314866"/>
            <a:chOff x="0" y="0"/>
            <a:chExt cx="9716581" cy="9753155"/>
          </a:xfrm>
        </p:grpSpPr>
        <p:grpSp>
          <p:nvGrpSpPr>
            <p:cNvPr id="6" name="Group 6"/>
            <p:cNvGrpSpPr/>
            <p:nvPr/>
          </p:nvGrpSpPr>
          <p:grpSpPr>
            <a:xfrm>
              <a:off x="201915" y="220202"/>
              <a:ext cx="9312751" cy="931275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9716581" cy="9753155"/>
            </a:xfrm>
            <a:custGeom>
              <a:avLst/>
              <a:gdLst/>
              <a:ahLst/>
              <a:cxnLst/>
              <a:rect l="l" t="t" r="r" b="b"/>
              <a:pathLst>
                <a:path w="9716581" h="9753155">
                  <a:moveTo>
                    <a:pt x="0" y="0"/>
                  </a:moveTo>
                  <a:lnTo>
                    <a:pt x="9716581" y="0"/>
                  </a:lnTo>
                  <a:lnTo>
                    <a:pt x="9716581" y="9753155"/>
                  </a:lnTo>
                  <a:lnTo>
                    <a:pt x="0" y="9753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238673" y="1076325"/>
            <a:ext cx="8115300" cy="15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Task 1: CLI 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33345" y="4937125"/>
            <a:ext cx="7925955" cy="494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ASCII welcome message 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Command prompt (FixingGoodOS&gt;) Supported commands: help, clear, showinfo, baudrate, handshake Command history (-, = keys) 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Auto-complete with Tab 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Live feedback via UART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875016" y="3444537"/>
            <a:ext cx="6842613" cy="825311"/>
            <a:chOff x="0" y="0"/>
            <a:chExt cx="9123485" cy="11004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483658"/>
            <a:ext cx="18802350" cy="1679358"/>
            <a:chOff x="0" y="0"/>
            <a:chExt cx="4952059" cy="442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442300"/>
            </a:xfrm>
            <a:custGeom>
              <a:avLst/>
              <a:gdLst/>
              <a:ahLst/>
              <a:cxnLst/>
              <a:rect l="l" t="t" r="r" b="b"/>
              <a:pathLst>
                <a:path w="4952059" h="442300">
                  <a:moveTo>
                    <a:pt x="0" y="0"/>
                  </a:moveTo>
                  <a:lnTo>
                    <a:pt x="4952059" y="0"/>
                  </a:lnTo>
                  <a:lnTo>
                    <a:pt x="4952059" y="442300"/>
                  </a:lnTo>
                  <a:lnTo>
                    <a:pt x="0" y="442300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48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63967" y="1750360"/>
            <a:ext cx="6842613" cy="825311"/>
            <a:chOff x="0" y="0"/>
            <a:chExt cx="9123485" cy="11004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305490" y="2880279"/>
            <a:ext cx="5689478" cy="6356958"/>
          </a:xfrm>
          <a:custGeom>
            <a:avLst/>
            <a:gdLst/>
            <a:ahLst/>
            <a:cxnLst/>
            <a:rect l="l" t="t" r="r" b="b"/>
            <a:pathLst>
              <a:path w="5689478" h="6356958">
                <a:moveTo>
                  <a:pt x="0" y="0"/>
                </a:moveTo>
                <a:lnTo>
                  <a:pt x="5689478" y="0"/>
                </a:lnTo>
                <a:lnTo>
                  <a:pt x="5689478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-280671" y="1076325"/>
            <a:ext cx="17634643" cy="86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Task 1: CLI implementation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10000" y="8817148"/>
            <a:ext cx="2294723" cy="1155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US" sz="33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 Input Flowchart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32EE2-C0DF-3117-4AD2-6A34C46C7144}"/>
              </a:ext>
            </a:extLst>
          </p:cNvPr>
          <p:cNvSpPr/>
          <p:nvPr/>
        </p:nvSpPr>
        <p:spPr>
          <a:xfrm>
            <a:off x="7221275" y="4022565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by space → cmd + arg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5A872B-30C5-CC44-BB33-15DA6088E828}"/>
              </a:ext>
            </a:extLst>
          </p:cNvPr>
          <p:cNvSpPr/>
          <p:nvPr/>
        </p:nvSpPr>
        <p:spPr>
          <a:xfrm>
            <a:off x="7257360" y="5760461"/>
            <a:ext cx="223058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 Compare cmd with commands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F68C5-2663-E5D1-67D0-CDA4179494B4}"/>
              </a:ext>
            </a:extLst>
          </p:cNvPr>
          <p:cNvSpPr txBox="1"/>
          <p:nvPr/>
        </p:nvSpPr>
        <p:spPr>
          <a:xfrm>
            <a:off x="9741523" y="8320293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05A0F3-F07F-689F-BDB0-64392E846184}"/>
              </a:ext>
            </a:extLst>
          </p:cNvPr>
          <p:cNvSpPr/>
          <p:nvPr/>
        </p:nvSpPr>
        <p:spPr>
          <a:xfrm>
            <a:off x="7221275" y="7202255"/>
            <a:ext cx="4197126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commands[i].cmdFunc(arg)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F2EC90-EEE1-E619-14EB-43A2A6663653}"/>
              </a:ext>
            </a:extLst>
          </p:cNvPr>
          <p:cNvSpPr/>
          <p:nvPr/>
        </p:nvSpPr>
        <p:spPr>
          <a:xfrm>
            <a:off x="7221275" y="8834579"/>
            <a:ext cx="243861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response or update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9D89C6-3275-82A6-91B6-144A95169DF4}"/>
              </a:ext>
            </a:extLst>
          </p:cNvPr>
          <p:cNvSpPr/>
          <p:nvPr/>
        </p:nvSpPr>
        <p:spPr>
          <a:xfrm>
            <a:off x="7221275" y="2330368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Full input buffer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D1C04-D98E-6F74-5881-A2476EC27087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8326175" y="3625769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34428F-5D18-DB22-B813-4D5D18D651D2}"/>
              </a:ext>
            </a:extLst>
          </p:cNvPr>
          <p:cNvCxnSpPr/>
          <p:nvPr/>
        </p:nvCxnSpPr>
        <p:spPr>
          <a:xfrm>
            <a:off x="8326175" y="5363665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625353-14DF-9139-C122-5A1C2D102629}"/>
              </a:ext>
            </a:extLst>
          </p:cNvPr>
          <p:cNvCxnSpPr/>
          <p:nvPr/>
        </p:nvCxnSpPr>
        <p:spPr>
          <a:xfrm>
            <a:off x="8350592" y="6814259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CFA053-B97F-9296-9EEC-619C414F9754}"/>
              </a:ext>
            </a:extLst>
          </p:cNvPr>
          <p:cNvCxnSpPr/>
          <p:nvPr/>
        </p:nvCxnSpPr>
        <p:spPr>
          <a:xfrm>
            <a:off x="9631765" y="8256053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13">
            <a:extLst>
              <a:ext uri="{FF2B5EF4-FFF2-40B4-BE49-F238E27FC236}">
                <a16:creationId xmlns:a16="http://schemas.microsoft.com/office/drawing/2014/main" id="{78BC6F3A-1B13-42CA-4C34-C03ADA48F6D8}"/>
              </a:ext>
            </a:extLst>
          </p:cNvPr>
          <p:cNvSpPr txBox="1"/>
          <p:nvPr/>
        </p:nvSpPr>
        <p:spPr>
          <a:xfrm>
            <a:off x="9684566" y="4870044"/>
            <a:ext cx="1733835" cy="1753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Command Parsing Logic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F0830D-B2C1-E67A-EFA3-F6951EDDFA52}"/>
              </a:ext>
            </a:extLst>
          </p:cNvPr>
          <p:cNvSpPr/>
          <p:nvPr/>
        </p:nvSpPr>
        <p:spPr>
          <a:xfrm>
            <a:off x="15103485" y="2850658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Idle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233A62-0E7F-C8D9-D53F-7C04766BA94D}"/>
              </a:ext>
            </a:extLst>
          </p:cNvPr>
          <p:cNvSpPr/>
          <p:nvPr/>
        </p:nvSpPr>
        <p:spPr>
          <a:xfrm>
            <a:off x="15096628" y="4914219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Press “_”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77EDA3-2B74-783C-00BB-5E10F078B0C3}"/>
              </a:ext>
            </a:extLst>
          </p:cNvPr>
          <p:cNvSpPr/>
          <p:nvPr/>
        </p:nvSpPr>
        <p:spPr>
          <a:xfrm>
            <a:off x="12475473" y="4940383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History Index--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4EA6D8-A4F1-80DD-62EE-DC9D5CA6862F}"/>
              </a:ext>
            </a:extLst>
          </p:cNvPr>
          <p:cNvSpPr/>
          <p:nvPr/>
        </p:nvSpPr>
        <p:spPr>
          <a:xfrm>
            <a:off x="15126996" y="6653072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Press “+” </a:t>
            </a:r>
          </a:p>
          <a:p>
            <a:pPr algn="ctr">
              <a:lnSpc>
                <a:spcPts val="2659"/>
              </a:lnSpc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24FFC-DF02-A4CE-48F2-7088EA2426AC}"/>
              </a:ext>
            </a:extLst>
          </p:cNvPr>
          <p:cNvSpPr/>
          <p:nvPr/>
        </p:nvSpPr>
        <p:spPr>
          <a:xfrm>
            <a:off x="12475473" y="6694068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History Index++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807CF5-9330-2AC9-8F25-2939AC640E16}"/>
              </a:ext>
            </a:extLst>
          </p:cNvPr>
          <p:cNvSpPr/>
          <p:nvPr/>
        </p:nvSpPr>
        <p:spPr>
          <a:xfrm>
            <a:off x="15086118" y="8617306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Display previous command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0222B4-D4E0-389C-EA8F-90BFD9992087}"/>
              </a:ext>
            </a:extLst>
          </p:cNvPr>
          <p:cNvCxnSpPr/>
          <p:nvPr/>
        </p:nvCxnSpPr>
        <p:spPr>
          <a:xfrm>
            <a:off x="16191018" y="4306937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567D6A-BDEC-8352-65BB-A52840B75D2F}"/>
              </a:ext>
            </a:extLst>
          </p:cNvPr>
          <p:cNvCxnSpPr/>
          <p:nvPr/>
        </p:nvCxnSpPr>
        <p:spPr>
          <a:xfrm>
            <a:off x="16231896" y="6209620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EC8469-3169-032A-0338-85577C17A4E1}"/>
              </a:ext>
            </a:extLst>
          </p:cNvPr>
          <p:cNvCxnSpPr/>
          <p:nvPr/>
        </p:nvCxnSpPr>
        <p:spPr>
          <a:xfrm>
            <a:off x="16231896" y="8068294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5D2C106-A0E9-C908-A269-1ECA36A86D24}"/>
              </a:ext>
            </a:extLst>
          </p:cNvPr>
          <p:cNvCxnSpPr>
            <a:stCxn id="32" idx="0"/>
            <a:endCxn id="30" idx="1"/>
          </p:cNvCxnSpPr>
          <p:nvPr/>
        </p:nvCxnSpPr>
        <p:spPr>
          <a:xfrm rot="5400000" flipH="1" flipV="1">
            <a:off x="13620917" y="3457815"/>
            <a:ext cx="1442024" cy="15231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13">
            <a:extLst>
              <a:ext uri="{FF2B5EF4-FFF2-40B4-BE49-F238E27FC236}">
                <a16:creationId xmlns:a16="http://schemas.microsoft.com/office/drawing/2014/main" id="{2B7CFDBC-F197-8EA5-50DF-AB5C4EC6504F}"/>
              </a:ext>
            </a:extLst>
          </p:cNvPr>
          <p:cNvSpPr txBox="1"/>
          <p:nvPr/>
        </p:nvSpPr>
        <p:spPr>
          <a:xfrm>
            <a:off x="12644733" y="8598859"/>
            <a:ext cx="1953563" cy="11605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Command History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B841A7-5513-BA52-73E4-E699EEBEFCE5}"/>
              </a:ext>
            </a:extLst>
          </p:cNvPr>
          <p:cNvCxnSpPr/>
          <p:nvPr/>
        </p:nvCxnSpPr>
        <p:spPr>
          <a:xfrm>
            <a:off x="6553200" y="4306937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283539-B78C-D6BE-6B6B-2E2DAD0E4615}"/>
              </a:ext>
            </a:extLst>
          </p:cNvPr>
          <p:cNvCxnSpPr/>
          <p:nvPr/>
        </p:nvCxnSpPr>
        <p:spPr>
          <a:xfrm>
            <a:off x="11963400" y="4306937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483658"/>
            <a:ext cx="18802350" cy="1679358"/>
            <a:chOff x="0" y="0"/>
            <a:chExt cx="4952059" cy="442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442300"/>
            </a:xfrm>
            <a:custGeom>
              <a:avLst/>
              <a:gdLst/>
              <a:ahLst/>
              <a:cxnLst/>
              <a:rect l="l" t="t" r="r" b="b"/>
              <a:pathLst>
                <a:path w="4952059" h="442300">
                  <a:moveTo>
                    <a:pt x="0" y="0"/>
                  </a:moveTo>
                  <a:lnTo>
                    <a:pt x="4952059" y="0"/>
                  </a:lnTo>
                  <a:lnTo>
                    <a:pt x="4952059" y="442300"/>
                  </a:lnTo>
                  <a:lnTo>
                    <a:pt x="0" y="442300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48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63967" y="1750360"/>
            <a:ext cx="6842613" cy="825311"/>
            <a:chOff x="0" y="0"/>
            <a:chExt cx="9123485" cy="11004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-280671" y="1076325"/>
            <a:ext cx="17634643" cy="86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Task 1: CLI implementation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D22513-A023-D75A-DD9F-8B08A4666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878471"/>
              </p:ext>
            </p:extLst>
          </p:nvPr>
        </p:nvGraphicFramePr>
        <p:xfrm>
          <a:off x="1630363" y="2782060"/>
          <a:ext cx="15027274" cy="6518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67563375"/>
                    </a:ext>
                  </a:extLst>
                </a:gridCol>
                <a:gridCol w="4043112">
                  <a:extLst>
                    <a:ext uri="{9D8B030D-6E8A-4147-A177-3AD203B41FA5}">
                      <a16:colId xmlns:a16="http://schemas.microsoft.com/office/drawing/2014/main" val="2400573044"/>
                    </a:ext>
                  </a:extLst>
                </a:gridCol>
                <a:gridCol w="3815681">
                  <a:extLst>
                    <a:ext uri="{9D8B030D-6E8A-4147-A177-3AD203B41FA5}">
                      <a16:colId xmlns:a16="http://schemas.microsoft.com/office/drawing/2014/main" val="508110800"/>
                    </a:ext>
                  </a:extLst>
                </a:gridCol>
                <a:gridCol w="3815681">
                  <a:extLst>
                    <a:ext uri="{9D8B030D-6E8A-4147-A177-3AD203B41FA5}">
                      <a16:colId xmlns:a16="http://schemas.microsoft.com/office/drawing/2014/main" val="1472370646"/>
                    </a:ext>
                  </a:extLst>
                </a:gridCol>
              </a:tblGrid>
              <a:tr h="1187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Group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Command/ Feature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(any issues/limitations)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9768131"/>
                  </a:ext>
                </a:extLst>
              </a:tr>
              <a:tr h="580452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 Basic Features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welcome screen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on UART boot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4590474"/>
                  </a:ext>
                </a:extLst>
              </a:tr>
              <a:tr h="11876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usage with and without args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187237"/>
                  </a:ext>
                </a:extLst>
              </a:tr>
              <a:tr h="11876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Clears screen using ANSI codes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1620411"/>
                  </a:ext>
                </a:extLst>
              </a:tr>
              <a:tr h="11876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showinfo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MAC and board revision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0074602"/>
                  </a:ext>
                </a:extLst>
              </a:tr>
              <a:tr h="118769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baudrate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UART0 baudrate live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8712859"/>
                  </a:ext>
                </a:extLst>
              </a:tr>
            </a:tbl>
          </a:graphicData>
        </a:graphic>
      </p:graphicFrame>
      <p:grpSp>
        <p:nvGrpSpPr>
          <p:cNvPr id="10" name="Group 5">
            <a:extLst>
              <a:ext uri="{FF2B5EF4-FFF2-40B4-BE49-F238E27FC236}">
                <a16:creationId xmlns:a16="http://schemas.microsoft.com/office/drawing/2014/main" id="{BA7A720B-121D-1244-3C4E-AB701B571430}"/>
              </a:ext>
            </a:extLst>
          </p:cNvPr>
          <p:cNvGrpSpPr/>
          <p:nvPr/>
        </p:nvGrpSpPr>
        <p:grpSpPr>
          <a:xfrm rot="2130492">
            <a:off x="-25095" y="8451405"/>
            <a:ext cx="4114799" cy="706291"/>
            <a:chOff x="0" y="0"/>
            <a:chExt cx="9123485" cy="110041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5F9B596-9026-4D2D-F54E-6F8FF1FF2F5D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C5EEC21-C9BE-BB99-6DFF-0FB449A805A2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3252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483658"/>
            <a:ext cx="18802350" cy="1679358"/>
            <a:chOff x="0" y="0"/>
            <a:chExt cx="4952059" cy="442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52059" cy="442300"/>
            </a:xfrm>
            <a:custGeom>
              <a:avLst/>
              <a:gdLst/>
              <a:ahLst/>
              <a:cxnLst/>
              <a:rect l="l" t="t" r="r" b="b"/>
              <a:pathLst>
                <a:path w="4952059" h="442300">
                  <a:moveTo>
                    <a:pt x="0" y="0"/>
                  </a:moveTo>
                  <a:lnTo>
                    <a:pt x="4952059" y="0"/>
                  </a:lnTo>
                  <a:lnTo>
                    <a:pt x="4952059" y="442300"/>
                  </a:lnTo>
                  <a:lnTo>
                    <a:pt x="0" y="442300"/>
                  </a:lnTo>
                  <a:close/>
                </a:path>
              </a:pathLst>
            </a:custGeom>
            <a:solidFill>
              <a:srgbClr val="FAD00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52059" cy="48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63967" y="1750360"/>
            <a:ext cx="6842613" cy="825311"/>
            <a:chOff x="0" y="0"/>
            <a:chExt cx="9123485" cy="11004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-280671" y="1076325"/>
            <a:ext cx="17634643" cy="862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000000"/>
                </a:solidFill>
                <a:latin typeface="Pixellet TH"/>
                <a:ea typeface="Pixellet TH"/>
                <a:cs typeface="Pixellet TH"/>
                <a:sym typeface="Pixellet TH"/>
              </a:rPr>
              <a:t>Task 1: CLI implementation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E3C59D-75AB-B42F-5D9F-CD353067A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51374"/>
              </p:ext>
            </p:extLst>
          </p:nvPr>
        </p:nvGraphicFramePr>
        <p:xfrm>
          <a:off x="2154437" y="3249706"/>
          <a:ext cx="13464776" cy="5593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3452">
                  <a:extLst>
                    <a:ext uri="{9D8B030D-6E8A-4147-A177-3AD203B41FA5}">
                      <a16:colId xmlns:a16="http://schemas.microsoft.com/office/drawing/2014/main" val="3741618508"/>
                    </a:ext>
                  </a:extLst>
                </a:gridCol>
                <a:gridCol w="3313452">
                  <a:extLst>
                    <a:ext uri="{9D8B030D-6E8A-4147-A177-3AD203B41FA5}">
                      <a16:colId xmlns:a16="http://schemas.microsoft.com/office/drawing/2014/main" val="2866006502"/>
                    </a:ext>
                  </a:extLst>
                </a:gridCol>
                <a:gridCol w="3418936">
                  <a:extLst>
                    <a:ext uri="{9D8B030D-6E8A-4147-A177-3AD203B41FA5}">
                      <a16:colId xmlns:a16="http://schemas.microsoft.com/office/drawing/2014/main" val="295815360"/>
                    </a:ext>
                  </a:extLst>
                </a:gridCol>
                <a:gridCol w="3418936">
                  <a:extLst>
                    <a:ext uri="{9D8B030D-6E8A-4147-A177-3AD203B41FA5}">
                      <a16:colId xmlns:a16="http://schemas.microsoft.com/office/drawing/2014/main" val="1909127446"/>
                    </a:ext>
                  </a:extLst>
                </a:gridCol>
              </a:tblGrid>
              <a:tr h="899284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 Enhancement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name in CLI</a:t>
                      </a:r>
                      <a:endParaRPr lang="en-GB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prompt FixingGoodOS&gt;</a:t>
                      </a:r>
                      <a:endParaRPr lang="en-GB" sz="20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32172"/>
                  </a:ext>
                </a:extLst>
              </a:tr>
              <a:tr h="89928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Auto-completion in CLI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Matches prefix and fills input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6300222"/>
                  </a:ext>
                </a:extLst>
              </a:tr>
              <a:tr h="379495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 history in CLI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  <a:endParaRPr lang="en-GB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960"/>
                        </a:spcBef>
                        <a:spcAft>
                          <a:spcPts val="960"/>
                        </a:spcAft>
                      </a:pPr>
                      <a:r>
                        <a:rPr lang="en-US" sz="2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with “_” (going back) and “+” (going forward)</a:t>
                      </a:r>
                      <a:endParaRPr lang="en-GB" sz="20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157654"/>
                  </a:ext>
                </a:extLst>
              </a:tr>
            </a:tbl>
          </a:graphicData>
        </a:graphic>
      </p:graphicFrame>
      <p:grpSp>
        <p:nvGrpSpPr>
          <p:cNvPr id="10" name="Group 5">
            <a:extLst>
              <a:ext uri="{FF2B5EF4-FFF2-40B4-BE49-F238E27FC236}">
                <a16:creationId xmlns:a16="http://schemas.microsoft.com/office/drawing/2014/main" id="{BA7A720B-121D-1244-3C4E-AB701B571430}"/>
              </a:ext>
            </a:extLst>
          </p:cNvPr>
          <p:cNvGrpSpPr/>
          <p:nvPr/>
        </p:nvGrpSpPr>
        <p:grpSpPr>
          <a:xfrm>
            <a:off x="381000" y="9029700"/>
            <a:ext cx="5562600" cy="773642"/>
            <a:chOff x="0" y="0"/>
            <a:chExt cx="9123485" cy="110041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5F9B596-9026-4D2D-F54E-6F8FF1FF2F5D}"/>
                </a:ext>
              </a:extLst>
            </p:cNvPr>
            <p:cNvSpPr/>
            <p:nvPr/>
          </p:nvSpPr>
          <p:spPr>
            <a:xfrm>
              <a:off x="0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0" y="0"/>
                  </a:moveTo>
                  <a:lnTo>
                    <a:pt x="4561742" y="0"/>
                  </a:lnTo>
                  <a:lnTo>
                    <a:pt x="4561742" y="1100415"/>
                  </a:lnTo>
                  <a:lnTo>
                    <a:pt x="0" y="11004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C5EEC21-C9BE-BB99-6DFF-0FB449A805A2}"/>
                </a:ext>
              </a:extLst>
            </p:cNvPr>
            <p:cNvSpPr/>
            <p:nvPr/>
          </p:nvSpPr>
          <p:spPr>
            <a:xfrm flipH="1">
              <a:off x="4561742" y="0"/>
              <a:ext cx="4561742" cy="1100415"/>
            </a:xfrm>
            <a:custGeom>
              <a:avLst/>
              <a:gdLst/>
              <a:ahLst/>
              <a:cxnLst/>
              <a:rect l="l" t="t" r="r" b="b"/>
              <a:pathLst>
                <a:path w="4561742" h="1100415">
                  <a:moveTo>
                    <a:pt x="4561743" y="0"/>
                  </a:moveTo>
                  <a:lnTo>
                    <a:pt x="0" y="0"/>
                  </a:lnTo>
                  <a:lnTo>
                    <a:pt x="0" y="1100415"/>
                  </a:lnTo>
                  <a:lnTo>
                    <a:pt x="4561743" y="1100415"/>
                  </a:lnTo>
                  <a:lnTo>
                    <a:pt x="456174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2649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893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76325"/>
            <a:ext cx="16230600" cy="15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6000">
                <a:solidFill>
                  <a:srgbClr val="5BC4BD"/>
                </a:solidFill>
                <a:latin typeface="Pixellet TH"/>
                <a:ea typeface="Pixellet TH"/>
                <a:cs typeface="Pixellet TH"/>
                <a:sym typeface="Pixellet TH"/>
              </a:rPr>
              <a:t>Task 2: Font and video display implementation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028700" y="3150182"/>
            <a:ext cx="16230600" cy="6271199"/>
            <a:chOff x="0" y="0"/>
            <a:chExt cx="21640800" cy="836159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232570"/>
              <a:ext cx="21404934" cy="8129029"/>
              <a:chOff x="0" y="0"/>
              <a:chExt cx="4228135" cy="160573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605734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605734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605734"/>
                    </a:lnTo>
                    <a:lnTo>
                      <a:pt x="0" y="1605734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643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335647" y="0"/>
              <a:ext cx="21305153" cy="8127338"/>
              <a:chOff x="0" y="0"/>
              <a:chExt cx="4208425" cy="1605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605400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605400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605400"/>
                    </a:lnTo>
                    <a:lnTo>
                      <a:pt x="0" y="16054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643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2481605" y="4527367"/>
            <a:ext cx="13501689" cy="436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Background image with team member names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Names rendered using custom 8x15 font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Font System: Derived from Tamzen8x15.bdf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Parsed and converted into bitmap .h file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Drawn using drawPixelARGB32() </a:t>
            </a:r>
          </a:p>
          <a:p>
            <a:pPr marL="755641" lvl="1" indent="-377820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Short video rendered frame-by-frame (2 videos, 30 frames and 80 frames, ~10 FPS)</a:t>
            </a:r>
          </a:p>
        </p:txBody>
      </p:sp>
      <p:sp>
        <p:nvSpPr>
          <p:cNvPr id="11" name="Freeform 11"/>
          <p:cNvSpPr/>
          <p:nvPr/>
        </p:nvSpPr>
        <p:spPr>
          <a:xfrm rot="-2700000">
            <a:off x="8258099" y="2177854"/>
            <a:ext cx="1771802" cy="1751870"/>
          </a:xfrm>
          <a:custGeom>
            <a:avLst/>
            <a:gdLst/>
            <a:ahLst/>
            <a:cxnLst/>
            <a:rect l="l" t="t" r="r" b="b"/>
            <a:pathLst>
              <a:path w="1771802" h="1751870">
                <a:moveTo>
                  <a:pt x="0" y="0"/>
                </a:moveTo>
                <a:lnTo>
                  <a:pt x="1771802" y="0"/>
                </a:lnTo>
                <a:lnTo>
                  <a:pt x="1771802" y="1751870"/>
                </a:lnTo>
                <a:lnTo>
                  <a:pt x="0" y="1751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 rot="-5400000">
            <a:off x="14149791" y="6148791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0" y="6125382"/>
            <a:ext cx="4161618" cy="41148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6F068AA-B4C8-1E90-9429-00D0F6C92838}"/>
              </a:ext>
            </a:extLst>
          </p:cNvPr>
          <p:cNvGrpSpPr/>
          <p:nvPr/>
        </p:nvGrpSpPr>
        <p:grpSpPr>
          <a:xfrm>
            <a:off x="457200" y="1333500"/>
            <a:ext cx="17221200" cy="8854554"/>
            <a:chOff x="457200" y="1333500"/>
            <a:chExt cx="17221200" cy="8854554"/>
          </a:xfrm>
        </p:grpSpPr>
        <p:grpSp>
          <p:nvGrpSpPr>
            <p:cNvPr id="4" name="Group 4"/>
            <p:cNvGrpSpPr/>
            <p:nvPr/>
          </p:nvGrpSpPr>
          <p:grpSpPr>
            <a:xfrm rot="10800000">
              <a:off x="644896" y="1333500"/>
              <a:ext cx="17033504" cy="8443333"/>
              <a:chOff x="0" y="0"/>
              <a:chExt cx="4228135" cy="189609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228135" cy="1896098"/>
              </a:xfrm>
              <a:custGeom>
                <a:avLst/>
                <a:gdLst/>
                <a:ahLst/>
                <a:cxnLst/>
                <a:rect l="l" t="t" r="r" b="b"/>
                <a:pathLst>
                  <a:path w="4228135" h="1896098">
                    <a:moveTo>
                      <a:pt x="0" y="0"/>
                    </a:moveTo>
                    <a:lnTo>
                      <a:pt x="4228135" y="0"/>
                    </a:lnTo>
                    <a:lnTo>
                      <a:pt x="4228135" y="1896098"/>
                    </a:lnTo>
                    <a:lnTo>
                      <a:pt x="0" y="1896098"/>
                    </a:lnTo>
                    <a:close/>
                  </a:path>
                </a:pathLst>
              </a:custGeom>
              <a:solidFill>
                <a:srgbClr val="FEFBDB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228135" cy="19341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10800000">
              <a:off x="457200" y="1576819"/>
              <a:ext cx="16954101" cy="8611235"/>
              <a:chOff x="0" y="-38100"/>
              <a:chExt cx="4208425" cy="193380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208425" cy="1895703"/>
              </a:xfrm>
              <a:custGeom>
                <a:avLst/>
                <a:gdLst/>
                <a:ahLst/>
                <a:cxnLst/>
                <a:rect l="l" t="t" r="r" b="b"/>
                <a:pathLst>
                  <a:path w="4208425" h="1895703">
                    <a:moveTo>
                      <a:pt x="0" y="0"/>
                    </a:moveTo>
                    <a:lnTo>
                      <a:pt x="4208425" y="0"/>
                    </a:lnTo>
                    <a:lnTo>
                      <a:pt x="4208425" y="1895703"/>
                    </a:lnTo>
                    <a:lnTo>
                      <a:pt x="0" y="18957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4208425" cy="19338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" name="TextBox 2"/>
          <p:cNvSpPr txBox="1"/>
          <p:nvPr/>
        </p:nvSpPr>
        <p:spPr>
          <a:xfrm>
            <a:off x="-29308" y="334722"/>
            <a:ext cx="18288000" cy="660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4400">
                <a:solidFill>
                  <a:srgbClr val="5BC4BD"/>
                </a:solidFill>
                <a:latin typeface="Pixellet TH"/>
                <a:ea typeface="Pixellet TH"/>
                <a:cs typeface="Pixellet TH"/>
                <a:sym typeface="Pixellet TH"/>
              </a:rPr>
              <a:t>Task 2: Font and video display implementation</a:t>
            </a:r>
          </a:p>
        </p:txBody>
      </p:sp>
      <p:sp>
        <p:nvSpPr>
          <p:cNvPr id="10" name="Freeform 10"/>
          <p:cNvSpPr/>
          <p:nvPr/>
        </p:nvSpPr>
        <p:spPr>
          <a:xfrm rot="-5400000">
            <a:off x="15320559" y="7319559"/>
            <a:ext cx="3115482" cy="2819400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0" y="7124700"/>
            <a:ext cx="3124200" cy="3115482"/>
          </a:xfrm>
          <a:custGeom>
            <a:avLst/>
            <a:gdLst/>
            <a:ahLst/>
            <a:cxnLst/>
            <a:rect l="l" t="t" r="r" b="b"/>
            <a:pathLst>
              <a:path w="4161618" h="4114800">
                <a:moveTo>
                  <a:pt x="0" y="0"/>
                </a:moveTo>
                <a:lnTo>
                  <a:pt x="4161618" y="0"/>
                </a:lnTo>
                <a:lnTo>
                  <a:pt x="41616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F32EE2-C0DF-3117-4AD2-6A34C46C7144}"/>
              </a:ext>
            </a:extLst>
          </p:cNvPr>
          <p:cNvSpPr/>
          <p:nvPr/>
        </p:nvSpPr>
        <p:spPr>
          <a:xfrm>
            <a:off x="1162258" y="4677899"/>
            <a:ext cx="2209800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font[ch] (8x15 bitmap)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5A872B-30C5-CC44-BB33-15DA6088E828}"/>
              </a:ext>
            </a:extLst>
          </p:cNvPr>
          <p:cNvSpPr/>
          <p:nvPr/>
        </p:nvSpPr>
        <p:spPr>
          <a:xfrm>
            <a:off x="1198343" y="6415795"/>
            <a:ext cx="2230582" cy="8122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bit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05A0F3-F07F-689F-BDB0-64392E846184}"/>
              </a:ext>
            </a:extLst>
          </p:cNvPr>
          <p:cNvSpPr/>
          <p:nvPr/>
        </p:nvSpPr>
        <p:spPr>
          <a:xfrm>
            <a:off x="1160390" y="7648189"/>
            <a:ext cx="4197126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drawPixelARGB32(x, y, color)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9D89C6-3275-82A6-91B6-144A95169DF4}"/>
              </a:ext>
            </a:extLst>
          </p:cNvPr>
          <p:cNvSpPr/>
          <p:nvPr/>
        </p:nvSpPr>
        <p:spPr>
          <a:xfrm>
            <a:off x="1162258" y="3284211"/>
            <a:ext cx="2209794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char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1D1C04-D98E-6F74-5881-A2476EC27087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>
            <a:off x="2267155" y="4281103"/>
            <a:ext cx="3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534428F-5D18-DB22-B813-4D5D18D651D2}"/>
              </a:ext>
            </a:extLst>
          </p:cNvPr>
          <p:cNvCxnSpPr/>
          <p:nvPr/>
        </p:nvCxnSpPr>
        <p:spPr>
          <a:xfrm>
            <a:off x="2267158" y="6018999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D625353-14DF-9139-C122-5A1C2D102629}"/>
              </a:ext>
            </a:extLst>
          </p:cNvPr>
          <p:cNvCxnSpPr/>
          <p:nvPr/>
        </p:nvCxnSpPr>
        <p:spPr>
          <a:xfrm>
            <a:off x="2272730" y="7228031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13">
            <a:extLst>
              <a:ext uri="{FF2B5EF4-FFF2-40B4-BE49-F238E27FC236}">
                <a16:creationId xmlns:a16="http://schemas.microsoft.com/office/drawing/2014/main" id="{78BC6F3A-1B13-42CA-4C34-C03ADA48F6D8}"/>
              </a:ext>
            </a:extLst>
          </p:cNvPr>
          <p:cNvSpPr txBox="1"/>
          <p:nvPr/>
        </p:nvSpPr>
        <p:spPr>
          <a:xfrm>
            <a:off x="1143208" y="2008702"/>
            <a:ext cx="3856659" cy="5482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Font Rendering Flow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E2C697-36EF-0773-B5E4-52CB593C8599}"/>
              </a:ext>
            </a:extLst>
          </p:cNvPr>
          <p:cNvSpPr/>
          <p:nvPr/>
        </p:nvSpPr>
        <p:spPr>
          <a:xfrm>
            <a:off x="12568328" y="4681912"/>
            <a:ext cx="2770929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video_allArray[]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FF9D79-EDA8-22E5-1141-2BD012B4B7F1}"/>
              </a:ext>
            </a:extLst>
          </p:cNvPr>
          <p:cNvSpPr/>
          <p:nvPr/>
        </p:nvSpPr>
        <p:spPr>
          <a:xfrm>
            <a:off x="12604413" y="6419808"/>
            <a:ext cx="2734847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drawImg video_allArray[i]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DA38F4-4D1B-7728-FB87-123D3127AE3B}"/>
              </a:ext>
            </a:extLst>
          </p:cNvPr>
          <p:cNvSpPr/>
          <p:nvPr/>
        </p:nvSpPr>
        <p:spPr>
          <a:xfrm>
            <a:off x="12568329" y="7861602"/>
            <a:ext cx="273485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wait_msec(100)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AAB8D9-24E8-EFAF-249F-96060F88E4B6}"/>
              </a:ext>
            </a:extLst>
          </p:cNvPr>
          <p:cNvSpPr/>
          <p:nvPr/>
        </p:nvSpPr>
        <p:spPr>
          <a:xfrm>
            <a:off x="12538352" y="3231318"/>
            <a:ext cx="2527320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videoDisplay()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0B214B-838D-88F0-E89C-C8C31EA8CDC8}"/>
              </a:ext>
            </a:extLst>
          </p:cNvPr>
          <p:cNvCxnSpPr/>
          <p:nvPr/>
        </p:nvCxnSpPr>
        <p:spPr>
          <a:xfrm>
            <a:off x="13673229" y="6023012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67EA3D-B0D6-7464-16C3-D3BB761DBE20}"/>
              </a:ext>
            </a:extLst>
          </p:cNvPr>
          <p:cNvCxnSpPr/>
          <p:nvPr/>
        </p:nvCxnSpPr>
        <p:spPr>
          <a:xfrm>
            <a:off x="13697646" y="7473606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0FF2F5-FA0D-2B5B-97CF-B00D77708F8B}"/>
              </a:ext>
            </a:extLst>
          </p:cNvPr>
          <p:cNvCxnSpPr/>
          <p:nvPr/>
        </p:nvCxnSpPr>
        <p:spPr>
          <a:xfrm>
            <a:off x="13673229" y="4285116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13">
            <a:extLst>
              <a:ext uri="{FF2B5EF4-FFF2-40B4-BE49-F238E27FC236}">
                <a16:creationId xmlns:a16="http://schemas.microsoft.com/office/drawing/2014/main" id="{4D35AF11-27C9-19E9-3643-DD731CF2F75C}"/>
              </a:ext>
            </a:extLst>
          </p:cNvPr>
          <p:cNvSpPr txBox="1"/>
          <p:nvPr/>
        </p:nvSpPr>
        <p:spPr>
          <a:xfrm>
            <a:off x="12452627" y="2043604"/>
            <a:ext cx="3856659" cy="557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Video Rendering Logic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22E79B-CFC6-F050-01BC-1801A2C9C308}"/>
              </a:ext>
            </a:extLst>
          </p:cNvPr>
          <p:cNvSpPr/>
          <p:nvPr/>
        </p:nvSpPr>
        <p:spPr>
          <a:xfrm>
            <a:off x="6922071" y="4548131"/>
            <a:ext cx="2770929" cy="12954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pixel_data[]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5A078B-1DF5-2279-07CF-1C44502C5CD9}"/>
              </a:ext>
            </a:extLst>
          </p:cNvPr>
          <p:cNvSpPr/>
          <p:nvPr/>
        </p:nvSpPr>
        <p:spPr>
          <a:xfrm>
            <a:off x="6958157" y="6286027"/>
            <a:ext cx="2698768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drawPixelARGB32(x, y, pixel_data[i])</a:t>
            </a:r>
            <a:endParaRPr lang="en-GB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D6137E-A304-63A8-A9C0-319D6AFB8789}"/>
              </a:ext>
            </a:extLst>
          </p:cNvPr>
          <p:cNvSpPr/>
          <p:nvPr/>
        </p:nvSpPr>
        <p:spPr>
          <a:xfrm>
            <a:off x="6922072" y="7727821"/>
            <a:ext cx="2734852" cy="10537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finish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A30C85-9AAC-8309-1D2E-E71BA52D4574}"/>
              </a:ext>
            </a:extLst>
          </p:cNvPr>
          <p:cNvSpPr/>
          <p:nvPr/>
        </p:nvSpPr>
        <p:spPr>
          <a:xfrm>
            <a:off x="6892095" y="3097537"/>
            <a:ext cx="2527320" cy="9968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59"/>
              </a:lnSpc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drawImg()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891339-6AE1-39E9-CBB3-C2EFAEC0B4E6}"/>
              </a:ext>
            </a:extLst>
          </p:cNvPr>
          <p:cNvCxnSpPr/>
          <p:nvPr/>
        </p:nvCxnSpPr>
        <p:spPr>
          <a:xfrm>
            <a:off x="8026972" y="5889231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31ED44-7CDD-ED61-E839-D3298DF018DD}"/>
              </a:ext>
            </a:extLst>
          </p:cNvPr>
          <p:cNvCxnSpPr/>
          <p:nvPr/>
        </p:nvCxnSpPr>
        <p:spPr>
          <a:xfrm>
            <a:off x="8051389" y="7339825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D98C96-C0A7-F109-065A-2CAA99A296A6}"/>
              </a:ext>
            </a:extLst>
          </p:cNvPr>
          <p:cNvCxnSpPr/>
          <p:nvPr/>
        </p:nvCxnSpPr>
        <p:spPr>
          <a:xfrm>
            <a:off x="8026972" y="4151335"/>
            <a:ext cx="0" cy="39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13">
            <a:extLst>
              <a:ext uri="{FF2B5EF4-FFF2-40B4-BE49-F238E27FC236}">
                <a16:creationId xmlns:a16="http://schemas.microsoft.com/office/drawing/2014/main" id="{D9391DDB-E94E-9447-AA68-2BCECD2DD124}"/>
              </a:ext>
            </a:extLst>
          </p:cNvPr>
          <p:cNvSpPr txBox="1"/>
          <p:nvPr/>
        </p:nvSpPr>
        <p:spPr>
          <a:xfrm>
            <a:off x="6770820" y="2008702"/>
            <a:ext cx="4348500" cy="5482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0"/>
              </a:lnSpc>
              <a:spcBef>
                <a:spcPct val="0"/>
              </a:spcBef>
            </a:pPr>
            <a:r>
              <a:rPr lang="en-GB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Image Rendering Logic</a:t>
            </a:r>
            <a:endParaRPr lang="en-US" sz="320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EE066A-D1AB-0EF5-1BD3-E0112CE7FFCE}"/>
              </a:ext>
            </a:extLst>
          </p:cNvPr>
          <p:cNvCxnSpPr/>
          <p:nvPr/>
        </p:nvCxnSpPr>
        <p:spPr>
          <a:xfrm>
            <a:off x="5943600" y="4151335"/>
            <a:ext cx="0" cy="347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0E6654-03F5-3A25-E705-043EA95FFD84}"/>
              </a:ext>
            </a:extLst>
          </p:cNvPr>
          <p:cNvCxnSpPr/>
          <p:nvPr/>
        </p:nvCxnSpPr>
        <p:spPr>
          <a:xfrm>
            <a:off x="11506200" y="4106786"/>
            <a:ext cx="0" cy="347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696</Words>
  <Application>Microsoft Office PowerPoint</Application>
  <PresentationFormat>Custom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Bitter</vt:lpstr>
      <vt:lpstr>Calibri</vt:lpstr>
      <vt:lpstr>Pixellet 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EEET2490 gROUP</dc:title>
  <cp:lastModifiedBy>Cecil B. Liv_</cp:lastModifiedBy>
  <cp:revision>4</cp:revision>
  <dcterms:created xsi:type="dcterms:W3CDTF">2006-08-16T00:00:00Z</dcterms:created>
  <dcterms:modified xsi:type="dcterms:W3CDTF">2025-05-27T08:43:27Z</dcterms:modified>
  <dc:identifier>DAGohyspCGE</dc:identifier>
</cp:coreProperties>
</file>