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1" r:id="rId2"/>
    <p:sldId id="304" r:id="rId3"/>
    <p:sldId id="318" r:id="rId4"/>
    <p:sldId id="311" r:id="rId5"/>
    <p:sldId id="305" r:id="rId6"/>
    <p:sldId id="312" r:id="rId7"/>
    <p:sldId id="319" r:id="rId8"/>
    <p:sldId id="307" r:id="rId9"/>
    <p:sldId id="313" r:id="rId10"/>
    <p:sldId id="308" r:id="rId11"/>
    <p:sldId id="315" r:id="rId12"/>
    <p:sldId id="309" r:id="rId13"/>
    <p:sldId id="314" r:id="rId14"/>
    <p:sldId id="310" r:id="rId15"/>
    <p:sldId id="316" r:id="rId16"/>
    <p:sldId id="317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1" autoAdjust="0"/>
    <p:restoredTop sz="86178" autoAdjust="0"/>
  </p:normalViewPr>
  <p:slideViewPr>
    <p:cSldViewPr snapToGrid="0" snapToObjects="1">
      <p:cViewPr>
        <p:scale>
          <a:sx n="75" d="100"/>
          <a:sy n="75" d="100"/>
        </p:scale>
        <p:origin x="384" y="5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3D12E-79DB-495A-8FA7-81115C8EFC2F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F53CF-168A-4195-8C0A-709A207F3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78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F53CF-168A-4195-8C0A-709A207F3E0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0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B003D-88CA-1A23-8C46-4371D13E5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DCF19-FAE6-C5D0-361A-232C9056B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B00D2E-6E28-ADCC-78B4-B4E9D1EEC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A3DCE-BA71-9E37-A002-719B84651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F53CF-168A-4195-8C0A-709A207F3E0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76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1"/>
          <p:cNvSpPr/>
          <p:nvPr userDrawn="1"/>
        </p:nvSpPr>
        <p:spPr>
          <a:xfrm>
            <a:off x="9146621" y="1249405"/>
            <a:ext cx="3045379" cy="4384710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12"/>
          <p:cNvSpPr/>
          <p:nvPr userDrawn="1"/>
        </p:nvSpPr>
        <p:spPr>
          <a:xfrm>
            <a:off x="0" y="1237089"/>
            <a:ext cx="2910368" cy="4397512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00433"/>
            <a:ext cx="8534400" cy="2193308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9374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1358" y="6004672"/>
            <a:ext cx="1874589" cy="6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MIT_DUO_RGB_flat_LR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200000" cy="608918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5634601"/>
                </a:lnTo>
                <a:lnTo>
                  <a:pt x="208067" y="5624095"/>
                </a:lnTo>
                <a:cubicBezTo>
                  <a:pt x="1317232" y="5511453"/>
                  <a:pt x="2182776" y="4574729"/>
                  <a:pt x="2182776" y="3435845"/>
                </a:cubicBezTo>
                <a:cubicBezTo>
                  <a:pt x="2182776" y="2296961"/>
                  <a:pt x="1317232" y="1360238"/>
                  <a:pt x="208067" y="1247596"/>
                </a:cubicBezTo>
                <a:lnTo>
                  <a:pt x="0" y="1237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1"/>
          <p:cNvSpPr/>
          <p:nvPr userDrawn="1"/>
        </p:nvSpPr>
        <p:spPr>
          <a:xfrm>
            <a:off x="9146621" y="1249405"/>
            <a:ext cx="3045379" cy="4384710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00433"/>
            <a:ext cx="8534400" cy="2193308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9374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1358" y="6004672"/>
            <a:ext cx="1874589" cy="6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717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94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11"/>
          <p:cNvSpPr/>
          <p:nvPr userDrawn="1"/>
        </p:nvSpPr>
        <p:spPr>
          <a:xfrm rot="10800000">
            <a:off x="7924801" y="2"/>
            <a:ext cx="4267199" cy="3200399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rgbClr val="AA00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0699" y="2651760"/>
            <a:ext cx="8478943" cy="3058160"/>
          </a:xfrm>
        </p:spPr>
        <p:txBody>
          <a:bodyPr anchor="t" anchorCtr="0"/>
          <a:lstStyle>
            <a:lvl1pPr algn="l">
              <a:defRPr sz="4000" b="1" cap="none"/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L-Shape 8"/>
          <p:cNvSpPr/>
          <p:nvPr userDrawn="1"/>
        </p:nvSpPr>
        <p:spPr>
          <a:xfrm>
            <a:off x="0" y="6065520"/>
            <a:ext cx="1056640" cy="79248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1358" y="6004672"/>
            <a:ext cx="1874589" cy="6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0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18849" y="2651760"/>
            <a:ext cx="8478943" cy="3058160"/>
          </a:xfrm>
        </p:spPr>
        <p:txBody>
          <a:bodyPr anchor="t" anchorCtr="0"/>
          <a:lstStyle>
            <a:lvl1pPr algn="l">
              <a:defRPr sz="4000" b="1" cap="none"/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L-Shape 8"/>
          <p:cNvSpPr/>
          <p:nvPr userDrawn="1"/>
        </p:nvSpPr>
        <p:spPr>
          <a:xfrm>
            <a:off x="0" y="6065520"/>
            <a:ext cx="1056640" cy="79248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1358" y="6004672"/>
            <a:ext cx="1874589" cy="629768"/>
          </a:xfrm>
          <a:prstGeom prst="rect">
            <a:avLst/>
          </a:prstGeom>
        </p:spPr>
      </p:pic>
      <p:sp>
        <p:nvSpPr>
          <p:cNvPr id="15" name="Rectangle 13"/>
          <p:cNvSpPr/>
          <p:nvPr userDrawn="1"/>
        </p:nvSpPr>
        <p:spPr>
          <a:xfrm rot="5400000">
            <a:off x="8458201" y="-533397"/>
            <a:ext cx="3200396" cy="4267197"/>
          </a:xfrm>
          <a:custGeom>
            <a:avLst/>
            <a:gdLst/>
            <a:ahLst/>
            <a:cxnLst/>
            <a:rect l="l" t="t" r="r" b="b"/>
            <a:pathLst>
              <a:path w="2468880" h="2468881">
                <a:moveTo>
                  <a:pt x="0" y="0"/>
                </a:moveTo>
                <a:lnTo>
                  <a:pt x="2468880" y="0"/>
                </a:lnTo>
                <a:lnTo>
                  <a:pt x="2468880" y="1"/>
                </a:lnTo>
                <a:cubicBezTo>
                  <a:pt x="2468880" y="1363526"/>
                  <a:pt x="1363525" y="2468881"/>
                  <a:pt x="0" y="24688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9864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5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9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11464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7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6293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4E91-7045-8940-9876-EF7F184A4EB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L-Shape 8"/>
          <p:cNvSpPr/>
          <p:nvPr userDrawn="1"/>
        </p:nvSpPr>
        <p:spPr>
          <a:xfrm>
            <a:off x="0" y="6065520"/>
            <a:ext cx="1056640" cy="79248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 rot="10800000">
            <a:off x="10663424" y="-1"/>
            <a:ext cx="1528577" cy="1146433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rgbClr val="AA00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27" y="6356351"/>
            <a:ext cx="961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E4DEE52-25AF-7B49-B9FC-7562266B64D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1358" y="6096113"/>
            <a:ext cx="1874589" cy="62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4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52A35CB-A573-7021-3485-6135EC72041A}"/>
              </a:ext>
            </a:extLst>
          </p:cNvPr>
          <p:cNvSpPr txBox="1">
            <a:spLocks/>
          </p:cNvSpPr>
          <p:nvPr/>
        </p:nvSpPr>
        <p:spPr>
          <a:xfrm>
            <a:off x="268351" y="1696904"/>
            <a:ext cx="8124219" cy="1693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none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COSC-3070 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Autonomous Robot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53EFB7-FD74-B668-1997-58AAA8676569}"/>
              </a:ext>
            </a:extLst>
          </p:cNvPr>
          <p:cNvSpPr txBox="1">
            <a:spLocks/>
          </p:cNvSpPr>
          <p:nvPr/>
        </p:nvSpPr>
        <p:spPr>
          <a:xfrm>
            <a:off x="181435" y="2987211"/>
            <a:ext cx="8834582" cy="5393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Path Following and Obstacle Avoidance With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mBot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Neo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EBFFAC5-BC2E-BE9A-878A-8E71C0A2FC66}"/>
              </a:ext>
            </a:extLst>
          </p:cNvPr>
          <p:cNvSpPr txBox="1">
            <a:spLocks/>
          </p:cNvSpPr>
          <p:nvPr/>
        </p:nvSpPr>
        <p:spPr>
          <a:xfrm>
            <a:off x="336875" y="4962076"/>
            <a:ext cx="2930307" cy="1154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Huynh Ngoc Tai (s3978680)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 Quang Minh (s3988776)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Chau Tung Nguyen ()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7F8BAF-946B-BBA3-244B-9552BB5C8BC5}"/>
              </a:ext>
            </a:extLst>
          </p:cNvPr>
          <p:cNvSpPr txBox="1">
            <a:spLocks/>
          </p:cNvSpPr>
          <p:nvPr/>
        </p:nvSpPr>
        <p:spPr>
          <a:xfrm>
            <a:off x="344142" y="3973997"/>
            <a:ext cx="3843670" cy="500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Lecturer: </a:t>
            </a:r>
            <a:r>
              <a:rPr lang="en-GB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Ginel </a:t>
            </a:r>
            <a:r>
              <a:rPr lang="en-GB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Dorleon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19BF5D9-4822-F3BF-677C-DE6E0225A627}"/>
              </a:ext>
            </a:extLst>
          </p:cNvPr>
          <p:cNvSpPr txBox="1"/>
          <p:nvPr/>
        </p:nvSpPr>
        <p:spPr>
          <a:xfrm>
            <a:off x="2053107" y="6239399"/>
            <a:ext cx="756138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i="1">
                <a:solidFill>
                  <a:srgbClr val="C8C3BC"/>
                </a:solidFill>
                <a:latin typeface="Lato Extended"/>
              </a:rPr>
              <a:t>"I declare that in submitting all work for this assessment, I have read, understood and agree to the content and expectations of the assessment declaration".</a:t>
            </a:r>
            <a:endParaRPr lang="en-US" sz="1400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D706FDAC-259D-E879-0808-7403D36E819B}"/>
              </a:ext>
            </a:extLst>
          </p:cNvPr>
          <p:cNvSpPr/>
          <p:nvPr/>
        </p:nvSpPr>
        <p:spPr>
          <a:xfrm>
            <a:off x="181435" y="3558989"/>
            <a:ext cx="2004646" cy="413687"/>
          </a:xfrm>
          <a:prstGeom prst="mathMinu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577870E-5D17-300D-64AA-B954BCB5B396}"/>
              </a:ext>
            </a:extLst>
          </p:cNvPr>
          <p:cNvSpPr txBox="1">
            <a:spLocks/>
          </p:cNvSpPr>
          <p:nvPr/>
        </p:nvSpPr>
        <p:spPr>
          <a:xfrm>
            <a:off x="514829" y="4482005"/>
            <a:ext cx="1671252" cy="343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BD0F47-6225-F08C-0288-81A13D3C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67" y="2315122"/>
            <a:ext cx="4677652" cy="467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20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B52DC-4D8D-0204-F378-F3557455E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D7DF-A096-8ED4-5F4B-77BE5BA7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68" y="2813807"/>
            <a:ext cx="5326317" cy="1283632"/>
          </a:xfrm>
        </p:spPr>
        <p:txBody>
          <a:bodyPr>
            <a:normAutofit fontScale="90000"/>
          </a:bodyPr>
          <a:lstStyle/>
          <a:p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615C59-C3A0-F2E3-639D-73D88CD3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014" y="38196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inus Sign 2">
            <a:extLst>
              <a:ext uri="{FF2B5EF4-FFF2-40B4-BE49-F238E27FC236}">
                <a16:creationId xmlns:a16="http://schemas.microsoft.com/office/drawing/2014/main" id="{3B8F17CF-97CF-3DBA-B86A-C973776F154B}"/>
              </a:ext>
            </a:extLst>
          </p:cNvPr>
          <p:cNvSpPr/>
          <p:nvPr/>
        </p:nvSpPr>
        <p:spPr>
          <a:xfrm>
            <a:off x="919192" y="3671598"/>
            <a:ext cx="2004646" cy="413687"/>
          </a:xfrm>
          <a:prstGeom prst="mathMinu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8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2BBB3-CC18-226D-024A-7D4B4D257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6E5C-33A3-6DC8-C3BD-57B60CF4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591" y="159380"/>
            <a:ext cx="10972800" cy="871795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66E426BB-3B04-DEEC-EDE2-B5AFA6493C90}"/>
              </a:ext>
            </a:extLst>
          </p:cNvPr>
          <p:cNvSpPr/>
          <p:nvPr/>
        </p:nvSpPr>
        <p:spPr>
          <a:xfrm>
            <a:off x="10618432" y="1664032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512320D9-C618-ABDC-5A37-E2AA4D1420EE}"/>
              </a:ext>
            </a:extLst>
          </p:cNvPr>
          <p:cNvSpPr/>
          <p:nvPr/>
        </p:nvSpPr>
        <p:spPr>
          <a:xfrm>
            <a:off x="10866910" y="1530739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441EEAF5-0E2C-EA5A-E59C-BE07F9D0D758}"/>
              </a:ext>
            </a:extLst>
          </p:cNvPr>
          <p:cNvSpPr/>
          <p:nvPr/>
        </p:nvSpPr>
        <p:spPr>
          <a:xfrm>
            <a:off x="10369954" y="1791365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25659-9D78-D0EE-2B66-C4C7BE57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-113842"/>
            <a:ext cx="1418238" cy="14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62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86DF9-876F-EBBC-C2F9-A837FC8E3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C0CF-7ADE-CDC0-47C8-F8DB77C2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68" y="2813807"/>
            <a:ext cx="5326317" cy="1283632"/>
          </a:xfrm>
        </p:spPr>
        <p:txBody>
          <a:bodyPr>
            <a:normAutofit/>
          </a:bodyPr>
          <a:lstStyle/>
          <a:p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988A0C-A39A-A71B-EB25-8FBFE4596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014" y="38196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inus Sign 2">
            <a:extLst>
              <a:ext uri="{FF2B5EF4-FFF2-40B4-BE49-F238E27FC236}">
                <a16:creationId xmlns:a16="http://schemas.microsoft.com/office/drawing/2014/main" id="{BC046674-6694-59AE-BF35-A0115329519E}"/>
              </a:ext>
            </a:extLst>
          </p:cNvPr>
          <p:cNvSpPr/>
          <p:nvPr/>
        </p:nvSpPr>
        <p:spPr>
          <a:xfrm>
            <a:off x="919192" y="3671598"/>
            <a:ext cx="2004646" cy="413687"/>
          </a:xfrm>
          <a:prstGeom prst="mathMinu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969C8-00E4-C7A6-A60C-2D41304BF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2A80-BA3D-0694-4861-FFE1FA3A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591" y="159380"/>
            <a:ext cx="10972800" cy="871795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716E82C0-AEFA-0113-ACA3-0BB06D9CEBA3}"/>
              </a:ext>
            </a:extLst>
          </p:cNvPr>
          <p:cNvSpPr/>
          <p:nvPr/>
        </p:nvSpPr>
        <p:spPr>
          <a:xfrm>
            <a:off x="10618432" y="1664032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91CE7FF9-5B48-8579-877E-E875B45DBFE1}"/>
              </a:ext>
            </a:extLst>
          </p:cNvPr>
          <p:cNvSpPr/>
          <p:nvPr/>
        </p:nvSpPr>
        <p:spPr>
          <a:xfrm>
            <a:off x="10866910" y="1530739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8FF1C534-84C6-FFD7-97A3-ECC6BC130C9A}"/>
              </a:ext>
            </a:extLst>
          </p:cNvPr>
          <p:cNvSpPr/>
          <p:nvPr/>
        </p:nvSpPr>
        <p:spPr>
          <a:xfrm>
            <a:off x="10369954" y="1791365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219DB-EAA9-7243-5A75-6A5CFB6B0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-113842"/>
            <a:ext cx="1418238" cy="14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8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7BB5C-79F5-E7C9-BCF8-89251ED12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F4A1-F32F-6C03-7BA5-554FA23F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68" y="2594809"/>
            <a:ext cx="5881903" cy="1283632"/>
          </a:xfrm>
        </p:spPr>
        <p:txBody>
          <a:bodyPr>
            <a:no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Result, Evaluation and Conclusion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C89A3E-03A1-CD42-0699-DF08EFAB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79" y="148499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inus Sign 2">
            <a:extLst>
              <a:ext uri="{FF2B5EF4-FFF2-40B4-BE49-F238E27FC236}">
                <a16:creationId xmlns:a16="http://schemas.microsoft.com/office/drawing/2014/main" id="{D2E62B41-3F19-905D-C1C3-6EB6DCE0FD3F}"/>
              </a:ext>
            </a:extLst>
          </p:cNvPr>
          <p:cNvSpPr/>
          <p:nvPr/>
        </p:nvSpPr>
        <p:spPr>
          <a:xfrm>
            <a:off x="669368" y="4085285"/>
            <a:ext cx="2004646" cy="413687"/>
          </a:xfrm>
          <a:prstGeom prst="mathMinu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1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3BD22-3A89-4081-A5DA-6842A6E1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AF83-5968-007A-718F-886116B1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591" y="159380"/>
            <a:ext cx="10972800" cy="871795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8A5B636E-E87C-9290-FC7A-757D970357D7}"/>
              </a:ext>
            </a:extLst>
          </p:cNvPr>
          <p:cNvSpPr/>
          <p:nvPr/>
        </p:nvSpPr>
        <p:spPr>
          <a:xfrm>
            <a:off x="10618432" y="1664032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B0F58393-3B28-90AE-06D3-7BC19A4249A8}"/>
              </a:ext>
            </a:extLst>
          </p:cNvPr>
          <p:cNvSpPr/>
          <p:nvPr/>
        </p:nvSpPr>
        <p:spPr>
          <a:xfrm>
            <a:off x="10866910" y="1530739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12ABF34D-4FD5-0C46-860C-3FD97C694083}"/>
              </a:ext>
            </a:extLst>
          </p:cNvPr>
          <p:cNvSpPr/>
          <p:nvPr/>
        </p:nvSpPr>
        <p:spPr>
          <a:xfrm>
            <a:off x="10369954" y="1791365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28610-1138-5443-6550-B383F533B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-113842"/>
            <a:ext cx="1418238" cy="14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7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2782F-5B27-D5E4-77EE-2D7B35665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5670-9358-C956-428D-39EC4C864554}"/>
              </a:ext>
            </a:extLst>
          </p:cNvPr>
          <p:cNvSpPr txBox="1">
            <a:spLocks/>
          </p:cNvSpPr>
          <p:nvPr/>
        </p:nvSpPr>
        <p:spPr>
          <a:xfrm>
            <a:off x="268351" y="1696904"/>
            <a:ext cx="8124219" cy="16934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none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COSC-3070 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Autonomous Robot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C1D1EC-EEB4-D5CE-C708-E4074A755C60}"/>
              </a:ext>
            </a:extLst>
          </p:cNvPr>
          <p:cNvSpPr txBox="1">
            <a:spLocks/>
          </p:cNvSpPr>
          <p:nvPr/>
        </p:nvSpPr>
        <p:spPr>
          <a:xfrm>
            <a:off x="181435" y="2987211"/>
            <a:ext cx="8834582" cy="5393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Path Following and Obstacle Avoidance With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mBot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Neo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7839B0-D2C4-7881-A1C4-E0DE0138A07D}"/>
              </a:ext>
            </a:extLst>
          </p:cNvPr>
          <p:cNvSpPr txBox="1">
            <a:spLocks/>
          </p:cNvSpPr>
          <p:nvPr/>
        </p:nvSpPr>
        <p:spPr>
          <a:xfrm>
            <a:off x="344141" y="3973997"/>
            <a:ext cx="8048429" cy="500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GB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THANK YOU FOR LISTENING TO OUR PRESENTATION AND WISH YOU A NICE DAY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506CE25-4D50-1FA0-E2DF-8E8D9C822D95}"/>
              </a:ext>
            </a:extLst>
          </p:cNvPr>
          <p:cNvSpPr txBox="1"/>
          <p:nvPr/>
        </p:nvSpPr>
        <p:spPr>
          <a:xfrm>
            <a:off x="2053107" y="6239399"/>
            <a:ext cx="756138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i="1">
                <a:solidFill>
                  <a:srgbClr val="C8C3BC"/>
                </a:solidFill>
                <a:latin typeface="Lato Extended"/>
              </a:rPr>
              <a:t>"I declare that in submitting all work for this assessment, I have read, understood and agree to the content and expectations of the assessment declaration".</a:t>
            </a:r>
            <a:endParaRPr lang="en-US" sz="1400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CC559199-17BF-ACB1-B087-F9216088589F}"/>
              </a:ext>
            </a:extLst>
          </p:cNvPr>
          <p:cNvSpPr/>
          <p:nvPr/>
        </p:nvSpPr>
        <p:spPr>
          <a:xfrm>
            <a:off x="181435" y="3558989"/>
            <a:ext cx="2004646" cy="413687"/>
          </a:xfrm>
          <a:prstGeom prst="mathMinu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08D41C-7340-8A0A-0BD8-A497682A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687" y="2143179"/>
            <a:ext cx="4677652" cy="467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inus Sign 1">
            <a:extLst>
              <a:ext uri="{FF2B5EF4-FFF2-40B4-BE49-F238E27FC236}">
                <a16:creationId xmlns:a16="http://schemas.microsoft.com/office/drawing/2014/main" id="{8268A833-F24E-FDA3-0D13-65ECBF9D80A7}"/>
              </a:ext>
            </a:extLst>
          </p:cNvPr>
          <p:cNvSpPr/>
          <p:nvPr/>
        </p:nvSpPr>
        <p:spPr>
          <a:xfrm>
            <a:off x="181435" y="5085100"/>
            <a:ext cx="2004646" cy="413687"/>
          </a:xfrm>
          <a:prstGeom prst="mathMinu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24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AB30-2A3E-FB30-31D7-1991993F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7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3806-3D84-ACF3-A506-CD2FB693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38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328E3-38A2-783D-A7E5-494C28DE1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28DD-5CF9-B769-6BB3-48286A8B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47" y="2880254"/>
            <a:ext cx="5847178" cy="1283632"/>
          </a:xfrm>
        </p:spPr>
        <p:txBody>
          <a:bodyPr>
            <a:noAutofit/>
          </a:bodyPr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758B06-56F5-0350-14FB-BBDD5162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290" y="38196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inus Sign 2">
            <a:extLst>
              <a:ext uri="{FF2B5EF4-FFF2-40B4-BE49-F238E27FC236}">
                <a16:creationId xmlns:a16="http://schemas.microsoft.com/office/drawing/2014/main" id="{51B67BFB-43D8-AA32-D9DE-EC18F4B21009}"/>
              </a:ext>
            </a:extLst>
          </p:cNvPr>
          <p:cNvSpPr/>
          <p:nvPr/>
        </p:nvSpPr>
        <p:spPr>
          <a:xfrm>
            <a:off x="919192" y="3810965"/>
            <a:ext cx="2004646" cy="413687"/>
          </a:xfrm>
          <a:prstGeom prst="mathMinu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26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6EDCA-F2B4-877F-6A9F-B50F3E5D8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A107CF7-7A94-2E74-CC89-EDAF565E584B}"/>
              </a:ext>
            </a:extLst>
          </p:cNvPr>
          <p:cNvSpPr/>
          <p:nvPr/>
        </p:nvSpPr>
        <p:spPr>
          <a:xfrm>
            <a:off x="9664861" y="5949387"/>
            <a:ext cx="1898248" cy="908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88AD7-CFFE-9CD9-6B47-239BC57D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591" y="159380"/>
            <a:ext cx="10972800" cy="871795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A580E7-8312-4895-551B-72444C61AC65}"/>
              </a:ext>
            </a:extLst>
          </p:cNvPr>
          <p:cNvGrpSpPr/>
          <p:nvPr/>
        </p:nvGrpSpPr>
        <p:grpSpPr>
          <a:xfrm>
            <a:off x="10369954" y="6183687"/>
            <a:ext cx="1915194" cy="674313"/>
            <a:chOff x="10369954" y="1530739"/>
            <a:chExt cx="1915194" cy="674313"/>
          </a:xfrm>
        </p:grpSpPr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CD29A353-2529-289E-9EFF-4CF7DE1C5FB7}"/>
                </a:ext>
              </a:extLst>
            </p:cNvPr>
            <p:cNvSpPr/>
            <p:nvPr/>
          </p:nvSpPr>
          <p:spPr>
            <a:xfrm>
              <a:off x="10618432" y="1664032"/>
              <a:ext cx="1418238" cy="413687"/>
            </a:xfrm>
            <a:prstGeom prst="mathMinus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EC20B6B9-7D1C-CE00-4E04-4E5A2D83841B}"/>
                </a:ext>
              </a:extLst>
            </p:cNvPr>
            <p:cNvSpPr/>
            <p:nvPr/>
          </p:nvSpPr>
          <p:spPr>
            <a:xfrm>
              <a:off x="10866910" y="1530739"/>
              <a:ext cx="1418238" cy="413687"/>
            </a:xfrm>
            <a:prstGeom prst="mathMinus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5BA58EB2-A916-2AA7-1CA6-37B7377489DB}"/>
                </a:ext>
              </a:extLst>
            </p:cNvPr>
            <p:cNvSpPr/>
            <p:nvPr/>
          </p:nvSpPr>
          <p:spPr>
            <a:xfrm>
              <a:off x="10369954" y="1791365"/>
              <a:ext cx="1418238" cy="413687"/>
            </a:xfrm>
            <a:prstGeom prst="mathMinus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E701E0F-E033-1E2D-AF6D-4BD0E0CD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-113842"/>
            <a:ext cx="1418238" cy="14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651C95-F0F1-E8A8-A979-BD19863FDB5B}"/>
              </a:ext>
            </a:extLst>
          </p:cNvPr>
          <p:cNvSpPr txBox="1"/>
          <p:nvPr/>
        </p:nvSpPr>
        <p:spPr>
          <a:xfrm>
            <a:off x="496957" y="1318046"/>
            <a:ext cx="1036995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robots are revolutionizing industries like logistics and transportation.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rely on AI, computer vision, and sensors to interpret paths, detect signs, and avoid obstacles.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232D1-2096-CB33-3F27-0CDDBB9F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634"/>
          <a:stretch/>
        </p:blipFill>
        <p:spPr>
          <a:xfrm>
            <a:off x="273050" y="2257798"/>
            <a:ext cx="7054850" cy="4339576"/>
          </a:xfrm>
          <a:prstGeom prst="rect">
            <a:avLst/>
          </a:prstGeom>
        </p:spPr>
      </p:pic>
      <p:pic>
        <p:nvPicPr>
          <p:cNvPr id="6146" name="Picture 2" descr="FANUC R2000ib 125L R30ia">
            <a:extLst>
              <a:ext uri="{FF2B5EF4-FFF2-40B4-BE49-F238E27FC236}">
                <a16:creationId xmlns:a16="http://schemas.microsoft.com/office/drawing/2014/main" id="{7CC2775C-BB0A-5CDF-E308-32676E10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9" b="92667" l="7000" r="90000">
                        <a14:foregroundMark x1="15250" y1="8667" x2="9250" y2="12000"/>
                        <a14:foregroundMark x1="12250" y1="6444" x2="11500" y2="10000"/>
                        <a14:foregroundMark x1="12250" y1="5778" x2="17250" y2="6667"/>
                        <a14:foregroundMark x1="20500" y1="82889" x2="42750" y2="76000"/>
                        <a14:foregroundMark x1="21500" y1="81333" x2="48500" y2="71333"/>
                        <a14:foregroundMark x1="79750" y1="78444" x2="69500" y2="86000"/>
                        <a14:foregroundMark x1="65500" y1="88222" x2="67500" y2="92667"/>
                        <a14:foregroundMark x1="10750" y1="5556" x2="7250" y2="10000"/>
                        <a14:foregroundMark x1="21250" y1="7333" x2="24500" y2="10444"/>
                        <a14:foregroundMark x1="21250" y1="4889" x2="24250" y2="11778"/>
                        <a14:foregroundMark x1="43250" y1="13111" x2="54500" y2="18222"/>
                        <a14:foregroundMark x1="65500" y1="16444" x2="67250" y2="17556"/>
                        <a14:foregroundMark x1="71500" y1="51333" x2="67500" y2="65333"/>
                        <a14:foregroundMark x1="86250" y1="76889" x2="89750" y2="79556"/>
                        <a14:foregroundMark x1="24250" y1="82889" x2="24250" y2="82889"/>
                        <a14:foregroundMark x1="16250" y1="83111" x2="16250" y2="86667"/>
                        <a14:foregroundMark x1="15250" y1="82444" x2="14250" y2="87333"/>
                        <a14:foregroundMark x1="38250" y1="78667" x2="70250" y2="88667"/>
                        <a14:foregroundMark x1="70250" y1="88667" x2="71500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30" y="2444417"/>
            <a:ext cx="381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41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29EE8-8BCE-C640-ADB5-4452D9680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A289C5-AB1C-39C7-12B2-F3B065D8FAA0}"/>
              </a:ext>
            </a:extLst>
          </p:cNvPr>
          <p:cNvSpPr/>
          <p:nvPr/>
        </p:nvSpPr>
        <p:spPr>
          <a:xfrm>
            <a:off x="9664861" y="5949387"/>
            <a:ext cx="1898248" cy="90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79406-A027-D036-FA77-253A48DF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591" y="159380"/>
            <a:ext cx="10972800" cy="871795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A7793C3C-7A30-E5CA-5324-6DF006B7BBA5}"/>
              </a:ext>
            </a:extLst>
          </p:cNvPr>
          <p:cNvSpPr/>
          <p:nvPr/>
        </p:nvSpPr>
        <p:spPr>
          <a:xfrm>
            <a:off x="10618432" y="1664032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1B00CEF1-1B7D-2932-5FA9-BDACA69C4930}"/>
              </a:ext>
            </a:extLst>
          </p:cNvPr>
          <p:cNvSpPr/>
          <p:nvPr/>
        </p:nvSpPr>
        <p:spPr>
          <a:xfrm>
            <a:off x="10866910" y="1530739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95810097-CDFD-F0CC-6B0C-0C60772E32C5}"/>
              </a:ext>
            </a:extLst>
          </p:cNvPr>
          <p:cNvSpPr/>
          <p:nvPr/>
        </p:nvSpPr>
        <p:spPr>
          <a:xfrm>
            <a:off x="10369954" y="1791365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92E73-0EC1-1247-9591-426A724C3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-113842"/>
            <a:ext cx="1418238" cy="14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68F602B-CCE1-F612-6005-E72810C96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16" t="16054" r="17488" b="16217"/>
          <a:stretch/>
        </p:blipFill>
        <p:spPr bwMode="auto">
          <a:xfrm>
            <a:off x="761826" y="2673932"/>
            <a:ext cx="4206387" cy="367875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keblock CyberPi Go Kit - Makeblock - STEMfinity">
            <a:extLst>
              <a:ext uri="{FF2B5EF4-FFF2-40B4-BE49-F238E27FC236}">
                <a16:creationId xmlns:a16="http://schemas.microsoft.com/office/drawing/2014/main" id="{3F3C107A-FB0A-CD24-E7DC-337841E0C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0" b="5128"/>
          <a:stretch/>
        </p:blipFill>
        <p:spPr bwMode="auto">
          <a:xfrm>
            <a:off x="6872687" y="2673932"/>
            <a:ext cx="4206386" cy="361044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63C91D-CE21-8A10-D8D1-811A6266CB5B}"/>
              </a:ext>
            </a:extLst>
          </p:cNvPr>
          <p:cNvCxnSpPr/>
          <p:nvPr/>
        </p:nvCxnSpPr>
        <p:spPr>
          <a:xfrm>
            <a:off x="5208607" y="4872942"/>
            <a:ext cx="142368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CE1999-4C60-212B-9943-C8092AEBCA01}"/>
              </a:ext>
            </a:extLst>
          </p:cNvPr>
          <p:cNvSpPr txBox="1"/>
          <p:nvPr/>
        </p:nvSpPr>
        <p:spPr>
          <a:xfrm>
            <a:off x="702761" y="1318029"/>
            <a:ext cx="9294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final project of the course, we are given 2 things, which is :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Cyber Pi is the microcontroller – the brain of the robot.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mBot2 Neo is the complete robot – includes wheels, motors, sensors.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DF290-CD7D-F1BE-852C-7E004353180D}"/>
              </a:ext>
            </a:extLst>
          </p:cNvPr>
          <p:cNvSpPr txBox="1"/>
          <p:nvPr/>
        </p:nvSpPr>
        <p:spPr>
          <a:xfrm>
            <a:off x="5360984" y="4191284"/>
            <a:ext cx="9294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74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49933-F2E5-8077-AA7E-A99AEE264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2F69-7AEC-CC54-2E3C-A7F49921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84" y="2787184"/>
            <a:ext cx="4192000" cy="1283632"/>
          </a:xfrm>
        </p:spPr>
        <p:txBody>
          <a:bodyPr>
            <a:normAutofit fontScale="90000"/>
          </a:bodyPr>
          <a:lstStyle/>
          <a:p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494F93-D473-D7F3-DF4B-339BBE13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74" y="38196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inus Sign 2">
            <a:extLst>
              <a:ext uri="{FF2B5EF4-FFF2-40B4-BE49-F238E27FC236}">
                <a16:creationId xmlns:a16="http://schemas.microsoft.com/office/drawing/2014/main" id="{6B780CEC-518D-F56C-2E32-33FBC9581EF9}"/>
              </a:ext>
            </a:extLst>
          </p:cNvPr>
          <p:cNvSpPr/>
          <p:nvPr/>
        </p:nvSpPr>
        <p:spPr>
          <a:xfrm>
            <a:off x="919192" y="3671598"/>
            <a:ext cx="2004646" cy="413687"/>
          </a:xfrm>
          <a:prstGeom prst="mathMinu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4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DF200-2020-DDF4-6F4B-55659E7CD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8C59-EBE3-7509-BC3B-5D8D3A1C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591" y="159380"/>
            <a:ext cx="10972800" cy="871795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0158B628-B291-C9F0-72C1-AD0D8F721FA6}"/>
              </a:ext>
            </a:extLst>
          </p:cNvPr>
          <p:cNvSpPr/>
          <p:nvPr/>
        </p:nvSpPr>
        <p:spPr>
          <a:xfrm>
            <a:off x="10660123" y="1606384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EFDE1933-B77B-AFAC-95C7-742D8FEDDC78}"/>
              </a:ext>
            </a:extLst>
          </p:cNvPr>
          <p:cNvSpPr/>
          <p:nvPr/>
        </p:nvSpPr>
        <p:spPr>
          <a:xfrm>
            <a:off x="10908601" y="1473091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38216714-499B-0572-49E0-FAF671BF274D}"/>
              </a:ext>
            </a:extLst>
          </p:cNvPr>
          <p:cNvSpPr/>
          <p:nvPr/>
        </p:nvSpPr>
        <p:spPr>
          <a:xfrm>
            <a:off x="10411645" y="1733717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FAEEC-9D42-4D8E-CF0A-8F0AD7F6C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-113842"/>
            <a:ext cx="1418238" cy="14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61DB0-C131-61C6-8A98-277E15142901}"/>
              </a:ext>
            </a:extLst>
          </p:cNvPr>
          <p:cNvSpPr txBox="1"/>
          <p:nvPr/>
        </p:nvSpPr>
        <p:spPr>
          <a:xfrm>
            <a:off x="155330" y="1307384"/>
            <a:ext cx="1150862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project is to simulate read-world autonomous robot using simple sensors and vision systems, which then the robot will need to successfully navigate a maze-like environment following and act accordingly to the signs it will sensor, or the obstacles along the way like an AI powered robot in the real world.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EC234F8-5B99-9553-0F6F-7AAAB53D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462277"/>
            <a:ext cx="6022975" cy="423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ow to use mBot">
            <a:extLst>
              <a:ext uri="{FF2B5EF4-FFF2-40B4-BE49-F238E27FC236}">
                <a16:creationId xmlns:a16="http://schemas.microsoft.com/office/drawing/2014/main" id="{42AE7A5C-B783-B9A7-05DF-64BE61B1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80" y="3142174"/>
            <a:ext cx="5663981" cy="35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665AC6-F6B4-06D9-3399-8C489592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403" y="2055844"/>
            <a:ext cx="1418238" cy="14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77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2B720-1B88-DE7D-298F-2E287A712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1329-8893-B0FE-F0AF-A0EE0C0E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591" y="159380"/>
            <a:ext cx="10972800" cy="871795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Goal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C0F88659-8213-8A1D-FAD7-164C0ACE59B6}"/>
              </a:ext>
            </a:extLst>
          </p:cNvPr>
          <p:cNvSpPr/>
          <p:nvPr/>
        </p:nvSpPr>
        <p:spPr>
          <a:xfrm>
            <a:off x="10660123" y="1606384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BAA1ECD1-0709-E5CD-40BA-5871577C774F}"/>
              </a:ext>
            </a:extLst>
          </p:cNvPr>
          <p:cNvSpPr/>
          <p:nvPr/>
        </p:nvSpPr>
        <p:spPr>
          <a:xfrm>
            <a:off x="10908601" y="1473091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76A46BE0-B7FE-0E3B-0E95-C6427A12090B}"/>
              </a:ext>
            </a:extLst>
          </p:cNvPr>
          <p:cNvSpPr/>
          <p:nvPr/>
        </p:nvSpPr>
        <p:spPr>
          <a:xfrm>
            <a:off x="10411645" y="1733717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B9C2B-E10F-B2A3-8BA3-67AAFD0E2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-113842"/>
            <a:ext cx="1418238" cy="14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2FF780-B774-F085-372C-DC68FE6A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482" y="4946676"/>
            <a:ext cx="1418238" cy="14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2B92D7-DE26-62F6-BFF3-B65EACF6DA4A}"/>
              </a:ext>
            </a:extLst>
          </p:cNvPr>
          <p:cNvSpPr txBox="1"/>
          <p:nvPr/>
        </p:nvSpPr>
        <p:spPr>
          <a:xfrm>
            <a:off x="269630" y="2978139"/>
            <a:ext cx="47468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follows traffic rules: stop on red, go on green, slow on yellow, and even handle combinations like yellow-to-green transitions. It must also avoid static obstacles automatically and reroute in T-junctions when needed.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B41203-F5A5-29E2-05C6-EE341C330B3C}"/>
              </a:ext>
            </a:extLst>
          </p:cNvPr>
          <p:cNvSpPr txBox="1"/>
          <p:nvPr/>
        </p:nvSpPr>
        <p:spPr>
          <a:xfrm>
            <a:off x="191645" y="1304396"/>
            <a:ext cx="100078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demo, the robot must navigate a complex maze using only onboard logic, no remote control or intervention.</a:t>
            </a:r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A144D5FC-2226-1D1A-8683-CFC189B5A073}"/>
              </a:ext>
            </a:extLst>
          </p:cNvPr>
          <p:cNvSpPr/>
          <p:nvPr/>
        </p:nvSpPr>
        <p:spPr>
          <a:xfrm>
            <a:off x="156179" y="2475408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8194" name="Picture 2" descr="mBot">
            <a:extLst>
              <a:ext uri="{FF2B5EF4-FFF2-40B4-BE49-F238E27FC236}">
                <a16:creationId xmlns:a16="http://schemas.microsoft.com/office/drawing/2014/main" id="{86F8305E-0FD3-894A-B376-9F4ABEB79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4"/>
          <a:stretch/>
        </p:blipFill>
        <p:spPr bwMode="auto">
          <a:xfrm>
            <a:off x="5276649" y="2225054"/>
            <a:ext cx="4922833" cy="440093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inus Sign 13">
            <a:extLst>
              <a:ext uri="{FF2B5EF4-FFF2-40B4-BE49-F238E27FC236}">
                <a16:creationId xmlns:a16="http://schemas.microsoft.com/office/drawing/2014/main" id="{87C17E1E-CF96-2358-6154-E93F4A1F1168}"/>
              </a:ext>
            </a:extLst>
          </p:cNvPr>
          <p:cNvSpPr/>
          <p:nvPr/>
        </p:nvSpPr>
        <p:spPr>
          <a:xfrm>
            <a:off x="3598262" y="5727377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6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E899-832C-D09B-F270-2C3888828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39F2-E07C-513A-BCDF-28CB1562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69" y="2801653"/>
            <a:ext cx="4770732" cy="1283632"/>
          </a:xfrm>
        </p:spPr>
        <p:txBody>
          <a:bodyPr>
            <a:normAutofit/>
          </a:bodyPr>
          <a:lstStyle/>
          <a:p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EFC3E9-BEE0-5BD4-89F4-A068D090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014" y="38196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inus Sign 2">
            <a:extLst>
              <a:ext uri="{FF2B5EF4-FFF2-40B4-BE49-F238E27FC236}">
                <a16:creationId xmlns:a16="http://schemas.microsoft.com/office/drawing/2014/main" id="{959B3A22-BF99-DE88-1044-49C0858EA9E9}"/>
              </a:ext>
            </a:extLst>
          </p:cNvPr>
          <p:cNvSpPr/>
          <p:nvPr/>
        </p:nvSpPr>
        <p:spPr>
          <a:xfrm>
            <a:off x="919192" y="3671598"/>
            <a:ext cx="2004646" cy="413687"/>
          </a:xfrm>
          <a:prstGeom prst="mathMinu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4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A3A75-4634-8644-8CD7-06D691A5E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885F-0BD9-D1FF-B28F-F05B5DB6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591" y="159380"/>
            <a:ext cx="10972800" cy="871795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6C8A44DD-1F37-C2A4-534F-B83EDC11259A}"/>
              </a:ext>
            </a:extLst>
          </p:cNvPr>
          <p:cNvSpPr/>
          <p:nvPr/>
        </p:nvSpPr>
        <p:spPr>
          <a:xfrm>
            <a:off x="10618432" y="1664032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096F1388-13C7-5C85-93BD-FFF1DDA85637}"/>
              </a:ext>
            </a:extLst>
          </p:cNvPr>
          <p:cNvSpPr/>
          <p:nvPr/>
        </p:nvSpPr>
        <p:spPr>
          <a:xfrm>
            <a:off x="10866910" y="1530739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26A2E959-C7A3-9702-D465-E05014D4592D}"/>
              </a:ext>
            </a:extLst>
          </p:cNvPr>
          <p:cNvSpPr/>
          <p:nvPr/>
        </p:nvSpPr>
        <p:spPr>
          <a:xfrm>
            <a:off x="10369954" y="1791365"/>
            <a:ext cx="1418238" cy="413687"/>
          </a:xfrm>
          <a:prstGeom prst="mathMinus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4078C-A4ED-A7BF-7DF6-D6DC33A7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-113842"/>
            <a:ext cx="1418238" cy="14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0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344</Words>
  <Application>Microsoft Office PowerPoint</Application>
  <PresentationFormat>Widescreen</PresentationFormat>
  <Paragraphs>37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Lato Extended</vt:lpstr>
      <vt:lpstr>Times New Roman</vt:lpstr>
      <vt:lpstr>Office Theme</vt:lpstr>
      <vt:lpstr>PowerPoint Presentation</vt:lpstr>
      <vt:lpstr>Problem Overview</vt:lpstr>
      <vt:lpstr>Problem Overview</vt:lpstr>
      <vt:lpstr>Problem Overview</vt:lpstr>
      <vt:lpstr>Project Setup</vt:lpstr>
      <vt:lpstr>Problem Overview</vt:lpstr>
      <vt:lpstr>Problem Goal</vt:lpstr>
      <vt:lpstr>Methodology</vt:lpstr>
      <vt:lpstr>Methodology</vt:lpstr>
      <vt:lpstr>Implementation</vt:lpstr>
      <vt:lpstr>Problem Overview</vt:lpstr>
      <vt:lpstr>Testing</vt:lpstr>
      <vt:lpstr>Problem Overview</vt:lpstr>
      <vt:lpstr>Result, Evaluation and Conclusion </vt:lpstr>
      <vt:lpstr>Problem Overview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Monk</dc:creator>
  <cp:lastModifiedBy>Cecil B. Liv_</cp:lastModifiedBy>
  <cp:revision>44</cp:revision>
  <dcterms:created xsi:type="dcterms:W3CDTF">2016-11-30T22:43:19Z</dcterms:created>
  <dcterms:modified xsi:type="dcterms:W3CDTF">2025-05-21T08:02:42Z</dcterms:modified>
</cp:coreProperties>
</file>