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Lst>
  <p:notesMasterIdLst>
    <p:notesMasterId r:id="rId31"/>
  </p:notesMasterIdLst>
  <p:handoutMasterIdLst>
    <p:handoutMasterId r:id="rId32"/>
  </p:handoutMasterIdLst>
  <p:sldIdLst>
    <p:sldId id="256" r:id="rId6"/>
    <p:sldId id="258" r:id="rId7"/>
    <p:sldId id="321" r:id="rId8"/>
    <p:sldId id="300" r:id="rId9"/>
    <p:sldId id="317" r:id="rId10"/>
    <p:sldId id="318" r:id="rId11"/>
    <p:sldId id="322" r:id="rId12"/>
    <p:sldId id="319" r:id="rId13"/>
    <p:sldId id="323" r:id="rId14"/>
    <p:sldId id="320" r:id="rId15"/>
    <p:sldId id="301" r:id="rId16"/>
    <p:sldId id="316" r:id="rId17"/>
    <p:sldId id="304" r:id="rId18"/>
    <p:sldId id="309" r:id="rId19"/>
    <p:sldId id="310" r:id="rId20"/>
    <p:sldId id="311" r:id="rId21"/>
    <p:sldId id="312" r:id="rId22"/>
    <p:sldId id="308" r:id="rId23"/>
    <p:sldId id="305" r:id="rId24"/>
    <p:sldId id="306" r:id="rId25"/>
    <p:sldId id="307" r:id="rId26"/>
    <p:sldId id="295" r:id="rId27"/>
    <p:sldId id="297" r:id="rId28"/>
    <p:sldId id="298" r:id="rId29"/>
    <p:sldId id="299"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75A0D65-BF15-4822-BC6D-74C66FDCD9EE}">
          <p14:sldIdLst>
            <p14:sldId id="256"/>
            <p14:sldId id="258"/>
            <p14:sldId id="321"/>
          </p14:sldIdLst>
        </p14:section>
        <p14:section name="what-is-node" id="{DCE74ECB-1212-4045-A494-F0F902B0D26C}">
          <p14:sldIdLst>
            <p14:sldId id="300"/>
            <p14:sldId id="317"/>
            <p14:sldId id="318"/>
            <p14:sldId id="322"/>
            <p14:sldId id="319"/>
            <p14:sldId id="323"/>
            <p14:sldId id="320"/>
          </p14:sldIdLst>
        </p14:section>
        <p14:section name="dev-tooling" id="{7898CC85-E9BF-D34A-8701-556F77B73149}">
          <p14:sldIdLst>
            <p14:sldId id="301"/>
            <p14:sldId id="316"/>
          </p14:sldIdLst>
        </p14:section>
        <p14:section name="developing-node" id="{0A1FF502-AE9B-4743-B37E-39645FC69DC9}">
          <p14:sldIdLst>
            <p14:sldId id="304"/>
            <p14:sldId id="309"/>
            <p14:sldId id="310"/>
            <p14:sldId id="311"/>
            <p14:sldId id="312"/>
            <p14:sldId id="308"/>
          </p14:sldIdLst>
        </p14:section>
        <p14:section name="node-for-o365-office-sp-addins" id="{4AA115D8-AC82-354F-B83E-2D7E2913542F}">
          <p14:sldIdLst>
            <p14:sldId id="305"/>
            <p14:sldId id="306"/>
            <p14:sldId id="307"/>
          </p14:sldIdLst>
        </p14:section>
        <p14:section name="outro" id="{467DDB91-E911-2443-A231-ED34FD617F04}">
          <p14:sldIdLst>
            <p14:sldId id="295"/>
            <p14:sldId id="297"/>
            <p14:sldId id="298"/>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188F"/>
    <a:srgbClr val="00176B"/>
    <a:srgbClr val="E3008C"/>
    <a:srgbClr val="FFB900"/>
    <a:srgbClr val="107C10"/>
    <a:srgbClr val="FFFFFF"/>
    <a:srgbClr val="232832"/>
    <a:srgbClr val="52525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721" autoAdjust="0"/>
    <p:restoredTop sz="61130" autoAdjust="0"/>
  </p:normalViewPr>
  <p:slideViewPr>
    <p:cSldViewPr>
      <p:cViewPr varScale="1">
        <p:scale>
          <a:sx n="91" d="100"/>
          <a:sy n="91" d="100"/>
        </p:scale>
        <p:origin x="224" y="2256"/>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581CF-96AD-094D-BBD2-1AFCB200BAEC}" type="doc">
      <dgm:prSet loTypeId="urn:microsoft.com/office/officeart/2005/8/layout/default" loCatId="matrix" qsTypeId="urn:microsoft.com/office/officeart/2005/8/quickstyle/simple4" qsCatId="simple" csTypeId="urn:microsoft.com/office/officeart/2005/8/colors/accent1_2" csCatId="accent1" phldr="1"/>
      <dgm:spPr/>
      <dgm:t>
        <a:bodyPr/>
        <a:lstStyle/>
        <a:p>
          <a:endParaRPr lang="en-US"/>
        </a:p>
      </dgm:t>
    </dgm:pt>
    <dgm:pt modelId="{5C54862D-0165-9441-994C-02A5A039CA12}">
      <dgm:prSet/>
      <dgm:spPr/>
      <dgm:t>
        <a:bodyPr/>
        <a:lstStyle/>
        <a:p>
          <a:pPr rtl="0"/>
          <a:r>
            <a:rPr lang="en-US" baseline="0" dirty="0" smtClean="0"/>
            <a:t>Node</a:t>
          </a:r>
          <a:endParaRPr lang="en-US" dirty="0"/>
        </a:p>
      </dgm:t>
    </dgm:pt>
    <dgm:pt modelId="{69321D8A-167B-8D48-B663-FB1C72600B3E}" type="parTrans" cxnId="{3DDBC947-F349-1E40-9AE1-01268D314FE6}">
      <dgm:prSet/>
      <dgm:spPr/>
      <dgm:t>
        <a:bodyPr/>
        <a:lstStyle/>
        <a:p>
          <a:endParaRPr lang="en-US"/>
        </a:p>
      </dgm:t>
    </dgm:pt>
    <dgm:pt modelId="{E313E0EC-8584-3142-8E5A-D3C47250DCF9}" type="sibTrans" cxnId="{3DDBC947-F349-1E40-9AE1-01268D314FE6}">
      <dgm:prSet/>
      <dgm:spPr/>
      <dgm:t>
        <a:bodyPr/>
        <a:lstStyle/>
        <a:p>
          <a:endParaRPr lang="en-US"/>
        </a:p>
      </dgm:t>
    </dgm:pt>
    <dgm:pt modelId="{90199798-F18E-394A-AAA7-E2ACACAF0310}">
      <dgm:prSet/>
      <dgm:spPr/>
      <dgm:t>
        <a:bodyPr/>
        <a:lstStyle/>
        <a:p>
          <a:pPr rtl="0"/>
          <a:r>
            <a:rPr lang="en-US" baseline="0" dirty="0" smtClean="0"/>
            <a:t>NPM</a:t>
          </a:r>
          <a:endParaRPr lang="en-US" dirty="0"/>
        </a:p>
      </dgm:t>
    </dgm:pt>
    <dgm:pt modelId="{10F260BF-935D-4F4E-8157-D7D90DC03573}" type="parTrans" cxnId="{65EDEE3C-E380-7646-B548-4A954AA5B8AE}">
      <dgm:prSet/>
      <dgm:spPr/>
      <dgm:t>
        <a:bodyPr/>
        <a:lstStyle/>
        <a:p>
          <a:endParaRPr lang="en-US"/>
        </a:p>
      </dgm:t>
    </dgm:pt>
    <dgm:pt modelId="{502E76DF-B523-8442-B65F-C7F2DA1863F6}" type="sibTrans" cxnId="{65EDEE3C-E380-7646-B548-4A954AA5B8AE}">
      <dgm:prSet/>
      <dgm:spPr/>
      <dgm:t>
        <a:bodyPr/>
        <a:lstStyle/>
        <a:p>
          <a:endParaRPr lang="en-US"/>
        </a:p>
      </dgm:t>
    </dgm:pt>
    <dgm:pt modelId="{060EB9B1-7E7B-CB43-8B3C-EA9658BA985B}">
      <dgm:prSet/>
      <dgm:spPr/>
      <dgm:t>
        <a:bodyPr/>
        <a:lstStyle/>
        <a:p>
          <a:pPr rtl="0"/>
          <a:r>
            <a:rPr lang="en-US" baseline="0" dirty="0" smtClean="0"/>
            <a:t>V8</a:t>
          </a:r>
          <a:endParaRPr lang="en-US" dirty="0"/>
        </a:p>
      </dgm:t>
    </dgm:pt>
    <dgm:pt modelId="{7D044547-5345-7144-BD71-20C8A2E448F7}" type="parTrans" cxnId="{13266E48-1653-1E41-B58B-927432514151}">
      <dgm:prSet/>
      <dgm:spPr/>
      <dgm:t>
        <a:bodyPr/>
        <a:lstStyle/>
        <a:p>
          <a:endParaRPr lang="en-US"/>
        </a:p>
      </dgm:t>
    </dgm:pt>
    <dgm:pt modelId="{C38BC915-3E80-A24D-A71A-E19AC197A2F7}" type="sibTrans" cxnId="{13266E48-1653-1E41-B58B-927432514151}">
      <dgm:prSet/>
      <dgm:spPr/>
      <dgm:t>
        <a:bodyPr/>
        <a:lstStyle/>
        <a:p>
          <a:endParaRPr lang="en-US"/>
        </a:p>
      </dgm:t>
    </dgm:pt>
    <dgm:pt modelId="{7BB04327-0B16-FB4E-B598-7C4FA07A730F}" type="pres">
      <dgm:prSet presAssocID="{B3D581CF-96AD-094D-BBD2-1AFCB200BAEC}" presName="diagram" presStyleCnt="0">
        <dgm:presLayoutVars>
          <dgm:dir/>
          <dgm:resizeHandles val="exact"/>
        </dgm:presLayoutVars>
      </dgm:prSet>
      <dgm:spPr/>
      <dgm:t>
        <a:bodyPr/>
        <a:lstStyle/>
        <a:p>
          <a:endParaRPr lang="en-US"/>
        </a:p>
      </dgm:t>
    </dgm:pt>
    <dgm:pt modelId="{6955A9C6-5A7F-8A46-8E9B-26914354A4C8}" type="pres">
      <dgm:prSet presAssocID="{5C54862D-0165-9441-994C-02A5A039CA12}" presName="node" presStyleLbl="node1" presStyleIdx="0" presStyleCnt="3">
        <dgm:presLayoutVars>
          <dgm:bulletEnabled val="1"/>
        </dgm:presLayoutVars>
      </dgm:prSet>
      <dgm:spPr/>
      <dgm:t>
        <a:bodyPr/>
        <a:lstStyle/>
        <a:p>
          <a:endParaRPr lang="en-US"/>
        </a:p>
      </dgm:t>
    </dgm:pt>
    <dgm:pt modelId="{14314BA6-56C8-4941-811D-C20C192ECF29}" type="pres">
      <dgm:prSet presAssocID="{E313E0EC-8584-3142-8E5A-D3C47250DCF9}" presName="sibTrans" presStyleCnt="0"/>
      <dgm:spPr/>
    </dgm:pt>
    <dgm:pt modelId="{88E9D925-05DA-A74A-8F67-6039773FF86A}" type="pres">
      <dgm:prSet presAssocID="{060EB9B1-7E7B-CB43-8B3C-EA9658BA985B}" presName="node" presStyleLbl="node1" presStyleIdx="1" presStyleCnt="3">
        <dgm:presLayoutVars>
          <dgm:bulletEnabled val="1"/>
        </dgm:presLayoutVars>
      </dgm:prSet>
      <dgm:spPr/>
      <dgm:t>
        <a:bodyPr/>
        <a:lstStyle/>
        <a:p>
          <a:endParaRPr lang="en-US"/>
        </a:p>
      </dgm:t>
    </dgm:pt>
    <dgm:pt modelId="{D6517C5A-7ADD-5646-A8FE-38A51D84425E}" type="pres">
      <dgm:prSet presAssocID="{C38BC915-3E80-A24D-A71A-E19AC197A2F7}" presName="sibTrans" presStyleCnt="0"/>
      <dgm:spPr/>
    </dgm:pt>
    <dgm:pt modelId="{197F4ADF-F508-DC4E-BB4B-32D37D77E195}" type="pres">
      <dgm:prSet presAssocID="{90199798-F18E-394A-AAA7-E2ACACAF0310}" presName="node" presStyleLbl="node1" presStyleIdx="2" presStyleCnt="3">
        <dgm:presLayoutVars>
          <dgm:bulletEnabled val="1"/>
        </dgm:presLayoutVars>
      </dgm:prSet>
      <dgm:spPr/>
      <dgm:t>
        <a:bodyPr/>
        <a:lstStyle/>
        <a:p>
          <a:endParaRPr lang="en-US"/>
        </a:p>
      </dgm:t>
    </dgm:pt>
  </dgm:ptLst>
  <dgm:cxnLst>
    <dgm:cxn modelId="{53D69AE0-EE1C-8E40-806F-EA9DF453C458}" type="presOf" srcId="{90199798-F18E-394A-AAA7-E2ACACAF0310}" destId="{197F4ADF-F508-DC4E-BB4B-32D37D77E195}" srcOrd="0" destOrd="0" presId="urn:microsoft.com/office/officeart/2005/8/layout/default"/>
    <dgm:cxn modelId="{547888DA-C60E-2344-9DD7-BD84A41AA3A3}" type="presOf" srcId="{5C54862D-0165-9441-994C-02A5A039CA12}" destId="{6955A9C6-5A7F-8A46-8E9B-26914354A4C8}" srcOrd="0" destOrd="0" presId="urn:microsoft.com/office/officeart/2005/8/layout/default"/>
    <dgm:cxn modelId="{3DDBC947-F349-1E40-9AE1-01268D314FE6}" srcId="{B3D581CF-96AD-094D-BBD2-1AFCB200BAEC}" destId="{5C54862D-0165-9441-994C-02A5A039CA12}" srcOrd="0" destOrd="0" parTransId="{69321D8A-167B-8D48-B663-FB1C72600B3E}" sibTransId="{E313E0EC-8584-3142-8E5A-D3C47250DCF9}"/>
    <dgm:cxn modelId="{C00A8EB6-D1F6-4F4B-9D2F-1FD8855417B8}" type="presOf" srcId="{B3D581CF-96AD-094D-BBD2-1AFCB200BAEC}" destId="{7BB04327-0B16-FB4E-B598-7C4FA07A730F}" srcOrd="0" destOrd="0" presId="urn:microsoft.com/office/officeart/2005/8/layout/default"/>
    <dgm:cxn modelId="{6FC03647-8C43-DB4D-9069-56C4A96E01B9}" type="presOf" srcId="{060EB9B1-7E7B-CB43-8B3C-EA9658BA985B}" destId="{88E9D925-05DA-A74A-8F67-6039773FF86A}" srcOrd="0" destOrd="0" presId="urn:microsoft.com/office/officeart/2005/8/layout/default"/>
    <dgm:cxn modelId="{13266E48-1653-1E41-B58B-927432514151}" srcId="{B3D581CF-96AD-094D-BBD2-1AFCB200BAEC}" destId="{060EB9B1-7E7B-CB43-8B3C-EA9658BA985B}" srcOrd="1" destOrd="0" parTransId="{7D044547-5345-7144-BD71-20C8A2E448F7}" sibTransId="{C38BC915-3E80-A24D-A71A-E19AC197A2F7}"/>
    <dgm:cxn modelId="{65EDEE3C-E380-7646-B548-4A954AA5B8AE}" srcId="{B3D581CF-96AD-094D-BBD2-1AFCB200BAEC}" destId="{90199798-F18E-394A-AAA7-E2ACACAF0310}" srcOrd="2" destOrd="0" parTransId="{10F260BF-935D-4F4E-8157-D7D90DC03573}" sibTransId="{502E76DF-B523-8442-B65F-C7F2DA1863F6}"/>
    <dgm:cxn modelId="{2A6463F2-97AA-0642-A5FE-75A4DF69405C}" type="presParOf" srcId="{7BB04327-0B16-FB4E-B598-7C4FA07A730F}" destId="{6955A9C6-5A7F-8A46-8E9B-26914354A4C8}" srcOrd="0" destOrd="0" presId="urn:microsoft.com/office/officeart/2005/8/layout/default"/>
    <dgm:cxn modelId="{137052E7-8DC1-0D4A-ADC3-B9DD58DE386D}" type="presParOf" srcId="{7BB04327-0B16-FB4E-B598-7C4FA07A730F}" destId="{14314BA6-56C8-4941-811D-C20C192ECF29}" srcOrd="1" destOrd="0" presId="urn:microsoft.com/office/officeart/2005/8/layout/default"/>
    <dgm:cxn modelId="{6B4A90C9-FB20-7D40-8F7D-6AF6E85AC822}" type="presParOf" srcId="{7BB04327-0B16-FB4E-B598-7C4FA07A730F}" destId="{88E9D925-05DA-A74A-8F67-6039773FF86A}" srcOrd="2" destOrd="0" presId="urn:microsoft.com/office/officeart/2005/8/layout/default"/>
    <dgm:cxn modelId="{0D13CA78-8C2D-E543-832E-09E01B5D69D9}" type="presParOf" srcId="{7BB04327-0B16-FB4E-B598-7C4FA07A730F}" destId="{D6517C5A-7ADD-5646-A8FE-38A51D84425E}" srcOrd="3" destOrd="0" presId="urn:microsoft.com/office/officeart/2005/8/layout/default"/>
    <dgm:cxn modelId="{E75F2B8E-9EAC-0246-9D64-30979413F62C}" type="presParOf" srcId="{7BB04327-0B16-FB4E-B598-7C4FA07A730F}" destId="{197F4ADF-F508-DC4E-BB4B-32D37D77E19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98DB5-FEC4-7E45-9401-BE1AF4EA49E3}" type="doc">
      <dgm:prSet loTypeId="urn:microsoft.com/office/officeart/2005/8/layout/matrix3" loCatId="matrix" qsTypeId="urn:microsoft.com/office/officeart/2005/8/quickstyle/simple4" qsCatId="simple" csTypeId="urn:microsoft.com/office/officeart/2005/8/colors/accent1_2" csCatId="accent1"/>
      <dgm:spPr/>
      <dgm:t>
        <a:bodyPr/>
        <a:lstStyle/>
        <a:p>
          <a:endParaRPr lang="en-US"/>
        </a:p>
      </dgm:t>
    </dgm:pt>
    <dgm:pt modelId="{780485E5-8F53-2447-9BBB-26BF9E2932EF}">
      <dgm:prSet/>
      <dgm:spPr/>
      <dgm:t>
        <a:bodyPr/>
        <a:lstStyle/>
        <a:p>
          <a:pPr rtl="0"/>
          <a:r>
            <a:rPr lang="en-US" baseline="0" smtClean="0"/>
            <a:t>Connect</a:t>
          </a:r>
          <a:endParaRPr lang="en-US"/>
        </a:p>
      </dgm:t>
    </dgm:pt>
    <dgm:pt modelId="{935B5FA3-F910-1340-A386-5F5F5C24DBD7}" type="parTrans" cxnId="{71FD3AD9-ED56-6C4D-8EE8-AD6E12404131}">
      <dgm:prSet/>
      <dgm:spPr/>
      <dgm:t>
        <a:bodyPr/>
        <a:lstStyle/>
        <a:p>
          <a:endParaRPr lang="en-US"/>
        </a:p>
      </dgm:t>
    </dgm:pt>
    <dgm:pt modelId="{07C938B3-F791-CD48-962C-8C6F7EAD17A9}" type="sibTrans" cxnId="{71FD3AD9-ED56-6C4D-8EE8-AD6E12404131}">
      <dgm:prSet/>
      <dgm:spPr/>
      <dgm:t>
        <a:bodyPr/>
        <a:lstStyle/>
        <a:p>
          <a:endParaRPr lang="en-US"/>
        </a:p>
      </dgm:t>
    </dgm:pt>
    <dgm:pt modelId="{03E77D45-7965-3746-89F0-D4B14AB78FF3}">
      <dgm:prSet/>
      <dgm:spPr/>
      <dgm:t>
        <a:bodyPr/>
        <a:lstStyle/>
        <a:p>
          <a:pPr rtl="0"/>
          <a:r>
            <a:rPr lang="en-US" baseline="0" smtClean="0"/>
            <a:t>Express</a:t>
          </a:r>
          <a:endParaRPr lang="en-US"/>
        </a:p>
      </dgm:t>
    </dgm:pt>
    <dgm:pt modelId="{2C1E7E87-E146-5840-9171-D61DE2CD155C}" type="parTrans" cxnId="{E92C1445-F12E-BE45-B4B7-E057015E768E}">
      <dgm:prSet/>
      <dgm:spPr/>
      <dgm:t>
        <a:bodyPr/>
        <a:lstStyle/>
        <a:p>
          <a:endParaRPr lang="en-US"/>
        </a:p>
      </dgm:t>
    </dgm:pt>
    <dgm:pt modelId="{6CE46FF0-A4C3-6B43-8A34-88E99CEDB3C1}" type="sibTrans" cxnId="{E92C1445-F12E-BE45-B4B7-E057015E768E}">
      <dgm:prSet/>
      <dgm:spPr/>
      <dgm:t>
        <a:bodyPr/>
        <a:lstStyle/>
        <a:p>
          <a:endParaRPr lang="en-US"/>
        </a:p>
      </dgm:t>
    </dgm:pt>
    <dgm:pt modelId="{5823FF94-2CED-6642-83C9-5D2707B7636A}">
      <dgm:prSet/>
      <dgm:spPr/>
      <dgm:t>
        <a:bodyPr/>
        <a:lstStyle/>
        <a:p>
          <a:pPr rtl="0"/>
          <a:r>
            <a:rPr lang="en-US" baseline="0" smtClean="0"/>
            <a:t>MVC</a:t>
          </a:r>
          <a:endParaRPr lang="en-US"/>
        </a:p>
      </dgm:t>
    </dgm:pt>
    <dgm:pt modelId="{D6942C79-BB06-7B4B-AB60-6087F9C80158}" type="parTrans" cxnId="{9BB5B731-B989-9A40-96A5-8CCF4DB1D282}">
      <dgm:prSet/>
      <dgm:spPr/>
      <dgm:t>
        <a:bodyPr/>
        <a:lstStyle/>
        <a:p>
          <a:endParaRPr lang="en-US"/>
        </a:p>
      </dgm:t>
    </dgm:pt>
    <dgm:pt modelId="{629056D0-23EA-7F40-8A75-60B0602E7383}" type="sibTrans" cxnId="{9BB5B731-B989-9A40-96A5-8CCF4DB1D282}">
      <dgm:prSet/>
      <dgm:spPr/>
      <dgm:t>
        <a:bodyPr/>
        <a:lstStyle/>
        <a:p>
          <a:endParaRPr lang="en-US"/>
        </a:p>
      </dgm:t>
    </dgm:pt>
    <dgm:pt modelId="{AFA6E94D-C43B-EE44-AE56-21BB57250E49}">
      <dgm:prSet/>
      <dgm:spPr/>
      <dgm:t>
        <a:bodyPr/>
        <a:lstStyle/>
        <a:p>
          <a:pPr rtl="0"/>
          <a:r>
            <a:rPr lang="en-US" baseline="0" smtClean="0"/>
            <a:t>APIs</a:t>
          </a:r>
          <a:endParaRPr lang="en-US"/>
        </a:p>
      </dgm:t>
    </dgm:pt>
    <dgm:pt modelId="{5AF2A8D5-1E19-654F-9E85-A3F5F9982770}" type="parTrans" cxnId="{06C98D9B-A4D3-9942-A888-077BB72ED2CD}">
      <dgm:prSet/>
      <dgm:spPr/>
      <dgm:t>
        <a:bodyPr/>
        <a:lstStyle/>
        <a:p>
          <a:endParaRPr lang="en-US"/>
        </a:p>
      </dgm:t>
    </dgm:pt>
    <dgm:pt modelId="{A6CC8148-1BA6-EF4A-8DC4-B90345CC6831}" type="sibTrans" cxnId="{06C98D9B-A4D3-9942-A888-077BB72ED2CD}">
      <dgm:prSet/>
      <dgm:spPr/>
      <dgm:t>
        <a:bodyPr/>
        <a:lstStyle/>
        <a:p>
          <a:endParaRPr lang="en-US"/>
        </a:p>
      </dgm:t>
    </dgm:pt>
    <dgm:pt modelId="{E2AF3C59-A7C8-3640-99EF-BFE2F369975D}" type="pres">
      <dgm:prSet presAssocID="{B5398DB5-FEC4-7E45-9401-BE1AF4EA49E3}" presName="matrix" presStyleCnt="0">
        <dgm:presLayoutVars>
          <dgm:chMax val="1"/>
          <dgm:dir/>
          <dgm:resizeHandles val="exact"/>
        </dgm:presLayoutVars>
      </dgm:prSet>
      <dgm:spPr/>
      <dgm:t>
        <a:bodyPr/>
        <a:lstStyle/>
        <a:p>
          <a:endParaRPr lang="en-US"/>
        </a:p>
      </dgm:t>
    </dgm:pt>
    <dgm:pt modelId="{3E50F6AD-3053-9C4F-BC29-648BA1BD483E}" type="pres">
      <dgm:prSet presAssocID="{B5398DB5-FEC4-7E45-9401-BE1AF4EA49E3}" presName="diamond" presStyleLbl="bgShp" presStyleIdx="0" presStyleCnt="1"/>
      <dgm:spPr/>
    </dgm:pt>
    <dgm:pt modelId="{A09E9E99-BC73-7149-B6BD-5BBEF2041BDF}" type="pres">
      <dgm:prSet presAssocID="{B5398DB5-FEC4-7E45-9401-BE1AF4EA49E3}" presName="quad1" presStyleLbl="node1" presStyleIdx="0" presStyleCnt="4">
        <dgm:presLayoutVars>
          <dgm:chMax val="0"/>
          <dgm:chPref val="0"/>
          <dgm:bulletEnabled val="1"/>
        </dgm:presLayoutVars>
      </dgm:prSet>
      <dgm:spPr/>
      <dgm:t>
        <a:bodyPr/>
        <a:lstStyle/>
        <a:p>
          <a:endParaRPr lang="en-US"/>
        </a:p>
      </dgm:t>
    </dgm:pt>
    <dgm:pt modelId="{662A6D11-A7CC-ED46-9263-028DF96BCA33}" type="pres">
      <dgm:prSet presAssocID="{B5398DB5-FEC4-7E45-9401-BE1AF4EA49E3}" presName="quad2" presStyleLbl="node1" presStyleIdx="1" presStyleCnt="4">
        <dgm:presLayoutVars>
          <dgm:chMax val="0"/>
          <dgm:chPref val="0"/>
          <dgm:bulletEnabled val="1"/>
        </dgm:presLayoutVars>
      </dgm:prSet>
      <dgm:spPr/>
      <dgm:t>
        <a:bodyPr/>
        <a:lstStyle/>
        <a:p>
          <a:endParaRPr lang="en-US"/>
        </a:p>
      </dgm:t>
    </dgm:pt>
    <dgm:pt modelId="{96696AB6-0FAB-2E49-9007-56D6D26C1710}" type="pres">
      <dgm:prSet presAssocID="{B5398DB5-FEC4-7E45-9401-BE1AF4EA49E3}" presName="quad3" presStyleLbl="node1" presStyleIdx="2" presStyleCnt="4">
        <dgm:presLayoutVars>
          <dgm:chMax val="0"/>
          <dgm:chPref val="0"/>
          <dgm:bulletEnabled val="1"/>
        </dgm:presLayoutVars>
      </dgm:prSet>
      <dgm:spPr/>
      <dgm:t>
        <a:bodyPr/>
        <a:lstStyle/>
        <a:p>
          <a:endParaRPr lang="en-US"/>
        </a:p>
      </dgm:t>
    </dgm:pt>
    <dgm:pt modelId="{1CD2F4A6-34EA-7842-B7CC-7116548DB258}" type="pres">
      <dgm:prSet presAssocID="{B5398DB5-FEC4-7E45-9401-BE1AF4EA49E3}" presName="quad4" presStyleLbl="node1" presStyleIdx="3" presStyleCnt="4">
        <dgm:presLayoutVars>
          <dgm:chMax val="0"/>
          <dgm:chPref val="0"/>
          <dgm:bulletEnabled val="1"/>
        </dgm:presLayoutVars>
      </dgm:prSet>
      <dgm:spPr/>
      <dgm:t>
        <a:bodyPr/>
        <a:lstStyle/>
        <a:p>
          <a:endParaRPr lang="en-US"/>
        </a:p>
      </dgm:t>
    </dgm:pt>
  </dgm:ptLst>
  <dgm:cxnLst>
    <dgm:cxn modelId="{260F427C-9501-9245-AFC8-9B1A69E35F62}" type="presOf" srcId="{5823FF94-2CED-6642-83C9-5D2707B7636A}" destId="{96696AB6-0FAB-2E49-9007-56D6D26C1710}" srcOrd="0" destOrd="0" presId="urn:microsoft.com/office/officeart/2005/8/layout/matrix3"/>
    <dgm:cxn modelId="{9BB5B731-B989-9A40-96A5-8CCF4DB1D282}" srcId="{B5398DB5-FEC4-7E45-9401-BE1AF4EA49E3}" destId="{5823FF94-2CED-6642-83C9-5D2707B7636A}" srcOrd="2" destOrd="0" parTransId="{D6942C79-BB06-7B4B-AB60-6087F9C80158}" sibTransId="{629056D0-23EA-7F40-8A75-60B0602E7383}"/>
    <dgm:cxn modelId="{B9132170-067E-124F-8998-3E50EFE6CED2}" type="presOf" srcId="{B5398DB5-FEC4-7E45-9401-BE1AF4EA49E3}" destId="{E2AF3C59-A7C8-3640-99EF-BFE2F369975D}" srcOrd="0" destOrd="0" presId="urn:microsoft.com/office/officeart/2005/8/layout/matrix3"/>
    <dgm:cxn modelId="{E0D677C8-5514-6049-BC8F-A415FC56ADDD}" type="presOf" srcId="{03E77D45-7965-3746-89F0-D4B14AB78FF3}" destId="{662A6D11-A7CC-ED46-9263-028DF96BCA33}" srcOrd="0" destOrd="0" presId="urn:microsoft.com/office/officeart/2005/8/layout/matrix3"/>
    <dgm:cxn modelId="{06C98D9B-A4D3-9942-A888-077BB72ED2CD}" srcId="{B5398DB5-FEC4-7E45-9401-BE1AF4EA49E3}" destId="{AFA6E94D-C43B-EE44-AE56-21BB57250E49}" srcOrd="3" destOrd="0" parTransId="{5AF2A8D5-1E19-654F-9E85-A3F5F9982770}" sibTransId="{A6CC8148-1BA6-EF4A-8DC4-B90345CC6831}"/>
    <dgm:cxn modelId="{71FD3AD9-ED56-6C4D-8EE8-AD6E12404131}" srcId="{B5398DB5-FEC4-7E45-9401-BE1AF4EA49E3}" destId="{780485E5-8F53-2447-9BBB-26BF9E2932EF}" srcOrd="0" destOrd="0" parTransId="{935B5FA3-F910-1340-A386-5F5F5C24DBD7}" sibTransId="{07C938B3-F791-CD48-962C-8C6F7EAD17A9}"/>
    <dgm:cxn modelId="{E92C1445-F12E-BE45-B4B7-E057015E768E}" srcId="{B5398DB5-FEC4-7E45-9401-BE1AF4EA49E3}" destId="{03E77D45-7965-3746-89F0-D4B14AB78FF3}" srcOrd="1" destOrd="0" parTransId="{2C1E7E87-E146-5840-9171-D61DE2CD155C}" sibTransId="{6CE46FF0-A4C3-6B43-8A34-88E99CEDB3C1}"/>
    <dgm:cxn modelId="{3E776E06-BFD3-3246-80E4-261FDE23905A}" type="presOf" srcId="{780485E5-8F53-2447-9BBB-26BF9E2932EF}" destId="{A09E9E99-BC73-7149-B6BD-5BBEF2041BDF}" srcOrd="0" destOrd="0" presId="urn:microsoft.com/office/officeart/2005/8/layout/matrix3"/>
    <dgm:cxn modelId="{5F5989B7-C24D-B24B-8615-04C2AB876DB3}" type="presOf" srcId="{AFA6E94D-C43B-EE44-AE56-21BB57250E49}" destId="{1CD2F4A6-34EA-7842-B7CC-7116548DB258}" srcOrd="0" destOrd="0" presId="urn:microsoft.com/office/officeart/2005/8/layout/matrix3"/>
    <dgm:cxn modelId="{C41B1A2A-FDA7-A245-8E88-5704D5EE1048}" type="presParOf" srcId="{E2AF3C59-A7C8-3640-99EF-BFE2F369975D}" destId="{3E50F6AD-3053-9C4F-BC29-648BA1BD483E}" srcOrd="0" destOrd="0" presId="urn:microsoft.com/office/officeart/2005/8/layout/matrix3"/>
    <dgm:cxn modelId="{86D1BB2B-8361-F74B-9961-3570CEB2C98E}" type="presParOf" srcId="{E2AF3C59-A7C8-3640-99EF-BFE2F369975D}" destId="{A09E9E99-BC73-7149-B6BD-5BBEF2041BDF}" srcOrd="1" destOrd="0" presId="urn:microsoft.com/office/officeart/2005/8/layout/matrix3"/>
    <dgm:cxn modelId="{5BA6531F-5591-9449-97EB-09969E4711AA}" type="presParOf" srcId="{E2AF3C59-A7C8-3640-99EF-BFE2F369975D}" destId="{662A6D11-A7CC-ED46-9263-028DF96BCA33}" srcOrd="2" destOrd="0" presId="urn:microsoft.com/office/officeart/2005/8/layout/matrix3"/>
    <dgm:cxn modelId="{6CD49ED9-2D39-3C4F-8403-E14B01CF34E6}" type="presParOf" srcId="{E2AF3C59-A7C8-3640-99EF-BFE2F369975D}" destId="{96696AB6-0FAB-2E49-9007-56D6D26C1710}" srcOrd="3" destOrd="0" presId="urn:microsoft.com/office/officeart/2005/8/layout/matrix3"/>
    <dgm:cxn modelId="{0F4DED10-8595-6049-988C-F39275C449D5}" type="presParOf" srcId="{E2AF3C59-A7C8-3640-99EF-BFE2F369975D}" destId="{1CD2F4A6-34EA-7842-B7CC-7116548DB25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4E6E15-12BB-8C4D-BDF8-01D8E49300A9}"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A26CEAD2-4C3E-E243-AC4B-BDCC36BD8D12}">
      <dgm:prSet/>
      <dgm:spPr/>
      <dgm:t>
        <a:bodyPr/>
        <a:lstStyle/>
        <a:p>
          <a:pPr rtl="0"/>
          <a:r>
            <a:rPr lang="en-US" baseline="0" dirty="0" smtClean="0"/>
            <a:t>Node </a:t>
          </a:r>
          <a:br>
            <a:rPr lang="en-US" baseline="0" dirty="0" smtClean="0"/>
          </a:br>
          <a:r>
            <a:rPr lang="en-US" baseline="0" dirty="0" smtClean="0"/>
            <a:t>--debug</a:t>
          </a:r>
          <a:endParaRPr lang="en-US" dirty="0"/>
        </a:p>
      </dgm:t>
    </dgm:pt>
    <dgm:pt modelId="{ACE92172-043F-7A4D-8CCD-1327325954D6}" type="parTrans" cxnId="{BA33A25D-4DDE-3941-922B-C39F3FE28E38}">
      <dgm:prSet/>
      <dgm:spPr/>
      <dgm:t>
        <a:bodyPr/>
        <a:lstStyle/>
        <a:p>
          <a:endParaRPr lang="en-US"/>
        </a:p>
      </dgm:t>
    </dgm:pt>
    <dgm:pt modelId="{56DEE36B-BE9E-CC48-8D8B-BFDCCCC4F737}" type="sibTrans" cxnId="{BA33A25D-4DDE-3941-922B-C39F3FE28E38}">
      <dgm:prSet/>
      <dgm:spPr/>
      <dgm:t>
        <a:bodyPr/>
        <a:lstStyle/>
        <a:p>
          <a:endParaRPr lang="en-US"/>
        </a:p>
      </dgm:t>
    </dgm:pt>
    <dgm:pt modelId="{F6C25D47-BF74-944E-AE28-437B8ECBB69E}">
      <dgm:prSet/>
      <dgm:spPr/>
      <dgm:t>
        <a:bodyPr/>
        <a:lstStyle/>
        <a:p>
          <a:pPr rtl="0"/>
          <a:r>
            <a:rPr lang="en-US" baseline="0" smtClean="0"/>
            <a:t>node-inspector</a:t>
          </a:r>
          <a:endParaRPr lang="en-US"/>
        </a:p>
      </dgm:t>
    </dgm:pt>
    <dgm:pt modelId="{F0393882-BEAE-DD49-B7E7-69D7B1A8784B}" type="parTrans" cxnId="{0E883A1B-4CB0-C54E-8BBF-F1C76C66838A}">
      <dgm:prSet/>
      <dgm:spPr/>
      <dgm:t>
        <a:bodyPr/>
        <a:lstStyle/>
        <a:p>
          <a:endParaRPr lang="en-US"/>
        </a:p>
      </dgm:t>
    </dgm:pt>
    <dgm:pt modelId="{60196156-9EB9-274F-AD9A-99F7960113E6}" type="sibTrans" cxnId="{0E883A1B-4CB0-C54E-8BBF-F1C76C66838A}">
      <dgm:prSet/>
      <dgm:spPr/>
      <dgm:t>
        <a:bodyPr/>
        <a:lstStyle/>
        <a:p>
          <a:endParaRPr lang="en-US"/>
        </a:p>
      </dgm:t>
    </dgm:pt>
    <dgm:pt modelId="{79C617C0-0DDE-0B47-ABBC-85BFDF3BD3D8}">
      <dgm:prSet/>
      <dgm:spPr/>
      <dgm:t>
        <a:bodyPr/>
        <a:lstStyle/>
        <a:p>
          <a:pPr rtl="0"/>
          <a:r>
            <a:rPr lang="en-US" baseline="0" smtClean="0"/>
            <a:t>Nodemon</a:t>
          </a:r>
          <a:endParaRPr lang="en-US"/>
        </a:p>
      </dgm:t>
    </dgm:pt>
    <dgm:pt modelId="{E35A6BB7-0A07-1F45-B9E4-01B0CF45C49A}" type="parTrans" cxnId="{925B1875-C7D1-A14E-932E-A63CAEE973E7}">
      <dgm:prSet/>
      <dgm:spPr/>
      <dgm:t>
        <a:bodyPr/>
        <a:lstStyle/>
        <a:p>
          <a:endParaRPr lang="en-US"/>
        </a:p>
      </dgm:t>
    </dgm:pt>
    <dgm:pt modelId="{00B98E2E-51BE-6A4F-A3B4-F90F77A818E1}" type="sibTrans" cxnId="{925B1875-C7D1-A14E-932E-A63CAEE973E7}">
      <dgm:prSet/>
      <dgm:spPr/>
      <dgm:t>
        <a:bodyPr/>
        <a:lstStyle/>
        <a:p>
          <a:endParaRPr lang="en-US"/>
        </a:p>
      </dgm:t>
    </dgm:pt>
    <dgm:pt modelId="{80843026-EF53-434E-8F7E-C9BD07C0D488}">
      <dgm:prSet/>
      <dgm:spPr/>
      <dgm:t>
        <a:bodyPr/>
        <a:lstStyle/>
        <a:p>
          <a:pPr rtl="0"/>
          <a:r>
            <a:rPr lang="en-US" baseline="0" smtClean="0"/>
            <a:t>spy.js</a:t>
          </a:r>
          <a:endParaRPr lang="en-US"/>
        </a:p>
      </dgm:t>
    </dgm:pt>
    <dgm:pt modelId="{66AAD41B-0995-9B41-B55C-7CC51FCADFA0}" type="parTrans" cxnId="{B5350066-75FF-1849-9880-5F7561685FEA}">
      <dgm:prSet/>
      <dgm:spPr/>
      <dgm:t>
        <a:bodyPr/>
        <a:lstStyle/>
        <a:p>
          <a:endParaRPr lang="en-US"/>
        </a:p>
      </dgm:t>
    </dgm:pt>
    <dgm:pt modelId="{4B6AD514-8A1E-3445-B1F4-60C5D10B1516}" type="sibTrans" cxnId="{B5350066-75FF-1849-9880-5F7561685FEA}">
      <dgm:prSet/>
      <dgm:spPr/>
      <dgm:t>
        <a:bodyPr/>
        <a:lstStyle/>
        <a:p>
          <a:endParaRPr lang="en-US"/>
        </a:p>
      </dgm:t>
    </dgm:pt>
    <dgm:pt modelId="{19604F13-46BA-124A-A024-CEDF0DCEF0EA}" type="pres">
      <dgm:prSet presAssocID="{F24E6E15-12BB-8C4D-BDF8-01D8E49300A9}" presName="matrix" presStyleCnt="0">
        <dgm:presLayoutVars>
          <dgm:chMax val="1"/>
          <dgm:dir/>
          <dgm:resizeHandles val="exact"/>
        </dgm:presLayoutVars>
      </dgm:prSet>
      <dgm:spPr/>
      <dgm:t>
        <a:bodyPr/>
        <a:lstStyle/>
        <a:p>
          <a:endParaRPr lang="en-US"/>
        </a:p>
      </dgm:t>
    </dgm:pt>
    <dgm:pt modelId="{A2CFBB1F-83F0-B248-8575-FE1609C312C3}" type="pres">
      <dgm:prSet presAssocID="{F24E6E15-12BB-8C4D-BDF8-01D8E49300A9}" presName="diamond" presStyleLbl="bgShp" presStyleIdx="0" presStyleCnt="1"/>
      <dgm:spPr/>
    </dgm:pt>
    <dgm:pt modelId="{70852656-F908-A445-868B-9AB9FF73AA63}" type="pres">
      <dgm:prSet presAssocID="{F24E6E15-12BB-8C4D-BDF8-01D8E49300A9}" presName="quad1" presStyleLbl="node1" presStyleIdx="0" presStyleCnt="4">
        <dgm:presLayoutVars>
          <dgm:chMax val="0"/>
          <dgm:chPref val="0"/>
          <dgm:bulletEnabled val="1"/>
        </dgm:presLayoutVars>
      </dgm:prSet>
      <dgm:spPr/>
      <dgm:t>
        <a:bodyPr/>
        <a:lstStyle/>
        <a:p>
          <a:endParaRPr lang="en-US"/>
        </a:p>
      </dgm:t>
    </dgm:pt>
    <dgm:pt modelId="{D879F6AE-5ABD-124B-889C-F5BFC247E5AF}" type="pres">
      <dgm:prSet presAssocID="{F24E6E15-12BB-8C4D-BDF8-01D8E49300A9}" presName="quad2" presStyleLbl="node1" presStyleIdx="1" presStyleCnt="4">
        <dgm:presLayoutVars>
          <dgm:chMax val="0"/>
          <dgm:chPref val="0"/>
          <dgm:bulletEnabled val="1"/>
        </dgm:presLayoutVars>
      </dgm:prSet>
      <dgm:spPr/>
      <dgm:t>
        <a:bodyPr/>
        <a:lstStyle/>
        <a:p>
          <a:endParaRPr lang="en-US"/>
        </a:p>
      </dgm:t>
    </dgm:pt>
    <dgm:pt modelId="{D5873077-1DDF-0A4D-8863-0F907EC239B1}" type="pres">
      <dgm:prSet presAssocID="{F24E6E15-12BB-8C4D-BDF8-01D8E49300A9}" presName="quad3" presStyleLbl="node1" presStyleIdx="2" presStyleCnt="4">
        <dgm:presLayoutVars>
          <dgm:chMax val="0"/>
          <dgm:chPref val="0"/>
          <dgm:bulletEnabled val="1"/>
        </dgm:presLayoutVars>
      </dgm:prSet>
      <dgm:spPr/>
      <dgm:t>
        <a:bodyPr/>
        <a:lstStyle/>
        <a:p>
          <a:endParaRPr lang="en-US"/>
        </a:p>
      </dgm:t>
    </dgm:pt>
    <dgm:pt modelId="{CE0C4AE2-8E85-1446-95B2-2DD4F4A61743}" type="pres">
      <dgm:prSet presAssocID="{F24E6E15-12BB-8C4D-BDF8-01D8E49300A9}" presName="quad4" presStyleLbl="node1" presStyleIdx="3" presStyleCnt="4">
        <dgm:presLayoutVars>
          <dgm:chMax val="0"/>
          <dgm:chPref val="0"/>
          <dgm:bulletEnabled val="1"/>
        </dgm:presLayoutVars>
      </dgm:prSet>
      <dgm:spPr/>
      <dgm:t>
        <a:bodyPr/>
        <a:lstStyle/>
        <a:p>
          <a:endParaRPr lang="en-US"/>
        </a:p>
      </dgm:t>
    </dgm:pt>
  </dgm:ptLst>
  <dgm:cxnLst>
    <dgm:cxn modelId="{B0A728DF-2784-0449-92F9-74A93C0C4653}" type="presOf" srcId="{A26CEAD2-4C3E-E243-AC4B-BDCC36BD8D12}" destId="{70852656-F908-A445-868B-9AB9FF73AA63}" srcOrd="0" destOrd="0" presId="urn:microsoft.com/office/officeart/2005/8/layout/matrix3"/>
    <dgm:cxn modelId="{6B8C7B00-F996-3943-B21F-919DC1B2DF6F}" type="presOf" srcId="{F24E6E15-12BB-8C4D-BDF8-01D8E49300A9}" destId="{19604F13-46BA-124A-A024-CEDF0DCEF0EA}" srcOrd="0" destOrd="0" presId="urn:microsoft.com/office/officeart/2005/8/layout/matrix3"/>
    <dgm:cxn modelId="{662C6E13-8456-5647-8B95-3AABD62037A8}" type="presOf" srcId="{F6C25D47-BF74-944E-AE28-437B8ECBB69E}" destId="{D879F6AE-5ABD-124B-889C-F5BFC247E5AF}" srcOrd="0" destOrd="0" presId="urn:microsoft.com/office/officeart/2005/8/layout/matrix3"/>
    <dgm:cxn modelId="{BB108DEB-9C23-A14B-8FAC-4CDD156463FB}" type="presOf" srcId="{80843026-EF53-434E-8F7E-C9BD07C0D488}" destId="{CE0C4AE2-8E85-1446-95B2-2DD4F4A61743}" srcOrd="0" destOrd="0" presId="urn:microsoft.com/office/officeart/2005/8/layout/matrix3"/>
    <dgm:cxn modelId="{B5350066-75FF-1849-9880-5F7561685FEA}" srcId="{F24E6E15-12BB-8C4D-BDF8-01D8E49300A9}" destId="{80843026-EF53-434E-8F7E-C9BD07C0D488}" srcOrd="3" destOrd="0" parTransId="{66AAD41B-0995-9B41-B55C-7CC51FCADFA0}" sibTransId="{4B6AD514-8A1E-3445-B1F4-60C5D10B1516}"/>
    <dgm:cxn modelId="{CC2571C0-7F95-BB47-8EB7-6C45988A367E}" type="presOf" srcId="{79C617C0-0DDE-0B47-ABBC-85BFDF3BD3D8}" destId="{D5873077-1DDF-0A4D-8863-0F907EC239B1}" srcOrd="0" destOrd="0" presId="urn:microsoft.com/office/officeart/2005/8/layout/matrix3"/>
    <dgm:cxn modelId="{BA33A25D-4DDE-3941-922B-C39F3FE28E38}" srcId="{F24E6E15-12BB-8C4D-BDF8-01D8E49300A9}" destId="{A26CEAD2-4C3E-E243-AC4B-BDCC36BD8D12}" srcOrd="0" destOrd="0" parTransId="{ACE92172-043F-7A4D-8CCD-1327325954D6}" sibTransId="{56DEE36B-BE9E-CC48-8D8B-BFDCCCC4F737}"/>
    <dgm:cxn modelId="{925B1875-C7D1-A14E-932E-A63CAEE973E7}" srcId="{F24E6E15-12BB-8C4D-BDF8-01D8E49300A9}" destId="{79C617C0-0DDE-0B47-ABBC-85BFDF3BD3D8}" srcOrd="2" destOrd="0" parTransId="{E35A6BB7-0A07-1F45-B9E4-01B0CF45C49A}" sibTransId="{00B98E2E-51BE-6A4F-A3B4-F90F77A818E1}"/>
    <dgm:cxn modelId="{0E883A1B-4CB0-C54E-8BBF-F1C76C66838A}" srcId="{F24E6E15-12BB-8C4D-BDF8-01D8E49300A9}" destId="{F6C25D47-BF74-944E-AE28-437B8ECBB69E}" srcOrd="1" destOrd="0" parTransId="{F0393882-BEAE-DD49-B7E7-69D7B1A8784B}" sibTransId="{60196156-9EB9-274F-AD9A-99F7960113E6}"/>
    <dgm:cxn modelId="{36EB30C1-797F-AD4E-9E01-48D2C796612A}" type="presParOf" srcId="{19604F13-46BA-124A-A024-CEDF0DCEF0EA}" destId="{A2CFBB1F-83F0-B248-8575-FE1609C312C3}" srcOrd="0" destOrd="0" presId="urn:microsoft.com/office/officeart/2005/8/layout/matrix3"/>
    <dgm:cxn modelId="{0639C5DF-0E9B-C346-BD1C-6F3149308321}" type="presParOf" srcId="{19604F13-46BA-124A-A024-CEDF0DCEF0EA}" destId="{70852656-F908-A445-868B-9AB9FF73AA63}" srcOrd="1" destOrd="0" presId="urn:microsoft.com/office/officeart/2005/8/layout/matrix3"/>
    <dgm:cxn modelId="{D395F418-07F9-FA47-8544-49B042DE4679}" type="presParOf" srcId="{19604F13-46BA-124A-A024-CEDF0DCEF0EA}" destId="{D879F6AE-5ABD-124B-889C-F5BFC247E5AF}" srcOrd="2" destOrd="0" presId="urn:microsoft.com/office/officeart/2005/8/layout/matrix3"/>
    <dgm:cxn modelId="{95D04EA0-7A4B-9648-8CEB-5F831D0843C8}" type="presParOf" srcId="{19604F13-46BA-124A-A024-CEDF0DCEF0EA}" destId="{D5873077-1DDF-0A4D-8863-0F907EC239B1}" srcOrd="3" destOrd="0" presId="urn:microsoft.com/office/officeart/2005/8/layout/matrix3"/>
    <dgm:cxn modelId="{367826BF-A7CC-BA41-A0EF-0FB976BC3508}" type="presParOf" srcId="{19604F13-46BA-124A-A024-CEDF0DCEF0EA}" destId="{CE0C4AE2-8E85-1446-95B2-2DD4F4A6174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5A9C6-5A7F-8A46-8E9B-26914354A4C8}">
      <dsp:nvSpPr>
        <dsp:cNvPr id="0" name=""/>
        <dsp:cNvSpPr/>
      </dsp:nvSpPr>
      <dsp:spPr>
        <a:xfrm>
          <a:off x="1518984" y="3358"/>
          <a:ext cx="4213919" cy="2528351"/>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baseline="0" dirty="0" smtClean="0"/>
            <a:t>Node</a:t>
          </a:r>
          <a:endParaRPr lang="en-US" sz="6500" kern="1200" dirty="0"/>
        </a:p>
      </dsp:txBody>
      <dsp:txXfrm>
        <a:off x="1518984" y="3358"/>
        <a:ext cx="4213919" cy="2528351"/>
      </dsp:txXfrm>
    </dsp:sp>
    <dsp:sp modelId="{88E9D925-05DA-A74A-8F67-6039773FF86A}">
      <dsp:nvSpPr>
        <dsp:cNvPr id="0" name=""/>
        <dsp:cNvSpPr/>
      </dsp:nvSpPr>
      <dsp:spPr>
        <a:xfrm>
          <a:off x="6154295" y="3358"/>
          <a:ext cx="4213919" cy="2528351"/>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baseline="0" dirty="0" smtClean="0"/>
            <a:t>V8</a:t>
          </a:r>
          <a:endParaRPr lang="en-US" sz="6500" kern="1200" dirty="0"/>
        </a:p>
      </dsp:txBody>
      <dsp:txXfrm>
        <a:off x="6154295" y="3358"/>
        <a:ext cx="4213919" cy="2528351"/>
      </dsp:txXfrm>
    </dsp:sp>
    <dsp:sp modelId="{197F4ADF-F508-DC4E-BB4B-32D37D77E195}">
      <dsp:nvSpPr>
        <dsp:cNvPr id="0" name=""/>
        <dsp:cNvSpPr/>
      </dsp:nvSpPr>
      <dsp:spPr>
        <a:xfrm>
          <a:off x="3836640" y="2953101"/>
          <a:ext cx="4213919" cy="2528351"/>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kern="1200" baseline="0" dirty="0" smtClean="0"/>
            <a:t>NPM</a:t>
          </a:r>
          <a:endParaRPr lang="en-US" sz="6500" kern="1200" dirty="0"/>
        </a:p>
      </dsp:txBody>
      <dsp:txXfrm>
        <a:off x="3836640" y="2953101"/>
        <a:ext cx="4213919" cy="2528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0F6AD-3053-9C4F-BC29-648BA1BD483E}">
      <dsp:nvSpPr>
        <dsp:cNvPr id="0" name=""/>
        <dsp:cNvSpPr/>
      </dsp:nvSpPr>
      <dsp:spPr>
        <a:xfrm>
          <a:off x="3239293" y="0"/>
          <a:ext cx="5408612" cy="540861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09E9E99-BC73-7149-B6BD-5BBEF2041BDF}">
      <dsp:nvSpPr>
        <dsp:cNvPr id="0" name=""/>
        <dsp:cNvSpPr/>
      </dsp:nvSpPr>
      <dsp:spPr>
        <a:xfrm>
          <a:off x="3753112" y="513818"/>
          <a:ext cx="2109358" cy="2109358"/>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baseline="0" smtClean="0"/>
            <a:t>Connect</a:t>
          </a:r>
          <a:endParaRPr lang="en-US" sz="3500" kern="1200"/>
        </a:p>
      </dsp:txBody>
      <dsp:txXfrm>
        <a:off x="3856082" y="616788"/>
        <a:ext cx="1903418" cy="1903418"/>
      </dsp:txXfrm>
    </dsp:sp>
    <dsp:sp modelId="{662A6D11-A7CC-ED46-9263-028DF96BCA33}">
      <dsp:nvSpPr>
        <dsp:cNvPr id="0" name=""/>
        <dsp:cNvSpPr/>
      </dsp:nvSpPr>
      <dsp:spPr>
        <a:xfrm>
          <a:off x="6024729" y="513818"/>
          <a:ext cx="2109358" cy="2109358"/>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baseline="0" smtClean="0"/>
            <a:t>Express</a:t>
          </a:r>
          <a:endParaRPr lang="en-US" sz="3500" kern="1200"/>
        </a:p>
      </dsp:txBody>
      <dsp:txXfrm>
        <a:off x="6127699" y="616788"/>
        <a:ext cx="1903418" cy="1903418"/>
      </dsp:txXfrm>
    </dsp:sp>
    <dsp:sp modelId="{96696AB6-0FAB-2E49-9007-56D6D26C1710}">
      <dsp:nvSpPr>
        <dsp:cNvPr id="0" name=""/>
        <dsp:cNvSpPr/>
      </dsp:nvSpPr>
      <dsp:spPr>
        <a:xfrm>
          <a:off x="3753112" y="2785435"/>
          <a:ext cx="2109358" cy="2109358"/>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baseline="0" smtClean="0"/>
            <a:t>MVC</a:t>
          </a:r>
          <a:endParaRPr lang="en-US" sz="3500" kern="1200"/>
        </a:p>
      </dsp:txBody>
      <dsp:txXfrm>
        <a:off x="3856082" y="2888405"/>
        <a:ext cx="1903418" cy="1903418"/>
      </dsp:txXfrm>
    </dsp:sp>
    <dsp:sp modelId="{1CD2F4A6-34EA-7842-B7CC-7116548DB258}">
      <dsp:nvSpPr>
        <dsp:cNvPr id="0" name=""/>
        <dsp:cNvSpPr/>
      </dsp:nvSpPr>
      <dsp:spPr>
        <a:xfrm>
          <a:off x="6024729" y="2785435"/>
          <a:ext cx="2109358" cy="2109358"/>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baseline="0" smtClean="0"/>
            <a:t>APIs</a:t>
          </a:r>
          <a:endParaRPr lang="en-US" sz="3500" kern="1200"/>
        </a:p>
      </dsp:txBody>
      <dsp:txXfrm>
        <a:off x="6127699" y="2888405"/>
        <a:ext cx="1903418" cy="1903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FBB1F-83F0-B248-8575-FE1609C312C3}">
      <dsp:nvSpPr>
        <dsp:cNvPr id="0" name=""/>
        <dsp:cNvSpPr/>
      </dsp:nvSpPr>
      <dsp:spPr>
        <a:xfrm>
          <a:off x="3201193" y="0"/>
          <a:ext cx="5484812" cy="548481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0852656-F908-A445-868B-9AB9FF73AA63}">
      <dsp:nvSpPr>
        <dsp:cNvPr id="0" name=""/>
        <dsp:cNvSpPr/>
      </dsp:nvSpPr>
      <dsp:spPr>
        <a:xfrm>
          <a:off x="3722251" y="521057"/>
          <a:ext cx="2139076" cy="2139076"/>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baseline="0" dirty="0" smtClean="0"/>
            <a:t>Node </a:t>
          </a:r>
          <a:br>
            <a:rPr lang="en-US" sz="3000" kern="1200" baseline="0" dirty="0" smtClean="0"/>
          </a:br>
          <a:r>
            <a:rPr lang="en-US" sz="3000" kern="1200" baseline="0" dirty="0" smtClean="0"/>
            <a:t>--debug</a:t>
          </a:r>
          <a:endParaRPr lang="en-US" sz="3000" kern="1200" dirty="0"/>
        </a:p>
      </dsp:txBody>
      <dsp:txXfrm>
        <a:off x="3826672" y="625478"/>
        <a:ext cx="1930234" cy="1930234"/>
      </dsp:txXfrm>
    </dsp:sp>
    <dsp:sp modelId="{D879F6AE-5ABD-124B-889C-F5BFC247E5AF}">
      <dsp:nvSpPr>
        <dsp:cNvPr id="0" name=""/>
        <dsp:cNvSpPr/>
      </dsp:nvSpPr>
      <dsp:spPr>
        <a:xfrm>
          <a:off x="6025872" y="521057"/>
          <a:ext cx="2139076" cy="2139076"/>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baseline="0" smtClean="0"/>
            <a:t>node-inspector</a:t>
          </a:r>
          <a:endParaRPr lang="en-US" sz="3000" kern="1200"/>
        </a:p>
      </dsp:txBody>
      <dsp:txXfrm>
        <a:off x="6130293" y="625478"/>
        <a:ext cx="1930234" cy="1930234"/>
      </dsp:txXfrm>
    </dsp:sp>
    <dsp:sp modelId="{D5873077-1DDF-0A4D-8863-0F907EC239B1}">
      <dsp:nvSpPr>
        <dsp:cNvPr id="0" name=""/>
        <dsp:cNvSpPr/>
      </dsp:nvSpPr>
      <dsp:spPr>
        <a:xfrm>
          <a:off x="3722251" y="2824678"/>
          <a:ext cx="2139076" cy="2139076"/>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baseline="0" smtClean="0"/>
            <a:t>Nodemon</a:t>
          </a:r>
          <a:endParaRPr lang="en-US" sz="3000" kern="1200"/>
        </a:p>
      </dsp:txBody>
      <dsp:txXfrm>
        <a:off x="3826672" y="2929099"/>
        <a:ext cx="1930234" cy="1930234"/>
      </dsp:txXfrm>
    </dsp:sp>
    <dsp:sp modelId="{CE0C4AE2-8E85-1446-95B2-2DD4F4A61743}">
      <dsp:nvSpPr>
        <dsp:cNvPr id="0" name=""/>
        <dsp:cNvSpPr/>
      </dsp:nvSpPr>
      <dsp:spPr>
        <a:xfrm>
          <a:off x="6025872" y="2824678"/>
          <a:ext cx="2139076" cy="2139076"/>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baseline="0" smtClean="0"/>
            <a:t>spy.js</a:t>
          </a:r>
          <a:endParaRPr lang="en-US" sz="3000" kern="1200"/>
        </a:p>
      </dsp:txBody>
      <dsp:txXfrm>
        <a:off x="6130293" y="2929099"/>
        <a:ext cx="1930234" cy="19302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4/15/15 5:41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4/15/15 5:41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4/15/15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4/15/15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4/15/15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7475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4/15/15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016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theme" Target="../theme/theme2.xml"/><Relationship Id="rId15" Type="http://schemas.openxmlformats.org/officeDocument/2006/relationships/image" Target="../media/image1.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web/webmatrix" TargetMode="External"/><Relationship Id="rId4" Type="http://schemas.openxmlformats.org/officeDocument/2006/relationships/hyperlink" Target="https://www.jetbrains.com/webstorm" TargetMode="External"/><Relationship Id="rId5" Type="http://schemas.openxmlformats.org/officeDocument/2006/relationships/hyperlink" Target="http://brackets.io/" TargetMode="External"/><Relationship Id="rId1" Type="http://schemas.openxmlformats.org/officeDocument/2006/relationships/slideLayout" Target="../slideLayouts/slideLayout3.xml"/><Relationship Id="rId2" Type="http://schemas.openxmlformats.org/officeDocument/2006/relationships/hyperlink" Target="https://www.visualstudio.com/en-us/explore/node-js-v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iojs.org/" TargetMode="External"/><Relationship Id="rId4" Type="http://schemas.openxmlformats.org/officeDocument/2006/relationships/hyperlink" Target="https://github.com/andrewconnell/pres-o365-node" TargetMode="External"/><Relationship Id="rId1" Type="http://schemas.openxmlformats.org/officeDocument/2006/relationships/slideLayout" Target="../slideLayouts/slideLayout3.xml"/><Relationship Id="rId2" Type="http://schemas.openxmlformats.org/officeDocument/2006/relationships/hyperlink" Target="https://nodejs.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nodejs.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aconn.me/1Gxy9hL" TargetMode="External"/><Relationship Id="rId4" Type="http://schemas.openxmlformats.org/officeDocument/2006/relationships/hyperlink" Target="http://aconn.me/1HZWz0w" TargetMode="External"/><Relationship Id="rId5" Type="http://schemas.openxmlformats.org/officeDocument/2006/relationships/hyperlink" Target="http://aconn.me/1DsFZqx" TargetMode="External"/><Relationship Id="rId6" Type="http://schemas.openxmlformats.org/officeDocument/2006/relationships/hyperlink" Target="http://aconn.me/1NZNs1S" TargetMode="External"/><Relationship Id="rId7" Type="http://schemas.openxmlformats.org/officeDocument/2006/relationships/hyperlink" Target="http://aconn.me/1OjCPsI" TargetMode="External"/><Relationship Id="rId1" Type="http://schemas.openxmlformats.org/officeDocument/2006/relationships/slideLayout" Target="../slideLayouts/slideLayout3.xml"/><Relationship Id="rId2" Type="http://schemas.openxmlformats.org/officeDocument/2006/relationships/hyperlink" Target="http://aconn.me/1HZWEl2"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hyperlink" Target="https://iojs.org/en/index.html" TargetMode="External"/><Relationship Id="rId4" Type="http://schemas.openxmlformats.org/officeDocument/2006/relationships/hyperlink" Target="http://aconn.me/1NZQvHl" TargetMode="External"/><Relationship Id="rId1" Type="http://schemas.openxmlformats.org/officeDocument/2006/relationships/slideLayout" Target="../slideLayouts/slideLayout3.xml"/><Relationship Id="rId2" Type="http://schemas.openxmlformats.org/officeDocument/2006/relationships/hyperlink" Target="https://nodejs.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42782"/>
          </a:xfrm>
        </p:spPr>
        <p:txBody>
          <a:bodyPr/>
          <a:lstStyle/>
          <a:p>
            <a:r>
              <a:rPr lang="en-US" dirty="0" smtClean="0"/>
              <a:t>One language used from server to client</a:t>
            </a:r>
          </a:p>
          <a:p>
            <a:r>
              <a:rPr lang="en-US" dirty="0" smtClean="0"/>
              <a:t>Same language used in projects &amp; ecosystem around the projects</a:t>
            </a:r>
          </a:p>
          <a:p>
            <a:pPr lvl="1"/>
            <a:r>
              <a:rPr lang="en-US" dirty="0" smtClean="0"/>
              <a:t>Build process</a:t>
            </a:r>
          </a:p>
          <a:p>
            <a:pPr lvl="1"/>
            <a:r>
              <a:rPr lang="en-US" dirty="0" smtClean="0"/>
              <a:t>Developer tooling</a:t>
            </a:r>
          </a:p>
          <a:p>
            <a:pPr lvl="1"/>
            <a:r>
              <a:rPr lang="en-US" dirty="0" smtClean="0"/>
              <a:t>System configuration</a:t>
            </a:r>
          </a:p>
          <a:p>
            <a:r>
              <a:rPr lang="en-US" dirty="0" smtClean="0"/>
              <a:t>Cross platform</a:t>
            </a:r>
          </a:p>
          <a:p>
            <a:r>
              <a:rPr lang="en-US" dirty="0" smtClean="0"/>
              <a:t>Built for network &amp; I/O bound operations</a:t>
            </a:r>
            <a:endParaRPr lang="en-US" dirty="0"/>
          </a:p>
        </p:txBody>
      </p:sp>
      <p:sp>
        <p:nvSpPr>
          <p:cNvPr id="3" name="Title 2"/>
          <p:cNvSpPr>
            <a:spLocks noGrp="1"/>
          </p:cNvSpPr>
          <p:nvPr>
            <p:ph type="title"/>
          </p:nvPr>
        </p:nvSpPr>
        <p:spPr/>
        <p:txBody>
          <a:bodyPr/>
          <a:lstStyle/>
          <a:p>
            <a:r>
              <a:rPr lang="en-US" dirty="0" smtClean="0"/>
              <a:t>Appeal of </a:t>
            </a:r>
            <a:r>
              <a:rPr lang="en-US" dirty="0" err="1" smtClean="0"/>
              <a:t>Node.js</a:t>
            </a:r>
            <a:r>
              <a:rPr lang="en-US" dirty="0" smtClean="0"/>
              <a:t> &amp; </a:t>
            </a:r>
            <a:r>
              <a:rPr lang="en-US" dirty="0" err="1" smtClean="0"/>
              <a:t>io.js</a:t>
            </a:r>
            <a:endParaRPr lang="en-US" dirty="0"/>
          </a:p>
        </p:txBody>
      </p:sp>
    </p:spTree>
    <p:extLst>
      <p:ext uri="{BB962C8B-B14F-4D97-AF65-F5344CB8AC3E}">
        <p14:creationId xmlns:p14="http://schemas.microsoft.com/office/powerpoint/2010/main" val="12497487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Developer Tooling for </a:t>
            </a:r>
            <a:r>
              <a:rPr lang="en-US" dirty="0" err="1" smtClean="0"/>
              <a:t>Node.js</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3524062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884688"/>
          </a:xfrm>
        </p:spPr>
        <p:txBody>
          <a:bodyPr/>
          <a:lstStyle/>
          <a:p>
            <a:r>
              <a:rPr lang="en-US" dirty="0" smtClean="0"/>
              <a:t>Visual Studio</a:t>
            </a:r>
          </a:p>
          <a:p>
            <a:pPr lvl="1"/>
            <a:r>
              <a:rPr lang="en-US" dirty="0" err="1" smtClean="0"/>
              <a:t>Node.js</a:t>
            </a:r>
            <a:r>
              <a:rPr lang="en-US" dirty="0" smtClean="0"/>
              <a:t> Tools for Visual Studio</a:t>
            </a:r>
          </a:p>
          <a:p>
            <a:pPr lvl="1"/>
            <a:r>
              <a:rPr lang="en-US" dirty="0">
                <a:hlinkClick r:id="rId2"/>
              </a:rPr>
              <a:t>https://</a:t>
            </a:r>
            <a:r>
              <a:rPr lang="en-US" dirty="0" smtClean="0">
                <a:hlinkClick r:id="rId2"/>
              </a:rPr>
              <a:t>www.visualstudio.com/en-us/explore/node-js-vs</a:t>
            </a:r>
            <a:endParaRPr lang="en-US" dirty="0" smtClean="0"/>
          </a:p>
          <a:p>
            <a:r>
              <a:rPr lang="en-US" dirty="0" err="1" smtClean="0"/>
              <a:t>WebMatrix</a:t>
            </a:r>
            <a:endParaRPr lang="en-US" dirty="0" smtClean="0"/>
          </a:p>
          <a:p>
            <a:pPr lvl="1"/>
            <a:r>
              <a:rPr lang="en-US" dirty="0">
                <a:hlinkClick r:id="rId3"/>
              </a:rPr>
              <a:t>http://</a:t>
            </a:r>
            <a:r>
              <a:rPr lang="en-US" dirty="0" smtClean="0">
                <a:hlinkClick r:id="rId3"/>
              </a:rPr>
              <a:t>www.microsoft.com/web/webmatrix</a:t>
            </a:r>
            <a:r>
              <a:rPr lang="en-US" dirty="0"/>
              <a:t> </a:t>
            </a:r>
          </a:p>
          <a:p>
            <a:r>
              <a:rPr lang="en-US" dirty="0" err="1" smtClean="0"/>
              <a:t>WebStorm</a:t>
            </a:r>
            <a:endParaRPr lang="en-US" dirty="0" smtClean="0"/>
          </a:p>
          <a:p>
            <a:pPr lvl="1"/>
            <a:r>
              <a:rPr lang="en-US" dirty="0">
                <a:hlinkClick r:id="rId4"/>
              </a:rPr>
              <a:t>https://</a:t>
            </a:r>
            <a:r>
              <a:rPr lang="en-US" dirty="0" smtClean="0">
                <a:hlinkClick r:id="rId4"/>
              </a:rPr>
              <a:t>www.jetbrains.com/webstorm</a:t>
            </a:r>
            <a:endParaRPr lang="en-US" dirty="0" smtClean="0"/>
          </a:p>
          <a:p>
            <a:r>
              <a:rPr lang="en-US" dirty="0" smtClean="0"/>
              <a:t>Brackets</a:t>
            </a:r>
          </a:p>
          <a:p>
            <a:pPr lvl="1"/>
            <a:r>
              <a:rPr lang="en-US" dirty="0" smtClean="0"/>
              <a:t>Open source – written in JavaScript &amp; </a:t>
            </a:r>
            <a:r>
              <a:rPr lang="en-US" dirty="0" err="1" smtClean="0"/>
              <a:t>Node.js</a:t>
            </a:r>
            <a:r>
              <a:rPr lang="en-US" dirty="0" smtClean="0"/>
              <a:t>!</a:t>
            </a:r>
          </a:p>
          <a:p>
            <a:pPr lvl="1"/>
            <a:r>
              <a:rPr lang="en-US" dirty="0">
                <a:hlinkClick r:id="rId5"/>
              </a:rPr>
              <a:t>http://</a:t>
            </a:r>
            <a:r>
              <a:rPr lang="en-US" dirty="0" smtClean="0">
                <a:hlinkClick r:id="rId5"/>
              </a:rPr>
              <a:t>brackets.io</a:t>
            </a:r>
            <a:endParaRPr lang="en-US" dirty="0" smtClean="0"/>
          </a:p>
          <a:p>
            <a:r>
              <a:rPr lang="en-US" dirty="0" smtClean="0"/>
              <a:t>Any text editor</a:t>
            </a:r>
          </a:p>
        </p:txBody>
      </p:sp>
      <p:sp>
        <p:nvSpPr>
          <p:cNvPr id="4" name="Title 3"/>
          <p:cNvSpPr>
            <a:spLocks noGrp="1"/>
          </p:cNvSpPr>
          <p:nvPr>
            <p:ph type="title"/>
          </p:nvPr>
        </p:nvSpPr>
        <p:spPr/>
        <p:txBody>
          <a:bodyPr/>
          <a:lstStyle/>
          <a:p>
            <a:r>
              <a:rPr lang="en-US" dirty="0" err="1" smtClean="0"/>
              <a:t>Node.js</a:t>
            </a:r>
            <a:r>
              <a:rPr lang="en-US" dirty="0" smtClean="0"/>
              <a:t> Developer Tooling Options</a:t>
            </a:r>
            <a:endParaRPr lang="en-US" dirty="0"/>
          </a:p>
        </p:txBody>
      </p:sp>
    </p:spTree>
    <p:extLst>
      <p:ext uri="{BB962C8B-B14F-4D97-AF65-F5344CB8AC3E}">
        <p14:creationId xmlns:p14="http://schemas.microsoft.com/office/powerpoint/2010/main" val="20672470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Developing Node</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211390388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558581086"/>
              </p:ext>
            </p:extLst>
          </p:nvPr>
        </p:nvGraphicFramePr>
        <p:xfrm>
          <a:off x="274638" y="1212850"/>
          <a:ext cx="11887200" cy="5408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err="1" smtClean="0"/>
              <a:t>Node.js</a:t>
            </a:r>
            <a:r>
              <a:rPr lang="en-US" dirty="0" smtClean="0"/>
              <a:t> for Websites &amp; Web APIs</a:t>
            </a:r>
            <a:endParaRPr lang="en-US" dirty="0"/>
          </a:p>
        </p:txBody>
      </p:sp>
    </p:spTree>
    <p:extLst>
      <p:ext uri="{BB962C8B-B14F-4D97-AF65-F5344CB8AC3E}">
        <p14:creationId xmlns:p14="http://schemas.microsoft.com/office/powerpoint/2010/main" val="3310162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921621"/>
          </a:xfrm>
        </p:spPr>
        <p:txBody>
          <a:bodyPr/>
          <a:lstStyle/>
          <a:p>
            <a:r>
              <a:rPr lang="en-US" dirty="0" smtClean="0"/>
              <a:t>HTTP Middleware for </a:t>
            </a:r>
            <a:r>
              <a:rPr lang="en-US" dirty="0" err="1" smtClean="0"/>
              <a:t>Node.js</a:t>
            </a:r>
            <a:endParaRPr lang="en-US" dirty="0" smtClean="0"/>
          </a:p>
          <a:p>
            <a:pPr marL="0" indent="0">
              <a:buNone/>
            </a:pPr>
            <a:r>
              <a:rPr lang="en-US" sz="3200" dirty="0">
                <a:latin typeface="Courier New" charset="0"/>
                <a:ea typeface="Courier New" charset="0"/>
                <a:cs typeface="Courier New" charset="0"/>
              </a:rPr>
              <a:t>	</a:t>
            </a:r>
            <a:r>
              <a:rPr lang="en-US" sz="3200" dirty="0" err="1" smtClean="0">
                <a:latin typeface="Courier New" charset="0"/>
                <a:ea typeface="Courier New" charset="0"/>
                <a:cs typeface="Courier New" charset="0"/>
              </a:rPr>
              <a:t>var</a:t>
            </a:r>
            <a:r>
              <a:rPr lang="en-US" sz="3200" dirty="0" smtClean="0">
                <a:latin typeface="Courier New" charset="0"/>
                <a:ea typeface="Courier New" charset="0"/>
                <a:cs typeface="Courier New" charset="0"/>
              </a:rPr>
              <a:t> app = connect();</a:t>
            </a:r>
          </a:p>
          <a:p>
            <a:r>
              <a:rPr lang="en-US" dirty="0" smtClean="0"/>
              <a:t>Facilitates simple request &amp; response</a:t>
            </a:r>
          </a:p>
          <a:p>
            <a:r>
              <a:rPr lang="en-US" dirty="0" smtClean="0"/>
              <a:t>Extensible HTTP server framework using plugins</a:t>
            </a:r>
          </a:p>
          <a:p>
            <a:r>
              <a:rPr lang="en-US" dirty="0" smtClean="0"/>
              <a:t>Plugins = Middleware</a:t>
            </a:r>
          </a:p>
          <a:p>
            <a:pPr lvl="1"/>
            <a:r>
              <a:rPr lang="en-US" dirty="0" smtClean="0"/>
              <a:t>Code that is added as a stack</a:t>
            </a:r>
          </a:p>
          <a:p>
            <a:pPr lvl="1"/>
            <a:r>
              <a:rPr lang="en-US" dirty="0" smtClean="0"/>
              <a:t>Incoming requests execute each middleware one-by-one</a:t>
            </a:r>
          </a:p>
          <a:p>
            <a:pPr lvl="1"/>
            <a:r>
              <a:rPr lang="en-US" dirty="0" smtClean="0"/>
              <a:t>Continues until middleware doesn’t call next()</a:t>
            </a:r>
          </a:p>
          <a:p>
            <a:pPr lvl="1"/>
            <a:r>
              <a:rPr lang="en-US" dirty="0" smtClean="0"/>
              <a:t>Use middleware by executing:</a:t>
            </a:r>
          </a:p>
          <a:p>
            <a:pPr marL="342900" lvl="1" indent="0">
              <a:buNone/>
            </a:pPr>
            <a:r>
              <a:rPr lang="en-US" sz="3200" dirty="0">
                <a:latin typeface="Courier New" charset="0"/>
                <a:ea typeface="Courier New" charset="0"/>
                <a:cs typeface="Courier New" charset="0"/>
              </a:rPr>
              <a:t>	</a:t>
            </a:r>
            <a:r>
              <a:rPr lang="en-US" sz="3200" dirty="0" err="1" smtClean="0">
                <a:latin typeface="Courier New" charset="0"/>
                <a:ea typeface="Courier New" charset="0"/>
                <a:cs typeface="Courier New" charset="0"/>
              </a:rPr>
              <a:t>app.use</a:t>
            </a:r>
            <a:r>
              <a:rPr lang="en-US" sz="3200" dirty="0" smtClean="0">
                <a:latin typeface="Courier New" charset="0"/>
                <a:ea typeface="Courier New" charset="0"/>
                <a:cs typeface="Courier New" charset="0"/>
              </a:rPr>
              <a:t>(‘/foo’, </a:t>
            </a:r>
            <a:br>
              <a:rPr lang="en-US" sz="3200" dirty="0" smtClean="0">
                <a:latin typeface="Courier New" charset="0"/>
                <a:ea typeface="Courier New" charset="0"/>
                <a:cs typeface="Courier New" charset="0"/>
              </a:rPr>
            </a:br>
            <a:r>
              <a:rPr lang="en-US" sz="3200" dirty="0" smtClean="0">
                <a:latin typeface="Courier New" charset="0"/>
                <a:ea typeface="Courier New" charset="0"/>
                <a:cs typeface="Courier New" charset="0"/>
              </a:rPr>
              <a:t>		function mw(</a:t>
            </a:r>
            <a:r>
              <a:rPr lang="en-US" sz="3200" dirty="0" err="1" smtClean="0">
                <a:latin typeface="Courier New" charset="0"/>
                <a:ea typeface="Courier New" charset="0"/>
                <a:cs typeface="Courier New" charset="0"/>
              </a:rPr>
              <a:t>req</a:t>
            </a:r>
            <a:r>
              <a:rPr lang="en-US" sz="3200" dirty="0" smtClean="0">
                <a:latin typeface="Courier New" charset="0"/>
                <a:ea typeface="Courier New" charset="0"/>
                <a:cs typeface="Courier New" charset="0"/>
              </a:rPr>
              <a:t>, res, next){next();});</a:t>
            </a:r>
            <a:endParaRPr lang="en-US" sz="3200" dirty="0">
              <a:latin typeface="Courier New" charset="0"/>
              <a:ea typeface="Courier New" charset="0"/>
              <a:cs typeface="Courier New" charset="0"/>
            </a:endParaRPr>
          </a:p>
        </p:txBody>
      </p:sp>
      <p:sp>
        <p:nvSpPr>
          <p:cNvPr id="3" name="Title 2"/>
          <p:cNvSpPr>
            <a:spLocks noGrp="1"/>
          </p:cNvSpPr>
          <p:nvPr>
            <p:ph type="title"/>
          </p:nvPr>
        </p:nvSpPr>
        <p:spPr/>
        <p:txBody>
          <a:bodyPr/>
          <a:lstStyle/>
          <a:p>
            <a:r>
              <a:rPr lang="en-US" dirty="0" smtClean="0"/>
              <a:t>Connect</a:t>
            </a:r>
            <a:endParaRPr lang="en-US" dirty="0"/>
          </a:p>
        </p:txBody>
      </p:sp>
    </p:spTree>
    <p:extLst>
      <p:ext uri="{BB962C8B-B14F-4D97-AF65-F5344CB8AC3E}">
        <p14:creationId xmlns:p14="http://schemas.microsoft.com/office/powerpoint/2010/main" val="117598987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smtClean="0"/>
              <a:t>Minimalist web framework</a:t>
            </a:r>
          </a:p>
          <a:p>
            <a:r>
              <a:rPr lang="en-US" dirty="0" smtClean="0"/>
              <a:t>Built on Connect</a:t>
            </a:r>
          </a:p>
          <a:p>
            <a:r>
              <a:rPr lang="en-US" dirty="0" err="1" smtClean="0"/>
              <a:t>Unopionated</a:t>
            </a:r>
            <a:endParaRPr lang="en-US" dirty="0" smtClean="0"/>
          </a:p>
          <a:p>
            <a:r>
              <a:rPr lang="en-US" dirty="0" smtClean="0"/>
              <a:t>Developers write all the plumbing code</a:t>
            </a:r>
          </a:p>
          <a:p>
            <a:r>
              <a:rPr lang="en-US" dirty="0" smtClean="0"/>
              <a:t>Extensible – multiple MVC framework options</a:t>
            </a:r>
            <a:endParaRPr lang="en-US" dirty="0"/>
          </a:p>
        </p:txBody>
      </p:sp>
      <p:sp>
        <p:nvSpPr>
          <p:cNvPr id="3" name="Title 2"/>
          <p:cNvSpPr>
            <a:spLocks noGrp="1"/>
          </p:cNvSpPr>
          <p:nvPr>
            <p:ph type="title"/>
          </p:nvPr>
        </p:nvSpPr>
        <p:spPr/>
        <p:txBody>
          <a:bodyPr/>
          <a:lstStyle/>
          <a:p>
            <a:r>
              <a:rPr lang="en-US" dirty="0" smtClean="0"/>
              <a:t>Express</a:t>
            </a:r>
            <a:endParaRPr lang="en-US" dirty="0"/>
          </a:p>
        </p:txBody>
      </p:sp>
    </p:spTree>
    <p:extLst>
      <p:ext uri="{BB962C8B-B14F-4D97-AF65-F5344CB8AC3E}">
        <p14:creationId xmlns:p14="http://schemas.microsoft.com/office/powerpoint/2010/main" val="135366877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smtClean="0"/>
              <a:t>Jade</a:t>
            </a:r>
          </a:p>
          <a:p>
            <a:pPr lvl="1"/>
            <a:r>
              <a:rPr lang="en-US" dirty="0" smtClean="0"/>
              <a:t>Unique HTML shorthand syntax</a:t>
            </a:r>
          </a:p>
          <a:p>
            <a:r>
              <a:rPr lang="en-US" dirty="0" smtClean="0"/>
              <a:t>EJS</a:t>
            </a:r>
          </a:p>
          <a:p>
            <a:pPr lvl="1"/>
            <a:r>
              <a:rPr lang="en-US" dirty="0" smtClean="0"/>
              <a:t>Embedded JavaScript</a:t>
            </a:r>
          </a:p>
          <a:p>
            <a:r>
              <a:rPr lang="en-US" dirty="0" err="1" smtClean="0"/>
              <a:t>Vash</a:t>
            </a:r>
            <a:endParaRPr lang="en-US" dirty="0" smtClean="0"/>
          </a:p>
          <a:p>
            <a:pPr lvl="1"/>
            <a:r>
              <a:rPr lang="en-US" dirty="0" smtClean="0"/>
              <a:t>Similar to ASP.NET’s Razor syntax</a:t>
            </a:r>
          </a:p>
          <a:p>
            <a:r>
              <a:rPr lang="en-US" dirty="0" smtClean="0"/>
              <a:t>Handlebars</a:t>
            </a:r>
          </a:p>
          <a:p>
            <a:pPr lvl="1"/>
            <a:r>
              <a:rPr lang="en-US" dirty="0" smtClean="0"/>
              <a:t>Same as client-side syntax</a:t>
            </a:r>
            <a:endParaRPr lang="en-US" dirty="0"/>
          </a:p>
        </p:txBody>
      </p:sp>
      <p:sp>
        <p:nvSpPr>
          <p:cNvPr id="3" name="Title 2"/>
          <p:cNvSpPr>
            <a:spLocks noGrp="1"/>
          </p:cNvSpPr>
          <p:nvPr>
            <p:ph type="title"/>
          </p:nvPr>
        </p:nvSpPr>
        <p:spPr/>
        <p:txBody>
          <a:bodyPr/>
          <a:lstStyle/>
          <a:p>
            <a:r>
              <a:rPr lang="en-US" dirty="0" smtClean="0"/>
              <a:t>MVC Frameworks in </a:t>
            </a:r>
            <a:r>
              <a:rPr lang="en-US" dirty="0" err="1" smtClean="0"/>
              <a:t>Node.js</a:t>
            </a:r>
            <a:endParaRPr lang="en-US" dirty="0"/>
          </a:p>
        </p:txBody>
      </p:sp>
    </p:spTree>
    <p:extLst>
      <p:ext uri="{BB962C8B-B14F-4D97-AF65-F5344CB8AC3E}">
        <p14:creationId xmlns:p14="http://schemas.microsoft.com/office/powerpoint/2010/main" val="317975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84665220"/>
              </p:ext>
            </p:extLst>
          </p:nvPr>
        </p:nvGraphicFramePr>
        <p:xfrm>
          <a:off x="274638" y="1212850"/>
          <a:ext cx="11887200" cy="548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p:txBody>
          <a:bodyPr/>
          <a:lstStyle/>
          <a:p>
            <a:r>
              <a:rPr lang="en-US" dirty="0" smtClean="0"/>
              <a:t>Debugging </a:t>
            </a:r>
            <a:r>
              <a:rPr lang="en-US" dirty="0" err="1" smtClean="0"/>
              <a:t>Node.js</a:t>
            </a:r>
            <a:r>
              <a:rPr lang="en-US" dirty="0" smtClean="0"/>
              <a:t> Applications</a:t>
            </a:r>
            <a:endParaRPr lang="en-US" dirty="0"/>
          </a:p>
        </p:txBody>
      </p:sp>
    </p:spTree>
    <p:extLst>
      <p:ext uri="{BB962C8B-B14F-4D97-AF65-F5344CB8AC3E}">
        <p14:creationId xmlns:p14="http://schemas.microsoft.com/office/powerpoint/2010/main" val="5970104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err="1" smtClean="0"/>
              <a:t>Node.js</a:t>
            </a:r>
            <a:r>
              <a:rPr lang="en-US" dirty="0" smtClean="0"/>
              <a:t> for Office 365, </a:t>
            </a:r>
            <a:br>
              <a:rPr lang="en-US" dirty="0" smtClean="0"/>
            </a:br>
            <a:r>
              <a:rPr lang="en-US" dirty="0" smtClean="0"/>
              <a:t>Office Add-ins</a:t>
            </a:r>
            <a:br>
              <a:rPr lang="en-US" dirty="0" smtClean="0"/>
            </a:br>
            <a:r>
              <a:rPr lang="en-US" dirty="0" smtClean="0"/>
              <a:t>&amp; SharePoint Add-ins</a:t>
            </a:r>
            <a:endParaRPr lang="en-US" dirty="0"/>
          </a:p>
        </p:txBody>
      </p:sp>
      <p:sp>
        <p:nvSpPr>
          <p:cNvPr id="3" name="Title 2"/>
          <p:cNvSpPr>
            <a:spLocks noGrp="1"/>
          </p:cNvSpPr>
          <p:nvPr>
            <p:ph type="ctrTitle"/>
          </p:nvPr>
        </p:nvSpPr>
        <p:spPr/>
        <p:txBody>
          <a:bodyPr/>
          <a:lstStyle/>
          <a:p>
            <a:endParaRPr lang="en-US"/>
          </a:p>
        </p:txBody>
      </p:sp>
    </p:spTree>
    <p:extLst>
      <p:ext uri="{BB962C8B-B14F-4D97-AF65-F5344CB8AC3E}">
        <p14:creationId xmlns:p14="http://schemas.microsoft.com/office/powerpoint/2010/main" val="5882197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Building Office Add-ins using </a:t>
            </a:r>
            <a:r>
              <a:rPr lang="en-US" b="1" dirty="0" err="1" smtClean="0"/>
              <a:t>Node.js</a:t>
            </a:r>
            <a:endParaRPr lang="en-US" dirty="0"/>
          </a:p>
        </p:txBody>
      </p:sp>
      <p:sp>
        <p:nvSpPr>
          <p:cNvPr id="6" name="Text Placeholder 5"/>
          <p:cNvSpPr>
            <a:spLocks noGrp="1"/>
          </p:cNvSpPr>
          <p:nvPr>
            <p:ph type="body" sz="quarter" idx="13"/>
          </p:nvPr>
        </p:nvSpPr>
        <p:spPr/>
        <p:txBody>
          <a:bodyPr/>
          <a:lstStyle/>
          <a:p>
            <a:r>
              <a:rPr lang="en-US" dirty="0" smtClean="0"/>
              <a:t>699</a:t>
            </a:r>
            <a:endParaRPr lang="en-US" dirty="0"/>
          </a:p>
        </p:txBody>
      </p:sp>
      <p:sp>
        <p:nvSpPr>
          <p:cNvPr id="7" name="Subtitle 2"/>
          <p:cNvSpPr txBox="1">
            <a:spLocks/>
          </p:cNvSpPr>
          <p:nvPr/>
        </p:nvSpPr>
        <p:spPr>
          <a:xfrm>
            <a:off x="276540" y="5783263"/>
            <a:ext cx="2665097" cy="902608"/>
          </a:xfrm>
          <a:prstGeom prst="rect">
            <a:avLst/>
          </a:prstGeom>
          <a:noFill/>
        </p:spPr>
        <p:txBody>
          <a:bodyPr vert="horz" wrap="square" lIns="146304" tIns="109728" rIns="146304" bIns="109728" rtlCol="0" anchor="t">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Jeremy Thake</a:t>
            </a:r>
          </a:p>
          <a:p>
            <a:r>
              <a:rPr lang="en-US" smtClean="0"/>
              <a:t>Microsoft</a:t>
            </a:r>
          </a:p>
          <a:p>
            <a:r>
              <a:rPr lang="en-US" smtClean="0"/>
              <a:t>@jthake</a:t>
            </a:r>
            <a:endParaRPr lang="en-US" dirty="0"/>
          </a:p>
        </p:txBody>
      </p:sp>
      <p:sp>
        <p:nvSpPr>
          <p:cNvPr id="8" name="Subtitle 2"/>
          <p:cNvSpPr txBox="1">
            <a:spLocks/>
          </p:cNvSpPr>
          <p:nvPr/>
        </p:nvSpPr>
        <p:spPr>
          <a:xfrm>
            <a:off x="3437888" y="5783263"/>
            <a:ext cx="2665097" cy="902608"/>
          </a:xfrm>
          <a:prstGeom prst="rect">
            <a:avLst/>
          </a:prstGeom>
          <a:noFill/>
        </p:spPr>
        <p:txBody>
          <a:bodyPr vert="horz" wrap="square" lIns="146304" tIns="109728" rIns="146304" bIns="109728" rtlCol="0" anchor="t">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Andrew Connell</a:t>
            </a:r>
          </a:p>
          <a:p>
            <a:r>
              <a:rPr lang="en-US" dirty="0" smtClean="0"/>
              <a:t>MVP</a:t>
            </a:r>
          </a:p>
          <a:p>
            <a:r>
              <a:rPr lang="en-US" dirty="0" smtClean="0"/>
              <a:t>@</a:t>
            </a:r>
            <a:r>
              <a:rPr lang="en-US" dirty="0" err="1" smtClean="0"/>
              <a:t>andrewconnell</a:t>
            </a:r>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55312"/>
          </a:xfrm>
        </p:spPr>
        <p:txBody>
          <a:bodyPr/>
          <a:lstStyle/>
          <a:p>
            <a:r>
              <a:rPr lang="en-US" dirty="0" smtClean="0"/>
              <a:t>All extensibility in Office related products &amp; platforms is web based</a:t>
            </a:r>
          </a:p>
          <a:p>
            <a:endParaRPr lang="en-US" dirty="0" smtClean="0"/>
          </a:p>
          <a:p>
            <a:r>
              <a:rPr lang="en-US" dirty="0" smtClean="0"/>
              <a:t>Websites, web applications &amp; Web APIs</a:t>
            </a:r>
          </a:p>
          <a:p>
            <a:endParaRPr lang="en-US" dirty="0" smtClean="0"/>
          </a:p>
          <a:p>
            <a:r>
              <a:rPr lang="en-US" dirty="0" smtClean="0"/>
              <a:t>Underlying tech &amp; platform irrelevant</a:t>
            </a:r>
          </a:p>
          <a:p>
            <a:endParaRPr lang="en-US" dirty="0" smtClean="0"/>
          </a:p>
          <a:p>
            <a:r>
              <a:rPr lang="en-US" dirty="0" err="1" smtClean="0"/>
              <a:t>Node.js</a:t>
            </a:r>
            <a:r>
              <a:rPr lang="en-US" dirty="0" smtClean="0"/>
              <a:t>, just like ASP.NET, is just another option</a:t>
            </a:r>
            <a:endParaRPr lang="en-US" dirty="0"/>
          </a:p>
        </p:txBody>
      </p:sp>
      <p:sp>
        <p:nvSpPr>
          <p:cNvPr id="4" name="Title 3"/>
          <p:cNvSpPr>
            <a:spLocks noGrp="1"/>
          </p:cNvSpPr>
          <p:nvPr>
            <p:ph type="title"/>
          </p:nvPr>
        </p:nvSpPr>
        <p:spPr/>
        <p:txBody>
          <a:bodyPr/>
          <a:lstStyle/>
          <a:p>
            <a:r>
              <a:rPr lang="en-US" sz="4400" dirty="0" smtClean="0"/>
              <a:t>Office 365, Office Add-ins &amp; SharePoint Add-ins</a:t>
            </a:r>
            <a:endParaRPr lang="en-US" sz="4400" dirty="0"/>
          </a:p>
        </p:txBody>
      </p:sp>
    </p:spTree>
    <p:extLst>
      <p:ext uri="{BB962C8B-B14F-4D97-AF65-F5344CB8AC3E}">
        <p14:creationId xmlns:p14="http://schemas.microsoft.com/office/powerpoint/2010/main" val="255789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30471"/>
          </a:xfrm>
        </p:spPr>
        <p:txBody>
          <a:bodyPr/>
          <a:lstStyle/>
          <a:p>
            <a:r>
              <a:rPr lang="en-US" dirty="0" smtClean="0"/>
              <a:t>No wizards</a:t>
            </a:r>
          </a:p>
          <a:p>
            <a:pPr lvl="1"/>
            <a:r>
              <a:rPr lang="en-US" dirty="0" smtClean="0"/>
              <a:t>No “Connected Service Wizard”</a:t>
            </a:r>
          </a:p>
          <a:p>
            <a:pPr lvl="1"/>
            <a:r>
              <a:rPr lang="en-US" dirty="0" smtClean="0"/>
              <a:t>Create Azure AD application via Azure Portal</a:t>
            </a:r>
          </a:p>
          <a:p>
            <a:r>
              <a:rPr lang="en-US" dirty="0" smtClean="0"/>
              <a:t>No Office 365 / SharePoint SDKs</a:t>
            </a:r>
          </a:p>
          <a:p>
            <a:pPr lvl="1"/>
            <a:r>
              <a:rPr lang="en-US" dirty="0" smtClean="0"/>
              <a:t>Some packages available in NPM &amp; bower</a:t>
            </a:r>
          </a:p>
          <a:p>
            <a:pPr lvl="1"/>
            <a:r>
              <a:rPr lang="en-US" dirty="0" smtClean="0"/>
              <a:t>Use REST APIs</a:t>
            </a:r>
          </a:p>
          <a:p>
            <a:r>
              <a:rPr lang="en-US" dirty="0" smtClean="0"/>
              <a:t>Authentication Flow</a:t>
            </a:r>
          </a:p>
          <a:p>
            <a:pPr lvl="1"/>
            <a:r>
              <a:rPr lang="en-US" dirty="0" smtClean="0"/>
              <a:t>If all client side – use Azure AD’s Implicit Flow &amp; ADAL JS</a:t>
            </a:r>
          </a:p>
          <a:p>
            <a:pPr lvl="1"/>
            <a:r>
              <a:rPr lang="en-US" dirty="0" smtClean="0"/>
              <a:t>If server side – use ADAL for </a:t>
            </a:r>
            <a:r>
              <a:rPr lang="en-US" dirty="0" err="1" smtClean="0"/>
              <a:t>Node.js</a:t>
            </a:r>
            <a:endParaRPr lang="en-US" dirty="0" smtClean="0"/>
          </a:p>
        </p:txBody>
      </p:sp>
      <p:sp>
        <p:nvSpPr>
          <p:cNvPr id="3" name="Title 2"/>
          <p:cNvSpPr>
            <a:spLocks noGrp="1"/>
          </p:cNvSpPr>
          <p:nvPr>
            <p:ph type="title"/>
          </p:nvPr>
        </p:nvSpPr>
        <p:spPr/>
        <p:txBody>
          <a:bodyPr/>
          <a:lstStyle/>
          <a:p>
            <a:r>
              <a:rPr lang="en-US" dirty="0" err="1" smtClean="0"/>
              <a:t>Node.js</a:t>
            </a:r>
            <a:r>
              <a:rPr lang="en-US" dirty="0" smtClean="0"/>
              <a:t> + Office - Things to Consider</a:t>
            </a:r>
            <a:endParaRPr lang="en-US" dirty="0"/>
          </a:p>
        </p:txBody>
      </p:sp>
    </p:spTree>
    <p:extLst>
      <p:ext uri="{BB962C8B-B14F-4D97-AF65-F5344CB8AC3E}">
        <p14:creationId xmlns:p14="http://schemas.microsoft.com/office/powerpoint/2010/main" val="4060110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853363"/>
          </a:xfrm>
        </p:spPr>
        <p:txBody>
          <a:bodyPr/>
          <a:lstStyle/>
          <a:p>
            <a:r>
              <a:rPr lang="en-US" dirty="0" smtClean="0">
                <a:hlinkClick r:id="rId2"/>
              </a:rPr>
              <a:t>https://nodejs.org</a:t>
            </a:r>
            <a:endParaRPr lang="en-US" dirty="0" smtClean="0"/>
          </a:p>
          <a:p>
            <a:endParaRPr lang="en-US" dirty="0" smtClean="0">
              <a:hlinkClick r:id="rId3"/>
            </a:endParaRPr>
          </a:p>
          <a:p>
            <a:r>
              <a:rPr lang="en-US" dirty="0" smtClean="0">
                <a:hlinkClick r:id="rId3"/>
              </a:rPr>
              <a:t>https://iojs.org</a:t>
            </a:r>
            <a:r>
              <a:rPr lang="en-US" dirty="0" smtClean="0"/>
              <a:t> </a:t>
            </a:r>
          </a:p>
          <a:p>
            <a:endParaRPr lang="en-US" dirty="0" smtClean="0"/>
          </a:p>
          <a:p>
            <a:r>
              <a:rPr lang="en-US" dirty="0" smtClean="0"/>
              <a:t>Demos used in this session:</a:t>
            </a:r>
          </a:p>
          <a:p>
            <a:pPr lvl="1"/>
            <a:r>
              <a:rPr lang="en-US" dirty="0">
                <a:hlinkClick r:id="rId4"/>
              </a:rPr>
              <a:t>https://</a:t>
            </a:r>
            <a:r>
              <a:rPr lang="en-US" dirty="0" smtClean="0">
                <a:hlinkClick r:id="rId4"/>
              </a:rPr>
              <a:t>github.com/andrewconnell/pres-o365-node</a:t>
            </a:r>
            <a:r>
              <a:rPr lang="en-US" dirty="0" smtClean="0"/>
              <a:t> </a:t>
            </a:r>
            <a:endParaRPr lang="en-US" dirty="0"/>
          </a:p>
        </p:txBody>
      </p:sp>
      <p:sp>
        <p:nvSpPr>
          <p:cNvPr id="2" name="Title 1"/>
          <p:cNvSpPr>
            <a:spLocks noGrp="1"/>
          </p:cNvSpPr>
          <p:nvPr>
            <p:ph type="title"/>
          </p:nvPr>
        </p:nvSpPr>
        <p:spPr/>
        <p:txBody>
          <a:bodyPr/>
          <a:lstStyle/>
          <a:p>
            <a:r>
              <a:rPr lang="en-US" dirty="0" smtClean="0"/>
              <a:t>Call to Action</a:t>
            </a:r>
            <a:endParaRPr lang="en-US" dirty="0"/>
          </a:p>
        </p:txBody>
      </p:sp>
    </p:spTree>
    <p:extLst>
      <p:ext uri="{BB962C8B-B14F-4D97-AF65-F5344CB8AC3E}">
        <p14:creationId xmlns:p14="http://schemas.microsoft.com/office/powerpoint/2010/main" val="8884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b="48042"/>
          <a:stretch/>
        </p:blipFill>
        <p:spPr>
          <a:xfrm>
            <a:off x="2332037" y="3511305"/>
            <a:ext cx="3390998" cy="3421143"/>
          </a:xfrm>
          <a:prstGeom prst="rect">
            <a:avLst/>
          </a:prstGeom>
        </p:spPr>
      </p:pic>
      <p:grpSp>
        <p:nvGrpSpPr>
          <p:cNvPr id="6" name="Group 5"/>
          <p:cNvGrpSpPr/>
          <p:nvPr/>
        </p:nvGrpSpPr>
        <p:grpSpPr>
          <a:xfrm>
            <a:off x="7132637" y="2847522"/>
            <a:ext cx="3177222" cy="3119115"/>
            <a:chOff x="4190683" y="2133976"/>
            <a:chExt cx="4473593"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528501" y="3709380"/>
              <a:ext cx="4135775" cy="1469077"/>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488401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t>or</a:t>
            </a:r>
          </a:p>
        </p:txBody>
      </p:sp>
      <p:sp>
        <p:nvSpPr>
          <p:cNvPr id="20" name="Rectangle 19"/>
          <p:cNvSpPr/>
          <p:nvPr/>
        </p:nvSpPr>
        <p:spPr bwMode="auto">
          <a:xfrm>
            <a:off x="9581721" y="1101566"/>
            <a:ext cx="2854754" cy="1077218"/>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12374803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smtClean="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smtClean="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782608994"/>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447098"/>
          </a:xfrm>
        </p:spPr>
        <p:txBody>
          <a:bodyPr/>
          <a:lstStyle/>
          <a:p>
            <a:r>
              <a:rPr lang="en-US" dirty="0" smtClean="0"/>
              <a:t>What is </a:t>
            </a:r>
            <a:r>
              <a:rPr lang="en-US" dirty="0" err="1" smtClean="0"/>
              <a:t>Node.js</a:t>
            </a:r>
            <a:r>
              <a:rPr lang="en-US" dirty="0" smtClean="0"/>
              <a:t>? … and </a:t>
            </a:r>
            <a:r>
              <a:rPr lang="en-US" dirty="0" err="1" smtClean="0"/>
              <a:t>io.js</a:t>
            </a:r>
            <a:r>
              <a:rPr lang="en-US" dirty="0" smtClean="0"/>
              <a:t>?</a:t>
            </a:r>
          </a:p>
          <a:p>
            <a:r>
              <a:rPr lang="en-US" dirty="0" smtClean="0"/>
              <a:t>Developer Tooling for </a:t>
            </a:r>
            <a:r>
              <a:rPr lang="en-US" dirty="0" err="1" smtClean="0"/>
              <a:t>Node.js</a:t>
            </a:r>
            <a:endParaRPr lang="en-US" dirty="0" smtClean="0"/>
          </a:p>
          <a:p>
            <a:r>
              <a:rPr lang="en-US" dirty="0" smtClean="0"/>
              <a:t>Creating Websites &amp; Web APIs with </a:t>
            </a:r>
            <a:r>
              <a:rPr lang="en-US" dirty="0" err="1" smtClean="0"/>
              <a:t>Node.js</a:t>
            </a:r>
            <a:endParaRPr lang="en-US" dirty="0" smtClean="0"/>
          </a:p>
          <a:p>
            <a:r>
              <a:rPr lang="en-US" dirty="0" smtClean="0"/>
              <a:t>Developing with </a:t>
            </a:r>
            <a:r>
              <a:rPr lang="en-US" dirty="0" err="1" smtClean="0"/>
              <a:t>Node.js</a:t>
            </a:r>
            <a:endParaRPr lang="en-US" dirty="0" smtClean="0"/>
          </a:p>
          <a:p>
            <a:r>
              <a:rPr lang="en-US" dirty="0" smtClean="0"/>
              <a:t>Node for Office &amp; SharePoint Add-ins</a:t>
            </a:r>
            <a:endParaRPr lang="en-US" dirty="0"/>
          </a:p>
        </p:txBody>
      </p:sp>
      <p:sp>
        <p:nvSpPr>
          <p:cNvPr id="5" name="Title 4"/>
          <p:cNvSpPr>
            <a:spLocks noGrp="1"/>
          </p:cNvSpPr>
          <p:nvPr>
            <p:ph type="title"/>
          </p:nvPr>
        </p:nvSpPr>
        <p:spPr/>
        <p:txBody>
          <a:bodyPr/>
          <a:lstStyle/>
          <a:p>
            <a:r>
              <a:rPr lang="en-US" dirty="0" smtClean="0"/>
              <a:t>Topics</a:t>
            </a:r>
            <a:endParaRPr lang="en-US" dirty="0"/>
          </a:p>
        </p:txBody>
      </p:sp>
    </p:spTree>
    <p:extLst>
      <p:ext uri="{BB962C8B-B14F-4D97-AF65-F5344CB8AC3E}">
        <p14:creationId xmlns:p14="http://schemas.microsoft.com/office/powerpoint/2010/main" val="11522620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What is </a:t>
            </a:r>
            <a:r>
              <a:rPr lang="en-US" dirty="0" err="1" smtClean="0"/>
              <a:t>Node.js</a:t>
            </a:r>
            <a:r>
              <a:rPr lang="en-US" dirty="0" smtClean="0"/>
              <a:t>?</a:t>
            </a:r>
            <a:endParaRPr lang="en-US" dirty="0"/>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19473466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13845"/>
          </a:xfrm>
        </p:spPr>
        <p:txBody>
          <a:bodyPr/>
          <a:lstStyle/>
          <a:p>
            <a:r>
              <a:rPr lang="en-US" dirty="0" smtClean="0"/>
              <a:t>Cross platform environment for hosting JavaScript</a:t>
            </a:r>
          </a:p>
          <a:p>
            <a:r>
              <a:rPr lang="en-US" dirty="0" smtClean="0"/>
              <a:t>Facilitates end-to-end JavaScript environment</a:t>
            </a:r>
          </a:p>
          <a:p>
            <a:r>
              <a:rPr lang="en-US" dirty="0" smtClean="0"/>
              <a:t>Ideal for network &amp; I/O based applications</a:t>
            </a:r>
          </a:p>
          <a:p>
            <a:r>
              <a:rPr lang="en-US" dirty="0" smtClean="0"/>
              <a:t>Non-blocking, event driven</a:t>
            </a:r>
          </a:p>
          <a:p>
            <a:r>
              <a:rPr lang="en-US" dirty="0" smtClean="0"/>
              <a:t>Open source</a:t>
            </a:r>
          </a:p>
          <a:p>
            <a:r>
              <a:rPr lang="en-US" dirty="0" smtClean="0"/>
              <a:t>Managed by</a:t>
            </a:r>
          </a:p>
          <a:p>
            <a:pPr lvl="1"/>
            <a:r>
              <a:rPr lang="en-US" dirty="0" err="1" smtClean="0"/>
              <a:t>Node.js</a:t>
            </a:r>
            <a:r>
              <a:rPr lang="en-US" dirty="0" smtClean="0"/>
              <a:t> Foundation</a:t>
            </a:r>
          </a:p>
          <a:p>
            <a:pPr lvl="1"/>
            <a:r>
              <a:rPr lang="en-US" dirty="0" err="1" smtClean="0"/>
              <a:t>Joyent</a:t>
            </a:r>
            <a:endParaRPr lang="en-US" dirty="0" smtClean="0"/>
          </a:p>
          <a:p>
            <a:r>
              <a:rPr lang="en-US" dirty="0">
                <a:hlinkClick r:id="rId2"/>
              </a:rPr>
              <a:t>https://</a:t>
            </a:r>
            <a:r>
              <a:rPr lang="en-US" dirty="0" smtClean="0">
                <a:hlinkClick r:id="rId2"/>
              </a:rPr>
              <a:t>nodejs.org</a:t>
            </a:r>
            <a:r>
              <a:rPr lang="en-US" dirty="0" smtClean="0"/>
              <a:t> </a:t>
            </a:r>
          </a:p>
        </p:txBody>
      </p:sp>
      <p:sp>
        <p:nvSpPr>
          <p:cNvPr id="4" name="Title 3"/>
          <p:cNvSpPr>
            <a:spLocks noGrp="1"/>
          </p:cNvSpPr>
          <p:nvPr>
            <p:ph type="title"/>
          </p:nvPr>
        </p:nvSpPr>
        <p:spPr/>
        <p:txBody>
          <a:bodyPr/>
          <a:lstStyle/>
          <a:p>
            <a:r>
              <a:rPr lang="en-US" dirty="0" smtClean="0"/>
              <a:t>What is </a:t>
            </a:r>
            <a:r>
              <a:rPr lang="en-US" dirty="0" err="1" smtClean="0"/>
              <a:t>Node.js</a:t>
            </a:r>
            <a:endParaRPr lang="en-US" dirty="0"/>
          </a:p>
        </p:txBody>
      </p:sp>
    </p:spTree>
    <p:extLst>
      <p:ext uri="{BB962C8B-B14F-4D97-AF65-F5344CB8AC3E}">
        <p14:creationId xmlns:p14="http://schemas.microsoft.com/office/powerpoint/2010/main" val="14431453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36298"/>
          </a:xfrm>
        </p:spPr>
        <p:txBody>
          <a:bodyPr/>
          <a:lstStyle/>
          <a:p>
            <a:r>
              <a:rPr lang="en-US" sz="3200" dirty="0"/>
              <a:t>Microsoft Azure - </a:t>
            </a:r>
            <a:r>
              <a:rPr lang="en-US" sz="3200" dirty="0">
                <a:hlinkClick r:id="rId2"/>
              </a:rPr>
              <a:t>http://aconn.me/1HZWEl2</a:t>
            </a:r>
            <a:r>
              <a:rPr lang="en-US" sz="3200" dirty="0"/>
              <a:t> </a:t>
            </a:r>
          </a:p>
          <a:p>
            <a:r>
              <a:rPr lang="en-US" sz="3200" dirty="0"/>
              <a:t>Yammer - </a:t>
            </a:r>
            <a:r>
              <a:rPr lang="en-US" sz="3200" dirty="0">
                <a:hlinkClick r:id="rId3"/>
              </a:rPr>
              <a:t>http://aconn.me/1Gxy9hL</a:t>
            </a:r>
            <a:r>
              <a:rPr lang="en-US" sz="3200" dirty="0"/>
              <a:t> </a:t>
            </a:r>
          </a:p>
          <a:p>
            <a:r>
              <a:rPr lang="en-US" sz="3200" dirty="0" smtClean="0"/>
              <a:t>Walmart - </a:t>
            </a:r>
            <a:r>
              <a:rPr lang="en-US" sz="3200" dirty="0" smtClean="0">
                <a:hlinkClick r:id="rId4"/>
              </a:rPr>
              <a:t>http</a:t>
            </a:r>
            <a:r>
              <a:rPr lang="en-US" sz="3200" dirty="0">
                <a:hlinkClick r:id="rId4"/>
              </a:rPr>
              <a:t>://</a:t>
            </a:r>
            <a:r>
              <a:rPr lang="en-US" sz="3200" dirty="0" smtClean="0">
                <a:hlinkClick r:id="rId4"/>
              </a:rPr>
              <a:t>aconn.me/1HZWz0w</a:t>
            </a:r>
            <a:r>
              <a:rPr lang="en-US" sz="3200" dirty="0" smtClean="0"/>
              <a:t> </a:t>
            </a:r>
          </a:p>
          <a:p>
            <a:r>
              <a:rPr lang="en-US" sz="3200" dirty="0" smtClean="0"/>
              <a:t>PayPal - </a:t>
            </a:r>
            <a:r>
              <a:rPr lang="en-US" sz="3200" dirty="0" smtClean="0">
                <a:hlinkClick r:id="rId5"/>
              </a:rPr>
              <a:t>http</a:t>
            </a:r>
            <a:r>
              <a:rPr lang="en-US" sz="3200" dirty="0">
                <a:hlinkClick r:id="rId5"/>
              </a:rPr>
              <a:t>://</a:t>
            </a:r>
            <a:r>
              <a:rPr lang="en-US" sz="3200" dirty="0" smtClean="0">
                <a:hlinkClick r:id="rId5"/>
              </a:rPr>
              <a:t>aconn.me/1DsFZqx</a:t>
            </a:r>
            <a:r>
              <a:rPr lang="en-US" sz="3200" dirty="0" smtClean="0"/>
              <a:t> </a:t>
            </a:r>
          </a:p>
          <a:p>
            <a:r>
              <a:rPr lang="en-US" sz="3200" dirty="0" smtClean="0"/>
              <a:t>LinkedIn - </a:t>
            </a:r>
            <a:r>
              <a:rPr lang="en-US" sz="3200" dirty="0" smtClean="0">
                <a:hlinkClick r:id="rId6"/>
              </a:rPr>
              <a:t>http</a:t>
            </a:r>
            <a:r>
              <a:rPr lang="en-US" sz="3200" dirty="0">
                <a:hlinkClick r:id="rId6"/>
              </a:rPr>
              <a:t>://</a:t>
            </a:r>
            <a:r>
              <a:rPr lang="en-US" sz="3200" dirty="0" smtClean="0">
                <a:hlinkClick r:id="rId6"/>
              </a:rPr>
              <a:t>aconn.me/1NZNs1S</a:t>
            </a:r>
            <a:r>
              <a:rPr lang="en-US" sz="3200" dirty="0" smtClean="0"/>
              <a:t> </a:t>
            </a:r>
          </a:p>
          <a:p>
            <a:r>
              <a:rPr lang="en-US" sz="3200" dirty="0" err="1" smtClean="0"/>
              <a:t>Trello</a:t>
            </a:r>
            <a:r>
              <a:rPr lang="en-US" sz="3200" dirty="0" smtClean="0"/>
              <a:t> - </a:t>
            </a:r>
            <a:r>
              <a:rPr lang="en-US" sz="3200" dirty="0" smtClean="0">
                <a:hlinkClick r:id="rId7"/>
              </a:rPr>
              <a:t>http</a:t>
            </a:r>
            <a:r>
              <a:rPr lang="en-US" sz="3200" dirty="0">
                <a:hlinkClick r:id="rId7"/>
              </a:rPr>
              <a:t>://</a:t>
            </a:r>
            <a:r>
              <a:rPr lang="en-US" sz="3200" dirty="0" smtClean="0">
                <a:hlinkClick r:id="rId7"/>
              </a:rPr>
              <a:t>aconn.me/1OjCPsI</a:t>
            </a:r>
            <a:r>
              <a:rPr lang="en-US" sz="3200" dirty="0" smtClean="0"/>
              <a:t> </a:t>
            </a:r>
          </a:p>
        </p:txBody>
      </p:sp>
      <p:sp>
        <p:nvSpPr>
          <p:cNvPr id="3" name="Title 2"/>
          <p:cNvSpPr>
            <a:spLocks noGrp="1"/>
          </p:cNvSpPr>
          <p:nvPr>
            <p:ph type="title"/>
          </p:nvPr>
        </p:nvSpPr>
        <p:spPr/>
        <p:txBody>
          <a:bodyPr/>
          <a:lstStyle/>
          <a:p>
            <a:r>
              <a:rPr lang="en-US" dirty="0" smtClean="0"/>
              <a:t>Who uses </a:t>
            </a:r>
            <a:r>
              <a:rPr lang="en-US" dirty="0" err="1" smtClean="0"/>
              <a:t>Node.js</a:t>
            </a:r>
            <a:r>
              <a:rPr lang="en-US" dirty="0" smtClean="0"/>
              <a:t>?</a:t>
            </a:r>
            <a:endParaRPr lang="en-US" dirty="0"/>
          </a:p>
        </p:txBody>
      </p:sp>
    </p:spTree>
    <p:extLst>
      <p:ext uri="{BB962C8B-B14F-4D97-AF65-F5344CB8AC3E}">
        <p14:creationId xmlns:p14="http://schemas.microsoft.com/office/powerpoint/2010/main" val="8040460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34695984"/>
              </p:ext>
            </p:extLst>
          </p:nvPr>
        </p:nvGraphicFramePr>
        <p:xfrm>
          <a:off x="274638" y="1212850"/>
          <a:ext cx="11887200" cy="548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err="1" smtClean="0"/>
              <a:t>Node.js</a:t>
            </a:r>
            <a:r>
              <a:rPr lang="en-US" dirty="0" smtClean="0"/>
              <a:t> Components</a:t>
            </a:r>
            <a:endParaRPr lang="en-US" dirty="0"/>
          </a:p>
        </p:txBody>
      </p:sp>
    </p:spTree>
    <p:extLst>
      <p:ext uri="{BB962C8B-B14F-4D97-AF65-F5344CB8AC3E}">
        <p14:creationId xmlns:p14="http://schemas.microsoft.com/office/powerpoint/2010/main" val="15154503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69135"/>
          </a:xfrm>
        </p:spPr>
        <p:txBody>
          <a:bodyPr/>
          <a:lstStyle/>
          <a:p>
            <a:r>
              <a:rPr lang="en-US" dirty="0" err="1" smtClean="0"/>
              <a:t>Node.js</a:t>
            </a:r>
            <a:r>
              <a:rPr lang="en-US" dirty="0" smtClean="0"/>
              <a:t> </a:t>
            </a:r>
            <a:r>
              <a:rPr lang="en-US" dirty="0"/>
              <a:t>– </a:t>
            </a:r>
            <a:r>
              <a:rPr lang="en-US" dirty="0">
                <a:hlinkClick r:id="rId2"/>
              </a:rPr>
              <a:t>https://</a:t>
            </a:r>
            <a:r>
              <a:rPr lang="en-US" dirty="0" smtClean="0">
                <a:hlinkClick r:id="rId2"/>
              </a:rPr>
              <a:t>nodejs.org</a:t>
            </a:r>
            <a:r>
              <a:rPr lang="en-US" dirty="0"/>
              <a:t> </a:t>
            </a:r>
            <a:endParaRPr lang="en-US" dirty="0" smtClean="0"/>
          </a:p>
          <a:p>
            <a:pPr lvl="1"/>
            <a:r>
              <a:rPr lang="en-US" dirty="0" smtClean="0"/>
              <a:t>Managed by </a:t>
            </a:r>
            <a:r>
              <a:rPr lang="en-US" dirty="0" err="1" smtClean="0"/>
              <a:t>Node.js</a:t>
            </a:r>
            <a:r>
              <a:rPr lang="en-US" dirty="0" smtClean="0"/>
              <a:t> Foundation (+</a:t>
            </a:r>
            <a:r>
              <a:rPr lang="en-US" dirty="0" err="1" smtClean="0"/>
              <a:t>Joyent</a:t>
            </a:r>
            <a:r>
              <a:rPr lang="en-US" dirty="0" smtClean="0"/>
              <a:t>)</a:t>
            </a:r>
          </a:p>
          <a:p>
            <a:pPr lvl="1"/>
            <a:r>
              <a:rPr lang="en-US" dirty="0" smtClean="0"/>
              <a:t>Current (v0.12.2) uses V8 v3.28.73</a:t>
            </a:r>
          </a:p>
          <a:p>
            <a:r>
              <a:rPr lang="en-US" dirty="0" err="1" smtClean="0"/>
              <a:t>io.js</a:t>
            </a:r>
            <a:r>
              <a:rPr lang="en-US" dirty="0" smtClean="0"/>
              <a:t> - </a:t>
            </a:r>
            <a:r>
              <a:rPr lang="en-US" dirty="0" smtClean="0">
                <a:hlinkClick r:id="rId3"/>
              </a:rPr>
              <a:t>https</a:t>
            </a:r>
            <a:r>
              <a:rPr lang="en-US" dirty="0">
                <a:hlinkClick r:id="rId3"/>
              </a:rPr>
              <a:t>://iojs.org</a:t>
            </a:r>
            <a:endParaRPr lang="en-US" dirty="0" smtClean="0"/>
          </a:p>
          <a:p>
            <a:pPr lvl="1"/>
            <a:r>
              <a:rPr lang="en-US" dirty="0" smtClean="0"/>
              <a:t>Forked copy of </a:t>
            </a:r>
            <a:r>
              <a:rPr lang="en-US" dirty="0" err="1" smtClean="0"/>
              <a:t>Node.js</a:t>
            </a:r>
            <a:r>
              <a:rPr lang="en-US" dirty="0" smtClean="0"/>
              <a:t> in late 2014</a:t>
            </a:r>
          </a:p>
          <a:p>
            <a:pPr lvl="1"/>
            <a:r>
              <a:rPr lang="en-US" dirty="0" smtClean="0"/>
              <a:t>Created out of community frustrations with decline in the pace of </a:t>
            </a:r>
            <a:br>
              <a:rPr lang="en-US" dirty="0" smtClean="0"/>
            </a:br>
            <a:r>
              <a:rPr lang="en-US" dirty="0" smtClean="0"/>
              <a:t>contributions &amp; releases - </a:t>
            </a:r>
            <a:r>
              <a:rPr lang="en-US" dirty="0" smtClean="0">
                <a:hlinkClick r:id="rId4"/>
              </a:rPr>
              <a:t>http</a:t>
            </a:r>
            <a:r>
              <a:rPr lang="en-US" dirty="0">
                <a:hlinkClick r:id="rId4"/>
              </a:rPr>
              <a:t>://</a:t>
            </a:r>
            <a:r>
              <a:rPr lang="en-US" dirty="0" smtClean="0">
                <a:hlinkClick r:id="rId4"/>
              </a:rPr>
              <a:t>aconn.me/1NZQvHl</a:t>
            </a:r>
            <a:r>
              <a:rPr lang="en-US" dirty="0" smtClean="0"/>
              <a:t> </a:t>
            </a:r>
          </a:p>
          <a:p>
            <a:pPr lvl="1"/>
            <a:r>
              <a:rPr lang="en-US" dirty="0" smtClean="0"/>
              <a:t>Current version (v1.6.4) uses V8 v4.1.0.27</a:t>
            </a:r>
          </a:p>
          <a:p>
            <a:pPr lvl="1"/>
            <a:r>
              <a:rPr lang="en-US" dirty="0" smtClean="0"/>
              <a:t>Contains many fixes &amp; features not yet implemented in </a:t>
            </a:r>
            <a:r>
              <a:rPr lang="en-US" dirty="0" err="1" smtClean="0"/>
              <a:t>Node.js</a:t>
            </a:r>
            <a:endParaRPr lang="en-US" dirty="0" smtClean="0"/>
          </a:p>
          <a:p>
            <a:pPr lvl="1"/>
            <a:r>
              <a:rPr lang="en-US" dirty="0" smtClean="0"/>
              <a:t>Compatible with NPM</a:t>
            </a:r>
          </a:p>
          <a:p>
            <a:r>
              <a:rPr lang="en-US" dirty="0" smtClean="0"/>
              <a:t>What will the future hold? Yet to be determined!</a:t>
            </a:r>
            <a:endParaRPr lang="en-US" dirty="0"/>
          </a:p>
        </p:txBody>
      </p:sp>
      <p:sp>
        <p:nvSpPr>
          <p:cNvPr id="3" name="Title 2"/>
          <p:cNvSpPr>
            <a:spLocks noGrp="1"/>
          </p:cNvSpPr>
          <p:nvPr>
            <p:ph type="title"/>
          </p:nvPr>
        </p:nvSpPr>
        <p:spPr/>
        <p:txBody>
          <a:bodyPr/>
          <a:lstStyle/>
          <a:p>
            <a:r>
              <a:rPr lang="en-US" dirty="0" err="1" smtClean="0"/>
              <a:t>Node.js</a:t>
            </a:r>
            <a:r>
              <a:rPr lang="en-US" dirty="0" smtClean="0"/>
              <a:t> vs </a:t>
            </a:r>
            <a:r>
              <a:rPr lang="en-US" dirty="0" err="1" smtClean="0"/>
              <a:t>io.js</a:t>
            </a:r>
            <a:endParaRPr lang="en-US" dirty="0"/>
          </a:p>
        </p:txBody>
      </p:sp>
    </p:spTree>
    <p:extLst>
      <p:ext uri="{BB962C8B-B14F-4D97-AF65-F5344CB8AC3E}">
        <p14:creationId xmlns:p14="http://schemas.microsoft.com/office/powerpoint/2010/main" val="15116580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dejs-activit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4" y="635000"/>
            <a:ext cx="12366895" cy="5678424"/>
          </a:xfrm>
          <a:prstGeom prst="rect">
            <a:avLst/>
          </a:prstGeom>
          <a:ln>
            <a:solidFill>
              <a:srgbClr val="000000"/>
            </a:solidFill>
          </a:ln>
        </p:spPr>
      </p:pic>
      <p:sp>
        <p:nvSpPr>
          <p:cNvPr id="5" name="Alternate Process 4"/>
          <p:cNvSpPr/>
          <p:nvPr/>
        </p:nvSpPr>
        <p:spPr bwMode="auto">
          <a:xfrm>
            <a:off x="7970837" y="4106862"/>
            <a:ext cx="3276600" cy="1905000"/>
          </a:xfrm>
          <a:prstGeom prst="flowChartAlternateProcess">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iojs-activ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2" y="708342"/>
            <a:ext cx="12346591" cy="5577840"/>
          </a:xfrm>
          <a:prstGeom prst="rect">
            <a:avLst/>
          </a:prstGeom>
          <a:ln>
            <a:solidFill>
              <a:srgbClr val="000000"/>
            </a:solidFill>
          </a:ln>
        </p:spPr>
      </p:pic>
      <p:sp>
        <p:nvSpPr>
          <p:cNvPr id="8" name="Alternate Process 7"/>
          <p:cNvSpPr/>
          <p:nvPr/>
        </p:nvSpPr>
        <p:spPr bwMode="auto">
          <a:xfrm>
            <a:off x="7742237" y="4106862"/>
            <a:ext cx="3505200" cy="1905000"/>
          </a:xfrm>
          <a:prstGeom prst="flowChartAlternateProcess">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03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 xsi:nil="tru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xsi:nil="true"/>
    <Session_x0020_Code xmlns="12a172fe-0250-434a-85cf-03b10810c5e5" xsi:nil="tru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30e9df3-be65-4c73-a93b-d1236ebd677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schemas.microsoft.com/sharepoint/v3"/>
    <ds:schemaRef ds:uri="http://schemas.microsoft.com/office/infopath/2007/PartnerControls"/>
    <ds:schemaRef ds:uri="12a172fe-0250-434a-85cf-03b10810c5e5"/>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Template>
  <TotalTime>376</TotalTime>
  <Words>931</Words>
  <Application>Microsoft Macintosh PowerPoint</Application>
  <PresentationFormat>Custom</PresentationFormat>
  <Paragraphs>157</Paragraphs>
  <Slides>25</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Avenir LT Pro 45 Book</vt:lpstr>
      <vt:lpstr>Consolas</vt:lpstr>
      <vt:lpstr>Courier New</vt:lpstr>
      <vt:lpstr>ＭＳ Ｐゴシック</vt:lpstr>
      <vt:lpstr>Segoe</vt:lpstr>
      <vt:lpstr>Segoe UI</vt:lpstr>
      <vt:lpstr>Segoe UI Light</vt:lpstr>
      <vt:lpstr>5-30629_Build_Template_WHITE</vt:lpstr>
      <vt:lpstr>5-30629_Build_Template_DARK BLUE</vt:lpstr>
      <vt:lpstr>PowerPoint Presentation</vt:lpstr>
      <vt:lpstr>Building Office Add-ins using Node.js</vt:lpstr>
      <vt:lpstr>Topics</vt:lpstr>
      <vt:lpstr>PowerPoint Presentation</vt:lpstr>
      <vt:lpstr>What is Node.js</vt:lpstr>
      <vt:lpstr>Who uses Node.js?</vt:lpstr>
      <vt:lpstr>Node.js Components</vt:lpstr>
      <vt:lpstr>Node.js vs io.js</vt:lpstr>
      <vt:lpstr>PowerPoint Presentation</vt:lpstr>
      <vt:lpstr>Appeal of Node.js &amp; io.js</vt:lpstr>
      <vt:lpstr>PowerPoint Presentation</vt:lpstr>
      <vt:lpstr>Node.js Developer Tooling Options</vt:lpstr>
      <vt:lpstr>PowerPoint Presentation</vt:lpstr>
      <vt:lpstr>Node.js for Websites &amp; Web APIs</vt:lpstr>
      <vt:lpstr>Connect</vt:lpstr>
      <vt:lpstr>Express</vt:lpstr>
      <vt:lpstr>MVC Frameworks in Node.js</vt:lpstr>
      <vt:lpstr>Debugging Node.js Applications</vt:lpstr>
      <vt:lpstr>PowerPoint Presentation</vt:lpstr>
      <vt:lpstr>Office 365, Office Add-ins &amp; SharePoint Add-ins</vt:lpstr>
      <vt:lpstr>Node.js + Office - Things to Consider</vt:lpstr>
      <vt:lpstr>Call to Action</vt:lpstr>
      <vt:lpstr>Please Complete An Evaluation Form Your input is important!</vt:lpstr>
      <vt:lpstr>Evaluate this session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2015</dc:subject>
  <dc:creator>Andrew Connell</dc:creator>
  <cp:keywords>Build 2015</cp:keywords>
  <dc:description>Template: Mitchell Derrey, Silver Fox Productions
Formatting: 
Audience Type:</dc:description>
  <cp:lastModifiedBy>Andrew Connell</cp:lastModifiedBy>
  <cp:revision>22</cp:revision>
  <dcterms:created xsi:type="dcterms:W3CDTF">2015-04-10T13:36:36Z</dcterms:created>
  <dcterms:modified xsi:type="dcterms:W3CDTF">2015-04-15T21:49:13Z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