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</p:sldMasterIdLst>
  <p:notesMasterIdLst>
    <p:notesMasterId r:id="rId13"/>
  </p:notesMasterIdLst>
  <p:handoutMasterIdLst>
    <p:handoutMasterId r:id="rId14"/>
  </p:handoutMasterIdLst>
  <p:sldIdLst>
    <p:sldId id="1368" r:id="rId5"/>
    <p:sldId id="1338" r:id="rId6"/>
    <p:sldId id="1460" r:id="rId7"/>
    <p:sldId id="1461" r:id="rId8"/>
    <p:sldId id="1462" r:id="rId9"/>
    <p:sldId id="1463" r:id="rId10"/>
    <p:sldId id="1464" r:id="rId11"/>
    <p:sldId id="1326" r:id="rId12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icrosoft Ignite Breakout Template" id="{A073DAE3-B461-442F-A3D3-6642BD875E45}">
          <p14:sldIdLst>
            <p14:sldId id="1368"/>
            <p14:sldId id="1338"/>
            <p14:sldId id="1460"/>
            <p14:sldId id="1461"/>
            <p14:sldId id="1462"/>
            <p14:sldId id="1463"/>
            <p14:sldId id="1464"/>
            <p14:sldId id="132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/>
  </p:cmAuthor>
  <p:cmAuthor id="3" name="Mary Feil-Jacobs" initials="MF" lastIdx="22" clrIdx="3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47D8FF"/>
    <a:srgbClr val="11CCFF"/>
    <a:srgbClr val="85E5FF"/>
    <a:srgbClr val="43D7FF"/>
    <a:srgbClr val="B4A0FF"/>
    <a:srgbClr val="505050"/>
    <a:srgbClr val="000000"/>
    <a:srgbClr val="00BCF2"/>
    <a:srgbClr val="5252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2822" autoAdjust="0"/>
    <p:restoredTop sz="94199" autoAdjust="0"/>
  </p:normalViewPr>
  <p:slideViewPr>
    <p:cSldViewPr>
      <p:cViewPr varScale="1">
        <p:scale>
          <a:sx n="116" d="100"/>
          <a:sy n="116" d="100"/>
        </p:scale>
        <p:origin x="488" y="192"/>
      </p:cViewPr>
      <p:guideLst/>
    </p:cSldViewPr>
  </p:slideViewPr>
  <p:outlineViewPr>
    <p:cViewPr>
      <p:scale>
        <a:sx n="33" d="100"/>
        <a:sy n="33" d="100"/>
      </p:scale>
      <p:origin x="0" y="-34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2994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commentAuthors" Target="commentAuthor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 smtClean="0">
                <a:latin typeface="Segoe UI" pitchFamily="34" charset="0"/>
              </a:rPr>
              <a:t>Microsoft Ignite 2015</a:t>
            </a:r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D045D-9A66-44E7-900A-FC6D0BD4E54A}" type="datetime8">
              <a:rPr lang="en-US" smtClean="0">
                <a:latin typeface="Segoe UI" pitchFamily="34" charset="0"/>
              </a:rPr>
              <a:t>5/4/15 11:32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r>
              <a:rPr lang="en-US" dirty="0" smtClean="0"/>
              <a:t>Microsoft Ignite 2015</a:t>
            </a:r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EEC551-8CDA-4EB6-89BB-2A86C9F091C8}" type="datetime8">
              <a:rPr lang="en-US" smtClean="0"/>
              <a:t>5/4/15 11:32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Microsoft Ignite 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5/4/15 11:32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6012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A17D118-1690-458F-B4D2-F9DA5D6F5033}" type="datetime8">
              <a:rPr lang="en-US" smtClean="0">
                <a:solidFill>
                  <a:prstClr val="black"/>
                </a:solidFill>
              </a:rPr>
              <a:t>5/4/15 11:32 PM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2861498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3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No ti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20" y="1587"/>
            <a:ext cx="12430199" cy="699198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 userDrawn="1"/>
        </p:nvSpPr>
        <p:spPr bwMode="gray">
          <a:xfrm>
            <a:off x="0" y="6537325"/>
            <a:ext cx="12435840" cy="457200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Rectangle 1"/>
          <p:cNvSpPr/>
          <p:nvPr userDrawn="1"/>
        </p:nvSpPr>
        <p:spPr bwMode="auto">
          <a:xfrm>
            <a:off x="274638" y="2119165"/>
            <a:ext cx="6400800" cy="27497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07" y="6678218"/>
            <a:ext cx="822951" cy="175415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293752" y="3040063"/>
            <a:ext cx="4333238" cy="78483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r" defTabSz="1165834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5000" b="0" kern="1200" cap="none" spc="-125" baseline="0" noProof="0" dirty="0" smtClean="0">
                <a:ln w="3175">
                  <a:noFill/>
                </a:ln>
                <a:gradFill>
                  <a:gsLst>
                    <a:gs pos="84066">
                      <a:srgbClr val="000000"/>
                    </a:gs>
                    <a:gs pos="57576">
                      <a:srgbClr val="000000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rPr>
              <a:t>Spark the future.</a:t>
            </a:r>
            <a:endParaRPr lang="en-US" sz="5000" b="0" kern="1200" cap="none" spc="-125" baseline="0" dirty="0">
              <a:ln w="3175">
                <a:noFill/>
              </a:ln>
              <a:gradFill>
                <a:gsLst>
                  <a:gs pos="84066">
                    <a:srgbClr val="000000"/>
                  </a:gs>
                  <a:gs pos="57576">
                    <a:srgbClr val="000000"/>
                  </a:gs>
                </a:gsLst>
                <a:lin ang="5400000" scaled="0"/>
              </a:gradFill>
              <a:effectLst/>
              <a:latin typeface="+mj-lt"/>
              <a:ea typeface="+mn-ea"/>
              <a:cs typeface="Segoe UI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2441776" y="4617847"/>
            <a:ext cx="2185214" cy="715581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r" defTabSz="1165834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2250" b="0" kern="1200" cap="none" spc="0" baseline="0" noProof="0" dirty="0" smtClean="0">
                <a:ln w="3175">
                  <a:noFill/>
                </a:ln>
                <a:gradFill>
                  <a:gsLst>
                    <a:gs pos="84066">
                      <a:srgbClr val="000000"/>
                    </a:gs>
                    <a:gs pos="57576">
                      <a:srgbClr val="000000"/>
                    </a:gs>
                  </a:gsLst>
                  <a:lin ang="5400000" scaled="0"/>
                </a:gradFill>
                <a:effectLst/>
                <a:latin typeface="+mn-lt"/>
                <a:ea typeface="+mn-ea"/>
                <a:cs typeface="Segoe UI" pitchFamily="34" charset="0"/>
              </a:rPr>
              <a:t>May 4 – 8, 2015</a:t>
            </a:r>
            <a:br>
              <a:rPr lang="en-US" sz="2250" b="0" kern="1200" cap="none" spc="0" baseline="0" noProof="0" dirty="0" smtClean="0">
                <a:ln w="3175">
                  <a:noFill/>
                </a:ln>
                <a:gradFill>
                  <a:gsLst>
                    <a:gs pos="84066">
                      <a:srgbClr val="000000"/>
                    </a:gs>
                    <a:gs pos="57576">
                      <a:srgbClr val="000000"/>
                    </a:gs>
                  </a:gsLst>
                  <a:lin ang="5400000" scaled="0"/>
                </a:gradFill>
                <a:effectLst/>
                <a:latin typeface="+mn-lt"/>
                <a:ea typeface="+mn-ea"/>
                <a:cs typeface="Segoe UI" pitchFamily="34" charset="0"/>
              </a:rPr>
            </a:br>
            <a:r>
              <a:rPr lang="en-US" sz="2250" b="0" kern="1200" cap="none" spc="0" baseline="0" noProof="0" dirty="0" smtClean="0">
                <a:ln w="3175">
                  <a:noFill/>
                </a:ln>
                <a:gradFill>
                  <a:gsLst>
                    <a:gs pos="84066">
                      <a:srgbClr val="000000"/>
                    </a:gs>
                    <a:gs pos="57576">
                      <a:srgbClr val="000000"/>
                    </a:gs>
                  </a:gsLst>
                  <a:lin ang="5400000" scaled="0"/>
                </a:gradFill>
                <a:effectLst/>
                <a:latin typeface="+mn-lt"/>
                <a:ea typeface="+mn-ea"/>
                <a:cs typeface="Segoe UI" pitchFamily="34" charset="0"/>
              </a:rPr>
              <a:t>Chicago, IL</a:t>
            </a:r>
            <a:endParaRPr lang="en-US" sz="2250" b="0" kern="1200" cap="none" spc="0" baseline="0" dirty="0">
              <a:ln w="3175">
                <a:noFill/>
              </a:ln>
              <a:gradFill>
                <a:gsLst>
                  <a:gs pos="84066">
                    <a:srgbClr val="000000"/>
                  </a:gs>
                  <a:gs pos="57576">
                    <a:srgbClr val="000000"/>
                  </a:gs>
                </a:gsLst>
                <a:lin ang="5400000" scaled="0"/>
              </a:gradFill>
              <a:effectLst/>
              <a:latin typeface="+mn-lt"/>
              <a:ea typeface="+mn-ea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510" y="4088040"/>
            <a:ext cx="2494315" cy="384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962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0" y="1212849"/>
            <a:ext cx="5486399" cy="2425279"/>
          </a:xfrm>
        </p:spPr>
        <p:txBody>
          <a:bodyPr wrap="square">
            <a:spAutoFit/>
          </a:bodyPr>
          <a:lstStyle>
            <a:lvl1pPr marL="287315" indent="-28731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3200"/>
            </a:lvl1pPr>
            <a:lvl2pPr marL="531123" indent="-233176">
              <a:buFont typeface="Wingdings" panose="05000000000000000000" pitchFamily="2" charset="2"/>
              <a:buChar char="§"/>
              <a:defRPr sz="2400"/>
            </a:lvl2pPr>
            <a:lvl3pPr marL="699529" indent="-168406">
              <a:buFont typeface="Wingdings" panose="05000000000000000000" pitchFamily="2" charset="2"/>
              <a:buChar char="§"/>
              <a:tabLst/>
              <a:defRPr sz="2000"/>
            </a:lvl3pPr>
            <a:lvl4pPr marL="880887" indent="-181359">
              <a:buFont typeface="Wingdings" panose="05000000000000000000" pitchFamily="2" charset="2"/>
              <a:buChar char="§"/>
              <a:defRPr/>
            </a:lvl4pPr>
            <a:lvl5pPr marL="1049293" indent="-168406">
              <a:buFont typeface="Wingdings" panose="05000000000000000000" pitchFamily="2" charset="2"/>
              <a:buChar char="§"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40" y="1212849"/>
            <a:ext cx="5486399" cy="2425279"/>
          </a:xfrm>
        </p:spPr>
        <p:txBody>
          <a:bodyPr wrap="square">
            <a:spAutoFit/>
          </a:bodyPr>
          <a:lstStyle>
            <a:lvl1pPr marL="287315" indent="-28731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3200"/>
            </a:lvl1pPr>
            <a:lvl2pPr marL="531123" indent="-233176">
              <a:buFont typeface="Wingdings" panose="05000000000000000000" pitchFamily="2" charset="2"/>
              <a:buChar char="§"/>
              <a:defRPr sz="2400"/>
            </a:lvl2pPr>
            <a:lvl3pPr marL="699529" indent="-168406">
              <a:buFont typeface="Wingdings" panose="05000000000000000000" pitchFamily="2" charset="2"/>
              <a:buChar char="§"/>
              <a:tabLst/>
              <a:defRPr sz="2000"/>
            </a:lvl3pPr>
            <a:lvl4pPr marL="880887" indent="-181359">
              <a:buFont typeface="Wingdings" panose="05000000000000000000" pitchFamily="2" charset="2"/>
              <a:buChar char="§"/>
              <a:defRPr/>
            </a:lvl4pPr>
            <a:lvl5pPr marL="1049293" indent="-168406">
              <a:buFont typeface="Wingdings" panose="05000000000000000000" pitchFamily="2" charset="2"/>
              <a:buChar char="§"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9828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20" y="1090"/>
            <a:ext cx="12430199" cy="69919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36776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9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9" y="4881266"/>
            <a:ext cx="10058401" cy="7386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6" name="Rectangle 5"/>
          <p:cNvSpPr/>
          <p:nvPr userDrawn="1"/>
        </p:nvSpPr>
        <p:spPr bwMode="gray">
          <a:xfrm>
            <a:off x="0" y="6537325"/>
            <a:ext cx="12435840" cy="457200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07" y="6678218"/>
            <a:ext cx="822951" cy="175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20" y="1090"/>
            <a:ext cx="12430199" cy="69919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6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199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 smtClean="0"/>
              <a:t>Video title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 bwMode="gray">
          <a:xfrm>
            <a:off x="0" y="6537325"/>
            <a:ext cx="12435840" cy="457200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07" y="6678218"/>
            <a:ext cx="822951" cy="175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8259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Ligh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20" y="1090"/>
            <a:ext cx="12430199" cy="69919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9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8490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Dar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9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9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8347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9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6985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9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29115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40" y="1241426"/>
            <a:ext cx="5486399" cy="2012859"/>
          </a:xfrm>
        </p:spPr>
        <p:txBody>
          <a:bodyPr>
            <a:spAutoFit/>
          </a:bodyPr>
          <a:lstStyle>
            <a:lvl1pPr>
              <a:defRPr sz="659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50/50 photo layout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1"/>
            <a:ext cx="6216650" cy="6992587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9745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olo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20" y="1090"/>
            <a:ext cx="12430199" cy="6991987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7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399" spc="-100" baseline="0">
                <a:gradFill>
                  <a:gsLst>
                    <a:gs pos="99115">
                      <a:schemeClr val="tx1"/>
                    </a:gs>
                    <a:gs pos="7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2" y="3955785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9115">
                      <a:schemeClr val="tx1"/>
                    </a:gs>
                    <a:gs pos="79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7" name="Rectangle 6"/>
          <p:cNvSpPr/>
          <p:nvPr userDrawn="1"/>
        </p:nvSpPr>
        <p:spPr bwMode="gray">
          <a:xfrm>
            <a:off x="0" y="6537325"/>
            <a:ext cx="12435840" cy="457200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07" y="6678218"/>
            <a:ext cx="822951" cy="175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2318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84921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01599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23907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Slide for developer code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2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spcBef>
                <a:spcPct val="0"/>
              </a:spcBef>
              <a:spcAft>
                <a:spcPct val="0"/>
              </a:spcAft>
            </a:pPr>
            <a:endParaRPr lang="en-US" sz="225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9" y="1221158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2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56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498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1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9624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2" y="0"/>
            <a:ext cx="12435840" cy="699516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 bwMode="gray">
          <a:xfrm>
            <a:off x="0" y="4868863"/>
            <a:ext cx="12436475" cy="2125662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398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16814">
                    <a:srgbClr val="FFFFFF"/>
                  </a:gs>
                  <a:gs pos="46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" name="Text Box 3"/>
          <p:cNvSpPr txBox="1">
            <a:spLocks noChangeArrowheads="1"/>
          </p:cNvSpPr>
          <p:nvPr userDrawn="1"/>
        </p:nvSpPr>
        <p:spPr bwMode="white">
          <a:xfrm>
            <a:off x="7589822" y="6294476"/>
            <a:ext cx="45719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algn="r" defTabSz="932215" eaLnBrk="0" hangingPunct="0"/>
            <a:r>
              <a:rPr lang="en-US" sz="700" dirty="0">
                <a:gradFill>
                  <a:gsLst>
                    <a:gs pos="12389">
                      <a:srgbClr val="FFFFFF"/>
                    </a:gs>
                    <a:gs pos="54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© </a:t>
            </a:r>
            <a:r>
              <a:rPr lang="en-US" sz="700" dirty="0" smtClean="0">
                <a:gradFill>
                  <a:gsLst>
                    <a:gs pos="12389">
                      <a:srgbClr val="FFFFFF"/>
                    </a:gs>
                    <a:gs pos="54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2015 </a:t>
            </a:r>
            <a:r>
              <a:rPr lang="en-US" sz="700" dirty="0">
                <a:gradFill>
                  <a:gsLst>
                    <a:gs pos="12389">
                      <a:srgbClr val="FFFFFF"/>
                    </a:gs>
                    <a:gs pos="54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Microsoft Corporation. All rights reserved.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230" y="5580859"/>
            <a:ext cx="3291840" cy="701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39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490" indent="-290490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454" indent="-280966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1944" indent="-290490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526" indent="-228582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107" indent="-228582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ck Notes slide Layout No Bar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977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20354">
                      <a:schemeClr val="tx2"/>
                    </a:gs>
                    <a:gs pos="40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582" indent="0">
              <a:buNone/>
              <a:defRPr/>
            </a:lvl3pPr>
            <a:lvl4pPr marL="457163" indent="0">
              <a:buNone/>
              <a:defRPr/>
            </a:lvl4pPr>
            <a:lvl5pPr marL="685745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582" indent="0">
              <a:buNone/>
              <a:defRPr/>
            </a:lvl3pPr>
            <a:lvl4pPr marL="457163" indent="0">
              <a:buNone/>
              <a:defRPr/>
            </a:lvl4pPr>
            <a:lvl5pPr marL="685745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0986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1"/>
            <a:ext cx="11887200" cy="2092881"/>
          </a:xfrm>
        </p:spPr>
        <p:txBody>
          <a:bodyPr>
            <a:spAutoFit/>
          </a:bodyPr>
          <a:lstStyle>
            <a:lvl1pPr>
              <a:buClr>
                <a:schemeClr val="tx2"/>
              </a:buClr>
              <a:defRPr sz="4000">
                <a:gradFill>
                  <a:gsLst>
                    <a:gs pos="7080">
                      <a:schemeClr val="tx2"/>
                    </a:gs>
                    <a:gs pos="36283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1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11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0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389">
                      <a:schemeClr val="tx2"/>
                    </a:gs>
                    <a:gs pos="31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57" indent="0">
              <a:buNone/>
              <a:tabLst/>
              <a:defRPr sz="2000"/>
            </a:lvl3pPr>
            <a:lvl4pPr marL="460338" indent="0">
              <a:buNone/>
              <a:defRPr/>
            </a:lvl4pPr>
            <a:lvl5pPr marL="685745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40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389">
                      <a:schemeClr val="tx2"/>
                    </a:gs>
                    <a:gs pos="31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57" indent="0">
              <a:buNone/>
              <a:tabLst/>
              <a:defRPr sz="2000"/>
            </a:lvl3pPr>
            <a:lvl4pPr marL="460338" indent="0">
              <a:buNone/>
              <a:defRPr/>
            </a:lvl4pPr>
            <a:lvl5pPr marL="685745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599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0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57" indent="0">
              <a:buNone/>
              <a:tabLst/>
              <a:defRPr sz="2000"/>
            </a:lvl3pPr>
            <a:lvl4pPr marL="460338" indent="0">
              <a:buNone/>
              <a:defRPr/>
            </a:lvl4pPr>
            <a:lvl5pPr marL="685745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40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57" indent="0">
              <a:buNone/>
              <a:tabLst/>
              <a:defRPr sz="2000"/>
            </a:lvl3pPr>
            <a:lvl4pPr marL="460338" indent="0">
              <a:buNone/>
              <a:defRPr/>
            </a:lvl4pPr>
            <a:lvl5pPr marL="685745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5866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0" y="1212849"/>
            <a:ext cx="5486399" cy="2425279"/>
          </a:xfrm>
        </p:spPr>
        <p:txBody>
          <a:bodyPr wrap="square">
            <a:spAutoFit/>
          </a:bodyPr>
          <a:lstStyle>
            <a:lvl1pPr marL="287315" indent="-287315">
              <a:spcBef>
                <a:spcPts val="1224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3200">
                <a:gradFill>
                  <a:gsLst>
                    <a:gs pos="19469">
                      <a:schemeClr val="tx2"/>
                    </a:gs>
                    <a:gs pos="32000">
                      <a:schemeClr val="tx2"/>
                    </a:gs>
                  </a:gsLst>
                  <a:lin ang="5400000" scaled="0"/>
                </a:gradFill>
              </a:defRPr>
            </a:lvl1pPr>
            <a:lvl2pPr marL="531123" indent="-233176">
              <a:buFont typeface="Wingdings" panose="05000000000000000000" pitchFamily="2" charset="2"/>
              <a:buChar char="§"/>
              <a:defRPr sz="2400"/>
            </a:lvl2pPr>
            <a:lvl3pPr marL="699529" indent="-168406">
              <a:buFont typeface="Wingdings" panose="05000000000000000000" pitchFamily="2" charset="2"/>
              <a:buChar char="§"/>
              <a:tabLst/>
              <a:defRPr sz="2000"/>
            </a:lvl3pPr>
            <a:lvl4pPr marL="880887" indent="-181359">
              <a:buFont typeface="Wingdings" panose="05000000000000000000" pitchFamily="2" charset="2"/>
              <a:buChar char="§"/>
              <a:defRPr/>
            </a:lvl4pPr>
            <a:lvl5pPr marL="1049293" indent="-168406">
              <a:buFont typeface="Wingdings" panose="05000000000000000000" pitchFamily="2" charset="2"/>
              <a:buChar char="§"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40" y="1212849"/>
            <a:ext cx="5486399" cy="2425279"/>
          </a:xfrm>
        </p:spPr>
        <p:txBody>
          <a:bodyPr wrap="square">
            <a:spAutoFit/>
          </a:bodyPr>
          <a:lstStyle>
            <a:lvl1pPr marL="287315" indent="-287315">
              <a:spcBef>
                <a:spcPts val="1224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3200">
                <a:gradFill>
                  <a:gsLst>
                    <a:gs pos="19469">
                      <a:schemeClr val="tx2"/>
                    </a:gs>
                    <a:gs pos="32000">
                      <a:schemeClr val="tx2"/>
                    </a:gs>
                  </a:gsLst>
                  <a:lin ang="5400000" scaled="0"/>
                </a:gradFill>
              </a:defRPr>
            </a:lvl1pPr>
            <a:lvl2pPr marL="531123" indent="-233176">
              <a:buFont typeface="Wingdings" panose="05000000000000000000" pitchFamily="2" charset="2"/>
              <a:buChar char="§"/>
              <a:defRPr sz="2400"/>
            </a:lvl2pPr>
            <a:lvl3pPr marL="699529" indent="-168406">
              <a:buFont typeface="Wingdings" panose="05000000000000000000" pitchFamily="2" charset="2"/>
              <a:buChar char="§"/>
              <a:tabLst/>
              <a:defRPr sz="2000"/>
            </a:lvl3pPr>
            <a:lvl4pPr marL="880887" indent="-181359">
              <a:buFont typeface="Wingdings" panose="05000000000000000000" pitchFamily="2" charset="2"/>
              <a:buChar char="§"/>
              <a:defRPr/>
            </a:lvl4pPr>
            <a:lvl5pPr marL="1049293" indent="-168406">
              <a:buFont typeface="Wingdings" panose="05000000000000000000" pitchFamily="2" charset="2"/>
              <a:buChar char="§"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theme" Target="../theme/theme1.xml"/><Relationship Id="rId29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5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2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9"/>
          <a:stretch>
            <a:fillRect/>
          </a:stretch>
        </p:blipFill>
        <p:spPr>
          <a:xfrm rot="5400000">
            <a:off x="9393899" y="3050513"/>
            <a:ext cx="6995160" cy="8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76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69" r:id="rId1"/>
    <p:sldLayoutId id="2147484236" r:id="rId2"/>
    <p:sldLayoutId id="2147484240" r:id="rId3"/>
    <p:sldLayoutId id="2147484272" r:id="rId4"/>
    <p:sldLayoutId id="2147484241" r:id="rId5"/>
    <p:sldLayoutId id="2147484273" r:id="rId6"/>
    <p:sldLayoutId id="2147484244" r:id="rId7"/>
    <p:sldLayoutId id="2147484274" r:id="rId8"/>
    <p:sldLayoutId id="2147484245" r:id="rId9"/>
    <p:sldLayoutId id="2147484275" r:id="rId10"/>
    <p:sldLayoutId id="2147484247" r:id="rId11"/>
    <p:sldLayoutId id="2147484249" r:id="rId12"/>
    <p:sldLayoutId id="2147484250" r:id="rId13"/>
    <p:sldLayoutId id="2147484264" r:id="rId14"/>
    <p:sldLayoutId id="2147484251" r:id="rId15"/>
    <p:sldLayoutId id="2147484270" r:id="rId16"/>
    <p:sldLayoutId id="2147484252" r:id="rId17"/>
    <p:sldLayoutId id="2147484253" r:id="rId18"/>
    <p:sldLayoutId id="2147484254" r:id="rId19"/>
    <p:sldLayoutId id="2147484271" r:id="rId20"/>
    <p:sldLayoutId id="2147484257" r:id="rId21"/>
    <p:sldLayoutId id="2147484258" r:id="rId22"/>
    <p:sldLayoutId id="2147484259" r:id="rId23"/>
    <p:sldLayoutId id="2147484260" r:id="rId24"/>
    <p:sldLayoutId id="2147484261" r:id="rId25"/>
    <p:sldLayoutId id="2147484263" r:id="rId26"/>
    <p:sldLayoutId id="2147484276" r:id="rId27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32667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873" marR="0" indent="-342873" algn="l" defTabSz="9326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154" marR="0" indent="-241281" algn="l" defTabSz="9326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036" marR="0" indent="-228582" algn="l" defTabSz="9326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618" marR="0" indent="-228582" algn="l" defTabSz="9326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199" marR="0" indent="-228582" algn="l" defTabSz="9326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4834" indent="-233167" algn="l" defTabSz="93266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170" indent="-233167" algn="l" defTabSz="93266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503" indent="-233167" algn="l" defTabSz="93266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3838" indent="-233167" algn="l" defTabSz="93266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6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34" algn="l" defTabSz="9326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667" algn="l" defTabSz="9326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001" algn="l" defTabSz="9326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334" algn="l" defTabSz="9326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670" algn="l" defTabSz="9326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002" algn="l" defTabSz="9326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336" algn="l" defTabSz="9326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670" algn="l" defTabSz="9326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 userDrawn="1">
          <p15:clr>
            <a:srgbClr val="5ACBF0"/>
          </p15:clr>
        </p15:guide>
        <p15:guide id="2" pos="173" userDrawn="1">
          <p15:clr>
            <a:srgbClr val="5ACBF0"/>
          </p15:clr>
        </p15:guide>
        <p15:guide id="3" pos="749" userDrawn="1">
          <p15:clr>
            <a:srgbClr val="5ACBF0"/>
          </p15:clr>
        </p15:guide>
        <p15:guide id="4" pos="1325" userDrawn="1">
          <p15:clr>
            <a:srgbClr val="5ACBF0"/>
          </p15:clr>
        </p15:guide>
        <p15:guide id="5" pos="1901" userDrawn="1">
          <p15:clr>
            <a:srgbClr val="5ACBF0"/>
          </p15:clr>
        </p15:guide>
        <p15:guide id="6" pos="2477" userDrawn="1">
          <p15:clr>
            <a:srgbClr val="5ACBF0"/>
          </p15:clr>
        </p15:guide>
        <p15:guide id="7" pos="3053" userDrawn="1">
          <p15:clr>
            <a:srgbClr val="5ACBF0"/>
          </p15:clr>
        </p15:guide>
        <p15:guide id="8" pos="3629" userDrawn="1">
          <p15:clr>
            <a:srgbClr val="5ACBF0"/>
          </p15:clr>
        </p15:guide>
        <p15:guide id="9" pos="4205" userDrawn="1">
          <p15:clr>
            <a:srgbClr val="5ACBF0"/>
          </p15:clr>
        </p15:guide>
        <p15:guide id="10" pos="4781" userDrawn="1">
          <p15:clr>
            <a:srgbClr val="5ACBF0"/>
          </p15:clr>
        </p15:guide>
        <p15:guide id="11" pos="5357" userDrawn="1">
          <p15:clr>
            <a:srgbClr val="5ACBF0"/>
          </p15:clr>
        </p15:guide>
        <p15:guide id="12" pos="5933" userDrawn="1">
          <p15:clr>
            <a:srgbClr val="5ACBF0"/>
          </p15:clr>
        </p15:guide>
        <p15:guide id="13" pos="6509" userDrawn="1">
          <p15:clr>
            <a:srgbClr val="5ACBF0"/>
          </p15:clr>
        </p15:guide>
        <p15:guide id="14" pos="7085" userDrawn="1">
          <p15:clr>
            <a:srgbClr val="5ACBF0"/>
          </p15:clr>
        </p15:guide>
        <p15:guide id="15" pos="7661" userDrawn="1">
          <p15:clr>
            <a:srgbClr val="5ACBF0"/>
          </p15:clr>
        </p15:guide>
        <p15:guide id="16" pos="288" userDrawn="1">
          <p15:clr>
            <a:srgbClr val="C35EA4"/>
          </p15:clr>
        </p15:guide>
        <p15:guide id="17" pos="7546" userDrawn="1">
          <p15:clr>
            <a:srgbClr val="C35EA4"/>
          </p15:clr>
        </p15:guide>
        <p15:guide id="18" orient="horz" pos="763" userDrawn="1">
          <p15:clr>
            <a:srgbClr val="5ACBF0"/>
          </p15:clr>
        </p15:guide>
        <p15:guide id="19" orient="horz" pos="1339" userDrawn="1">
          <p15:clr>
            <a:srgbClr val="5ACBF0"/>
          </p15:clr>
        </p15:guide>
        <p15:guide id="20" orient="horz" pos="1915" userDrawn="1">
          <p15:clr>
            <a:srgbClr val="5ACBF0"/>
          </p15:clr>
        </p15:guide>
        <p15:guide id="21" orient="horz" pos="2491" userDrawn="1">
          <p15:clr>
            <a:srgbClr val="5ACBF0"/>
          </p15:clr>
        </p15:guide>
        <p15:guide id="22" orient="horz" pos="3067" userDrawn="1">
          <p15:clr>
            <a:srgbClr val="5ACBF0"/>
          </p15:clr>
        </p15:guide>
        <p15:guide id="23" orient="horz" pos="3643" userDrawn="1">
          <p15:clr>
            <a:srgbClr val="5ACBF0"/>
          </p15:clr>
        </p15:guide>
        <p15:guide id="24" orient="horz" pos="4219" userDrawn="1">
          <p15:clr>
            <a:srgbClr val="5ACBF0"/>
          </p15:clr>
        </p15:guide>
        <p15:guide id="25" orient="horz" pos="302" userDrawn="1">
          <p15:clr>
            <a:srgbClr val="C35EA4"/>
          </p15:clr>
        </p15:guide>
        <p15:guide id="26" orient="horz" pos="4104" userDrawn="1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witter.com/andrewconnell" TargetMode="External"/><Relationship Id="rId4" Type="http://schemas.openxmlformats.org/officeDocument/2006/relationships/hyperlink" Target="http://aconn.me/node-o365-web-raspberrypi-slides" TargetMode="External"/><Relationship Id="rId5" Type="http://schemas.openxmlformats.org/officeDocument/2006/relationships/hyperlink" Target="http://aconn.me/node-o365-web-raspberrypi-video" TargetMode="External"/><Relationship Id="rId6" Type="http://schemas.openxmlformats.org/officeDocument/2006/relationships/hyperlink" Target="http://aconn.me/node-on-pi" TargetMode="External"/><Relationship Id="rId1" Type="http://schemas.openxmlformats.org/officeDocument/2006/relationships/slideLayout" Target="../slideLayouts/slideLayout6.xml"/><Relationship Id="rId2" Type="http://schemas.openxmlformats.org/officeDocument/2006/relationships/hyperlink" Target="http://www.andrewconnell.com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9234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74701" y="2125677"/>
            <a:ext cx="11429936" cy="1828786"/>
          </a:xfrm>
        </p:spPr>
        <p:txBody>
          <a:bodyPr/>
          <a:lstStyle/>
          <a:p>
            <a:r>
              <a:rPr lang="en-US" dirty="0"/>
              <a:t>Running Office 365 apps on a </a:t>
            </a:r>
            <a:br>
              <a:rPr lang="en-US" dirty="0"/>
            </a:br>
            <a:r>
              <a:rPr lang="en-US" dirty="0"/>
              <a:t>Raspberry Pi 2 with </a:t>
            </a:r>
            <a:r>
              <a:rPr lang="en-US" dirty="0" err="1"/>
              <a:t>AzureAD</a:t>
            </a:r>
            <a:r>
              <a:rPr lang="en-US" dirty="0"/>
              <a:t> &amp; </a:t>
            </a:r>
            <a:r>
              <a:rPr lang="en-US" dirty="0" err="1"/>
              <a:t>Node.js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74702" y="3954463"/>
            <a:ext cx="7315137" cy="1829329"/>
          </a:xfrm>
        </p:spPr>
        <p:txBody>
          <a:bodyPr/>
          <a:lstStyle/>
          <a:p>
            <a:r>
              <a:rPr lang="en-US" b="1" dirty="0"/>
              <a:t>Andrew Connell</a:t>
            </a:r>
          </a:p>
          <a:p>
            <a:r>
              <a:rPr lang="en-US" u="sng" dirty="0"/>
              <a:t>@andrewconnell</a:t>
            </a:r>
          </a:p>
          <a:p>
            <a:r>
              <a:rPr lang="en-US" u="sng" dirty="0"/>
              <a:t>www.andrewconnell.com </a:t>
            </a:r>
          </a:p>
        </p:txBody>
      </p:sp>
    </p:spTree>
    <p:extLst>
      <p:ext uri="{BB962C8B-B14F-4D97-AF65-F5344CB8AC3E}">
        <p14:creationId xmlns:p14="http://schemas.microsoft.com/office/powerpoint/2010/main" val="342433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3447098"/>
          </a:xfrm>
        </p:spPr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Node.js</a:t>
            </a:r>
            <a:r>
              <a:rPr lang="en-US" dirty="0" smtClean="0"/>
              <a:t>?</a:t>
            </a:r>
          </a:p>
          <a:p>
            <a:endParaRPr lang="en-US" dirty="0" smtClean="0"/>
          </a:p>
          <a:p>
            <a:r>
              <a:rPr lang="en-US" dirty="0" smtClean="0"/>
              <a:t>Why Raspberry Pi 2?</a:t>
            </a:r>
          </a:p>
          <a:p>
            <a:endParaRPr lang="en-US" dirty="0" smtClean="0"/>
          </a:p>
          <a:p>
            <a:r>
              <a:rPr lang="en-US" dirty="0" smtClean="0"/>
              <a:t>Development Experience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171087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5072158"/>
          </a:xfrm>
        </p:spPr>
        <p:txBody>
          <a:bodyPr/>
          <a:lstStyle/>
          <a:p>
            <a:r>
              <a:rPr lang="en-US" dirty="0" smtClean="0"/>
              <a:t>Cross platform</a:t>
            </a:r>
          </a:p>
          <a:p>
            <a:endParaRPr lang="en-US" dirty="0" smtClean="0"/>
          </a:p>
          <a:p>
            <a:r>
              <a:rPr lang="en-US" dirty="0" smtClean="0"/>
              <a:t>Zero code changes required to work x-platform</a:t>
            </a:r>
          </a:p>
          <a:p>
            <a:pPr lvl="1"/>
            <a:r>
              <a:rPr lang="en-US" dirty="0" smtClean="0"/>
              <a:t>Windows</a:t>
            </a:r>
          </a:p>
          <a:p>
            <a:pPr lvl="1"/>
            <a:r>
              <a:rPr lang="en-US" dirty="0" smtClean="0"/>
              <a:t>Azure Web Apps</a:t>
            </a:r>
          </a:p>
          <a:p>
            <a:pPr lvl="1"/>
            <a:r>
              <a:rPr lang="en-US" dirty="0" smtClean="0"/>
              <a:t>OS X</a:t>
            </a:r>
          </a:p>
          <a:p>
            <a:pPr lvl="1"/>
            <a:r>
              <a:rPr lang="en-US" dirty="0" smtClean="0"/>
              <a:t>Raspberry Pi 2</a:t>
            </a:r>
          </a:p>
          <a:p>
            <a:endParaRPr lang="en-US" dirty="0" smtClean="0"/>
          </a:p>
          <a:p>
            <a:r>
              <a:rPr lang="en-US" dirty="0" smtClean="0"/>
              <a:t>Robust ecosystem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consider </a:t>
            </a:r>
            <a:r>
              <a:rPr lang="en-US" dirty="0" err="1" smtClean="0"/>
              <a:t>Node.js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26808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5343001"/>
          </a:xfrm>
        </p:spPr>
        <p:txBody>
          <a:bodyPr/>
          <a:lstStyle/>
          <a:p>
            <a:r>
              <a:rPr lang="en-US" dirty="0" smtClean="0"/>
              <a:t>Cheap, yet powerful microcontroller</a:t>
            </a:r>
          </a:p>
          <a:p>
            <a:pPr lvl="1"/>
            <a:r>
              <a:rPr lang="en-US" dirty="0" smtClean="0"/>
              <a:t>Quad core 900MHz CPU (ARM v7 BMC2836 chip)</a:t>
            </a:r>
          </a:p>
          <a:p>
            <a:pPr lvl="1"/>
            <a:r>
              <a:rPr lang="en-US" dirty="0" smtClean="0"/>
              <a:t>1GB RAM</a:t>
            </a:r>
          </a:p>
          <a:p>
            <a:pPr lvl="1"/>
            <a:r>
              <a:rPr lang="en-US" dirty="0" smtClean="0"/>
              <a:t>4 USB ports</a:t>
            </a:r>
          </a:p>
          <a:p>
            <a:pPr lvl="1"/>
            <a:r>
              <a:rPr lang="en-US" dirty="0" smtClean="0"/>
              <a:t>1x CAT5 NIC port</a:t>
            </a:r>
          </a:p>
          <a:p>
            <a:pPr lvl="1"/>
            <a:r>
              <a:rPr lang="en-US" dirty="0" smtClean="0"/>
              <a:t>HDMI video out</a:t>
            </a:r>
          </a:p>
          <a:p>
            <a:pPr lvl="1"/>
            <a:r>
              <a:rPr lang="en-US" dirty="0" err="1" smtClean="0"/>
              <a:t>microUSB</a:t>
            </a:r>
            <a:r>
              <a:rPr lang="en-US" dirty="0" smtClean="0"/>
              <a:t> powered</a:t>
            </a:r>
          </a:p>
          <a:p>
            <a:pPr lvl="1"/>
            <a:r>
              <a:rPr lang="en-US" dirty="0" smtClean="0"/>
              <a:t>40-pin GPIO</a:t>
            </a:r>
          </a:p>
          <a:p>
            <a:pPr lvl="1"/>
            <a:r>
              <a:rPr lang="en-US" dirty="0" smtClean="0"/>
              <a:t>15-pin camera serial interface</a:t>
            </a:r>
          </a:p>
          <a:p>
            <a:r>
              <a:rPr lang="en-US" dirty="0" smtClean="0"/>
              <a:t>Total setup ~$60</a:t>
            </a:r>
            <a:endParaRPr lang="en-US" dirty="0"/>
          </a:p>
          <a:p>
            <a:r>
              <a:rPr lang="en-US" dirty="0" smtClean="0"/>
              <a:t>Think </a:t>
            </a:r>
            <a:r>
              <a:rPr lang="en-US" dirty="0" err="1" smtClean="0"/>
              <a:t>IoT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Raspberry Pi 2?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117276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4936736"/>
          </a:xfrm>
        </p:spPr>
        <p:txBody>
          <a:bodyPr/>
          <a:lstStyle/>
          <a:p>
            <a:r>
              <a:rPr lang="en-US" dirty="0" smtClean="0"/>
              <a:t>Editor</a:t>
            </a:r>
          </a:p>
          <a:p>
            <a:pPr lvl="1"/>
            <a:r>
              <a:rPr lang="en-US" dirty="0" smtClean="0"/>
              <a:t>Visual Studio + </a:t>
            </a:r>
            <a:r>
              <a:rPr lang="en-US" dirty="0" err="1" smtClean="0"/>
              <a:t>Node.js</a:t>
            </a:r>
            <a:r>
              <a:rPr lang="en-US" dirty="0" smtClean="0"/>
              <a:t> Tools</a:t>
            </a:r>
          </a:p>
          <a:p>
            <a:pPr lvl="1"/>
            <a:r>
              <a:rPr lang="en-US" dirty="0" smtClean="0"/>
              <a:t>Visual Studio Code</a:t>
            </a:r>
          </a:p>
          <a:p>
            <a:pPr lvl="1"/>
            <a:r>
              <a:rPr lang="en-US" dirty="0" err="1" smtClean="0"/>
              <a:t>WebStorm</a:t>
            </a:r>
            <a:endParaRPr lang="en-US" dirty="0" smtClean="0"/>
          </a:p>
          <a:p>
            <a:pPr lvl="1"/>
            <a:r>
              <a:rPr lang="en-US" dirty="0" smtClean="0"/>
              <a:t>Brackets</a:t>
            </a:r>
          </a:p>
          <a:p>
            <a:pPr lvl="1"/>
            <a:r>
              <a:rPr lang="en-US" dirty="0" smtClean="0"/>
              <a:t>Any text editor</a:t>
            </a:r>
          </a:p>
          <a:p>
            <a:r>
              <a:rPr lang="en-US" sz="3600" dirty="0" smtClean="0"/>
              <a:t>Prep Raspberry Pi 2 &amp; install </a:t>
            </a:r>
            <a:r>
              <a:rPr lang="en-US" sz="3600" dirty="0" err="1" smtClean="0"/>
              <a:t>Node.js</a:t>
            </a:r>
            <a:endParaRPr lang="en-US" sz="3600" dirty="0" smtClean="0"/>
          </a:p>
          <a:p>
            <a:r>
              <a:rPr lang="en-US" sz="3600" dirty="0" smtClean="0"/>
              <a:t>Build application natively on desktop / laptop (any OS)</a:t>
            </a:r>
          </a:p>
          <a:p>
            <a:r>
              <a:rPr lang="en-US" sz="3600" dirty="0" smtClean="0"/>
              <a:t>Copy =&gt; Raspberry Pi 2 for final testing</a:t>
            </a:r>
          </a:p>
          <a:p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Experience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94717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5235279"/>
          </a:xfrm>
        </p:spPr>
        <p:txBody>
          <a:bodyPr/>
          <a:lstStyle/>
          <a:p>
            <a:r>
              <a:rPr lang="en-US" sz="3200" dirty="0" smtClean="0"/>
              <a:t>Andrew Connell</a:t>
            </a:r>
          </a:p>
          <a:p>
            <a:pPr lvl="1"/>
            <a:r>
              <a:rPr lang="en-US" sz="2000" dirty="0" smtClean="0">
                <a:hlinkClick r:id="rId2"/>
              </a:rPr>
              <a:t>www.andrewconnell.com</a:t>
            </a:r>
            <a:r>
              <a:rPr lang="en-US" sz="2000" dirty="0" smtClean="0"/>
              <a:t> | </a:t>
            </a:r>
            <a:r>
              <a:rPr lang="en-US" sz="2000" dirty="0" smtClean="0">
                <a:hlinkClick r:id="rId3"/>
              </a:rPr>
              <a:t>@andrewconnell</a:t>
            </a:r>
            <a:endParaRPr lang="en-US" sz="2000" dirty="0" smtClean="0"/>
          </a:p>
          <a:p>
            <a:r>
              <a:rPr lang="en-US" sz="3200" dirty="0" smtClean="0"/>
              <a:t>Express Talk Slides</a:t>
            </a:r>
          </a:p>
          <a:p>
            <a:pPr lvl="1"/>
            <a:r>
              <a:rPr lang="en-US" sz="2000" dirty="0" err="1" smtClean="0">
                <a:hlinkClick r:id="rId4"/>
              </a:rPr>
              <a:t>aconn.me</a:t>
            </a:r>
            <a:r>
              <a:rPr lang="en-US" sz="2000" dirty="0" smtClean="0">
                <a:hlinkClick r:id="rId4"/>
              </a:rPr>
              <a:t>/node-o365-web-raspberrypi-slides</a:t>
            </a:r>
            <a:endParaRPr lang="en-US" sz="1800" dirty="0" smtClean="0"/>
          </a:p>
          <a:p>
            <a:r>
              <a:rPr lang="en-US" sz="3200" dirty="0" smtClean="0"/>
              <a:t>Sample Code &amp; Demo Video</a:t>
            </a:r>
          </a:p>
          <a:p>
            <a:pPr lvl="1"/>
            <a:r>
              <a:rPr lang="en-US" sz="2000" dirty="0" smtClean="0">
                <a:hlinkClick r:id="rId5"/>
              </a:rPr>
              <a:t>aconn.me/node-o365-web-raspberrypi-code</a:t>
            </a:r>
          </a:p>
          <a:p>
            <a:pPr lvl="1"/>
            <a:r>
              <a:rPr lang="en-US" sz="2000" dirty="0" smtClean="0">
                <a:hlinkClick r:id="rId5"/>
              </a:rPr>
              <a:t>aconn.me/node-o365-web-raspberrypi-video</a:t>
            </a:r>
            <a:endParaRPr lang="en-US" sz="2000" dirty="0" smtClean="0"/>
          </a:p>
          <a:p>
            <a:r>
              <a:rPr lang="en-US" sz="3200" dirty="0" smtClean="0"/>
              <a:t>Setup </a:t>
            </a:r>
            <a:r>
              <a:rPr lang="en-US" sz="3200" dirty="0" smtClean="0"/>
              <a:t>Node on Raspberry Pi 2</a:t>
            </a:r>
          </a:p>
          <a:p>
            <a:pPr lvl="1"/>
            <a:r>
              <a:rPr lang="en-US" sz="2000" dirty="0" smtClean="0">
                <a:hlinkClick r:id="rId6"/>
              </a:rPr>
              <a:t>aconn.me/node-on-pi</a:t>
            </a:r>
            <a:endParaRPr lang="en-US" sz="2000" dirty="0" smtClean="0"/>
          </a:p>
          <a:p>
            <a:r>
              <a:rPr lang="en-US" sz="3200" dirty="0" smtClean="0"/>
              <a:t>BRK4123 - </a:t>
            </a:r>
            <a:r>
              <a:rPr lang="en-US" sz="3200" dirty="0"/>
              <a:t>Building Business Apps Like They Do in the Valley with </a:t>
            </a:r>
            <a:r>
              <a:rPr lang="en-US" sz="3200" dirty="0" smtClean="0"/>
              <a:t>Angular, </a:t>
            </a:r>
            <a:r>
              <a:rPr lang="en-US" sz="3200" dirty="0" err="1"/>
              <a:t>Node.JS</a:t>
            </a:r>
            <a:r>
              <a:rPr lang="en-US" sz="3200" dirty="0"/>
              <a:t>, and </a:t>
            </a:r>
            <a:r>
              <a:rPr lang="en-US" sz="3200" dirty="0" smtClean="0"/>
              <a:t>More</a:t>
            </a:r>
          </a:p>
          <a:p>
            <a:pPr lvl="1"/>
            <a:r>
              <a:rPr lang="en-US" sz="1800" dirty="0" smtClean="0"/>
              <a:t>Tuesday - 1:30p in E253</a:t>
            </a:r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Thanks! – Links &amp; Resources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695788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6074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5-30610_Microsoft_Ignite_Keynote_Template">
  <a:themeElements>
    <a:clrScheme name="Ignite - Breakout - Gray Back">
      <a:dk1>
        <a:srgbClr val="000000"/>
      </a:dk1>
      <a:lt1>
        <a:srgbClr val="FFFFFF"/>
      </a:lt1>
      <a:dk2>
        <a:srgbClr val="505050"/>
      </a:dk2>
      <a:lt2>
        <a:srgbClr val="47D8FF"/>
      </a:lt2>
      <a:accent1>
        <a:srgbClr val="0078D7"/>
      </a:accent1>
      <a:accent2>
        <a:srgbClr val="5C2D91"/>
      </a:accent2>
      <a:accent3>
        <a:srgbClr val="B4009E"/>
      </a:accent3>
      <a:accent4>
        <a:srgbClr val="00BCF2"/>
      </a:accent4>
      <a:accent5>
        <a:srgbClr val="BAD80A"/>
      </a:accent5>
      <a:accent6>
        <a:srgbClr val="FF8C00"/>
      </a:accent6>
      <a:hlink>
        <a:srgbClr val="47D8FF"/>
      </a:hlink>
      <a:folHlink>
        <a:srgbClr val="47D8FF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398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16814">
                  <a:srgbClr val="FFFFFF"/>
                </a:gs>
                <a:gs pos="46000">
                  <a:srgbClr val="FFFFFF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Ignite_2015_Breakout_Template.potx" id="{1A2CE55D-C0EF-4064-A39F-620642E032AA}" vid="{A3A9C9DA-6617-4D3E-A382-CDB23C8F3BF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75DF130EC2EC44FB15C17B678D84F5A" ma:contentTypeVersion="3" ma:contentTypeDescription="Create a new document." ma:contentTypeScope="" ma:versionID="481a2cae79b146c9e9a407d7d2d8b3fc">
  <xsd:schema xmlns:xsd="http://www.w3.org/2001/XMLSchema" xmlns:xs="http://www.w3.org/2001/XMLSchema" xmlns:p="http://schemas.microsoft.com/office/2006/metadata/properties" xmlns:ns2="e81cf065-293b-493c-9b88-15e66cf1a893" targetNamespace="http://schemas.microsoft.com/office/2006/metadata/properties" ma:root="true" ma:fieldsID="523eb2f2988a7c4885f73dd2f33e1e53" ns2:_="">
    <xsd:import namespace="e81cf065-293b-493c-9b88-15e66cf1a893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81cf065-293b-493c-9b88-15e66cf1a893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B4B5692-2FA6-48A6-AD3D-D40B23A0A67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81cf065-293b-493c-9b88-15e66cf1a89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990F116-B58F-4255-B05B-DA3808E0E5C6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Microsoft_Ignite_2015_Partner_Theater_Template</Template>
  <TotalTime>6</TotalTime>
  <Words>251</Words>
  <Application>Microsoft Macintosh PowerPoint</Application>
  <PresentationFormat>Custom</PresentationFormat>
  <Paragraphs>61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Consolas</vt:lpstr>
      <vt:lpstr>Segoe UI</vt:lpstr>
      <vt:lpstr>Segoe UI Light</vt:lpstr>
      <vt:lpstr>Wingdings</vt:lpstr>
      <vt:lpstr>5-30610_Microsoft_Ignite_Keynote_Template</vt:lpstr>
      <vt:lpstr>PowerPoint Presentation</vt:lpstr>
      <vt:lpstr>Running Office 365 apps on a  Raspberry Pi 2 with AzureAD &amp; Node.js</vt:lpstr>
      <vt:lpstr>Topics</vt:lpstr>
      <vt:lpstr>Why consider Node.js?</vt:lpstr>
      <vt:lpstr>Why Raspberry Pi 2?</vt:lpstr>
      <vt:lpstr>Development Experience</vt:lpstr>
      <vt:lpstr>Thanks! – Links &amp; Resources</vt:lpstr>
      <vt:lpstr>PowerPoint Presentation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Microsoft Ignite 2015</dc:subject>
  <dc:creator>Andrew Connell</dc:creator>
  <cp:keywords>Microsoft Ignite 2015</cp:keywords>
  <dc:description>Template: Mitchell Derrey, Silver Fox Productions
Formatting: 
Audience Type: Internal/External</dc:description>
  <cp:lastModifiedBy>Andrew Connell</cp:lastModifiedBy>
  <cp:revision>2</cp:revision>
  <dcterms:created xsi:type="dcterms:W3CDTF">2015-05-02T19:06:16Z</dcterms:created>
  <dcterms:modified xsi:type="dcterms:W3CDTF">2015-05-05T04:35:12Z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0x010100C75DF130EC2EC44FB15C17B678D84F5A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>44;#McCormick Place|f42e8eaa-659e-42d3-85a5-a4ea6b6d2ed7</vt:lpwstr>
  </property>
  <property fmtid="{D5CDD505-2E9C-101B-9397-08002B2CF9AE}" pid="7" name="Track">
    <vt:lpwstr/>
  </property>
  <property fmtid="{D5CDD505-2E9C-101B-9397-08002B2CF9AE}" pid="8" name="Event Location">
    <vt:lpwstr>43;#Chicago|b2ea4b94-6e68-4e03-872e-ca2dcc35a47e</vt:lpwstr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TaxKeyword">
    <vt:lpwstr>41;#Microsoft Ignite 2015|9eb2896f-7457-4443-a47b-f60d2d30355c</vt:lpwstr>
  </property>
  <property fmtid="{D5CDD505-2E9C-101B-9397-08002B2CF9AE}" pid="12" name="Audience1">
    <vt:lpwstr/>
  </property>
  <property fmtid="{D5CDD505-2E9C-101B-9397-08002B2CF9AE}" pid="13" name="Event Name">
    <vt:lpwstr>42;#Microsoft Ignite|9323c522-fe4b-4922-816b-10a1920d7afb</vt:lpwstr>
  </property>
</Properties>
</file>