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77" r:id="rId6"/>
    <p:sldId id="282" r:id="rId7"/>
    <p:sldId id="280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6" r:id="rId20"/>
    <p:sldId id="298" r:id="rId21"/>
    <p:sldId id="299" r:id="rId22"/>
    <p:sldId id="300" r:id="rId23"/>
    <p:sldId id="307" r:id="rId24"/>
    <p:sldId id="308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71" d="100"/>
          <a:sy n="71" d="100"/>
        </p:scale>
        <p:origin x="21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27/05/2021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27/05/2021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024" y="0"/>
            <a:ext cx="8288976" cy="6857999"/>
          </a:xfr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4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PROJET PLDAC</a:t>
            </a:r>
            <a:r>
              <a:rPr lang="fr-FR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fr-FR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fr-FR" sz="32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Détection de revues spams</a:t>
            </a:r>
            <a:endParaRPr lang="fr-FR" sz="32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5006432" y="3441536"/>
            <a:ext cx="59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9351" y="5974471"/>
            <a:ext cx="4155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 dirty="0" smtClean="0">
                <a:latin typeface="Century Gothic" panose="020B0502020202020204" pitchFamily="34" charset="0"/>
                <a:cs typeface="Calibri Light" panose="020F0302020204030204" pitchFamily="34" charset="0"/>
              </a:rPr>
              <a:t>GIANG Cécile</a:t>
            </a:r>
          </a:p>
          <a:p>
            <a:r>
              <a:rPr lang="fr-FR" sz="2000" i="1" dirty="0" smtClean="0">
                <a:latin typeface="Century Gothic" panose="020B0502020202020204" pitchFamily="34" charset="0"/>
                <a:cs typeface="Calibri Light" panose="020F0302020204030204" pitchFamily="34" charset="0"/>
              </a:rPr>
              <a:t>LENOIR Romain</a:t>
            </a:r>
            <a:endParaRPr lang="fr-FR" sz="2000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INTUITION DE L’ALGORITHME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01" y="1470622"/>
            <a:ext cx="4142125" cy="2946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26" y="1470622"/>
            <a:ext cx="4637600" cy="2946634"/>
          </a:xfrm>
          <a:prstGeom prst="rect">
            <a:avLst/>
          </a:prstGeom>
        </p:spPr>
      </p:pic>
      <p:sp>
        <p:nvSpPr>
          <p:cNvPr id="7" name="Espace réservé du texte 1"/>
          <p:cNvSpPr txBox="1">
            <a:spLocks/>
          </p:cNvSpPr>
          <p:nvPr/>
        </p:nvSpPr>
        <p:spPr>
          <a:xfrm>
            <a:off x="928468" y="5444090"/>
            <a:ext cx="10647296" cy="647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7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Confiance utilisateur       •   Honnêteté revue       •   Fiabilité produit</a:t>
            </a:r>
            <a:endParaRPr lang="fr-FR" sz="27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698727" y="4519612"/>
            <a:ext cx="2083597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Algorithme PageRank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Scores de </a:t>
            </a:r>
            <a:r>
              <a:rPr lang="fr-FR" dirty="0" smtClean="0"/>
              <a:t>Défiance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43" y="2037171"/>
            <a:ext cx="3788961" cy="26895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19" y="2037172"/>
            <a:ext cx="3913871" cy="27012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4" y="2037172"/>
            <a:ext cx="3896935" cy="2689573"/>
          </a:xfrm>
          <a:prstGeom prst="rect">
            <a:avLst/>
          </a:prstGeom>
        </p:spPr>
      </p:pic>
      <p:sp>
        <p:nvSpPr>
          <p:cNvPr id="9" name="Espace réservé du texte 1"/>
          <p:cNvSpPr txBox="1">
            <a:spLocks/>
          </p:cNvSpPr>
          <p:nvPr/>
        </p:nvSpPr>
        <p:spPr>
          <a:xfrm>
            <a:off x="1561631" y="4738433"/>
            <a:ext cx="2083597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Confiance utilisateur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Espace réservé du texte 1"/>
          <p:cNvSpPr txBox="1">
            <a:spLocks/>
          </p:cNvSpPr>
          <p:nvPr/>
        </p:nvSpPr>
        <p:spPr>
          <a:xfrm>
            <a:off x="5400821" y="4738433"/>
            <a:ext cx="2083597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Fiabilité produit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Espace réservé du texte 1"/>
          <p:cNvSpPr txBox="1">
            <a:spLocks/>
          </p:cNvSpPr>
          <p:nvPr/>
        </p:nvSpPr>
        <p:spPr>
          <a:xfrm>
            <a:off x="9492167" y="4738433"/>
            <a:ext cx="2083597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Honnêteté revue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3999" y="808186"/>
            <a:ext cx="9951175" cy="370166"/>
          </a:xfrm>
        </p:spPr>
        <p:txBody>
          <a:bodyPr/>
          <a:lstStyle/>
          <a:p>
            <a:r>
              <a:rPr lang="fr-FR" dirty="0" smtClean="0"/>
              <a:t>Exemples de produits fiables et attaqués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71" y="3915826"/>
            <a:ext cx="7603035" cy="24611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71" y="1454651"/>
            <a:ext cx="7603035" cy="24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 txBox="1">
            <a:spLocks/>
          </p:cNvSpPr>
          <p:nvPr/>
        </p:nvSpPr>
        <p:spPr>
          <a:xfrm>
            <a:off x="527243" y="3607913"/>
            <a:ext cx="8834805" cy="2294612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53628" y="4046196"/>
            <a:ext cx="10484743" cy="798546"/>
          </a:xfrm>
        </p:spPr>
        <p:txBody>
          <a:bodyPr/>
          <a:lstStyle/>
          <a:p>
            <a:r>
              <a:rPr lang="fr-FR" sz="3700" dirty="0" smtClean="0">
                <a:solidFill>
                  <a:schemeClr val="tx1"/>
                </a:solidFill>
              </a:rPr>
              <a:t>IV/  Traitement du langage…</a:t>
            </a:r>
            <a:endParaRPr lang="fr-FR" sz="37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34851" y="4664742"/>
            <a:ext cx="7384066" cy="360000"/>
          </a:xfrm>
        </p:spPr>
        <p:txBody>
          <a:bodyPr/>
          <a:lstStyle/>
          <a:p>
            <a:r>
              <a:rPr lang="fr-FR" sz="3200" dirty="0" smtClean="0"/>
              <a:t>… SVM SUR LES PERIODES DE BURSTS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7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84000" y="1947815"/>
            <a:ext cx="10494498" cy="2671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Pipeline proposée</a:t>
            </a:r>
            <a:r>
              <a:rPr lang="fr-FR" sz="25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fr-FR" sz="25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Détecter une période de </a:t>
            </a:r>
            <a:r>
              <a:rPr lang="fr-FR" sz="250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endParaRPr lang="fr-FR" sz="25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5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Seuillage pour retrouver les revues similaires</a:t>
            </a:r>
          </a:p>
          <a:p>
            <a:r>
              <a:rPr lang="fr-FR" sz="25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Seuillage pour retrouver les groupes de revues similaires</a:t>
            </a:r>
          </a:p>
          <a:p>
            <a:r>
              <a:rPr lang="fr-FR" sz="25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SVM pour retrouver les bi-grammes discriminants de chaque classe</a:t>
            </a:r>
          </a:p>
          <a:p>
            <a:endParaRPr lang="fr-FR" sz="2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SUR UN PRODUIT </a:t>
            </a:r>
            <a:r>
              <a:rPr lang="fr-FR" dirty="0" err="1" smtClean="0"/>
              <a:t>ATTAQUé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7" y="1919708"/>
            <a:ext cx="10058400" cy="3279530"/>
          </a:xfrm>
          <a:prstGeom prst="rect">
            <a:avLst/>
          </a:prstGeom>
        </p:spPr>
      </p:pic>
      <p:sp>
        <p:nvSpPr>
          <p:cNvPr id="9" name="Espace réservé du texte 1"/>
          <p:cNvSpPr txBox="1">
            <a:spLocks/>
          </p:cNvSpPr>
          <p:nvPr/>
        </p:nvSpPr>
        <p:spPr>
          <a:xfrm>
            <a:off x="2441290" y="5357411"/>
            <a:ext cx="8568397" cy="460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Evolution du nombre de revues et de la note moyenne par mois pour un produit attaqué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16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SUR UN PRODUIT </a:t>
            </a:r>
            <a:r>
              <a:rPr lang="fr-FR" dirty="0" err="1" smtClean="0"/>
              <a:t>ATTAQUé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3953339" y="5838969"/>
            <a:ext cx="4451879" cy="460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Bigrammes</a:t>
            </a:r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discriminants en période de </a:t>
            </a:r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2" descr="https://cdn.discordapp.com/attachments/778924705016184862/847402891277893652/disc_wors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66" y="1549649"/>
            <a:ext cx="8461626" cy="41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SUR UN PRODUIT </a:t>
            </a:r>
            <a:r>
              <a:rPr lang="fr-FR" dirty="0" err="1" smtClean="0"/>
              <a:t>ATTAQUé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3953339" y="5838969"/>
            <a:ext cx="4451879" cy="460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Bigrammes</a:t>
            </a:r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discriminants en période hors-</a:t>
            </a:r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4" descr="https://cdn.discordapp.com/attachments/778924705016184862/847402962488786974/disc2_wors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66" y="1523090"/>
            <a:ext cx="8682066" cy="417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SUR UN PRODUIT Fiable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3953339" y="5838969"/>
            <a:ext cx="4451879" cy="460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Bigrammes</a:t>
            </a:r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discriminants en période de </a:t>
            </a:r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6" descr="https://cdn.discordapp.com/attachments/778924705016184862/847403003542503424/disc_bes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66" y="1523089"/>
            <a:ext cx="8594486" cy="418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SUR UN PRODUIT fiable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3953339" y="5838969"/>
            <a:ext cx="4451879" cy="4608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Bigrammes</a:t>
            </a:r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discriminants en période hors-</a:t>
            </a:r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2" descr="https://cdn.discordapp.com/attachments/778924705016184862/847403034019627028/disc2_bes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66" y="1549650"/>
            <a:ext cx="8760618" cy="41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>
          <a:xfrm>
            <a:off x="684001" y="1405643"/>
            <a:ext cx="7559888" cy="360000"/>
          </a:xfrm>
        </p:spPr>
        <p:txBody>
          <a:bodyPr/>
          <a:lstStyle/>
          <a:p>
            <a:r>
              <a:rPr lang="fr-FR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Quels sont les enjeux liés à la détection de revues spams ?</a:t>
            </a:r>
            <a:endParaRPr lang="fr-FR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322907"/>
            <a:ext cx="6490705" cy="3801291"/>
          </a:xfrm>
          <a:prstGeom prst="rect">
            <a:avLst/>
          </a:prstGeom>
        </p:spPr>
      </p:pic>
      <p:sp>
        <p:nvSpPr>
          <p:cNvPr id="11" name="Espace réservé du texte 1"/>
          <p:cNvSpPr txBox="1">
            <a:spLocks/>
          </p:cNvSpPr>
          <p:nvPr/>
        </p:nvSpPr>
        <p:spPr>
          <a:xfrm>
            <a:off x="7909246" y="3453058"/>
            <a:ext cx="3936992" cy="2671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7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Difficultés du problème</a:t>
            </a:r>
          </a:p>
          <a:p>
            <a:r>
              <a:rPr lang="fr-FR" sz="27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Objectifs du projet</a:t>
            </a:r>
          </a:p>
          <a:p>
            <a:endParaRPr lang="fr-FR" sz="27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 txBox="1">
            <a:spLocks/>
          </p:cNvSpPr>
          <p:nvPr/>
        </p:nvSpPr>
        <p:spPr>
          <a:xfrm>
            <a:off x="527243" y="3607913"/>
            <a:ext cx="8834805" cy="2294612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98883" y="4538565"/>
            <a:ext cx="10484743" cy="798546"/>
          </a:xfrm>
        </p:spPr>
        <p:txBody>
          <a:bodyPr/>
          <a:lstStyle/>
          <a:p>
            <a:r>
              <a:rPr lang="fr-FR" sz="4200" dirty="0" smtClean="0">
                <a:solidFill>
                  <a:schemeClr val="tx1"/>
                </a:solidFill>
              </a:rPr>
              <a:t>IV/  Conclusion générale</a:t>
            </a:r>
            <a:endParaRPr lang="fr-FR" sz="42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81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CONCLURE</a:t>
            </a:r>
            <a:endParaRPr lang="fr-FR" dirty="0"/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84000" y="1947815"/>
            <a:ext cx="10494498" cy="2671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Ce qu’on a fait</a:t>
            </a:r>
            <a:r>
              <a:rPr lang="fr-FR" sz="25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fr-FR" sz="25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</a:t>
            </a:r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Heuristiques de </a:t>
            </a:r>
            <a:r>
              <a:rPr lang="fr-FR" sz="200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bursts</a:t>
            </a:r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et déviatio</a:t>
            </a:r>
            <a:r>
              <a:rPr lang="fr-FR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endParaRPr lang="fr-FR" sz="20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</a:t>
            </a:r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Attribution de scores de défiance par diffusion de graphe</a:t>
            </a:r>
            <a:endParaRPr lang="fr-FR" sz="20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</a:t>
            </a:r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Evaluatio</a:t>
            </a:r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 et amélioration de notre système avec la détection des </a:t>
            </a:r>
            <a:r>
              <a:rPr lang="fr-FR" sz="200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bigrammes</a:t>
            </a:r>
            <a:r>
              <a:rPr lang="fr-F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discriminants sur les périodes de </a:t>
            </a:r>
            <a:r>
              <a:rPr lang="fr-FR" sz="200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endParaRPr lang="fr-FR" sz="2000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FR" sz="2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684000" y="4294775"/>
            <a:ext cx="10494498" cy="2671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Ce qu’on aurait aimé faire…</a:t>
            </a:r>
            <a:endParaRPr lang="fr-FR" sz="2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space réservé du texte 1"/>
          <p:cNvSpPr txBox="1">
            <a:spLocks/>
          </p:cNvSpPr>
          <p:nvPr/>
        </p:nvSpPr>
        <p:spPr>
          <a:xfrm>
            <a:off x="4245551" y="5881083"/>
            <a:ext cx="10494498" cy="721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2000" u="sng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https://github.com/Readix1/PLDAC/tree/master</a:t>
            </a:r>
            <a:endParaRPr lang="fr-FR" sz="2000" u="sng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Logo github - Icônes des médias sociaux gratuit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74" y="5265479"/>
            <a:ext cx="1111522" cy="111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 txBox="1">
            <a:spLocks/>
          </p:cNvSpPr>
          <p:nvPr/>
        </p:nvSpPr>
        <p:spPr>
          <a:xfrm>
            <a:off x="527243" y="3607913"/>
            <a:ext cx="8834805" cy="2294612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53628" y="3956673"/>
            <a:ext cx="10484743" cy="798546"/>
          </a:xfrm>
        </p:spPr>
        <p:txBody>
          <a:bodyPr/>
          <a:lstStyle/>
          <a:p>
            <a:r>
              <a:rPr lang="fr-FR" sz="3700" dirty="0" smtClean="0">
                <a:solidFill>
                  <a:schemeClr val="tx1"/>
                </a:solidFill>
              </a:rPr>
              <a:t>I/ Présentation des données …</a:t>
            </a:r>
            <a:endParaRPr lang="fr-FR" sz="37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164809" y="4664742"/>
            <a:ext cx="7559675" cy="360000"/>
          </a:xfrm>
        </p:spPr>
        <p:txBody>
          <a:bodyPr/>
          <a:lstStyle/>
          <a:p>
            <a:r>
              <a:rPr lang="fr-FR" sz="3200" dirty="0" smtClean="0"/>
              <a:t>… ET PREMIERS TRAITEMENTS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921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</a:t>
            </a:r>
            <a:r>
              <a:rPr lang="fr-FR" smtClean="0"/>
              <a:t>de données </a:t>
            </a:r>
            <a:r>
              <a:rPr lang="fr-FR" dirty="0" smtClean="0"/>
              <a:t>non labellisée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82" y="2784290"/>
            <a:ext cx="7688653" cy="3078485"/>
          </a:xfrm>
          <a:prstGeom prst="rect">
            <a:avLst/>
          </a:prstGeom>
        </p:spPr>
      </p:pic>
      <p:sp>
        <p:nvSpPr>
          <p:cNvPr id="6" name="Espace réservé du texte 1"/>
          <p:cNvSpPr txBox="1">
            <a:spLocks/>
          </p:cNvSpPr>
          <p:nvPr/>
        </p:nvSpPr>
        <p:spPr>
          <a:xfrm>
            <a:off x="4951957" y="5997174"/>
            <a:ext cx="2307102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Exemple de revue Amazo</a:t>
            </a:r>
            <a:r>
              <a:rPr lang="fr-FR" sz="17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endParaRPr lang="fr-FR" sz="1700" i="1" dirty="0" smtClean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684000" y="1652393"/>
            <a:ext cx="3936992" cy="2671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Champs de données vides</a:t>
            </a:r>
          </a:p>
          <a:p>
            <a:r>
              <a:rPr lang="fr-FR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•   Doublons non-spams</a:t>
            </a:r>
          </a:p>
          <a:p>
            <a:endParaRPr lang="fr-FR" sz="25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 txBox="1">
            <a:spLocks/>
          </p:cNvSpPr>
          <p:nvPr/>
        </p:nvSpPr>
        <p:spPr>
          <a:xfrm>
            <a:off x="527243" y="3607913"/>
            <a:ext cx="8834805" cy="2294612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53628" y="4046196"/>
            <a:ext cx="10484743" cy="798546"/>
          </a:xfrm>
        </p:spPr>
        <p:txBody>
          <a:bodyPr/>
          <a:lstStyle/>
          <a:p>
            <a:r>
              <a:rPr lang="fr-FR" sz="3700" dirty="0" smtClean="0">
                <a:solidFill>
                  <a:schemeClr val="tx1"/>
                </a:solidFill>
              </a:rPr>
              <a:t>II/ </a:t>
            </a:r>
            <a:r>
              <a:rPr lang="fr-FR" sz="3700" dirty="0" err="1" smtClean="0">
                <a:solidFill>
                  <a:schemeClr val="tx1"/>
                </a:solidFill>
              </a:rPr>
              <a:t>PREMIères</a:t>
            </a:r>
            <a:r>
              <a:rPr lang="fr-FR" sz="3700" dirty="0" smtClean="0">
                <a:solidFill>
                  <a:schemeClr val="tx1"/>
                </a:solidFill>
              </a:rPr>
              <a:t> heuristiques…</a:t>
            </a:r>
            <a:endParaRPr lang="fr-FR" sz="37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323835" y="4664742"/>
            <a:ext cx="7559675" cy="360000"/>
          </a:xfrm>
        </p:spPr>
        <p:txBody>
          <a:bodyPr/>
          <a:lstStyle/>
          <a:p>
            <a:r>
              <a:rPr lang="fr-FR" sz="3200" dirty="0" smtClean="0"/>
              <a:t>… POUR LA DÉTECTION DE SPAMS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921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 </a:t>
            </a:r>
            <a:r>
              <a:rPr lang="fr-FR" dirty="0" err="1" smtClean="0"/>
              <a:t>burst</a:t>
            </a:r>
            <a:r>
              <a:rPr lang="fr-FR" dirty="0" smtClean="0"/>
              <a:t> de revues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3" y="1773110"/>
            <a:ext cx="5644430" cy="4069931"/>
          </a:xfrm>
          <a:prstGeom prst="rect">
            <a:avLst/>
          </a:prstGeom>
        </p:spPr>
      </p:pic>
      <p:sp>
        <p:nvSpPr>
          <p:cNvPr id="6" name="Espace réservé du texte 1"/>
          <p:cNvSpPr txBox="1">
            <a:spLocks/>
          </p:cNvSpPr>
          <p:nvPr/>
        </p:nvSpPr>
        <p:spPr>
          <a:xfrm>
            <a:off x="814348" y="5997174"/>
            <a:ext cx="6513212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Histogramme du nombre de revues par mois pour un amplificateur GSM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7455877" y="3171901"/>
            <a:ext cx="4390361" cy="2671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Une </a:t>
            </a:r>
            <a:r>
              <a:rPr lang="fr-FR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arrivée massive de revues</a:t>
            </a:r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est un </a:t>
            </a:r>
            <a:r>
              <a:rPr lang="fr-FR" sz="25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spam… ou pas ?</a:t>
            </a:r>
          </a:p>
        </p:txBody>
      </p:sp>
    </p:spTree>
    <p:extLst>
      <p:ext uri="{BB962C8B-B14F-4D97-AF65-F5344CB8AC3E}">
        <p14:creationId xmlns:p14="http://schemas.microsoft.com/office/powerpoint/2010/main" val="21459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Déviation de notation</a:t>
            </a:r>
            <a:endParaRPr lang="fr-FR" dirty="0"/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1612619" y="5282507"/>
            <a:ext cx="3504434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Histogramme sur la déviation des notes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6" y="1585090"/>
            <a:ext cx="4827100" cy="348059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35" y="1585090"/>
            <a:ext cx="4585745" cy="3480593"/>
          </a:xfrm>
          <a:prstGeom prst="rect">
            <a:avLst/>
          </a:prstGeom>
        </p:spPr>
      </p:pic>
      <p:sp>
        <p:nvSpPr>
          <p:cNvPr id="9" name="Espace réservé du texte 1"/>
          <p:cNvSpPr txBox="1">
            <a:spLocks/>
          </p:cNvSpPr>
          <p:nvPr/>
        </p:nvSpPr>
        <p:spPr>
          <a:xfrm>
            <a:off x="7110590" y="5282507"/>
            <a:ext cx="3504434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de revues déviantes par mois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Espace réservé du texte 1"/>
          <p:cNvSpPr txBox="1">
            <a:spLocks/>
          </p:cNvSpPr>
          <p:nvPr/>
        </p:nvSpPr>
        <p:spPr>
          <a:xfrm>
            <a:off x="951286" y="5949677"/>
            <a:ext cx="10894952" cy="5841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Une </a:t>
            </a:r>
            <a:r>
              <a:rPr lang="fr-FR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note déviante </a:t>
            </a:r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est une note spam… ou pas ?</a:t>
            </a:r>
          </a:p>
        </p:txBody>
      </p:sp>
    </p:spTree>
    <p:extLst>
      <p:ext uri="{BB962C8B-B14F-4D97-AF65-F5344CB8AC3E}">
        <p14:creationId xmlns:p14="http://schemas.microsoft.com/office/powerpoint/2010/main" val="25227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Déviation dans un </a:t>
            </a:r>
            <a:r>
              <a:rPr lang="fr-FR" dirty="0" err="1" smtClean="0"/>
              <a:t>burst</a:t>
            </a:r>
            <a:endParaRPr lang="fr-FR" dirty="0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1828142" y="5982003"/>
            <a:ext cx="3504434" cy="379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Notes déviantes dans un </a:t>
            </a:r>
            <a:r>
              <a:rPr lang="fr-FR" sz="1700" i="1" dirty="0" err="1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burst</a:t>
            </a:r>
            <a:r>
              <a:rPr lang="fr-FR" sz="1700" i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temporel</a:t>
            </a:r>
            <a:endParaRPr lang="fr-FR" sz="17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566954"/>
            <a:ext cx="5792719" cy="4176855"/>
          </a:xfrm>
          <a:prstGeom prst="rect">
            <a:avLst/>
          </a:prstGeom>
        </p:spPr>
      </p:pic>
      <p:sp>
        <p:nvSpPr>
          <p:cNvPr id="11" name="Espace réservé du texte 1"/>
          <p:cNvSpPr txBox="1">
            <a:spLocks/>
          </p:cNvSpPr>
          <p:nvPr/>
        </p:nvSpPr>
        <p:spPr>
          <a:xfrm>
            <a:off x="7132321" y="1763901"/>
            <a:ext cx="3151163" cy="5841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… et </a:t>
            </a:r>
            <a:r>
              <a:rPr lang="fr-FR" sz="25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doublons spams </a:t>
            </a:r>
            <a:r>
              <a:rPr lang="fr-FR" sz="2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27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 txBox="1">
            <a:spLocks/>
          </p:cNvSpPr>
          <p:nvPr/>
        </p:nvSpPr>
        <p:spPr>
          <a:xfrm>
            <a:off x="527243" y="3607913"/>
            <a:ext cx="8834805" cy="2294612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53628" y="4046196"/>
            <a:ext cx="10484743" cy="798546"/>
          </a:xfrm>
        </p:spPr>
        <p:txBody>
          <a:bodyPr/>
          <a:lstStyle/>
          <a:p>
            <a:r>
              <a:rPr lang="fr-FR" sz="3700" dirty="0" smtClean="0">
                <a:solidFill>
                  <a:schemeClr val="tx1"/>
                </a:solidFill>
              </a:rPr>
              <a:t>III/ Graphe de défiance …</a:t>
            </a:r>
            <a:endParaRPr lang="fr-FR" sz="37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534851" y="4664742"/>
            <a:ext cx="6652546" cy="360000"/>
          </a:xfrm>
        </p:spPr>
        <p:txBody>
          <a:bodyPr/>
          <a:lstStyle/>
          <a:p>
            <a:r>
              <a:rPr lang="fr-FR" sz="3200" dirty="0" smtClean="0"/>
              <a:t>… PAR ALGORITHME PAGERANK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509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71af3243-3dd4-4a8d-8c0d-dd76da1f02a5"/>
    <ds:schemaRef ds:uri="http://schemas.microsoft.com/office/infopath/2007/PartnerControls"/>
    <ds:schemaRef ds:uri="http://purl.org/dc/terms/"/>
    <ds:schemaRef ds:uri="16c05727-aa75-4e4a-9b5f-8a80a1165891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0</TotalTime>
  <Words>362</Words>
  <Application>Microsoft Office PowerPoint</Application>
  <PresentationFormat>Grand écran</PresentationFormat>
  <Paragraphs>82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Arial </vt:lpstr>
      <vt:lpstr>Calibri</vt:lpstr>
      <vt:lpstr>Calibri Light</vt:lpstr>
      <vt:lpstr>Century Gothic</vt:lpstr>
      <vt:lpstr>Courier New</vt:lpstr>
      <vt:lpstr>Gill Sans MT</vt:lpstr>
      <vt:lpstr>Thème Office</vt:lpstr>
      <vt:lpstr>PROJET PLDAC Détection de revues spams</vt:lpstr>
      <vt:lpstr>INtroduction</vt:lpstr>
      <vt:lpstr>I/ Présentation des données …</vt:lpstr>
      <vt:lpstr>Base de données non labellisée</vt:lpstr>
      <vt:lpstr>II/ PREMIères heuristiques…</vt:lpstr>
      <vt:lpstr>Détection de burst de revues</vt:lpstr>
      <vt:lpstr>Déviation de notation</vt:lpstr>
      <vt:lpstr>Déviation dans un burst</vt:lpstr>
      <vt:lpstr>III/ Graphe de défiance …</vt:lpstr>
      <vt:lpstr>INTUITION DE L’ALGORITHME</vt:lpstr>
      <vt:lpstr>Scores de Défiance</vt:lpstr>
      <vt:lpstr>Exemples de produits fiables et attaqués</vt:lpstr>
      <vt:lpstr>IV/  Traitement du langage…</vt:lpstr>
      <vt:lpstr>pipeline</vt:lpstr>
      <vt:lpstr>EXEMPLE SUR UN PRODUIT ATTAQUé</vt:lpstr>
      <vt:lpstr>EXEMPLE SUR UN PRODUIT ATTAQUé</vt:lpstr>
      <vt:lpstr>EXEMPLE SUR UN PRODUIT ATTAQUé</vt:lpstr>
      <vt:lpstr>EXEMPLE SUR UN PRODUIT Fiable</vt:lpstr>
      <vt:lpstr>EXEMPLE SUR UN PRODUIT fiable</vt:lpstr>
      <vt:lpstr>IV/  Conclusion générale</vt:lpstr>
      <vt:lpstr>POUR CONCLURE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2021-05-26T12:36:50Z</dcterms:created>
  <dcterms:modified xsi:type="dcterms:W3CDTF">2021-05-27T11:41:38Z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