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uanlan.zhihu.com/p/39684349"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THUDM/GATN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2acf8fe8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2acf8fe8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2b0b262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2b0b262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acf8fe8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2acf8fe8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2acf8fe8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2acf8fe8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2acf8fe8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acf8fe8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2acf8fe8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2acf8fe8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acf8fe85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acf8fe85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300">
                <a:solidFill>
                  <a:srgbClr val="363431"/>
                </a:solidFill>
                <a:highlight>
                  <a:srgbClr val="FAF9F5"/>
                </a:highlight>
                <a:latin typeface="Georgia"/>
                <a:ea typeface="Georgia"/>
                <a:cs typeface="Georgia"/>
                <a:sym typeface="Georgia"/>
              </a:rPr>
              <a:t>在skip-gram過程中採用「negative sampling」，使每個訓練樣本只會更新一小部分的模型權重，從而降低計算負擔。</a:t>
            </a:r>
            <a:endParaRPr sz="1300">
              <a:solidFill>
                <a:srgbClr val="363431"/>
              </a:solidFill>
              <a:highlight>
                <a:srgbClr val="FAF9F5"/>
              </a:highlight>
              <a:latin typeface="Georgia"/>
              <a:ea typeface="Georgia"/>
              <a:cs typeface="Georgia"/>
              <a:sym typeface="Georgia"/>
            </a:endParaRPr>
          </a:p>
          <a:p>
            <a:pPr indent="0" lvl="0" marL="0" rtl="0" algn="l">
              <a:spcBef>
                <a:spcPts val="0"/>
              </a:spcBef>
              <a:spcAft>
                <a:spcPts val="0"/>
              </a:spcAft>
              <a:buNone/>
            </a:pPr>
            <a:r>
              <a:rPr lang="zh-TW" sz="1200">
                <a:solidFill>
                  <a:srgbClr val="1A1A1A"/>
                </a:solidFill>
                <a:highlight>
                  <a:srgbClr val="FFFFFF"/>
                </a:highlight>
                <a:latin typeface="Microsoft Yahei"/>
                <a:ea typeface="Microsoft Yahei"/>
                <a:cs typeface="Microsoft Yahei"/>
                <a:sym typeface="Microsoft Yahei"/>
              </a:rPr>
              <a:t>不同于原本每个训练样本更新所有的权重，负采样每次让一个训练样本仅仅更新一小部分的权重，这样就会降低梯度下降过程中的计算量。</a:t>
            </a:r>
            <a:endParaRPr sz="1200">
              <a:solidFill>
                <a:srgbClr val="1A1A1A"/>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zh-TW" u="sng">
                <a:solidFill>
                  <a:schemeClr val="hlink"/>
                </a:solidFill>
                <a:hlinkClick r:id="rId2"/>
              </a:rPr>
              <a:t>https://zhuanlan.zhihu.com/p/39684349</a:t>
            </a:r>
            <a:endParaRPr sz="1200">
              <a:solidFill>
                <a:srgbClr val="1A1A1A"/>
              </a:solidFill>
              <a:highlight>
                <a:srgbClr val="FFFFFF"/>
              </a:highlight>
              <a:latin typeface="Microsoft Yahei"/>
              <a:ea typeface="Microsoft Yahei"/>
              <a:cs typeface="Microsoft Yahei"/>
              <a:sym typeface="Microsoft Yahe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2acf8fe85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2acf8fe8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2acf8fe85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2acf8fe85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2acf8fe85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2acf8fe85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2acf8fe8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2acf8fe8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2acf8fe85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2acf8fe85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1200"/>
              </a:spcBef>
              <a:spcAft>
                <a:spcPts val="0"/>
              </a:spcAft>
              <a:buNone/>
            </a:pPr>
            <a:r>
              <a:rPr lang="zh-TW" sz="1200"/>
              <a:t>如下表所示，在3个公开数据集和阿里小数据集上，我们提出的GATNE-T/I取得了最好的效果。Amazon数据集上由于商品的特征比较弱，所以GATNE-I的效果会稍差于GATNE-T；而在阿里数据集上，因为节点的特征非常丰富，所以GATNE-I的效果会好于GATNE-T。YouTube和Twitter数据集不包含节点特征，所以我们把DeepWalk跑出来的200维向量作为初始的节点特征。由于DeepWalk生成的特征也只利用了图的结构，没有引入额外的信息，所以两种方法GATNE-T/I的结果差别不大</a:t>
            </a:r>
            <a:endParaRPr sz="1200"/>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acf8fe85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acf8fe85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t>我们对模型的convergence和scalability进行了测试。在阿里大数据集上，相比GATNE-T来说，GATNE-I能够更快地达到比较好的效果。并且，随着模型所使用的worker数量的增加，GATNE-T/I模型的训练时间都能显著降低。</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2acf8fe85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2acf8fe85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2acf8fe85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2acf8fe85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t>我们对模型的convergence和scalability进行了测试。在阿里大数据集上，相比GATNE-T来说，GATNE-I能够更快地达到比较好的效果。并且，随着模型所使用的worker数量的增加，GATNE-T/I模型的训练时间都能显著降低。</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2b0b262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2b0b262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2acf8fe8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2acf8fe8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2acf8fe8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2acf8fe8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2acf8fe85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acf8fe8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https://github.com/THUDM/GATNE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2acf8fe85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2acf8fe85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2acf8fe8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2acf8fe8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2acf8fe8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acf8fe8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400"/>
              <a:t>由於有多種類型的邊(比如點擊、購買)，這裡我們考慮給每個節點在每種邊類型下都學一個表示。比如我們給用戶和商品在點擊場景下學一種表示，在購買場景下學一種表示。但是這兩種表示之間並不是完全獨立的，是通過某種機制互相影響的。我們主要考慮的就是如何來建模不同類型的表示之間相互影響的方式。</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2b0b262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2b0b262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526625" y="1604600"/>
            <a:ext cx="6094800" cy="116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sz="3000"/>
              <a:t>Representation Learning for Attributed Multiplex Heterogeneous Network</a:t>
            </a:r>
            <a:endParaRPr sz="3000"/>
          </a:p>
        </p:txBody>
      </p:sp>
      <p:sp>
        <p:nvSpPr>
          <p:cNvPr id="64" name="Google Shape;64;p13"/>
          <p:cNvSpPr txBox="1"/>
          <p:nvPr>
            <p:ph idx="1" type="subTitle"/>
          </p:nvPr>
        </p:nvSpPr>
        <p:spPr>
          <a:xfrm>
            <a:off x="2137225" y="2926250"/>
            <a:ext cx="5229600" cy="458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zh-TW" sz="1800"/>
              <a:t>GNN Study Group</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Model - Transductive</a:t>
            </a:r>
            <a:endParaRPr>
              <a:latin typeface="Calibri"/>
              <a:ea typeface="Calibri"/>
              <a:cs typeface="Calibri"/>
              <a:sym typeface="Calibri"/>
            </a:endParaRPr>
          </a:p>
        </p:txBody>
      </p:sp>
      <p:pic>
        <p:nvPicPr>
          <p:cNvPr id="117" name="Google Shape;117;p22"/>
          <p:cNvPicPr preferRelativeResize="0"/>
          <p:nvPr/>
        </p:nvPicPr>
        <p:blipFill>
          <a:blip r:embed="rId3">
            <a:alphaModFix/>
          </a:blip>
          <a:stretch>
            <a:fillRect/>
          </a:stretch>
        </p:blipFill>
        <p:spPr>
          <a:xfrm>
            <a:off x="3966900" y="1366900"/>
            <a:ext cx="4994724" cy="3649150"/>
          </a:xfrm>
          <a:prstGeom prst="rect">
            <a:avLst/>
          </a:prstGeom>
          <a:noFill/>
          <a:ln>
            <a:noFill/>
          </a:ln>
        </p:spPr>
      </p:pic>
      <p:sp>
        <p:nvSpPr>
          <p:cNvPr id="118" name="Google Shape;118;p22"/>
          <p:cNvSpPr txBox="1"/>
          <p:nvPr/>
        </p:nvSpPr>
        <p:spPr>
          <a:xfrm>
            <a:off x="387900" y="1492725"/>
            <a:ext cx="3516900" cy="33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chemeClr val="dk1"/>
                </a:solidFill>
              </a:rPr>
              <a:t>Model split the overall embedding into two part :</a:t>
            </a:r>
            <a:endParaRPr>
              <a:solidFill>
                <a:schemeClr val="dk1"/>
              </a:solidFill>
            </a:endParaRPr>
          </a:p>
          <a:p>
            <a:pPr indent="0" lvl="0" marL="0" rtl="0" algn="l">
              <a:lnSpc>
                <a:spcPct val="115000"/>
              </a:lnSpc>
              <a:spcBef>
                <a:spcPts val="1000"/>
              </a:spcBef>
              <a:spcAft>
                <a:spcPts val="0"/>
              </a:spcAft>
              <a:buNone/>
            </a:pPr>
            <a:r>
              <a:rPr lang="zh-TW">
                <a:solidFill>
                  <a:schemeClr val="dk1"/>
                </a:solidFill>
              </a:rPr>
              <a:t>1). Base Embedding : The base embedding of node vi is shared between different edge types.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Model</a:t>
            </a:r>
            <a:r>
              <a:rPr lang="zh-TW">
                <a:latin typeface="Calibri"/>
                <a:ea typeface="Calibri"/>
                <a:cs typeface="Calibri"/>
                <a:sym typeface="Calibri"/>
              </a:rPr>
              <a:t> - Transductive</a:t>
            </a:r>
            <a:endParaRPr>
              <a:latin typeface="Calibri"/>
              <a:ea typeface="Calibri"/>
              <a:cs typeface="Calibri"/>
              <a:sym typeface="Calibri"/>
            </a:endParaRPr>
          </a:p>
        </p:txBody>
      </p:sp>
      <p:pic>
        <p:nvPicPr>
          <p:cNvPr id="124" name="Google Shape;124;p23"/>
          <p:cNvPicPr preferRelativeResize="0"/>
          <p:nvPr/>
        </p:nvPicPr>
        <p:blipFill>
          <a:blip r:embed="rId3">
            <a:alphaModFix/>
          </a:blip>
          <a:stretch>
            <a:fillRect/>
          </a:stretch>
        </p:blipFill>
        <p:spPr>
          <a:xfrm>
            <a:off x="3966900" y="1366900"/>
            <a:ext cx="4994724" cy="3649150"/>
          </a:xfrm>
          <a:prstGeom prst="rect">
            <a:avLst/>
          </a:prstGeom>
          <a:noFill/>
          <a:ln>
            <a:noFill/>
          </a:ln>
        </p:spPr>
      </p:pic>
      <p:sp>
        <p:nvSpPr>
          <p:cNvPr id="125" name="Google Shape;125;p23"/>
          <p:cNvSpPr txBox="1"/>
          <p:nvPr/>
        </p:nvSpPr>
        <p:spPr>
          <a:xfrm>
            <a:off x="387900" y="1492725"/>
            <a:ext cx="3516900" cy="17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chemeClr val="dk1"/>
                </a:solidFill>
              </a:rPr>
              <a:t>Model split the overall embedding into two part :</a:t>
            </a:r>
            <a:endParaRPr>
              <a:solidFill>
                <a:schemeClr val="dk1"/>
              </a:solidFill>
            </a:endParaRPr>
          </a:p>
          <a:p>
            <a:pPr indent="0" lvl="0" marL="0" rtl="0" algn="l">
              <a:lnSpc>
                <a:spcPct val="115000"/>
              </a:lnSpc>
              <a:spcBef>
                <a:spcPts val="1000"/>
              </a:spcBef>
              <a:spcAft>
                <a:spcPts val="0"/>
              </a:spcAft>
              <a:buNone/>
            </a:pPr>
            <a:r>
              <a:rPr lang="zh-TW">
                <a:solidFill>
                  <a:schemeClr val="dk1"/>
                </a:solidFill>
              </a:rPr>
              <a:t>2). Edge Embedding : The k-th level edge embedding of node Vi on edge type r is aggregated from neighbors’ edge embeddings as: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pic>
        <p:nvPicPr>
          <p:cNvPr id="126" name="Google Shape;126;p23"/>
          <p:cNvPicPr preferRelativeResize="0"/>
          <p:nvPr/>
        </p:nvPicPr>
        <p:blipFill>
          <a:blip r:embed="rId4">
            <a:alphaModFix/>
          </a:blip>
          <a:stretch>
            <a:fillRect/>
          </a:stretch>
        </p:blipFill>
        <p:spPr>
          <a:xfrm>
            <a:off x="488850" y="3266775"/>
            <a:ext cx="3076575" cy="400050"/>
          </a:xfrm>
          <a:prstGeom prst="rect">
            <a:avLst/>
          </a:prstGeom>
          <a:noFill/>
          <a:ln>
            <a:noFill/>
          </a:ln>
        </p:spPr>
      </p:pic>
      <p:pic>
        <p:nvPicPr>
          <p:cNvPr id="127" name="Google Shape;127;p23"/>
          <p:cNvPicPr preferRelativeResize="0"/>
          <p:nvPr/>
        </p:nvPicPr>
        <p:blipFill>
          <a:blip r:embed="rId5">
            <a:alphaModFix/>
          </a:blip>
          <a:stretch>
            <a:fillRect/>
          </a:stretch>
        </p:blipFill>
        <p:spPr>
          <a:xfrm>
            <a:off x="488851" y="3849925"/>
            <a:ext cx="3076575" cy="349610"/>
          </a:xfrm>
          <a:prstGeom prst="rect">
            <a:avLst/>
          </a:prstGeom>
          <a:noFill/>
          <a:ln>
            <a:noFill/>
          </a:ln>
        </p:spPr>
      </p:pic>
      <p:pic>
        <p:nvPicPr>
          <p:cNvPr id="128" name="Google Shape;128;p23"/>
          <p:cNvPicPr preferRelativeResize="0"/>
          <p:nvPr/>
        </p:nvPicPr>
        <p:blipFill>
          <a:blip r:embed="rId6">
            <a:alphaModFix/>
          </a:blip>
          <a:stretch>
            <a:fillRect/>
          </a:stretch>
        </p:blipFill>
        <p:spPr>
          <a:xfrm>
            <a:off x="488850" y="4299075"/>
            <a:ext cx="3076575" cy="3069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Model</a:t>
            </a:r>
            <a:r>
              <a:rPr lang="zh-TW">
                <a:latin typeface="Calibri"/>
                <a:ea typeface="Calibri"/>
                <a:cs typeface="Calibri"/>
                <a:sym typeface="Calibri"/>
              </a:rPr>
              <a:t> - Transductive</a:t>
            </a:r>
            <a:endParaRPr>
              <a:latin typeface="Calibri"/>
              <a:ea typeface="Calibri"/>
              <a:cs typeface="Calibri"/>
              <a:sym typeface="Calibri"/>
            </a:endParaRPr>
          </a:p>
        </p:txBody>
      </p:sp>
      <p:sp>
        <p:nvSpPr>
          <p:cNvPr id="134" name="Google Shape;134;p24"/>
          <p:cNvSpPr txBox="1"/>
          <p:nvPr/>
        </p:nvSpPr>
        <p:spPr>
          <a:xfrm>
            <a:off x="387900" y="1492725"/>
            <a:ext cx="8756100" cy="365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chemeClr val="dk1"/>
                </a:solidFill>
              </a:rPr>
              <a:t>We denote the K-th level edge embedding as edge embedding ui,r , and concatenate all the edge embeddings for node Vi as Ui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										            where m is number of edge type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We use </a:t>
            </a:r>
            <a:r>
              <a:rPr lang="zh-TW">
                <a:solidFill>
                  <a:srgbClr val="FFFF00"/>
                </a:solidFill>
              </a:rPr>
              <a:t>self-attention mechanism</a:t>
            </a:r>
            <a:r>
              <a:rPr lang="zh-TW">
                <a:solidFill>
                  <a:schemeClr val="dk1"/>
                </a:solidFill>
              </a:rPr>
              <a:t> to compute the coefficients ai,r ∈ Rm of linear combination of vectors in Ui on edge type r as:</a:t>
            </a:r>
            <a:endParaRPr>
              <a:solidFill>
                <a:schemeClr val="dk1"/>
              </a:solidFill>
            </a:endParaRPr>
          </a:p>
          <a:p>
            <a:pPr indent="0" lvl="0" marL="0" rtl="0" algn="l">
              <a:lnSpc>
                <a:spcPct val="115000"/>
              </a:lnSpc>
              <a:spcBef>
                <a:spcPts val="0"/>
              </a:spcBef>
              <a:spcAft>
                <a:spcPts val="0"/>
              </a:spcAft>
              <a:buNone/>
            </a:pPr>
            <a:r>
              <a:rPr lang="zh-TW">
                <a:solidFill>
                  <a:schemeClr val="dk1"/>
                </a:solidFill>
              </a:rPr>
              <a:t>	</a:t>
            </a:r>
            <a:endParaRPr>
              <a:solidFill>
                <a:schemeClr val="dk1"/>
              </a:solidFill>
            </a:endParaRPr>
          </a:p>
          <a:p>
            <a:pPr indent="0" lvl="0" marL="0" rtl="0" algn="l">
              <a:lnSpc>
                <a:spcPct val="115000"/>
              </a:lnSpc>
              <a:spcBef>
                <a:spcPts val="0"/>
              </a:spcBef>
              <a:spcAft>
                <a:spcPts val="0"/>
              </a:spcAft>
              <a:buNone/>
            </a:pPr>
            <a:r>
              <a:rPr lang="zh-TW">
                <a:solidFill>
                  <a:schemeClr val="dk1"/>
                </a:solidFill>
              </a:rPr>
              <a:t>							 	where w</a:t>
            </a:r>
            <a:r>
              <a:rPr lang="zh-TW" sz="1000">
                <a:solidFill>
                  <a:schemeClr val="dk1"/>
                </a:solidFill>
              </a:rPr>
              <a:t>r</a:t>
            </a:r>
            <a:r>
              <a:rPr lang="zh-TW">
                <a:solidFill>
                  <a:schemeClr val="dk1"/>
                </a:solidFill>
              </a:rPr>
              <a:t> and Wr are trainable parameters for edge type 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The overall embedding of node vi for edge type r is:</a:t>
            </a:r>
            <a:endParaRPr>
              <a:solidFill>
                <a:schemeClr val="dk1"/>
              </a:solidFill>
            </a:endParaRPr>
          </a:p>
          <a:p>
            <a:pPr indent="457200" lvl="0" marL="1828800" rtl="0" algn="l">
              <a:lnSpc>
                <a:spcPct val="115000"/>
              </a:lnSpc>
              <a:spcBef>
                <a:spcPts val="0"/>
              </a:spcBef>
              <a:spcAft>
                <a:spcPts val="0"/>
              </a:spcAft>
              <a:buNone/>
            </a:pPr>
            <a:r>
              <a:rPr lang="zh-TW">
                <a:solidFill>
                  <a:schemeClr val="dk1"/>
                </a:solidFill>
              </a:rPr>
              <a:t>    where bi is the base embedding for node Vi </a:t>
            </a:r>
            <a:endParaRPr>
              <a:solidFill>
                <a:schemeClr val="dk1"/>
              </a:solidFill>
            </a:endParaRPr>
          </a:p>
          <a:p>
            <a:pPr indent="0" lvl="0" marL="2743200" rtl="0" algn="l">
              <a:lnSpc>
                <a:spcPct val="115000"/>
              </a:lnSpc>
              <a:spcBef>
                <a:spcPts val="0"/>
              </a:spcBef>
              <a:spcAft>
                <a:spcPts val="0"/>
              </a:spcAft>
              <a:buNone/>
            </a:pPr>
            <a:r>
              <a:rPr lang="zh-TW">
                <a:solidFill>
                  <a:schemeClr val="dk1"/>
                </a:solidFill>
              </a:rPr>
              <a:t>     αr is a hyper-parameter denoting the importance of edge embeddings    </a:t>
            </a:r>
            <a:endParaRPr>
              <a:solidFill>
                <a:schemeClr val="dk1"/>
              </a:solidFill>
            </a:endParaRPr>
          </a:p>
          <a:p>
            <a:pPr indent="0" lvl="0" marL="2743200" rtl="0" algn="l">
              <a:lnSpc>
                <a:spcPct val="115000"/>
              </a:lnSpc>
              <a:spcBef>
                <a:spcPts val="0"/>
              </a:spcBef>
              <a:spcAft>
                <a:spcPts val="0"/>
              </a:spcAft>
              <a:buNone/>
            </a:pPr>
            <a:r>
              <a:rPr lang="zh-TW">
                <a:solidFill>
                  <a:schemeClr val="dk1"/>
                </a:solidFill>
              </a:rPr>
              <a:t>     Mr ∈ Rs×d is a trainable transformation matrix</a:t>
            </a:r>
            <a:endParaRPr>
              <a:solidFill>
                <a:schemeClr val="dk1"/>
              </a:solidFill>
            </a:endParaRPr>
          </a:p>
        </p:txBody>
      </p:sp>
      <p:pic>
        <p:nvPicPr>
          <p:cNvPr id="135" name="Google Shape;135;p24"/>
          <p:cNvPicPr preferRelativeResize="0"/>
          <p:nvPr/>
        </p:nvPicPr>
        <p:blipFill>
          <a:blip r:embed="rId3">
            <a:alphaModFix/>
          </a:blip>
          <a:stretch>
            <a:fillRect/>
          </a:stretch>
        </p:blipFill>
        <p:spPr>
          <a:xfrm>
            <a:off x="2186963" y="2168363"/>
            <a:ext cx="3278925" cy="422625"/>
          </a:xfrm>
          <a:prstGeom prst="rect">
            <a:avLst/>
          </a:prstGeom>
          <a:noFill/>
          <a:ln>
            <a:noFill/>
          </a:ln>
        </p:spPr>
      </p:pic>
      <p:pic>
        <p:nvPicPr>
          <p:cNvPr id="136" name="Google Shape;136;p24"/>
          <p:cNvPicPr preferRelativeResize="0"/>
          <p:nvPr/>
        </p:nvPicPr>
        <p:blipFill>
          <a:blip r:embed="rId4">
            <a:alphaModFix/>
          </a:blip>
          <a:stretch>
            <a:fillRect/>
          </a:stretch>
        </p:blipFill>
        <p:spPr>
          <a:xfrm>
            <a:off x="660525" y="3399525"/>
            <a:ext cx="3278925" cy="403851"/>
          </a:xfrm>
          <a:prstGeom prst="rect">
            <a:avLst/>
          </a:prstGeom>
          <a:noFill/>
          <a:ln>
            <a:noFill/>
          </a:ln>
        </p:spPr>
      </p:pic>
      <p:pic>
        <p:nvPicPr>
          <p:cNvPr id="137" name="Google Shape;137;p24"/>
          <p:cNvPicPr preferRelativeResize="0"/>
          <p:nvPr/>
        </p:nvPicPr>
        <p:blipFill>
          <a:blip r:embed="rId5">
            <a:alphaModFix/>
          </a:blip>
          <a:stretch>
            <a:fillRect/>
          </a:stretch>
        </p:blipFill>
        <p:spPr>
          <a:xfrm>
            <a:off x="387912" y="4397525"/>
            <a:ext cx="2435338" cy="403850"/>
          </a:xfrm>
          <a:prstGeom prst="rect">
            <a:avLst/>
          </a:prstGeom>
          <a:noFill/>
          <a:ln>
            <a:noFill/>
          </a:ln>
        </p:spPr>
      </p:pic>
      <p:pic>
        <p:nvPicPr>
          <p:cNvPr id="138" name="Google Shape;138;p24"/>
          <p:cNvPicPr preferRelativeResize="0"/>
          <p:nvPr/>
        </p:nvPicPr>
        <p:blipFill>
          <a:blip r:embed="rId6">
            <a:alphaModFix/>
          </a:blip>
          <a:stretch>
            <a:fillRect/>
          </a:stretch>
        </p:blipFill>
        <p:spPr>
          <a:xfrm>
            <a:off x="6949100" y="52087"/>
            <a:ext cx="2050349" cy="1497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Model - Inductive</a:t>
            </a:r>
            <a:endParaRPr>
              <a:latin typeface="Calibri"/>
              <a:ea typeface="Calibri"/>
              <a:cs typeface="Calibri"/>
              <a:sym typeface="Calibri"/>
            </a:endParaRPr>
          </a:p>
        </p:txBody>
      </p:sp>
      <p:pic>
        <p:nvPicPr>
          <p:cNvPr id="144" name="Google Shape;144;p25"/>
          <p:cNvPicPr preferRelativeResize="0"/>
          <p:nvPr/>
        </p:nvPicPr>
        <p:blipFill>
          <a:blip r:embed="rId3">
            <a:alphaModFix/>
          </a:blip>
          <a:stretch>
            <a:fillRect/>
          </a:stretch>
        </p:blipFill>
        <p:spPr>
          <a:xfrm>
            <a:off x="4844525" y="1571425"/>
            <a:ext cx="4215152" cy="3079601"/>
          </a:xfrm>
          <a:prstGeom prst="rect">
            <a:avLst/>
          </a:prstGeom>
          <a:noFill/>
          <a:ln>
            <a:noFill/>
          </a:ln>
        </p:spPr>
      </p:pic>
      <p:sp>
        <p:nvSpPr>
          <p:cNvPr id="145" name="Google Shape;145;p25"/>
          <p:cNvSpPr txBox="1"/>
          <p:nvPr/>
        </p:nvSpPr>
        <p:spPr>
          <a:xfrm>
            <a:off x="309875" y="1492725"/>
            <a:ext cx="4701000" cy="33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chemeClr val="dk1"/>
                </a:solidFill>
              </a:rPr>
              <a:t>The limitation of transductive model is that </a:t>
            </a:r>
            <a:r>
              <a:rPr lang="zh-TW">
                <a:solidFill>
                  <a:srgbClr val="FFFF00"/>
                </a:solidFill>
              </a:rPr>
              <a:t>it cannot handle unobserved data</a:t>
            </a:r>
            <a:r>
              <a:rPr lang="zh-TW">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In GATNE-T, the initial edge embedding u</a:t>
            </a:r>
            <a:r>
              <a:rPr lang="zh-TW" sz="1000">
                <a:solidFill>
                  <a:schemeClr val="dk1"/>
                </a:solidFill>
              </a:rPr>
              <a:t>i,r</a:t>
            </a:r>
            <a:r>
              <a:rPr lang="zh-TW">
                <a:solidFill>
                  <a:schemeClr val="dk1"/>
                </a:solidFill>
              </a:rPr>
              <a:t> and base embedding b</a:t>
            </a:r>
            <a:r>
              <a:rPr lang="zh-TW" sz="1000">
                <a:solidFill>
                  <a:schemeClr val="dk1"/>
                </a:solidFill>
              </a:rPr>
              <a:t>i</a:t>
            </a:r>
            <a:r>
              <a:rPr lang="zh-TW">
                <a:solidFill>
                  <a:schemeClr val="dk1"/>
                </a:solidFill>
              </a:rPr>
              <a:t> is </a:t>
            </a:r>
            <a:r>
              <a:rPr lang="zh-TW">
                <a:solidFill>
                  <a:srgbClr val="FFFF00"/>
                </a:solidFill>
              </a:rPr>
              <a:t>randomly initialized</a:t>
            </a:r>
            <a:r>
              <a:rPr lang="zh-TW">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In GATNE-I, it is determined by node attributes : </a:t>
            </a:r>
            <a:endParaRPr>
              <a:solidFill>
                <a:schemeClr val="dk1"/>
              </a:solidFill>
            </a:endParaRPr>
          </a:p>
          <a:p>
            <a:pPr indent="0" lvl="0" marL="914400" rtl="0" algn="l">
              <a:lnSpc>
                <a:spcPct val="115000"/>
              </a:lnSpc>
              <a:spcBef>
                <a:spcPts val="0"/>
              </a:spcBef>
              <a:spcAft>
                <a:spcPts val="0"/>
              </a:spcAft>
              <a:buNone/>
            </a:pPr>
            <a:r>
              <a:rPr lang="zh-TW">
                <a:solidFill>
                  <a:schemeClr val="dk1"/>
                </a:solidFill>
              </a:rPr>
              <a:t>   where h</a:t>
            </a:r>
            <a:r>
              <a:rPr lang="zh-TW" sz="1000">
                <a:solidFill>
                  <a:schemeClr val="dk1"/>
                </a:solidFill>
              </a:rPr>
              <a:t>z</a:t>
            </a:r>
            <a:r>
              <a:rPr lang="zh-TW">
                <a:solidFill>
                  <a:schemeClr val="dk1"/>
                </a:solidFill>
              </a:rPr>
              <a:t> is a transformation function </a:t>
            </a:r>
            <a:endParaRPr>
              <a:solidFill>
                <a:schemeClr val="dk1"/>
              </a:solidFill>
            </a:endParaRPr>
          </a:p>
          <a:p>
            <a:pPr indent="0" lvl="0" marL="914400" rtl="0" algn="l">
              <a:lnSpc>
                <a:spcPct val="115000"/>
              </a:lnSpc>
              <a:spcBef>
                <a:spcPts val="0"/>
              </a:spcBef>
              <a:spcAft>
                <a:spcPts val="0"/>
              </a:spcAft>
              <a:buNone/>
            </a:pPr>
            <a:r>
              <a:rPr lang="zh-TW">
                <a:solidFill>
                  <a:schemeClr val="dk1"/>
                </a:solidFill>
              </a:rPr>
              <a:t>              z = ϕ(i) is node Vi’</a:t>
            </a:r>
            <a:r>
              <a:rPr lang="zh-TW">
                <a:solidFill>
                  <a:schemeClr val="dk1"/>
                </a:solidFill>
              </a:rPr>
              <a:t>s </a:t>
            </a:r>
            <a:r>
              <a:rPr lang="zh-TW">
                <a:solidFill>
                  <a:schemeClr val="dk1"/>
                </a:solidFill>
              </a:rPr>
              <a:t>node type</a:t>
            </a:r>
            <a:endParaRPr>
              <a:solidFill>
                <a:schemeClr val="dk1"/>
              </a:solidFill>
            </a:endParaRPr>
          </a:p>
          <a:p>
            <a:pPr indent="0" lvl="0" marL="9144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			 </a:t>
            </a:r>
            <a:r>
              <a:rPr lang="zh-TW">
                <a:solidFill>
                  <a:schemeClr val="dk1"/>
                </a:solidFill>
              </a:rPr>
              <a:t>where g</a:t>
            </a:r>
            <a:r>
              <a:rPr lang="zh-TW" sz="1000">
                <a:solidFill>
                  <a:schemeClr val="dk1"/>
                </a:solidFill>
              </a:rPr>
              <a:t>z,r</a:t>
            </a:r>
            <a:r>
              <a:rPr lang="zh-TW">
                <a:solidFill>
                  <a:schemeClr val="dk1"/>
                </a:solidFill>
              </a:rPr>
              <a:t> is a transformation function </a:t>
            </a:r>
            <a:endParaRPr>
              <a:solidFill>
                <a:schemeClr val="dk1"/>
              </a:solidFill>
            </a:endParaRPr>
          </a:p>
          <a:p>
            <a:pPr indent="0" lvl="0" marL="914400" rtl="0" algn="l">
              <a:lnSpc>
                <a:spcPct val="115000"/>
              </a:lnSpc>
              <a:spcBef>
                <a:spcPts val="0"/>
              </a:spcBef>
              <a:spcAft>
                <a:spcPts val="0"/>
              </a:spcAft>
              <a:buNone/>
            </a:pPr>
            <a:r>
              <a:rPr lang="zh-TW">
                <a:solidFill>
                  <a:schemeClr val="dk1"/>
                </a:solidFill>
              </a:rPr>
              <a:t>              </a:t>
            </a:r>
            <a:endParaRPr>
              <a:solidFill>
                <a:schemeClr val="dk1"/>
              </a:solidFill>
            </a:endParaRPr>
          </a:p>
        </p:txBody>
      </p:sp>
      <p:pic>
        <p:nvPicPr>
          <p:cNvPr id="146" name="Google Shape;146;p25"/>
          <p:cNvPicPr preferRelativeResize="0"/>
          <p:nvPr/>
        </p:nvPicPr>
        <p:blipFill>
          <a:blip r:embed="rId4">
            <a:alphaModFix/>
          </a:blip>
          <a:stretch>
            <a:fillRect/>
          </a:stretch>
        </p:blipFill>
        <p:spPr>
          <a:xfrm>
            <a:off x="488075" y="3414100"/>
            <a:ext cx="927775" cy="306500"/>
          </a:xfrm>
          <a:prstGeom prst="rect">
            <a:avLst/>
          </a:prstGeom>
          <a:noFill/>
          <a:ln>
            <a:noFill/>
          </a:ln>
        </p:spPr>
      </p:pic>
      <p:pic>
        <p:nvPicPr>
          <p:cNvPr id="147" name="Google Shape;147;p25"/>
          <p:cNvPicPr preferRelativeResize="0"/>
          <p:nvPr/>
        </p:nvPicPr>
        <p:blipFill>
          <a:blip r:embed="rId5">
            <a:alphaModFix/>
          </a:blip>
          <a:stretch>
            <a:fillRect/>
          </a:stretch>
        </p:blipFill>
        <p:spPr>
          <a:xfrm>
            <a:off x="488075" y="3941825"/>
            <a:ext cx="1208486" cy="30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Model - Inductive</a:t>
            </a:r>
            <a:endParaRPr>
              <a:latin typeface="Calibri"/>
              <a:ea typeface="Calibri"/>
              <a:cs typeface="Calibri"/>
              <a:sym typeface="Calibri"/>
            </a:endParaRPr>
          </a:p>
        </p:txBody>
      </p:sp>
      <p:pic>
        <p:nvPicPr>
          <p:cNvPr id="153" name="Google Shape;153;p26"/>
          <p:cNvPicPr preferRelativeResize="0"/>
          <p:nvPr/>
        </p:nvPicPr>
        <p:blipFill>
          <a:blip r:embed="rId3">
            <a:alphaModFix/>
          </a:blip>
          <a:stretch>
            <a:fillRect/>
          </a:stretch>
        </p:blipFill>
        <p:spPr>
          <a:xfrm>
            <a:off x="4844525" y="1571425"/>
            <a:ext cx="4215152" cy="3079601"/>
          </a:xfrm>
          <a:prstGeom prst="rect">
            <a:avLst/>
          </a:prstGeom>
          <a:noFill/>
          <a:ln>
            <a:noFill/>
          </a:ln>
        </p:spPr>
      </p:pic>
      <p:sp>
        <p:nvSpPr>
          <p:cNvPr id="154" name="Google Shape;154;p26"/>
          <p:cNvSpPr txBox="1"/>
          <p:nvPr/>
        </p:nvSpPr>
        <p:spPr>
          <a:xfrm>
            <a:off x="309875" y="1492725"/>
            <a:ext cx="4701000" cy="33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chemeClr val="dk1"/>
                </a:solidFill>
              </a:rPr>
              <a:t>The overall embedding of node vi for edge type r is: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9144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where β</a:t>
            </a:r>
            <a:r>
              <a:rPr lang="zh-TW" sz="1000">
                <a:solidFill>
                  <a:schemeClr val="dk1"/>
                </a:solidFill>
              </a:rPr>
              <a:t>r</a:t>
            </a:r>
            <a:r>
              <a:rPr lang="zh-TW">
                <a:solidFill>
                  <a:schemeClr val="dk1"/>
                </a:solidFill>
              </a:rPr>
              <a:t> is a coefficient</a:t>
            </a:r>
            <a:endParaRPr>
              <a:solidFill>
                <a:schemeClr val="dk1"/>
              </a:solidFill>
            </a:endParaRPr>
          </a:p>
          <a:p>
            <a:pPr indent="0" lvl="0" marL="457200" rtl="0" algn="l">
              <a:lnSpc>
                <a:spcPct val="115000"/>
              </a:lnSpc>
              <a:spcBef>
                <a:spcPts val="0"/>
              </a:spcBef>
              <a:spcAft>
                <a:spcPts val="0"/>
              </a:spcAft>
              <a:buNone/>
            </a:pPr>
            <a:r>
              <a:rPr lang="zh-TW">
                <a:solidFill>
                  <a:schemeClr val="dk1"/>
                </a:solidFill>
              </a:rPr>
              <a:t>D</a:t>
            </a:r>
            <a:r>
              <a:rPr lang="zh-TW" sz="1000">
                <a:solidFill>
                  <a:schemeClr val="dk1"/>
                </a:solidFill>
              </a:rPr>
              <a:t>z</a:t>
            </a:r>
            <a:r>
              <a:rPr lang="zh-TW">
                <a:solidFill>
                  <a:schemeClr val="dk1"/>
                </a:solidFill>
              </a:rPr>
              <a:t> is a feature transformation matrix on vi ’s   corresponding node type z</a:t>
            </a:r>
            <a:endParaRPr>
              <a:solidFill>
                <a:schemeClr val="dk1"/>
              </a:solidFill>
            </a:endParaRPr>
          </a:p>
        </p:txBody>
      </p:sp>
      <p:pic>
        <p:nvPicPr>
          <p:cNvPr id="155" name="Google Shape;155;p26"/>
          <p:cNvPicPr preferRelativeResize="0"/>
          <p:nvPr/>
        </p:nvPicPr>
        <p:blipFill>
          <a:blip r:embed="rId4">
            <a:alphaModFix/>
          </a:blip>
          <a:stretch>
            <a:fillRect/>
          </a:stretch>
        </p:blipFill>
        <p:spPr>
          <a:xfrm>
            <a:off x="866475" y="1974450"/>
            <a:ext cx="3295650" cy="41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Model Optimization</a:t>
            </a:r>
            <a:endParaRPr>
              <a:latin typeface="Calibri"/>
              <a:ea typeface="Calibri"/>
              <a:cs typeface="Calibri"/>
              <a:sym typeface="Calibri"/>
            </a:endParaRPr>
          </a:p>
        </p:txBody>
      </p:sp>
      <p:pic>
        <p:nvPicPr>
          <p:cNvPr id="161" name="Google Shape;161;p27"/>
          <p:cNvPicPr preferRelativeResize="0"/>
          <p:nvPr/>
        </p:nvPicPr>
        <p:blipFill>
          <a:blip r:embed="rId3">
            <a:alphaModFix/>
          </a:blip>
          <a:stretch>
            <a:fillRect/>
          </a:stretch>
        </p:blipFill>
        <p:spPr>
          <a:xfrm>
            <a:off x="4844525" y="1571425"/>
            <a:ext cx="4215152" cy="3079601"/>
          </a:xfrm>
          <a:prstGeom prst="rect">
            <a:avLst/>
          </a:prstGeom>
          <a:noFill/>
          <a:ln>
            <a:noFill/>
          </a:ln>
        </p:spPr>
      </p:pic>
      <p:sp>
        <p:nvSpPr>
          <p:cNvPr id="162" name="Google Shape;162;p27"/>
          <p:cNvSpPr txBox="1"/>
          <p:nvPr/>
        </p:nvSpPr>
        <p:spPr>
          <a:xfrm>
            <a:off x="309875" y="1492725"/>
            <a:ext cx="4433700" cy="33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chemeClr val="dk1"/>
                </a:solidFill>
              </a:rPr>
              <a:t>We use </a:t>
            </a:r>
            <a:r>
              <a:rPr lang="zh-TW">
                <a:solidFill>
                  <a:srgbClr val="FFFF00"/>
                </a:solidFill>
              </a:rPr>
              <a:t>meta-path-based random walk</a:t>
            </a:r>
            <a:r>
              <a:rPr lang="zh-TW">
                <a:solidFill>
                  <a:schemeClr val="dk1"/>
                </a:solidFill>
              </a:rPr>
              <a:t> to generate node sequences and then perform </a:t>
            </a:r>
            <a:r>
              <a:rPr lang="zh-TW">
                <a:solidFill>
                  <a:srgbClr val="FFFF00"/>
                </a:solidFill>
              </a:rPr>
              <a:t>heterogeneous skip-gram</a:t>
            </a:r>
            <a:r>
              <a:rPr lang="zh-TW">
                <a:solidFill>
                  <a:schemeClr val="dk1"/>
                </a:solidFill>
              </a:rPr>
              <a:t> over the node sequences to learn embeddings. To be specific, we set up meta-path scheme in advance (i.g.: User-Item-User). The transition probability at step t is defined as follows:</a:t>
            </a:r>
            <a:br>
              <a:rPr lang="zh-TW">
                <a:solidFill>
                  <a:schemeClr val="dk1"/>
                </a:solidFill>
              </a:rPr>
            </a:b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where vi ∈ Vt and Ni,r denotes the neighborhood of node vi on edge type r</a:t>
            </a:r>
            <a:endParaRPr>
              <a:solidFill>
                <a:schemeClr val="dk1"/>
              </a:solidFill>
            </a:endParaRPr>
          </a:p>
        </p:txBody>
      </p:sp>
      <p:pic>
        <p:nvPicPr>
          <p:cNvPr id="163" name="Google Shape;163;p27"/>
          <p:cNvPicPr preferRelativeResize="0"/>
          <p:nvPr/>
        </p:nvPicPr>
        <p:blipFill>
          <a:blip r:embed="rId4">
            <a:alphaModFix/>
          </a:blip>
          <a:stretch>
            <a:fillRect/>
          </a:stretch>
        </p:blipFill>
        <p:spPr>
          <a:xfrm>
            <a:off x="419150" y="3103845"/>
            <a:ext cx="4215150" cy="8430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Model Optimization</a:t>
            </a:r>
            <a:endParaRPr>
              <a:latin typeface="Calibri"/>
              <a:ea typeface="Calibri"/>
              <a:cs typeface="Calibri"/>
              <a:sym typeface="Calibri"/>
            </a:endParaRPr>
          </a:p>
        </p:txBody>
      </p:sp>
      <p:sp>
        <p:nvSpPr>
          <p:cNvPr id="169" name="Google Shape;169;p28"/>
          <p:cNvSpPr txBox="1"/>
          <p:nvPr/>
        </p:nvSpPr>
        <p:spPr>
          <a:xfrm>
            <a:off x="309875" y="1492725"/>
            <a:ext cx="8529600" cy="35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chemeClr val="dk1"/>
                </a:solidFill>
              </a:rPr>
              <a:t>Thus, given a node vi with its context C of a path, our objective is to minimize the following negative log-likelihood: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Following metapath2vec, we use the heterogeneous softmax function. Specifically, the probability of vj given vi is defined as: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Finally, we use heterogeneous negative sampling to approximate the objective function − log Pθ (vj |vi) for each node pair (vi ,vj) as:</a:t>
            </a:r>
            <a:endParaRPr>
              <a:solidFill>
                <a:schemeClr val="dk1"/>
              </a:solidFill>
            </a:endParaRPr>
          </a:p>
        </p:txBody>
      </p:sp>
      <p:pic>
        <p:nvPicPr>
          <p:cNvPr id="170" name="Google Shape;170;p28"/>
          <p:cNvPicPr preferRelativeResize="0"/>
          <p:nvPr/>
        </p:nvPicPr>
        <p:blipFill>
          <a:blip r:embed="rId3">
            <a:alphaModFix/>
          </a:blip>
          <a:stretch>
            <a:fillRect/>
          </a:stretch>
        </p:blipFill>
        <p:spPr>
          <a:xfrm>
            <a:off x="2464425" y="1983976"/>
            <a:ext cx="4215151" cy="587775"/>
          </a:xfrm>
          <a:prstGeom prst="rect">
            <a:avLst/>
          </a:prstGeom>
          <a:noFill/>
          <a:ln>
            <a:noFill/>
          </a:ln>
        </p:spPr>
      </p:pic>
      <p:pic>
        <p:nvPicPr>
          <p:cNvPr id="171" name="Google Shape;171;p28"/>
          <p:cNvPicPr preferRelativeResize="0"/>
          <p:nvPr/>
        </p:nvPicPr>
        <p:blipFill>
          <a:blip r:embed="rId4">
            <a:alphaModFix/>
          </a:blip>
          <a:stretch>
            <a:fillRect/>
          </a:stretch>
        </p:blipFill>
        <p:spPr>
          <a:xfrm>
            <a:off x="3045975" y="3150106"/>
            <a:ext cx="3057400" cy="856794"/>
          </a:xfrm>
          <a:prstGeom prst="rect">
            <a:avLst/>
          </a:prstGeom>
          <a:noFill/>
          <a:ln>
            <a:noFill/>
          </a:ln>
        </p:spPr>
      </p:pic>
      <p:pic>
        <p:nvPicPr>
          <p:cNvPr id="172" name="Google Shape;172;p28"/>
          <p:cNvPicPr preferRelativeResize="0"/>
          <p:nvPr/>
        </p:nvPicPr>
        <p:blipFill>
          <a:blip r:embed="rId5">
            <a:alphaModFix/>
          </a:blip>
          <a:stretch>
            <a:fillRect/>
          </a:stretch>
        </p:blipFill>
        <p:spPr>
          <a:xfrm>
            <a:off x="2702707" y="4438950"/>
            <a:ext cx="4201143" cy="58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Model Optimization</a:t>
            </a:r>
            <a:endParaRPr>
              <a:latin typeface="Calibri"/>
              <a:ea typeface="Calibri"/>
              <a:cs typeface="Calibri"/>
              <a:sym typeface="Calibri"/>
            </a:endParaRPr>
          </a:p>
        </p:txBody>
      </p:sp>
      <p:pic>
        <p:nvPicPr>
          <p:cNvPr id="178" name="Google Shape;178;p29"/>
          <p:cNvPicPr preferRelativeResize="0"/>
          <p:nvPr/>
        </p:nvPicPr>
        <p:blipFill>
          <a:blip r:embed="rId3">
            <a:alphaModFix/>
          </a:blip>
          <a:stretch>
            <a:fillRect/>
          </a:stretch>
        </p:blipFill>
        <p:spPr>
          <a:xfrm>
            <a:off x="870375" y="1331850"/>
            <a:ext cx="4545934" cy="3694575"/>
          </a:xfrm>
          <a:prstGeom prst="rect">
            <a:avLst/>
          </a:prstGeom>
          <a:noFill/>
          <a:ln>
            <a:noFill/>
          </a:ln>
        </p:spPr>
      </p:pic>
      <p:pic>
        <p:nvPicPr>
          <p:cNvPr id="179" name="Google Shape;179;p29"/>
          <p:cNvPicPr preferRelativeResize="0"/>
          <p:nvPr/>
        </p:nvPicPr>
        <p:blipFill>
          <a:blip r:embed="rId4">
            <a:alphaModFix/>
          </a:blip>
          <a:stretch>
            <a:fillRect/>
          </a:stretch>
        </p:blipFill>
        <p:spPr>
          <a:xfrm>
            <a:off x="5739275" y="2668875"/>
            <a:ext cx="3295650" cy="419100"/>
          </a:xfrm>
          <a:prstGeom prst="rect">
            <a:avLst/>
          </a:prstGeom>
          <a:noFill/>
          <a:ln>
            <a:noFill/>
          </a:ln>
        </p:spPr>
      </p:pic>
      <p:pic>
        <p:nvPicPr>
          <p:cNvPr id="180" name="Google Shape;180;p29"/>
          <p:cNvPicPr preferRelativeResize="0"/>
          <p:nvPr/>
        </p:nvPicPr>
        <p:blipFill>
          <a:blip r:embed="rId5">
            <a:alphaModFix/>
          </a:blip>
          <a:stretch>
            <a:fillRect/>
          </a:stretch>
        </p:blipFill>
        <p:spPr>
          <a:xfrm>
            <a:off x="5739287" y="1454112"/>
            <a:ext cx="2435338" cy="403850"/>
          </a:xfrm>
          <a:prstGeom prst="rect">
            <a:avLst/>
          </a:prstGeom>
          <a:noFill/>
          <a:ln>
            <a:noFill/>
          </a:ln>
        </p:spPr>
      </p:pic>
      <p:sp>
        <p:nvSpPr>
          <p:cNvPr id="181" name="Google Shape;181;p29"/>
          <p:cNvSpPr txBox="1"/>
          <p:nvPr/>
        </p:nvSpPr>
        <p:spPr>
          <a:xfrm>
            <a:off x="5539200" y="1050325"/>
            <a:ext cx="12165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latin typeface="Roboto"/>
                <a:ea typeface="Roboto"/>
                <a:cs typeface="Roboto"/>
                <a:sym typeface="Roboto"/>
              </a:rPr>
              <a:t>Equation 6:</a:t>
            </a:r>
            <a:endParaRPr>
              <a:solidFill>
                <a:schemeClr val="dk1"/>
              </a:solidFill>
              <a:latin typeface="Roboto"/>
              <a:ea typeface="Roboto"/>
              <a:cs typeface="Roboto"/>
              <a:sym typeface="Roboto"/>
            </a:endParaRPr>
          </a:p>
        </p:txBody>
      </p:sp>
      <p:sp>
        <p:nvSpPr>
          <p:cNvPr id="182" name="Google Shape;182;p29"/>
          <p:cNvSpPr txBox="1"/>
          <p:nvPr/>
        </p:nvSpPr>
        <p:spPr>
          <a:xfrm>
            <a:off x="5539200" y="2167938"/>
            <a:ext cx="12165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latin typeface="Roboto"/>
                <a:ea typeface="Roboto"/>
                <a:cs typeface="Roboto"/>
                <a:sym typeface="Roboto"/>
              </a:rPr>
              <a:t>Equation 13:</a:t>
            </a:r>
            <a:endParaRPr>
              <a:solidFill>
                <a:schemeClr val="dk1"/>
              </a:solidFill>
              <a:latin typeface="Roboto"/>
              <a:ea typeface="Roboto"/>
              <a:cs typeface="Roboto"/>
              <a:sym typeface="Roboto"/>
            </a:endParaRPr>
          </a:p>
        </p:txBody>
      </p:sp>
      <p:pic>
        <p:nvPicPr>
          <p:cNvPr id="183" name="Google Shape;183;p29"/>
          <p:cNvPicPr preferRelativeResize="0"/>
          <p:nvPr/>
        </p:nvPicPr>
        <p:blipFill>
          <a:blip r:embed="rId6">
            <a:alphaModFix/>
          </a:blip>
          <a:stretch>
            <a:fillRect/>
          </a:stretch>
        </p:blipFill>
        <p:spPr>
          <a:xfrm>
            <a:off x="5739275" y="3898875"/>
            <a:ext cx="3295650" cy="461090"/>
          </a:xfrm>
          <a:prstGeom prst="rect">
            <a:avLst/>
          </a:prstGeom>
          <a:noFill/>
          <a:ln>
            <a:noFill/>
          </a:ln>
        </p:spPr>
      </p:pic>
      <p:sp>
        <p:nvSpPr>
          <p:cNvPr id="184" name="Google Shape;184;p29"/>
          <p:cNvSpPr txBox="1"/>
          <p:nvPr/>
        </p:nvSpPr>
        <p:spPr>
          <a:xfrm>
            <a:off x="5568325" y="3291513"/>
            <a:ext cx="12165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latin typeface="Roboto"/>
                <a:ea typeface="Roboto"/>
                <a:cs typeface="Roboto"/>
                <a:sym typeface="Roboto"/>
              </a:rPr>
              <a:t>Equation 17:</a:t>
            </a:r>
            <a:endParaRPr>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Experiment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Evaluation Dataset</a:t>
            </a:r>
            <a:endParaRPr>
              <a:latin typeface="Calibri"/>
              <a:ea typeface="Calibri"/>
              <a:cs typeface="Calibri"/>
              <a:sym typeface="Calibri"/>
            </a:endParaRPr>
          </a:p>
        </p:txBody>
      </p:sp>
      <p:pic>
        <p:nvPicPr>
          <p:cNvPr id="195" name="Google Shape;195;p31"/>
          <p:cNvPicPr preferRelativeResize="0"/>
          <p:nvPr/>
        </p:nvPicPr>
        <p:blipFill>
          <a:blip r:embed="rId3">
            <a:alphaModFix/>
          </a:blip>
          <a:stretch>
            <a:fillRect/>
          </a:stretch>
        </p:blipFill>
        <p:spPr>
          <a:xfrm>
            <a:off x="1200700" y="1793324"/>
            <a:ext cx="7072924" cy="222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Agenda</a:t>
            </a:r>
            <a:endParaRPr/>
          </a:p>
        </p:txBody>
      </p:sp>
      <p:sp>
        <p:nvSpPr>
          <p:cNvPr id="70" name="Google Shape;70;p14"/>
          <p:cNvSpPr txBox="1"/>
          <p:nvPr>
            <p:ph idx="1" type="body"/>
          </p:nvPr>
        </p:nvSpPr>
        <p:spPr>
          <a:xfrm>
            <a:off x="768900" y="1489825"/>
            <a:ext cx="4840200" cy="30789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zh-TW" sz="2000"/>
              <a:t>Abstract</a:t>
            </a:r>
            <a:endParaRPr sz="2000"/>
          </a:p>
          <a:p>
            <a:pPr indent="-355600" lvl="0" marL="457200" rtl="0" algn="l">
              <a:lnSpc>
                <a:spcPct val="200000"/>
              </a:lnSpc>
              <a:spcBef>
                <a:spcPts val="0"/>
              </a:spcBef>
              <a:spcAft>
                <a:spcPts val="0"/>
              </a:spcAft>
              <a:buSzPts val="2000"/>
              <a:buChar char="❖"/>
            </a:pPr>
            <a:r>
              <a:rPr lang="zh-TW" sz="2000"/>
              <a:t>Problem Define</a:t>
            </a:r>
            <a:endParaRPr sz="2000"/>
          </a:p>
          <a:p>
            <a:pPr indent="-355600" lvl="0" marL="457200" rtl="0" algn="l">
              <a:lnSpc>
                <a:spcPct val="200000"/>
              </a:lnSpc>
              <a:spcBef>
                <a:spcPts val="0"/>
              </a:spcBef>
              <a:spcAft>
                <a:spcPts val="0"/>
              </a:spcAft>
              <a:buSzPts val="2000"/>
              <a:buChar char="❖"/>
            </a:pPr>
            <a:r>
              <a:rPr lang="zh-TW" sz="2000"/>
              <a:t>Model</a:t>
            </a:r>
            <a:endParaRPr sz="2000"/>
          </a:p>
          <a:p>
            <a:pPr indent="-355600" lvl="0" marL="457200" rtl="0" algn="l">
              <a:lnSpc>
                <a:spcPct val="200000"/>
              </a:lnSpc>
              <a:spcBef>
                <a:spcPts val="0"/>
              </a:spcBef>
              <a:spcAft>
                <a:spcPts val="0"/>
              </a:spcAft>
              <a:buSzPts val="2000"/>
              <a:buChar char="❖"/>
            </a:pPr>
            <a:r>
              <a:rPr lang="zh-TW" sz="2000"/>
              <a:t>Experiment</a:t>
            </a:r>
            <a:endParaRPr sz="2000"/>
          </a:p>
          <a:p>
            <a:pPr indent="-355600" lvl="0" marL="457200" rtl="0" algn="l">
              <a:lnSpc>
                <a:spcPct val="200000"/>
              </a:lnSpc>
              <a:spcBef>
                <a:spcPts val="0"/>
              </a:spcBef>
              <a:spcAft>
                <a:spcPts val="0"/>
              </a:spcAft>
              <a:buSzPts val="2000"/>
              <a:buChar char="❖"/>
            </a:pPr>
            <a:r>
              <a:rPr lang="zh-TW" sz="2000"/>
              <a:t>Conclusion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Result</a:t>
            </a:r>
            <a:endParaRPr>
              <a:latin typeface="Calibri"/>
              <a:ea typeface="Calibri"/>
              <a:cs typeface="Calibri"/>
              <a:sym typeface="Calibri"/>
            </a:endParaRPr>
          </a:p>
        </p:txBody>
      </p:sp>
      <p:pic>
        <p:nvPicPr>
          <p:cNvPr id="201" name="Google Shape;201;p32"/>
          <p:cNvPicPr preferRelativeResize="0"/>
          <p:nvPr/>
        </p:nvPicPr>
        <p:blipFill>
          <a:blip r:embed="rId3">
            <a:alphaModFix/>
          </a:blip>
          <a:stretch>
            <a:fillRect/>
          </a:stretch>
        </p:blipFill>
        <p:spPr>
          <a:xfrm>
            <a:off x="152400" y="1637875"/>
            <a:ext cx="8839199" cy="27053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Result</a:t>
            </a:r>
            <a:endParaRPr>
              <a:latin typeface="Calibri"/>
              <a:ea typeface="Calibri"/>
              <a:cs typeface="Calibri"/>
              <a:sym typeface="Calibri"/>
            </a:endParaRPr>
          </a:p>
        </p:txBody>
      </p:sp>
      <p:pic>
        <p:nvPicPr>
          <p:cNvPr id="207" name="Google Shape;207;p33"/>
          <p:cNvPicPr preferRelativeResize="0"/>
          <p:nvPr/>
        </p:nvPicPr>
        <p:blipFill>
          <a:blip r:embed="rId3">
            <a:alphaModFix/>
          </a:blip>
          <a:stretch>
            <a:fillRect/>
          </a:stretch>
        </p:blipFill>
        <p:spPr>
          <a:xfrm>
            <a:off x="1269874" y="1627575"/>
            <a:ext cx="7033000" cy="316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Conclusion</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Conclusion</a:t>
            </a:r>
            <a:endParaRPr>
              <a:latin typeface="Calibri"/>
              <a:ea typeface="Calibri"/>
              <a:cs typeface="Calibri"/>
              <a:sym typeface="Calibri"/>
            </a:endParaRPr>
          </a:p>
        </p:txBody>
      </p:sp>
      <p:sp>
        <p:nvSpPr>
          <p:cNvPr id="218" name="Google Shape;218;p35"/>
          <p:cNvSpPr txBox="1"/>
          <p:nvPr/>
        </p:nvSpPr>
        <p:spPr>
          <a:xfrm>
            <a:off x="274650" y="1576050"/>
            <a:ext cx="8640000" cy="220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sz="1800">
                <a:solidFill>
                  <a:schemeClr val="dk1"/>
                </a:solidFill>
                <a:latin typeface="Calibri"/>
                <a:ea typeface="Calibri"/>
                <a:cs typeface="Calibri"/>
                <a:sym typeface="Calibri"/>
              </a:rPr>
              <a:t>We split the overall node embedding of GATNE-I into three parts: </a:t>
            </a:r>
            <a:r>
              <a:rPr lang="zh-TW" sz="1800">
                <a:solidFill>
                  <a:srgbClr val="FFFF00"/>
                </a:solidFill>
                <a:latin typeface="Calibri"/>
                <a:ea typeface="Calibri"/>
                <a:cs typeface="Calibri"/>
                <a:sym typeface="Calibri"/>
              </a:rPr>
              <a:t>base embedding, edge embedding, and attribute embedding</a:t>
            </a:r>
            <a:r>
              <a:rPr lang="zh-TW"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zh-TW" sz="1800">
                <a:solidFill>
                  <a:schemeClr val="dk1"/>
                </a:solidFill>
                <a:latin typeface="Calibri"/>
                <a:ea typeface="Calibri"/>
                <a:cs typeface="Calibri"/>
                <a:sym typeface="Calibri"/>
              </a:rPr>
              <a:t>The base embedding and attribute embedding are shared among edges of different types</a:t>
            </a:r>
            <a:endParaRPr sz="18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zh-TW" sz="1800">
                <a:solidFill>
                  <a:schemeClr val="dk1"/>
                </a:solidFill>
                <a:latin typeface="Calibri"/>
                <a:ea typeface="Calibri"/>
                <a:cs typeface="Calibri"/>
                <a:sym typeface="Calibri"/>
              </a:rPr>
              <a:t>The edge embedding is computed by aggregation of neighborhood  information with the self-attention mechanism</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Thanks</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Abstract</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Different type of GNN network</a:t>
            </a:r>
            <a:endParaRPr>
              <a:latin typeface="Calibri"/>
              <a:ea typeface="Calibri"/>
              <a:cs typeface="Calibri"/>
              <a:sym typeface="Calibri"/>
            </a:endParaRPr>
          </a:p>
        </p:txBody>
      </p:sp>
      <p:pic>
        <p:nvPicPr>
          <p:cNvPr id="81" name="Google Shape;81;p16"/>
          <p:cNvPicPr preferRelativeResize="0"/>
          <p:nvPr/>
        </p:nvPicPr>
        <p:blipFill>
          <a:blip r:embed="rId3">
            <a:alphaModFix/>
          </a:blip>
          <a:stretch>
            <a:fillRect/>
          </a:stretch>
        </p:blipFill>
        <p:spPr>
          <a:xfrm>
            <a:off x="993362" y="1388125"/>
            <a:ext cx="7157278" cy="365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Different type of GNN network</a:t>
            </a:r>
            <a:endParaRPr>
              <a:latin typeface="Calibri"/>
              <a:ea typeface="Calibri"/>
              <a:cs typeface="Calibri"/>
              <a:sym typeface="Calibri"/>
            </a:endParaRPr>
          </a:p>
        </p:txBody>
      </p:sp>
      <p:pic>
        <p:nvPicPr>
          <p:cNvPr id="87" name="Google Shape;87;p17"/>
          <p:cNvPicPr preferRelativeResize="0"/>
          <p:nvPr/>
        </p:nvPicPr>
        <p:blipFill rotWithShape="1">
          <a:blip r:embed="rId3">
            <a:alphaModFix/>
          </a:blip>
          <a:srcRect b="0" l="2685" r="0" t="0"/>
          <a:stretch/>
        </p:blipFill>
        <p:spPr>
          <a:xfrm>
            <a:off x="5042400" y="1405350"/>
            <a:ext cx="3554900" cy="3552575"/>
          </a:xfrm>
          <a:prstGeom prst="rect">
            <a:avLst/>
          </a:prstGeom>
          <a:noFill/>
          <a:ln>
            <a:noFill/>
          </a:ln>
        </p:spPr>
      </p:pic>
      <p:sp>
        <p:nvSpPr>
          <p:cNvPr id="88" name="Google Shape;88;p17"/>
          <p:cNvSpPr txBox="1"/>
          <p:nvPr/>
        </p:nvSpPr>
        <p:spPr>
          <a:xfrm>
            <a:off x="132750" y="1570700"/>
            <a:ext cx="4590600" cy="2423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zh-TW">
                <a:solidFill>
                  <a:schemeClr val="dk1"/>
                </a:solidFill>
                <a:latin typeface="Calibri"/>
                <a:ea typeface="Calibri"/>
                <a:cs typeface="Calibri"/>
                <a:sym typeface="Calibri"/>
              </a:rPr>
              <a:t>Depending on the </a:t>
            </a:r>
            <a:r>
              <a:rPr b="1" lang="zh-TW">
                <a:solidFill>
                  <a:srgbClr val="FFFF00"/>
                </a:solidFill>
                <a:latin typeface="Calibri"/>
                <a:ea typeface="Calibri"/>
                <a:cs typeface="Calibri"/>
                <a:sym typeface="Calibri"/>
              </a:rPr>
              <a:t>Network Topology (homogeneous/heterogeneous) and Attributed Property (with/without attributes)</a:t>
            </a:r>
            <a:r>
              <a:rPr lang="zh-TW">
                <a:solidFill>
                  <a:schemeClr val="dk1"/>
                </a:solidFill>
                <a:latin typeface="Calibri"/>
                <a:ea typeface="Calibri"/>
                <a:cs typeface="Calibri"/>
                <a:sym typeface="Calibri"/>
              </a:rPr>
              <a:t>, we categorize six different types of networks</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zh-TW">
                <a:solidFill>
                  <a:schemeClr val="dk1"/>
                </a:solidFill>
                <a:latin typeface="Calibri"/>
                <a:ea typeface="Calibri"/>
                <a:cs typeface="Calibri"/>
                <a:sym typeface="Calibri"/>
              </a:rPr>
              <a:t>T</a:t>
            </a:r>
            <a:r>
              <a:rPr lang="zh-TW">
                <a:solidFill>
                  <a:schemeClr val="dk1"/>
                </a:solidFill>
                <a:latin typeface="Calibri"/>
                <a:ea typeface="Calibri"/>
                <a:cs typeface="Calibri"/>
                <a:sym typeface="Calibri"/>
              </a:rPr>
              <a:t>his paper focus on </a:t>
            </a:r>
            <a:r>
              <a:rPr b="1" lang="zh-TW">
                <a:solidFill>
                  <a:srgbClr val="FFFF00"/>
                </a:solidFill>
                <a:latin typeface="Calibri"/>
                <a:ea typeface="Calibri"/>
                <a:cs typeface="Calibri"/>
                <a:sym typeface="Calibri"/>
              </a:rPr>
              <a:t>embedding learning for AMHENs</a:t>
            </a:r>
            <a:r>
              <a:rPr lang="zh-TW">
                <a:solidFill>
                  <a:schemeClr val="dk1"/>
                </a:solidFill>
                <a:latin typeface="Calibri"/>
                <a:ea typeface="Calibri"/>
                <a:cs typeface="Calibri"/>
                <a:sym typeface="Calibri"/>
              </a:rPr>
              <a:t>, and offer two methods: </a:t>
            </a:r>
            <a:r>
              <a:rPr b="1" lang="zh-TW">
                <a:solidFill>
                  <a:schemeClr val="dk1"/>
                </a:solidFill>
                <a:latin typeface="Calibri"/>
                <a:ea typeface="Calibri"/>
                <a:cs typeface="Calibri"/>
                <a:sym typeface="Calibri"/>
              </a:rPr>
              <a:t>GATNE-T</a:t>
            </a:r>
            <a:r>
              <a:rPr lang="zh-TW">
                <a:solidFill>
                  <a:schemeClr val="dk1"/>
                </a:solidFill>
                <a:latin typeface="Calibri"/>
                <a:ea typeface="Calibri"/>
                <a:cs typeface="Calibri"/>
                <a:sym typeface="Calibri"/>
              </a:rPr>
              <a:t> (Transductive) and </a:t>
            </a:r>
            <a:r>
              <a:rPr b="1" lang="zh-TW">
                <a:solidFill>
                  <a:schemeClr val="dk1"/>
                </a:solidFill>
                <a:latin typeface="Calibri"/>
                <a:ea typeface="Calibri"/>
                <a:cs typeface="Calibri"/>
                <a:sym typeface="Calibri"/>
              </a:rPr>
              <a:t>GATNE-I</a:t>
            </a:r>
            <a:r>
              <a:rPr lang="zh-TW">
                <a:solidFill>
                  <a:schemeClr val="dk1"/>
                </a:solidFill>
                <a:latin typeface="Calibri"/>
                <a:ea typeface="Calibri"/>
                <a:cs typeface="Calibri"/>
                <a:sym typeface="Calibri"/>
              </a:rPr>
              <a:t> (Inductive)</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Challenges for AMHEN </a:t>
            </a:r>
            <a:endParaRPr>
              <a:latin typeface="Calibri"/>
              <a:ea typeface="Calibri"/>
              <a:cs typeface="Calibri"/>
              <a:sym typeface="Calibri"/>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alibri"/>
              <a:buChar char="❖"/>
            </a:pPr>
            <a:r>
              <a:rPr lang="zh-TW">
                <a:latin typeface="Calibri"/>
                <a:ea typeface="Calibri"/>
                <a:cs typeface="Calibri"/>
                <a:sym typeface="Calibri"/>
              </a:rPr>
              <a:t>Multiplex Edges</a:t>
            </a:r>
            <a:endParaRPr>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zh-TW">
                <a:latin typeface="Calibri"/>
                <a:ea typeface="Calibri"/>
                <a:cs typeface="Calibri"/>
                <a:sym typeface="Calibri"/>
              </a:rPr>
              <a:t>Each node pair may have multiple different types of relationships. It is important to learn unified embeddings.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zh-TW">
                <a:latin typeface="Calibri"/>
                <a:ea typeface="Calibri"/>
                <a:cs typeface="Calibri"/>
                <a:sym typeface="Calibri"/>
              </a:rPr>
              <a:t>Partial Observations</a:t>
            </a:r>
            <a:endParaRPr>
              <a:latin typeface="Calibri"/>
              <a:ea typeface="Calibri"/>
              <a:cs typeface="Calibri"/>
              <a:sym typeface="Calibri"/>
            </a:endParaRPr>
          </a:p>
          <a:p>
            <a:pPr indent="-317500" lvl="1" marL="914400" rtl="0" algn="l">
              <a:lnSpc>
                <a:spcPct val="150000"/>
              </a:lnSpc>
              <a:spcBef>
                <a:spcPts val="0"/>
              </a:spcBef>
              <a:spcAft>
                <a:spcPts val="0"/>
              </a:spcAft>
              <a:buSzPts val="1400"/>
              <a:buFont typeface="Calibri"/>
              <a:buChar char="➢"/>
            </a:pPr>
            <a:r>
              <a:rPr lang="zh-TW">
                <a:latin typeface="Calibri"/>
                <a:ea typeface="Calibri"/>
                <a:cs typeface="Calibri"/>
                <a:sym typeface="Calibri"/>
              </a:rPr>
              <a:t>Most existing network embedding methods focus on the transductive settings, and cannot handle the long-tailed or cold-start problems.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zh-TW">
                <a:latin typeface="Calibri"/>
                <a:ea typeface="Calibri"/>
                <a:cs typeface="Calibri"/>
                <a:sym typeface="Calibri"/>
              </a:rPr>
              <a:t>Scalibility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zh-TW">
                <a:latin typeface="Calibri"/>
                <a:ea typeface="Calibri"/>
                <a:cs typeface="Calibri"/>
                <a:sym typeface="Calibri"/>
              </a:rPr>
              <a:t>It is important to develop learning algorithms that can scale well to large networks.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Problem Define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Problem Define</a:t>
            </a:r>
            <a:endParaRPr>
              <a:latin typeface="Calibri"/>
              <a:ea typeface="Calibri"/>
              <a:cs typeface="Calibri"/>
              <a:sym typeface="Calibri"/>
            </a:endParaRPr>
          </a:p>
        </p:txBody>
      </p:sp>
      <p:pic>
        <p:nvPicPr>
          <p:cNvPr id="105" name="Google Shape;105;p20"/>
          <p:cNvPicPr preferRelativeResize="0"/>
          <p:nvPr/>
        </p:nvPicPr>
        <p:blipFill>
          <a:blip r:embed="rId3">
            <a:alphaModFix/>
          </a:blip>
          <a:stretch>
            <a:fillRect/>
          </a:stretch>
        </p:blipFill>
        <p:spPr>
          <a:xfrm>
            <a:off x="4357775" y="1492725"/>
            <a:ext cx="4670350" cy="3397549"/>
          </a:xfrm>
          <a:prstGeom prst="rect">
            <a:avLst/>
          </a:prstGeom>
          <a:noFill/>
          <a:ln>
            <a:noFill/>
          </a:ln>
        </p:spPr>
      </p:pic>
      <p:sp>
        <p:nvSpPr>
          <p:cNvPr id="106" name="Google Shape;106;p20"/>
          <p:cNvSpPr txBox="1"/>
          <p:nvPr/>
        </p:nvSpPr>
        <p:spPr>
          <a:xfrm>
            <a:off x="387900" y="1492725"/>
            <a:ext cx="3579000" cy="33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solidFill>
                  <a:schemeClr val="dk1"/>
                </a:solidFill>
              </a:rPr>
              <a:t>Given an AMHEN G = (V, E, A), the problem is to </a:t>
            </a:r>
            <a:r>
              <a:rPr b="1" lang="zh-TW">
                <a:solidFill>
                  <a:srgbClr val="FFFF00"/>
                </a:solidFill>
              </a:rPr>
              <a:t>give a unified low-dimensional space representation of each node v on every edge type r</a:t>
            </a:r>
            <a:r>
              <a:rPr lang="zh-TW">
                <a:solidFill>
                  <a:schemeClr val="dk1"/>
                </a:solidFill>
              </a:rPr>
              <a: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Function Fr : V → R</a:t>
            </a:r>
            <a:r>
              <a:rPr lang="zh-TW" sz="1000">
                <a:solidFill>
                  <a:schemeClr val="dk1"/>
                </a:solidFill>
              </a:rPr>
              <a:t>d</a:t>
            </a:r>
            <a:r>
              <a:rPr lang="zh-TW">
                <a:solidFill>
                  <a:schemeClr val="dk1"/>
                </a:solidFill>
              </a:rPr>
              <a:t> for every edge type r, where d ≪ |V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zh-TW">
                <a:solidFill>
                  <a:schemeClr val="dk1"/>
                </a:solidFill>
              </a:rPr>
              <a:t>For each edge type, we are learning different space representation. But each representation is not independent, </a:t>
            </a:r>
            <a:r>
              <a:rPr lang="zh-TW">
                <a:solidFill>
                  <a:srgbClr val="FFFF00"/>
                </a:solidFill>
              </a:rPr>
              <a:t>we are learning a model to deal with this interaction</a:t>
            </a:r>
            <a:endParaRPr>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Model</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