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63" r:id="rId5"/>
    <p:sldId id="272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4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0FC78-FAA0-4BD4-B460-C631697285CC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109E5-304E-49C3-B01D-2D54745F5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9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review/a-guide-to-receptive-field-arithmetic-for-convolutional-neural-networks-e0f51406880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Receptive Field  : </a:t>
            </a:r>
            <a:r>
              <a:rPr lang="en-US" altLang="zh-TW" dirty="0">
                <a:hlinkClick r:id="rId3"/>
              </a:rPr>
              <a:t>https://medium.com/mlreview/a-guide-to-receptive-field-arithmetic-for-convolutional-neural-networks-e0f514068807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109E5-304E-49C3-B01D-2D54745F513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Vision, Recommender Systems, traffic(speed and density) , chemistry( protein and compound) 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109E5-304E-49C3-B01D-2D54745F513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5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3A269-C4E9-4E4A-A031-F7C0EA581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BA7FA9-82BC-4F99-809E-353E90BA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20CD2-E5ED-4AB5-AEB7-666CDA70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2C82-C5FC-48AC-A6E3-3FFA1B16C550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35F7B-0A52-4367-94F4-34672E10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7F918-28BF-462E-AC1B-E55CBA4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9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ED30D-151C-41C4-B553-0679CFDF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0BE121-D7FF-4DF9-BC3B-61A82340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AAF60-062C-4455-9C6D-7C1033A7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9BFF-E48E-4D34-896D-A4A4075CA2E7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57077-7C9F-46CD-AE5C-4964A521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B5C85-67F0-44E4-B6A8-62BF467D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363ABA-74AC-41E8-86D4-60B92CA11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0938EE-78B4-4EAC-8288-A9CCEB6D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44033-672C-4B2D-90A6-0D37BBBD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4D1E-446E-4C3E-96CA-BD7EFC53424C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DD2A7-A8F4-4A76-B40D-9F639EBE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A7A4A-D0C0-4530-B4E3-399574DF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E57B5-14C1-422A-BEB5-0C8F06DD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76503-F1D8-400A-B608-C4B89E21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34BC8-E1DF-4A0E-83B7-5FF2143C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45551-12BC-4975-BA59-561C8A60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6800F-569B-4A6F-8D99-732F0551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68995-0241-4B7D-A194-52E411DF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B7DE94-5549-4A53-9812-CE2BD4A3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43941-BBEB-4FB7-A0BF-1F35CDD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BE1D-C3DC-4381-86D6-B380A3E44A6A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CC1FD1-5570-4C0E-8B50-1E0BD354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D80DB1-2EDD-4775-A290-D731FCB0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B3517-1410-4345-A1E8-4C76A714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3C030-EEDB-4639-8441-75F96D23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01D5F7-B020-4B28-AC63-EBFBDD6F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09CB2-BED8-40CC-B137-BA6748E3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FE82-6851-448A-80EE-78D5A8DED728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14534A-167E-43DE-AFE6-31A99C8F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23941A-2637-4F99-8C74-22F50DD7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75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F5D27-621E-4035-AEF7-2443ED33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6FAF0D-9016-4786-90EF-359BC48A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90C770-937D-4290-BBBC-0C1226D20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EA8258-0F97-4217-8974-CC76091B0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5789B0-1407-4A23-A7C9-8AD91ECA4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392FB0-0BE0-4BF2-9EC0-0EDBFD3C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7109-D009-4122-92A0-7898DEC40530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371A76-379C-4FE2-912D-F8821C66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6E1BA8-869C-4873-954C-03AB2CA5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2A933-F0A9-4E5A-9289-D25BEEAA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01E19C-16E6-44A8-B1C8-F4C69AC0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3B3-6E82-4552-A504-B203A9BCA174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D3E910-2198-456F-B3A9-AE6B7C4A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74870B-4FD7-4D4C-8C3D-0B23B852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15A85A-84B8-4BF3-B8D6-08C7F7A1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5FA-B8EA-4583-883A-4DCE65F04CB2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A2C1DB-CA61-4B92-90DE-463BB098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3567C4-6331-40C5-A8A2-DD7F0F81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97586-2A8C-45FC-986B-5AFB4DA6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A3AFB-8195-4B58-8220-1B700736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BA9BB4-E1DD-4D0B-859F-619DBEBFD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9F993C-3F94-4D67-993B-FC71F318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9C1-99E2-4EDC-963A-3A9DF66F076C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409FB-CE86-408A-ACC9-DF381B4A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72B092-1D97-4D98-AAEA-2157F401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77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7927C-1502-4D59-A32C-FFA56BA7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2635F4-6153-4D92-8AC1-F8CB35BCC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C4C707-6FA5-442D-8EF0-A8DB7EA04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33027C-BF9A-4E71-B3EE-63C93D78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6E84-BC77-4B5B-964C-47BF54CB2084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4EA7B5-8257-4D5E-A6A9-98518F36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260F95-997B-45B8-A270-3787E3E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3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15E8C6-6701-4110-B386-23967EF4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7C15BD-8043-4948-83CB-B8DB9309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722BD7-FBE1-4585-934E-2B2C3EA44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DDC8-3080-418B-B3A1-855C51F60654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0F5775-149C-4653-B2E8-9C013F82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037D4A-C226-4F8B-8002-979A30DA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8E59-B5FE-4635-814D-5AE3B91C34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walker.github.io/blog/2019/07/07/GNN-Framework-DGL-NodeFlow.html" TargetMode="External"/><Relationship Id="rId2" Type="http://schemas.openxmlformats.org/officeDocument/2006/relationships/hyperlink" Target="https://zhuanlan.zhihu.com/p/7602533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75307407" TargetMode="External"/><Relationship Id="rId4" Type="http://schemas.openxmlformats.org/officeDocument/2006/relationships/hyperlink" Target="https://www.twblogs.net/a/5c8c6882bd9eee35fc14e9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08539-B578-4E45-AB00-40CCC1348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Graph Neural Networks: A Review of Methods and Applications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51FB5B-247B-40A7-99B3-DFC19BCF1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Jen </a:t>
            </a:r>
            <a:r>
              <a:rPr lang="en-US" altLang="zh-TW" dirty="0" err="1"/>
              <a:t>Jen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5E7889-F119-459F-B775-F311704E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75C26-B4EB-4EB7-BE40-3D17F271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D2A-CF5A-4487-8BCE-24BD437E2C63}" type="datetime1">
              <a:rPr lang="en-US" altLang="zh-TW" smtClean="0"/>
              <a:t>2/2/2020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15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E117-D979-40DE-A7D3-6C34B15A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GNN Application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524AC-4AEE-4089-A201-3D0570D3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Structural Scenarios</a:t>
            </a:r>
          </a:p>
          <a:p>
            <a:pPr lvl="1"/>
            <a:r>
              <a:rPr lang="en-US" altLang="zh-TW" dirty="0"/>
              <a:t>social network prediction, traffic prediction, recommender systems and graph representation, Finger prints </a:t>
            </a:r>
          </a:p>
          <a:p>
            <a:r>
              <a:rPr lang="en-US" altLang="zh-TW" dirty="0"/>
              <a:t>Non-structural Scenarios</a:t>
            </a:r>
          </a:p>
          <a:p>
            <a:pPr lvl="1"/>
            <a:r>
              <a:rPr lang="en-US" altLang="zh-TW" dirty="0"/>
              <a:t>Text classification, Image classification, object detection, interaction detection, and region classification, sequential labeling </a:t>
            </a:r>
          </a:p>
          <a:p>
            <a:r>
              <a:rPr lang="en-US" altLang="zh-TW" dirty="0"/>
              <a:t>Other Scenarios</a:t>
            </a:r>
          </a:p>
          <a:p>
            <a:pPr lvl="1"/>
            <a:r>
              <a:rPr lang="en-US" altLang="zh-TW" dirty="0"/>
              <a:t>Generative Models(social relationship model)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5D5D4-B248-4A23-9ED6-441D7C5E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9AB870-04FA-4573-9D14-A7765133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62BF4-CC86-4FCF-86D0-E4AEE60BE220}"/>
              </a:ext>
            </a:extLst>
          </p:cNvPr>
          <p:cNvSpPr/>
          <p:nvPr/>
        </p:nvSpPr>
        <p:spPr>
          <a:xfrm>
            <a:off x="0" y="5307291"/>
            <a:ext cx="12192000" cy="659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個人認為，</a:t>
            </a:r>
            <a:r>
              <a:rPr lang="en-US" altLang="zh-TW" dirty="0"/>
              <a:t>GNN </a:t>
            </a:r>
            <a:r>
              <a:rPr lang="zh-TW" altLang="en-US" dirty="0"/>
              <a:t>處理的還是監督學習問題，根據結果或標籤進行梯度更新</a:t>
            </a:r>
          </a:p>
        </p:txBody>
      </p:sp>
    </p:spTree>
    <p:extLst>
      <p:ext uri="{BB962C8B-B14F-4D97-AF65-F5344CB8AC3E}">
        <p14:creationId xmlns:p14="http://schemas.microsoft.com/office/powerpoint/2010/main" val="317775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B74E8-3770-42FA-B624-EA141E35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questions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685EA-3CF1-476F-ACEB-848B230B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Shallow Structure: graph neural networks are always shallow, most of which are no more than three layers. As experiments in show, stacking multiple GCN layers will result in over-smoothing, that is to say, all vertices will converge to the same value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層數很重要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Dynamic Graphs: When edges and nodes appear or disappear, GNN can not change adaptively</a:t>
            </a:r>
            <a:r>
              <a:rPr lang="en-US" altLang="zh-TW" dirty="0">
                <a:solidFill>
                  <a:srgbClr val="FF0000"/>
                </a:solidFill>
              </a:rPr>
              <a:t>(GOOGLE MAP </a:t>
            </a:r>
            <a:r>
              <a:rPr lang="zh-TW" altLang="en-US" dirty="0">
                <a:solidFill>
                  <a:srgbClr val="FF0000"/>
                </a:solidFill>
              </a:rPr>
              <a:t>店家歇業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營業時間更改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Non-Structural Scenarios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第一步還是要結構化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Scalability: How to apply embedding methods in </a:t>
            </a:r>
            <a:r>
              <a:rPr lang="en-US" altLang="zh-TW" dirty="0" err="1"/>
              <a:t>webscale</a:t>
            </a:r>
            <a:r>
              <a:rPr lang="en-US" altLang="zh-TW" dirty="0"/>
              <a:t> conditions like social networks or recommendation systems has been a fatal problem for almost all graph embedding </a:t>
            </a:r>
            <a:r>
              <a:rPr lang="en-US" altLang="zh-TW" dirty="0">
                <a:solidFill>
                  <a:srgbClr val="FF0000"/>
                </a:solidFill>
              </a:rPr>
              <a:t>algorithms (computing resource)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4C0EE-E0A3-4377-B28C-FB65D8B4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97D107-309C-4964-A0ED-61D9101B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73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5C09-64D2-4CE3-B7C7-D0B980A7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 realized…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A5C3-7F0F-4A04-82E0-CA113EB2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GNN </a:t>
            </a:r>
            <a:r>
              <a:rPr lang="zh-TW" altLang="en-US" dirty="0"/>
              <a:t>規劃更新就像</a:t>
            </a:r>
            <a:r>
              <a:rPr lang="zh-TW" altLang="en-US" u="sng" dirty="0"/>
              <a:t>都市規劃</a:t>
            </a:r>
            <a:r>
              <a:rPr lang="zh-TW" altLang="en-US" dirty="0"/>
              <a:t>一樣</a:t>
            </a:r>
            <a:endParaRPr lang="en-US" altLang="zh-TW" dirty="0"/>
          </a:p>
          <a:p>
            <a:r>
              <a:rPr lang="en-US" altLang="zh-TW" dirty="0"/>
              <a:t>GNN </a:t>
            </a:r>
            <a:r>
              <a:rPr lang="zh-TW" altLang="en-US" dirty="0"/>
              <a:t>可以解決結構</a:t>
            </a:r>
            <a:r>
              <a:rPr lang="en-US" altLang="zh-TW" dirty="0"/>
              <a:t>OR</a:t>
            </a:r>
            <a:r>
              <a:rPr lang="zh-TW" altLang="en-US" dirty="0"/>
              <a:t>非結構問題，只是在處理</a:t>
            </a:r>
            <a:r>
              <a:rPr lang="zh-TW" altLang="en-US" u="sng" dirty="0"/>
              <a:t>已結構化</a:t>
            </a:r>
            <a:r>
              <a:rPr lang="zh-TW" altLang="en-US" dirty="0"/>
              <a:t>問題較強</a:t>
            </a:r>
            <a:endParaRPr lang="en-US" altLang="zh-TW" dirty="0"/>
          </a:p>
          <a:p>
            <a:r>
              <a:rPr lang="zh-TW" altLang="en-US" dirty="0"/>
              <a:t>如果要像京東一樣用</a:t>
            </a:r>
            <a:r>
              <a:rPr lang="en-US" altLang="zh-TW" dirty="0"/>
              <a:t>GNN</a:t>
            </a:r>
            <a:r>
              <a:rPr lang="zh-TW" altLang="en-US" dirty="0"/>
              <a:t>做到即時推薦，需要</a:t>
            </a:r>
            <a:r>
              <a:rPr lang="en-US" altLang="zh-TW" dirty="0"/>
              <a:t>$$$$$$</a:t>
            </a:r>
            <a:r>
              <a:rPr lang="zh-TW" altLang="en-US" dirty="0"/>
              <a:t>投入在</a:t>
            </a:r>
            <a:r>
              <a:rPr lang="zh-TW" altLang="en-US" b="1" u="sng" dirty="0"/>
              <a:t>硬體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B370-9BF8-4934-83A4-5F5DFAB7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C318B-1CFF-4F6D-A7F1-C7F5B3D5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97B-9386-4A20-84B3-242AAD53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3171-8550-4FE5-8640-9E73C0A8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你問吧，但我真的答不出來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87D2-3BDB-4225-8290-93A1E9F6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BCA12-29AD-4A0F-A62E-3963DD1C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EA12C-1E34-443C-9AD6-0D5E22E0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79" y="1282045"/>
            <a:ext cx="5130375" cy="51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4FECD-2FA4-49B1-B1CB-9DCD31BC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05167-CB24-4345-85E6-5730D2A6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https://zhuanlan.zhihu.com/p/76025331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https://archwalker.github.io/blog/2019/07/07/GNN-Framework-DGL-NodeFlow.html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https://www.twblogs.net/a/5c8c6882bd9eee35fc14e953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https://zhuanlan.zhihu.com/p/75307407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2D9E20-55C9-4723-8AB3-AC0DCAA5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FC7624-98FE-4057-B34D-F74F81F4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D030-6EAC-4EE4-8865-D8657700E2C5}" type="datetime1">
              <a:rPr lang="en-US" altLang="zh-TW" smtClean="0"/>
              <a:t>2/2/2020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EAAF-3E8F-4108-ACDB-B47DB151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are going to go through today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269-0B06-4E49-8BFB-ECB446FA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GNN and its limitation </a:t>
            </a:r>
          </a:p>
          <a:p>
            <a:r>
              <a:rPr lang="en-US" altLang="zh-TW" dirty="0"/>
              <a:t>The improvement of GNN </a:t>
            </a:r>
          </a:p>
          <a:p>
            <a:r>
              <a:rPr lang="en-US" altLang="zh-TW" dirty="0"/>
              <a:t>What kind of problem GNN can solve 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FA99-9205-4123-AAB4-27DBFEAE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EDB29-2A3A-4710-BD94-F284587A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EA921-2B9C-4FB8-AC7F-950B6007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22" y="2660650"/>
            <a:ext cx="4286250" cy="369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37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EA878D-1981-4A3F-B0BA-2725A55E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zh-TW" sz="2800"/>
              <a:t>CNN and its current situation </a:t>
            </a:r>
            <a:endParaRPr lang="zh-TW" altLang="en-US" sz="2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67781-A816-47D6-AF5F-B5F3899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zh-TW" sz="2000"/>
              <a:t>CNN: local connection, shared weights and the use of multi-layer</a:t>
            </a:r>
          </a:p>
          <a:p>
            <a:r>
              <a:rPr lang="en-US" altLang="zh-TW" sz="2000"/>
              <a:t>CNNs can only operate on regular Euclidean data like images (2D grid) and text (1D sequence) while these data structures can be regarded as instances of graphs</a:t>
            </a:r>
          </a:p>
          <a:p>
            <a:endParaRPr lang="en-US" altLang="zh-TW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45B296-DDE7-4731-888E-029A0F8F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68" y="2381883"/>
            <a:ext cx="6250769" cy="3328535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31E59-8561-4B72-B0EF-58D270F0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A8830BE5-9886-4551-929D-51483E47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B718-320A-42C6-9DC5-F372CE9750EA}" type="datetime1">
              <a:rPr lang="en-US" altLang="zh-TW" smtClean="0"/>
              <a:t>2/2/2020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0008B-8453-4CD1-AFEE-A4E494B85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91" y="1426922"/>
            <a:ext cx="1847755" cy="862286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9C6A2FE5-53F8-409B-8018-BE36A8283BBD}"/>
              </a:ext>
            </a:extLst>
          </p:cNvPr>
          <p:cNvSpPr/>
          <p:nvPr/>
        </p:nvSpPr>
        <p:spPr>
          <a:xfrm>
            <a:off x="7280635" y="1552498"/>
            <a:ext cx="804421" cy="73671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9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E7AD9-FD29-4395-86ED-9D6588F0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altLang="zh-TW"/>
              <a:t>Traditional GNN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67408-B635-4619-A09E-8426B062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314543" cy="3775657"/>
          </a:xfrm>
        </p:spPr>
        <p:txBody>
          <a:bodyPr anchor="t">
            <a:normAutofit lnSpcReduction="10000"/>
          </a:bodyPr>
          <a:lstStyle/>
          <a:p>
            <a:r>
              <a:rPr lang="en-US" altLang="zh-TW" sz="1400" dirty="0"/>
              <a:t>In a graph, each node is naturally defined by its features and the related nodes. The target of GNN is to learn a state embedding </a:t>
            </a:r>
            <a:r>
              <a:rPr lang="en-US" altLang="zh-TW" sz="1400" dirty="0" err="1"/>
              <a:t>hv</a:t>
            </a:r>
            <a:r>
              <a:rPr lang="en-US" altLang="zh-TW" sz="1400" dirty="0"/>
              <a:t> ∈ R s which contains the information of neighborhood for each node</a:t>
            </a:r>
          </a:p>
          <a:p>
            <a:r>
              <a:rPr lang="en-US" altLang="zh-TW" sz="1400" dirty="0"/>
              <a:t>f be a parametric function, called local transition function, let g be the local output function</a:t>
            </a:r>
          </a:p>
          <a:p>
            <a:pPr lvl="1"/>
            <a:r>
              <a:rPr lang="en-US" altLang="zh-TW" sz="1400" dirty="0" err="1"/>
              <a:t>hv</a:t>
            </a:r>
            <a:r>
              <a:rPr lang="en-US" altLang="zh-TW" sz="1400" dirty="0"/>
              <a:t> = f(xv, </a:t>
            </a:r>
            <a:r>
              <a:rPr lang="en-US" altLang="zh-TW" sz="1400" dirty="0" err="1"/>
              <a:t>xco</a:t>
            </a:r>
            <a:r>
              <a:rPr lang="en-US" altLang="zh-TW" sz="1400" dirty="0"/>
              <a:t>[v] , </a:t>
            </a:r>
            <a:r>
              <a:rPr lang="en-US" altLang="zh-TW" sz="1400" dirty="0" err="1"/>
              <a:t>hne</a:t>
            </a:r>
            <a:r>
              <a:rPr lang="en-US" altLang="zh-TW" sz="1400" dirty="0"/>
              <a:t>[v] , </a:t>
            </a:r>
            <a:r>
              <a:rPr lang="en-US" altLang="zh-TW" sz="1400" dirty="0" err="1"/>
              <a:t>xne</a:t>
            </a:r>
            <a:r>
              <a:rPr lang="en-US" altLang="zh-TW" sz="1400" dirty="0"/>
              <a:t>[v]) (1) </a:t>
            </a:r>
          </a:p>
          <a:p>
            <a:pPr lvl="1"/>
            <a:r>
              <a:rPr lang="en-US" altLang="zh-TW" sz="1400" dirty="0" err="1"/>
              <a:t>ov</a:t>
            </a:r>
            <a:r>
              <a:rPr lang="en-US" altLang="zh-TW" sz="1400" dirty="0"/>
              <a:t> = g(</a:t>
            </a:r>
            <a:r>
              <a:rPr lang="en-US" altLang="zh-TW" sz="1400" dirty="0" err="1"/>
              <a:t>hv</a:t>
            </a:r>
            <a:r>
              <a:rPr lang="en-US" altLang="zh-TW" sz="1400" dirty="0"/>
              <a:t>, xv) (2)</a:t>
            </a:r>
          </a:p>
          <a:p>
            <a:pPr lvl="1"/>
            <a:r>
              <a:rPr lang="zh-TW" altLang="en-US" sz="1400" dirty="0">
                <a:solidFill>
                  <a:srgbClr val="FF0000"/>
                </a:solidFill>
              </a:rPr>
              <a:t>就是在搞一個</a:t>
            </a:r>
            <a:r>
              <a:rPr lang="en-US" altLang="zh-TW" sz="1400" dirty="0">
                <a:solidFill>
                  <a:srgbClr val="FF0000"/>
                </a:solidFill>
              </a:rPr>
              <a:t>output node </a:t>
            </a:r>
          </a:p>
          <a:p>
            <a:r>
              <a:rPr lang="en-US" altLang="zh-TW" sz="1400" dirty="0"/>
              <a:t>F, the global transition function, and G, the global output function are stacked versions of f and g for all nodes in a graph</a:t>
            </a:r>
          </a:p>
          <a:p>
            <a:r>
              <a:rPr lang="en-US" altLang="zh-TW" sz="1400" dirty="0"/>
              <a:t>Let H, O, X, and XN be the vectors constructed by stacking all the states, all the outputs, all the features, and all the node features, respectively</a:t>
            </a:r>
          </a:p>
          <a:p>
            <a:pPr lvl="1"/>
            <a:r>
              <a:rPr lang="pt-BR" altLang="zh-TW" sz="1000" dirty="0"/>
              <a:t>H = F(H, X) (3)</a:t>
            </a:r>
          </a:p>
          <a:p>
            <a:pPr lvl="1"/>
            <a:r>
              <a:rPr lang="pt-BR" altLang="zh-TW" sz="1000" dirty="0"/>
              <a:t>O = G(H, XN ) (4)</a:t>
            </a:r>
          </a:p>
          <a:p>
            <a:pPr lvl="1"/>
            <a:r>
              <a:rPr lang="en-US" altLang="zh-TW" sz="1000" dirty="0"/>
              <a:t>Ht+1 = F(</a:t>
            </a:r>
            <a:r>
              <a:rPr lang="en-US" altLang="zh-TW" sz="1000" dirty="0" err="1"/>
              <a:t>Ht</a:t>
            </a:r>
            <a:r>
              <a:rPr lang="en-US" altLang="zh-TW" sz="1000" dirty="0"/>
              <a:t> , X)</a:t>
            </a:r>
          </a:p>
          <a:p>
            <a:pPr lvl="1"/>
            <a:r>
              <a:rPr lang="zh-TW" altLang="en-US" sz="1000" dirty="0">
                <a:solidFill>
                  <a:srgbClr val="FF0000"/>
                </a:solidFill>
              </a:rPr>
              <a:t>就是在搞一個</a:t>
            </a:r>
            <a:r>
              <a:rPr lang="en-US" altLang="zh-TW" sz="1000" dirty="0">
                <a:solidFill>
                  <a:srgbClr val="FF0000"/>
                </a:solidFill>
              </a:rPr>
              <a:t>graph </a:t>
            </a:r>
            <a:r>
              <a:rPr lang="zh-TW" altLang="en-US" sz="1000" dirty="0">
                <a:solidFill>
                  <a:srgbClr val="FF0000"/>
                </a:solidFill>
              </a:rPr>
              <a:t>的</a:t>
            </a:r>
            <a:r>
              <a:rPr lang="en-US" altLang="zh-TW" sz="1000" dirty="0">
                <a:solidFill>
                  <a:srgbClr val="FF0000"/>
                </a:solidFill>
              </a:rPr>
              <a:t>status </a:t>
            </a:r>
          </a:p>
          <a:p>
            <a:endParaRPr lang="en-US" altLang="zh-TW" sz="1400" dirty="0"/>
          </a:p>
          <a:p>
            <a:pPr marL="0" indent="0">
              <a:buNone/>
            </a:pPr>
            <a:endParaRPr lang="zh-TW" altLang="en-US" sz="1400" dirty="0"/>
          </a:p>
        </p:txBody>
      </p:sp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D79D62-D2AA-4D94-8706-18F7CCF18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" r="12899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77BD5-14F2-4B6B-8C64-BD67EEFF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F2B1E09-354C-49D9-8C89-D5048F651DA3}" type="datetime1">
              <a:rPr lang="en-US" altLang="zh-TW" sz="11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2/2/2020</a:t>
            </a:fld>
            <a:endParaRPr lang="zh-TW" alt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3AEB06-24A0-4BB8-80D5-4B9C0F37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173D67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C09F8E59-B5FE-4635-814D-5AE3B91C34B0}" type="slidenum">
              <a:rPr lang="zh-TW" alt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zh-TW" alt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3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ECA2-A9B3-4DE3-A189-5EF63E04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DGL: one of the frameworks </a:t>
            </a:r>
            <a:endParaRPr lang="zh-TW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19A096-2A39-4444-AC7C-4732D0935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9" y="1813236"/>
            <a:ext cx="10060664" cy="28697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2169-A920-492F-B413-B635567E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6A743-8258-4142-95BF-C3D2B80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BDD37-6994-4BAC-9A88-B3373315934B}"/>
              </a:ext>
            </a:extLst>
          </p:cNvPr>
          <p:cNvSpPr txBox="1"/>
          <p:nvPr/>
        </p:nvSpPr>
        <p:spPr>
          <a:xfrm>
            <a:off x="3836709" y="4683026"/>
            <a:ext cx="4967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Batch job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Purpose : update D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CDF update ABEG</a:t>
            </a:r>
          </a:p>
          <a:p>
            <a:pPr marL="342900" indent="-342900">
              <a:buAutoNum type="arabicPeriod"/>
            </a:pPr>
            <a:r>
              <a:rPr lang="en-US" altLang="zh-TW" dirty="0"/>
              <a:t>ABEG update D</a:t>
            </a:r>
          </a:p>
          <a:p>
            <a:pPr marL="342900" indent="-342900">
              <a:buAutoNum type="arabicPeriod"/>
            </a:pPr>
            <a:r>
              <a:rPr lang="en-US" altLang="zh-TW" dirty="0"/>
              <a:t>Next  patch 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94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B2312-C534-462D-8A6C-6E324890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GNN-Limitation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E4481F-C9EB-44F2-B07C-FE7BEDFC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It is inefficient to update the hidden states of nodes iteratively for the fixed point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更新固定點節點資訊太耗時惹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GNN uses the same parameters in the iteration while most popular neural networks use different parameters in different layers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 一套參數在每一層用到景崩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There are also some informative features on the edges which cannot be effectively modeled in the original GNN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人有邊緣人，</a:t>
            </a:r>
            <a:r>
              <a:rPr lang="en-US" altLang="zh-TW" dirty="0">
                <a:solidFill>
                  <a:srgbClr val="FF0000"/>
                </a:solidFill>
              </a:rPr>
              <a:t>edge</a:t>
            </a:r>
            <a:r>
              <a:rPr lang="zh-TW" altLang="en-US" dirty="0">
                <a:solidFill>
                  <a:srgbClr val="FF0000"/>
                </a:solidFill>
              </a:rPr>
              <a:t>有邊緣</a:t>
            </a:r>
            <a:r>
              <a:rPr lang="en-US" altLang="zh-TW" dirty="0">
                <a:solidFill>
                  <a:srgbClr val="FF0000"/>
                </a:solidFill>
              </a:rPr>
              <a:t>edge</a:t>
            </a:r>
            <a:r>
              <a:rPr lang="zh-TW" altLang="en-US" dirty="0">
                <a:solidFill>
                  <a:srgbClr val="FF0000"/>
                </a:solidFill>
              </a:rPr>
              <a:t>。改動起來太麻煩，乾脆不要動，直接忽略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It is unsuitable to use the fixed points if we focus on the representation of nodes instead of graphs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有時候不是</a:t>
            </a:r>
            <a:r>
              <a:rPr lang="en-US" altLang="zh-TW" dirty="0">
                <a:solidFill>
                  <a:srgbClr val="FF0000"/>
                </a:solidFill>
              </a:rPr>
              <a:t>status</a:t>
            </a:r>
            <a:r>
              <a:rPr lang="zh-TW" altLang="en-US" dirty="0">
                <a:solidFill>
                  <a:srgbClr val="FF0000"/>
                </a:solidFill>
              </a:rPr>
              <a:t>改變，是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 的意涵變了。</a:t>
            </a:r>
            <a:r>
              <a:rPr lang="en-US" altLang="zh-TW" dirty="0">
                <a:solidFill>
                  <a:srgbClr val="FF0000"/>
                </a:solidFill>
              </a:rPr>
              <a:t>E.G. </a:t>
            </a:r>
            <a:r>
              <a:rPr lang="zh-TW" altLang="en-US" dirty="0">
                <a:solidFill>
                  <a:srgbClr val="FF0000"/>
                </a:solidFill>
              </a:rPr>
              <a:t>房子過戶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29CF9-1810-4016-933F-CDED1FC1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92D425-342E-44B3-9E21-23F0E25D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5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D96D4F-2F9A-47DA-A37F-467AC8B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zh-TW" sz="3600"/>
              <a:t>Variants of Graph Neural Networks</a:t>
            </a:r>
            <a:endParaRPr lang="zh-TW" alt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04B90C-6988-4CDA-BC78-DA279D014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6"/>
          <a:stretch/>
        </p:blipFill>
        <p:spPr>
          <a:xfrm>
            <a:off x="429769" y="1721922"/>
            <a:ext cx="5219944" cy="3519381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79A3AD85-E511-41DE-AD8A-4B2B41AE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826" y="1517904"/>
            <a:ext cx="5125024" cy="4462272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In the original GNN [33], the input graph consists of nodes with label information and undirected edges</a:t>
            </a:r>
          </a:p>
          <a:p>
            <a:r>
              <a:rPr lang="zh-TW" altLang="en-US" sz="1800" dirty="0"/>
              <a:t>螞蟻窩有單行道</a:t>
            </a:r>
            <a:r>
              <a:rPr lang="en-US" altLang="zh-TW" sz="1800" dirty="0"/>
              <a:t>(</a:t>
            </a:r>
            <a:r>
              <a:rPr lang="zh-TW" altLang="en-US" sz="1800" dirty="0"/>
              <a:t>簡化可能性</a:t>
            </a:r>
            <a:r>
              <a:rPr lang="en-US" altLang="zh-TW" sz="1800" dirty="0"/>
              <a:t>)</a:t>
            </a:r>
          </a:p>
          <a:p>
            <a:r>
              <a:rPr lang="zh-TW" altLang="en-US" sz="1800" dirty="0"/>
              <a:t>蟻窩政府機關為一個子圖，娛樂商店為一個子圖，風化區為一個子圖，最後把所有子圖拼湊起來</a:t>
            </a:r>
            <a:r>
              <a:rPr lang="en-US" altLang="zh-TW" sz="1800" dirty="0"/>
              <a:t>(</a:t>
            </a:r>
            <a:r>
              <a:rPr lang="zh-TW" altLang="en-US" sz="1800" dirty="0"/>
              <a:t>二戰後德國城市規劃</a:t>
            </a:r>
            <a:r>
              <a:rPr lang="en-US" altLang="zh-TW" sz="1800" dirty="0"/>
              <a:t>)</a:t>
            </a:r>
          </a:p>
          <a:p>
            <a:r>
              <a:rPr lang="zh-TW" altLang="en-US" sz="1800" dirty="0"/>
              <a:t>仁愛路</a:t>
            </a:r>
            <a:r>
              <a:rPr lang="en-US" altLang="zh-TW" sz="1800" dirty="0"/>
              <a:t>4</a:t>
            </a:r>
            <a:r>
              <a:rPr lang="zh-TW" altLang="en-US" sz="1800" dirty="0"/>
              <a:t>段</a:t>
            </a:r>
            <a:r>
              <a:rPr lang="en-US" altLang="zh-TW" sz="1800" dirty="0"/>
              <a:t>+</a:t>
            </a:r>
            <a:r>
              <a:rPr lang="zh-TW" altLang="en-US" sz="1800" dirty="0"/>
              <a:t>房價資訊</a:t>
            </a:r>
            <a:r>
              <a:rPr lang="en-US" altLang="zh-TW" sz="1800" dirty="0"/>
              <a:t>(</a:t>
            </a:r>
            <a:r>
              <a:rPr lang="zh-TW" altLang="en-US" sz="1800" dirty="0"/>
              <a:t>權重</a:t>
            </a:r>
            <a:r>
              <a:rPr lang="en-US" altLang="zh-TW" sz="1800" dirty="0"/>
              <a:t>)</a:t>
            </a:r>
            <a:r>
              <a:rPr lang="zh-TW" altLang="en-US" sz="1800" dirty="0"/>
              <a:t>，過戶問題可以解決 </a:t>
            </a:r>
            <a:endParaRPr lang="en-US" altLang="zh-TW" sz="1800" dirty="0"/>
          </a:p>
          <a:p>
            <a:r>
              <a:rPr lang="zh-TW" altLang="en-US" sz="1800" dirty="0"/>
              <a:t>總統候選人造勢、馬拉松</a:t>
            </a:r>
            <a:r>
              <a:rPr lang="en-US" altLang="zh-TW" sz="1800" dirty="0"/>
              <a:t>(INPUT)</a:t>
            </a:r>
            <a:r>
              <a:rPr lang="zh-TW" altLang="en-US" sz="1800" dirty="0"/>
              <a:t> </a:t>
            </a:r>
            <a:r>
              <a:rPr lang="en-US" altLang="zh-TW" sz="1800" dirty="0"/>
              <a:t>-&gt;</a:t>
            </a:r>
            <a:r>
              <a:rPr lang="zh-TW" altLang="en-US" sz="1800" dirty="0"/>
              <a:t> 動態改道資訊</a:t>
            </a:r>
            <a:endParaRPr 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07B12D-6643-47AA-90C4-BEE87EE0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2B1E09-354C-49D9-8C89-D5048F651DA3}" type="datetime1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2/2/2020</a:t>
            </a:fld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673724-9FD4-4A0D-BE6D-7F924F2D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9F8E59-B5FE-4635-814D-5AE3B91C34B0}" type="slidenum">
              <a:rPr lang="zh-TW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EC9CA0D-E285-4C3C-803E-427E3EA4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zh-TW" sz="3600"/>
              <a:t>Propagation Types</a:t>
            </a:r>
            <a:endParaRPr lang="zh-TW" altLang="en-US" sz="360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D0DEFC4-6139-4CCE-A6E5-B7494C6CD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r="1996" b="2"/>
          <a:stretch/>
        </p:blipFill>
        <p:spPr>
          <a:xfrm>
            <a:off x="429769" y="1721923"/>
            <a:ext cx="6315840" cy="4258254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3F98F102-C272-4D09-A04B-C594F6A9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6" y="1585397"/>
            <a:ext cx="4389934" cy="4394779"/>
          </a:xfrm>
        </p:spPr>
        <p:txBody>
          <a:bodyPr anchor="ctr">
            <a:normAutofit/>
          </a:bodyPr>
          <a:lstStyle/>
          <a:p>
            <a:r>
              <a:rPr lang="zh-TW" altLang="en-US" sz="1800" dirty="0"/>
              <a:t>這裡蒐集了很多篇論文的觀點，分別介紹不同的</a:t>
            </a:r>
            <a:r>
              <a:rPr lang="en-US" altLang="zh-TW" sz="1800" dirty="0"/>
              <a:t>node, edge </a:t>
            </a:r>
            <a:r>
              <a:rPr lang="zh-TW" altLang="en-US" sz="1800" dirty="0"/>
              <a:t>更新方法</a:t>
            </a:r>
            <a:endParaRPr lang="en-US" altLang="zh-TW" sz="1800" dirty="0"/>
          </a:p>
          <a:p>
            <a:pPr lvl="1"/>
            <a:r>
              <a:rPr lang="zh-TW" altLang="en-US" sz="1400" dirty="0"/>
              <a:t>看完兩種發現頭髮少了一點，決定暫時收工</a:t>
            </a:r>
            <a:endParaRPr lang="en-US" altLang="zh-TW" sz="1400" dirty="0"/>
          </a:p>
          <a:p>
            <a:pPr lvl="1"/>
            <a:r>
              <a:rPr lang="zh-TW" altLang="en-US" sz="1400" dirty="0"/>
              <a:t>規劃一個產業園區，絕對不只一種方法</a:t>
            </a:r>
            <a:endParaRPr lang="en-US" altLang="zh-TW" sz="1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60293-C1C1-4625-ACB8-363107E5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2B1E09-354C-49D9-8C89-D5048F651DA3}" type="datetime1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2/2/2020</a:t>
            </a:fld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37E804-23C6-4D73-9803-43BB2FB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9F8E59-B5FE-4635-814D-5AE3B91C34B0}" type="slidenum">
              <a:rPr lang="zh-TW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zh-TW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0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15F8E-A365-42EF-8167-7097FA72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type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C8683-3AAF-4306-893E-68B304D1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original graph convolutional neural network has several drawbacks in training and optimization methods. Specifically, GCN requires the </a:t>
            </a:r>
            <a:r>
              <a:rPr lang="en-US" altLang="zh-TW" sz="2400" dirty="0">
                <a:solidFill>
                  <a:srgbClr val="FF0000"/>
                </a:solidFill>
              </a:rPr>
              <a:t>full graph Laplacian</a:t>
            </a:r>
            <a:r>
              <a:rPr lang="en-US" altLang="zh-TW" sz="2400" dirty="0"/>
              <a:t>, which is computational-consuming for large graphs. Furthermore, The embedding of a node at layer L is computed recursively by the embeddings of all its neighbors at layer L − 1</a:t>
            </a:r>
          </a:p>
          <a:p>
            <a:pPr lvl="1"/>
            <a:r>
              <a:rPr lang="zh-TW" altLang="en-US" dirty="0"/>
              <a:t>矩陣計算耗時，蓋大樓一層比一層難蓋，蓋</a:t>
            </a:r>
            <a:r>
              <a:rPr lang="en-US" altLang="zh-TW" dirty="0"/>
              <a:t>4</a:t>
            </a:r>
            <a:r>
              <a:rPr lang="zh-TW" altLang="en-US" dirty="0"/>
              <a:t>樓要等三樓完工</a:t>
            </a:r>
            <a:endParaRPr lang="en-US" altLang="zh-TW" dirty="0"/>
          </a:p>
          <a:p>
            <a:r>
              <a:rPr lang="en-US" altLang="zh-TW" dirty="0"/>
              <a:t>Solution</a:t>
            </a:r>
          </a:p>
          <a:p>
            <a:pPr lvl="1"/>
            <a:r>
              <a:rPr lang="en-US" altLang="zh-TW" dirty="0"/>
              <a:t>Sampling replaces full graph Laplacian (Laplacian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Receptive Field Control</a:t>
            </a:r>
          </a:p>
          <a:p>
            <a:pPr lvl="1"/>
            <a:r>
              <a:rPr lang="en-US" altLang="zh-TW" dirty="0"/>
              <a:t>Data Augmentation ( </a:t>
            </a:r>
            <a:r>
              <a:rPr lang="zh-TW" altLang="en-US" dirty="0"/>
              <a:t>增加訓練資料集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Unsupervised Training(</a:t>
            </a:r>
            <a:r>
              <a:rPr lang="zh-TW" altLang="en-US" dirty="0"/>
              <a:t> 應該是演算法特性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1BEC7-DD08-4BC0-B823-12AA030A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1E09-354C-49D9-8C89-D5048F651DA3}" type="datetime1">
              <a:rPr lang="en-US" altLang="zh-TW" smtClean="0"/>
              <a:t>2/2/2020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484D2D-A092-4870-B3FC-47F60A3A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8E59-B5FE-4635-814D-5AE3B91C34B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7C09A-0106-49DC-8185-E0D99DEAB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64" y="4851057"/>
            <a:ext cx="3238390" cy="1505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233EC-AAE1-4998-8BB4-70B1EB08D82F}"/>
              </a:ext>
            </a:extLst>
          </p:cNvPr>
          <p:cNvSpPr txBox="1"/>
          <p:nvPr/>
        </p:nvSpPr>
        <p:spPr>
          <a:xfrm>
            <a:off x="8901651" y="6308209"/>
            <a:ext cx="18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Receptive field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19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軟正黑體"/>
        <a:cs typeface=""/>
      </a:majorFont>
      <a:minorFont>
        <a:latin typeface="Calibri Ligh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1197</Words>
  <Application>Microsoft Office PowerPoint</Application>
  <PresentationFormat>Widescreen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Graph Neural Networks: A Review of Methods and Applications</vt:lpstr>
      <vt:lpstr>What we are going to go through today</vt:lpstr>
      <vt:lpstr>CNN and its current situation </vt:lpstr>
      <vt:lpstr>Traditional GNN </vt:lpstr>
      <vt:lpstr>DGL: one of the frameworks </vt:lpstr>
      <vt:lpstr>Traditional GNN-Limitation</vt:lpstr>
      <vt:lpstr>Variants of Graph Neural Networks</vt:lpstr>
      <vt:lpstr>Propagation Types</vt:lpstr>
      <vt:lpstr>Training type </vt:lpstr>
      <vt:lpstr>GNN Application </vt:lpstr>
      <vt:lpstr>Open questions </vt:lpstr>
      <vt:lpstr>I realized…</vt:lpstr>
      <vt:lpstr>Q&amp;A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Networks: A Review of Methods and Applications</dc:title>
  <dc:creator>Jiang, Jen Jen</dc:creator>
  <cp:lastModifiedBy>wedodo419@gmail.com</cp:lastModifiedBy>
  <cp:revision>45</cp:revision>
  <dcterms:created xsi:type="dcterms:W3CDTF">2020-01-21T04:07:56Z</dcterms:created>
  <dcterms:modified xsi:type="dcterms:W3CDTF">2020-02-02T04:49:00Z</dcterms:modified>
</cp:coreProperties>
</file>