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70f9170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70f9170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0f91704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0f91704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f917046a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f917046a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119fb17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119fb17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119fb17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119fb17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119fb17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8119fb17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bd967b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bd967b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819b4ce5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819b4ce5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119fb179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119fb17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19b4ce56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819b4ce56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819b4ce56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819b4ce56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19b4ce56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19b4ce56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19b4ce56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19b4ce56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8119fb179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8119fb179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119fb179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119fb179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119fb179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119fb179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119fb179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119fb179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119fb179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119fb179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03540ed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703540ed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03540eda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03540eda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034f977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034f977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03540ed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03540ed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703540ed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703540ed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703540eda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703540eda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03540eda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03540eda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0f91704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0f91704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034f977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034f977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034f977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034f977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035ff62e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035ff62e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034f977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034f977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034f977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034f977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035ff62e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035ff62e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3" name="Google Shape;13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1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11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-68700" y="-52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"/>
          <p:cNvSpPr txBox="1"/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12"/>
          <p:cNvSpPr txBox="1"/>
          <p:nvPr>
            <p:ph hasCustomPrompt="1" idx="2" type="title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2"/>
          <p:cNvSpPr txBox="1"/>
          <p:nvPr>
            <p:ph idx="3" type="ctrTitle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12"/>
          <p:cNvSpPr txBox="1"/>
          <p:nvPr>
            <p:ph hasCustomPrompt="1" idx="4" type="title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2"/>
          <p:cNvSpPr txBox="1"/>
          <p:nvPr>
            <p:ph idx="5" type="ctrTitle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12"/>
          <p:cNvSpPr txBox="1"/>
          <p:nvPr>
            <p:ph hasCustomPrompt="1" idx="6" type="title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2"/>
          <p:cNvSpPr txBox="1"/>
          <p:nvPr>
            <p:ph idx="7" type="ctrTitle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12"/>
          <p:cNvSpPr txBox="1"/>
          <p:nvPr>
            <p:ph hasCustomPrompt="1" idx="8" type="title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12"/>
          <p:cNvSpPr txBox="1"/>
          <p:nvPr>
            <p:ph idx="1" type="subTitle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2"/>
          <p:cNvSpPr txBox="1"/>
          <p:nvPr>
            <p:ph idx="9" type="subTitle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2"/>
          <p:cNvSpPr txBox="1"/>
          <p:nvPr>
            <p:ph idx="13" type="subTitle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2"/>
          <p:cNvSpPr txBox="1"/>
          <p:nvPr>
            <p:ph idx="14" type="subTitle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list">
  <p:cSld name="CUSTOM_8">
    <p:bg>
      <p:bgPr>
        <a:solidFill>
          <a:srgbClr val="43434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10" name="Google Shape;31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</a:defRPr>
            </a:lvl1pPr>
            <a:lvl2pPr lvl="1">
              <a:buNone/>
              <a:defRPr>
                <a:solidFill>
                  <a:srgbClr val="F3F3F3"/>
                </a:solidFill>
              </a:defRPr>
            </a:lvl2pPr>
            <a:lvl3pPr lvl="2">
              <a:buNone/>
              <a:defRPr>
                <a:solidFill>
                  <a:srgbClr val="F3F3F3"/>
                </a:solidFill>
              </a:defRPr>
            </a:lvl3pPr>
            <a:lvl4pPr lvl="3">
              <a:buNone/>
              <a:defRPr>
                <a:solidFill>
                  <a:srgbClr val="F3F3F3"/>
                </a:solidFill>
              </a:defRPr>
            </a:lvl4pPr>
            <a:lvl5pPr lvl="4">
              <a:buNone/>
              <a:defRPr>
                <a:solidFill>
                  <a:srgbClr val="F3F3F3"/>
                </a:solidFill>
              </a:defRPr>
            </a:lvl5pPr>
            <a:lvl6pPr lvl="5">
              <a:buNone/>
              <a:defRPr>
                <a:solidFill>
                  <a:srgbClr val="F3F3F3"/>
                </a:solidFill>
              </a:defRPr>
            </a:lvl6pPr>
            <a:lvl7pPr lvl="6">
              <a:buNone/>
              <a:defRPr>
                <a:solidFill>
                  <a:srgbClr val="F3F3F3"/>
                </a:solidFill>
              </a:defRPr>
            </a:lvl7pPr>
            <a:lvl8pPr lvl="7">
              <a:buNone/>
              <a:defRPr>
                <a:solidFill>
                  <a:srgbClr val="F3F3F3"/>
                </a:solidFill>
              </a:defRPr>
            </a:lvl8pPr>
            <a:lvl9pPr lvl="8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MAIN_POINT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/>
          <p:nvPr/>
        </p:nvSpPr>
        <p:spPr>
          <a:xfrm>
            <a:off x="-14900" y="500"/>
            <a:ext cx="9283400" cy="4927725"/>
          </a:xfrm>
          <a:custGeom>
            <a:rect b="b" l="l" r="r" t="t"/>
            <a:pathLst>
              <a:path extrusionOk="0" h="197109" w="371336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p14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4" name="Google Shape;31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">
  <p:cSld name="TITLE_ONLY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17" name="Google Shape;317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18" name="Google Shape;318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5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ONLY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0" name="Google Shape;340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1" name="Google Shape;341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TITLE_ONLY_2_1_2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3" name="Google Shape;363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64" name="Google Shape;364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7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Google Shape;38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3">
  <p:cSld name="TITLE_ONLY_2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86" name="Google Shape;386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87" name="Google Shape;387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numbers">
  <p:cSld name="CUSTOM_8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09" name="Google Shape;409;p19"/>
          <p:cNvSpPr txBox="1"/>
          <p:nvPr>
            <p:ph hasCustomPrompt="1"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1" name="Google Shape;411;p19"/>
          <p:cNvSpPr txBox="1"/>
          <p:nvPr>
            <p:ph hasCustomPrompt="1"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2" name="Google Shape;412;p19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3" name="Google Shape;413;p19"/>
          <p:cNvSpPr txBox="1"/>
          <p:nvPr>
            <p:ph hasCustomPrompt="1"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4" name="Google Shape;414;p19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18" name="Google Shape;418;p20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19" name="Google Shape;419;p20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20" name="Google Shape;420;p20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21" name="Google Shape;421;p20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24" name="Google Shape;424;p20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25" name="Google Shape;425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6" name="Google Shape;4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29" name="Google Shape;429;p2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2" name="Google Shape;432;p2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3" name="Google Shape;433;p2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4" name="Google Shape;434;p2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35" name="Google Shape;435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36" name="Google Shape;436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 ">
  <p:cSld name="CUSTOM_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57" name="Google Shape;457;p22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58" name="Google Shape;458;p22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59" name="Google Shape;459;p22"/>
          <p:cNvSpPr txBox="1"/>
          <p:nvPr>
            <p:ph idx="4" type="subTitle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0" name="Google Shape;460;p22"/>
          <p:cNvSpPr txBox="1"/>
          <p:nvPr>
            <p:ph idx="5" type="subTitle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1" name="Google Shape;461;p22"/>
          <p:cNvSpPr txBox="1"/>
          <p:nvPr>
            <p:ph idx="6" type="subTitle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2" name="Google Shape;462;p22"/>
          <p:cNvSpPr txBox="1"/>
          <p:nvPr>
            <p:ph idx="7" type="subTitle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3" name="Google Shape;463;p22"/>
          <p:cNvSpPr txBox="1"/>
          <p:nvPr>
            <p:ph idx="8" type="subTitle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4" name="Google Shape;464;p22"/>
          <p:cNvSpPr txBox="1"/>
          <p:nvPr>
            <p:ph idx="9" type="subTitle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5" name="Google Shape;465;p22"/>
          <p:cNvSpPr txBox="1"/>
          <p:nvPr>
            <p:ph idx="13" type="subTitle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4" type="subTitle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7" name="Google Shape;467;p22"/>
          <p:cNvSpPr txBox="1"/>
          <p:nvPr>
            <p:ph idx="15" type="subTitle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">
  <p:cSld name="SECTION_HEADER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72" name="Google Shape;472;p23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73" name="Google Shape;473;p23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23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Google Shape;475;p23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Google Shape;47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ONE_COLUMN_TEXT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 txBox="1"/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0" name="Google Shape;480;p24"/>
          <p:cNvSpPr txBox="1"/>
          <p:nvPr>
            <p:ph idx="1" type="subTitle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1" name="Google Shape;4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1">
  <p:cSld name="MAIN_POINT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5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5" name="Google Shape;485;p25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2">
  <p:cSld name="MAIN_POINT_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26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0" name="Google Shape;490;p2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Google Shape;49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3">
  <p:cSld name="MAIN_POINT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5" name="Google Shape;495;p27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Google Shape;49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5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Google Shape;499;p28"/>
          <p:cNvSpPr txBox="1"/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500" name="Google Shape;500;p28"/>
          <p:cNvSpPr txBox="1"/>
          <p:nvPr>
            <p:ph idx="1" type="subTitle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1" name="Google Shape;501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2" name="Google Shape;5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">
  <p:cSld name="CUSTOM_9_1_1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idx="1" type="subTitle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83" name="Google Shape;83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4" name="Google Shape;84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8" name="Google Shape;148;p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5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0" name="Google Shape;150;p5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52" name="Google Shape;152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3" name="Google Shape;153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5" name="Google Shape;175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7" name="Google Shape;197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8" name="Google Shape;198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7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7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9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218" name="Google Shape;218;p9"/>
          <p:cNvSpPr txBox="1"/>
          <p:nvPr>
            <p:ph hasCustomPrompt="1"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 flipH="1">
            <a:off x="682650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2" name="Google Shape;222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23" name="Google Shape;223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0"/>
          <p:cNvSpPr txBox="1"/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0"/>
          <p:cNvSpPr txBox="1"/>
          <p:nvPr>
            <p:ph idx="1" type="subTitle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85" name="Google Shape;28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neural-network-embeddings-explained-4d028e6f052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neural-network-embeddings-explained-4d028e6f0526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s://towardsdatascience.com/neural-network-embeddings-explained-4d028e6f0526" TargetMode="External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wardsdatascience.com/attn-illustrated-attention-5ec4ad276ee3#0458" TargetMode="External"/><Relationship Id="rId4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owardsdatascience.com/attn-illustrated-attention-5ec4ad276ee3#0458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owardsdatascience.com/attn-illustrated-attention-5ec4ad276ee3#0458" TargetMode="External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hyperlink" Target="https://towardsdatascience.com/attn-illustrated-attention-5ec4ad276ee3#045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/>
          <p:nvPr>
            <p:ph type="ctrTitle"/>
          </p:nvPr>
        </p:nvSpPr>
        <p:spPr>
          <a:xfrm>
            <a:off x="528425" y="1770450"/>
            <a:ext cx="7733700" cy="16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5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 Neural Networks For Social Recommendation</a:t>
            </a:r>
            <a:endParaRPr b="1" sz="45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/>
          <p:nvPr>
            <p:ph type="title"/>
          </p:nvPr>
        </p:nvSpPr>
        <p:spPr>
          <a:xfrm>
            <a:off x="1109400" y="1724550"/>
            <a:ext cx="6925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</a:t>
            </a:r>
            <a:endParaRPr/>
          </a:p>
        </p:txBody>
      </p:sp>
      <p:sp>
        <p:nvSpPr>
          <p:cNvPr id="593" name="Google Shape;593;p40"/>
          <p:cNvSpPr txBox="1"/>
          <p:nvPr>
            <p:ph idx="2" type="title"/>
          </p:nvPr>
        </p:nvSpPr>
        <p:spPr>
          <a:xfrm>
            <a:off x="3055356" y="745050"/>
            <a:ext cx="3033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Model - User Modeling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99" name="Google Shape;599;p41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41"/>
          <p:cNvSpPr txBox="1"/>
          <p:nvPr/>
        </p:nvSpPr>
        <p:spPr>
          <a:xfrm>
            <a:off x="3600450" y="22444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 b="0" l="0" r="37895" t="28448"/>
          <a:stretch/>
        </p:blipFill>
        <p:spPr>
          <a:xfrm>
            <a:off x="2296175" y="819500"/>
            <a:ext cx="4551648" cy="2949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 txBox="1"/>
          <p:nvPr/>
        </p:nvSpPr>
        <p:spPr>
          <a:xfrm>
            <a:off x="2460900" y="819500"/>
            <a:ext cx="1588500" cy="35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User Modeling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3" name="Google Shape;603;p41"/>
          <p:cNvSpPr txBox="1"/>
          <p:nvPr/>
        </p:nvSpPr>
        <p:spPr>
          <a:xfrm>
            <a:off x="2944000" y="3469175"/>
            <a:ext cx="13098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4" name="Google Shape;604;p41"/>
          <p:cNvSpPr txBox="1"/>
          <p:nvPr/>
        </p:nvSpPr>
        <p:spPr>
          <a:xfrm>
            <a:off x="5223325" y="3469175"/>
            <a:ext cx="13680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5" name="Google Shape;605;p41"/>
          <p:cNvSpPr txBox="1"/>
          <p:nvPr/>
        </p:nvSpPr>
        <p:spPr>
          <a:xfrm>
            <a:off x="4160725" y="1004225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269925" y="1751200"/>
            <a:ext cx="1053600" cy="30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5293725" y="1751200"/>
            <a:ext cx="1053600" cy="30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1484600" y="4405550"/>
            <a:ext cx="19341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User Latent Factor 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5043525" y="3975675"/>
            <a:ext cx="1221000" cy="355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4979325" y="4761350"/>
            <a:ext cx="1368000" cy="30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Social Space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4511913" y="4190600"/>
            <a:ext cx="6078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</a:t>
            </a:r>
            <a:endParaRPr sz="3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5516625" y="4264025"/>
            <a:ext cx="6078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+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13" name="Google Shape;6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475" y="4405550"/>
            <a:ext cx="839691" cy="3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1"/>
          <p:cNvPicPr preferRelativeResize="0"/>
          <p:nvPr/>
        </p:nvPicPr>
        <p:blipFill rotWithShape="1">
          <a:blip r:embed="rId5">
            <a:alphaModFix/>
          </a:blip>
          <a:srcRect b="0" l="0" r="0" t="14170"/>
          <a:stretch/>
        </p:blipFill>
        <p:spPr>
          <a:xfrm>
            <a:off x="6735975" y="4026249"/>
            <a:ext cx="839700" cy="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7813" y="4661500"/>
            <a:ext cx="822266" cy="3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1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6920325" y="2280825"/>
            <a:ext cx="2139072" cy="118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User Modeling - Item Aggregation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22" name="Google Shape;622;p42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42"/>
          <p:cNvSpPr txBox="1"/>
          <p:nvPr/>
        </p:nvSpPr>
        <p:spPr>
          <a:xfrm>
            <a:off x="3200400" y="1433575"/>
            <a:ext cx="6111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σ：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non-linear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activation function (ReLU)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i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Aggre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items：items aggregation function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24" name="Google Shape;624;p42"/>
          <p:cNvPicPr preferRelativeResize="0"/>
          <p:nvPr/>
        </p:nvPicPr>
        <p:blipFill rotWithShape="1">
          <a:blip r:embed="rId3">
            <a:alphaModFix/>
          </a:blip>
          <a:srcRect b="2268" l="3663" r="67915" t="51720"/>
          <a:stretch/>
        </p:blipFill>
        <p:spPr>
          <a:xfrm>
            <a:off x="216775" y="935850"/>
            <a:ext cx="2857096" cy="26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2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286600" y="3708425"/>
            <a:ext cx="2183352" cy="121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1" y="868675"/>
            <a:ext cx="4235333" cy="4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 txBox="1"/>
          <p:nvPr/>
        </p:nvSpPr>
        <p:spPr>
          <a:xfrm>
            <a:off x="3138850" y="895700"/>
            <a:ext cx="1342800" cy="488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1212650" y="983650"/>
            <a:ext cx="10539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29" name="Google Shape;6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975" y="2556000"/>
            <a:ext cx="2057692" cy="4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2"/>
          <p:cNvSpPr txBox="1"/>
          <p:nvPr/>
        </p:nvSpPr>
        <p:spPr>
          <a:xfrm>
            <a:off x="3296525" y="2531400"/>
            <a:ext cx="1342800" cy="488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Embedding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1" name="Google Shape;631;p42"/>
          <p:cNvPicPr preferRelativeResize="0"/>
          <p:nvPr/>
        </p:nvPicPr>
        <p:blipFill rotWithShape="1">
          <a:blip r:embed="rId3">
            <a:alphaModFix/>
          </a:blip>
          <a:srcRect b="9941" l="65736" r="21368" t="85925"/>
          <a:stretch/>
        </p:blipFill>
        <p:spPr>
          <a:xfrm>
            <a:off x="3296525" y="3332225"/>
            <a:ext cx="2183352" cy="39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2"/>
          <p:cNvPicPr preferRelativeResize="0"/>
          <p:nvPr/>
        </p:nvPicPr>
        <p:blipFill rotWithShape="1">
          <a:blip r:embed="rId5">
            <a:alphaModFix/>
          </a:blip>
          <a:srcRect b="0" l="51517" r="35474" t="0"/>
          <a:stretch/>
        </p:blipFill>
        <p:spPr>
          <a:xfrm>
            <a:off x="5621722" y="3229025"/>
            <a:ext cx="267650" cy="4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2"/>
          <p:cNvPicPr preferRelativeResize="0"/>
          <p:nvPr/>
        </p:nvPicPr>
        <p:blipFill rotWithShape="1">
          <a:blip r:embed="rId3">
            <a:alphaModFix/>
          </a:blip>
          <a:srcRect b="2050" l="65639" r="20935" t="94493"/>
          <a:stretch/>
        </p:blipFill>
        <p:spPr>
          <a:xfrm>
            <a:off x="3220875" y="3906850"/>
            <a:ext cx="2289464" cy="33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 b="0" l="73571" r="15683" t="0"/>
          <a:stretch/>
        </p:blipFill>
        <p:spPr>
          <a:xfrm>
            <a:off x="5644999" y="3902050"/>
            <a:ext cx="221100" cy="4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2"/>
          <p:cNvSpPr txBox="1"/>
          <p:nvPr/>
        </p:nvSpPr>
        <p:spPr>
          <a:xfrm>
            <a:off x="6000750" y="3554550"/>
            <a:ext cx="33480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Multi-Layer Perceptron (MLP)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User Modeling - Item Aggregation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41" name="Google Shape;641;p43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2" name="Google Shape;642;p43"/>
          <p:cNvPicPr preferRelativeResize="0"/>
          <p:nvPr/>
        </p:nvPicPr>
        <p:blipFill rotWithShape="1">
          <a:blip r:embed="rId3">
            <a:alphaModFix/>
          </a:blip>
          <a:srcRect b="2268" l="3663" r="67915" t="51720"/>
          <a:stretch/>
        </p:blipFill>
        <p:spPr>
          <a:xfrm>
            <a:off x="216775" y="935850"/>
            <a:ext cx="2857096" cy="26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3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286600" y="3708425"/>
            <a:ext cx="2183352" cy="121294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3"/>
          <p:cNvSpPr txBox="1"/>
          <p:nvPr/>
        </p:nvSpPr>
        <p:spPr>
          <a:xfrm>
            <a:off x="1212650" y="983650"/>
            <a:ext cx="10539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45" name="Google Shape;6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275" y="1486925"/>
            <a:ext cx="2631450" cy="8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100" y="1519588"/>
            <a:ext cx="2787850" cy="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3"/>
          <p:cNvPicPr preferRelativeResize="0"/>
          <p:nvPr/>
        </p:nvPicPr>
        <p:blipFill rotWithShape="1">
          <a:blip r:embed="rId6">
            <a:alphaModFix/>
          </a:blip>
          <a:srcRect b="16082" l="25758" r="49359" t="16088"/>
          <a:stretch/>
        </p:blipFill>
        <p:spPr>
          <a:xfrm>
            <a:off x="3318650" y="935850"/>
            <a:ext cx="1053899" cy="331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8" name="Google Shape;648;p43"/>
          <p:cNvSpPr/>
          <p:nvPr/>
        </p:nvSpPr>
        <p:spPr>
          <a:xfrm>
            <a:off x="5821500" y="1811925"/>
            <a:ext cx="3156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3"/>
          <p:cNvSpPr/>
          <p:nvPr/>
        </p:nvSpPr>
        <p:spPr>
          <a:xfrm>
            <a:off x="4804500" y="1800225"/>
            <a:ext cx="175200" cy="22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3"/>
          <p:cNvSpPr/>
          <p:nvPr/>
        </p:nvSpPr>
        <p:spPr>
          <a:xfrm>
            <a:off x="7739075" y="1800225"/>
            <a:ext cx="268500" cy="22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3"/>
          <p:cNvSpPr txBox="1"/>
          <p:nvPr/>
        </p:nvSpPr>
        <p:spPr>
          <a:xfrm>
            <a:off x="3137100" y="2448775"/>
            <a:ext cx="5787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This may not be optimal, due to the interactions on users may vary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dramatically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We should allow interactions to contribute differently to a user’s latent factor by assigning each interaction a weight.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2" name="Google Shape;652;p43"/>
          <p:cNvSpPr txBox="1"/>
          <p:nvPr/>
        </p:nvSpPr>
        <p:spPr>
          <a:xfrm>
            <a:off x="3606525" y="4138075"/>
            <a:ext cx="66399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Assigning an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individualized weight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for each (va , ui ) pair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43"/>
          <p:cNvSpPr/>
          <p:nvPr/>
        </p:nvSpPr>
        <p:spPr>
          <a:xfrm>
            <a:off x="3073875" y="4190050"/>
            <a:ext cx="514200" cy="38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User Modeling - Item Aggregation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59" name="Google Shape;659;p44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0" name="Google Shape;660;p44"/>
          <p:cNvPicPr preferRelativeResize="0"/>
          <p:nvPr/>
        </p:nvPicPr>
        <p:blipFill rotWithShape="1">
          <a:blip r:embed="rId3">
            <a:alphaModFix/>
          </a:blip>
          <a:srcRect b="2268" l="3663" r="67915" t="51720"/>
          <a:stretch/>
        </p:blipFill>
        <p:spPr>
          <a:xfrm>
            <a:off x="216775" y="935850"/>
            <a:ext cx="2857096" cy="26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286600" y="3708425"/>
            <a:ext cx="2183352" cy="121294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4"/>
          <p:cNvSpPr txBox="1"/>
          <p:nvPr/>
        </p:nvSpPr>
        <p:spPr>
          <a:xfrm>
            <a:off x="1212650" y="983650"/>
            <a:ext cx="10539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3" name="Google Shape;663;p44"/>
          <p:cNvSpPr txBox="1"/>
          <p:nvPr/>
        </p:nvSpPr>
        <p:spPr>
          <a:xfrm>
            <a:off x="3345125" y="937150"/>
            <a:ext cx="2183400" cy="385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Attention Network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64" name="Google Shape;6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125" y="1493200"/>
            <a:ext cx="3514030" cy="4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713" y="2959288"/>
            <a:ext cx="2404575" cy="7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3345125" y="2000050"/>
            <a:ext cx="5353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Two-layer neural network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which we call as the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attention network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4"/>
          <p:cNvSpPr txBox="1"/>
          <p:nvPr/>
        </p:nvSpPr>
        <p:spPr>
          <a:xfrm>
            <a:off x="3345125" y="3857625"/>
            <a:ext cx="41247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Normalizing using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Softmax function</a:t>
            </a:r>
            <a:endParaRPr sz="1800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5"/>
          <p:cNvSpPr txBox="1"/>
          <p:nvPr>
            <p:ph idx="4294967295" type="title"/>
          </p:nvPr>
        </p:nvSpPr>
        <p:spPr>
          <a:xfrm>
            <a:off x="286600" y="124350"/>
            <a:ext cx="81942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Embedding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73" name="Google Shape;673;p45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45"/>
          <p:cNvSpPr txBox="1"/>
          <p:nvPr/>
        </p:nvSpPr>
        <p:spPr>
          <a:xfrm>
            <a:off x="45425" y="4807150"/>
            <a:ext cx="7529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https://towardsdatascience.com/neural-network-embeddings-explained-4d028e6f0526</a:t>
            </a:r>
            <a:endParaRPr/>
          </a:p>
        </p:txBody>
      </p:sp>
      <p:sp>
        <p:nvSpPr>
          <p:cNvPr id="675" name="Google Shape;675;p45"/>
          <p:cNvSpPr txBox="1"/>
          <p:nvPr/>
        </p:nvSpPr>
        <p:spPr>
          <a:xfrm>
            <a:off x="380650" y="755475"/>
            <a:ext cx="83976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Neural network embeddings have 3 primary purposes: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Finding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nearest neighbors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in the embedding space. These can be used to make recommendations based on user interests or cluster categories.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As input to a machine learning model for a supervised task.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For visualization of concepts and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relations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between categories.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5"/>
          <p:cNvSpPr txBox="1"/>
          <p:nvPr/>
        </p:nvSpPr>
        <p:spPr>
          <a:xfrm>
            <a:off x="373200" y="2999375"/>
            <a:ext cx="83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The one-hot encoding technique has two main drawbacks: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dimensionality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of the transformed vector becomes unmanageable.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mapping is completely uninformed: “similar” categories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are not placed closer to each other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in embedding space.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6"/>
          <p:cNvSpPr txBox="1"/>
          <p:nvPr>
            <p:ph idx="4294967295" type="title"/>
          </p:nvPr>
        </p:nvSpPr>
        <p:spPr>
          <a:xfrm>
            <a:off x="286600" y="124350"/>
            <a:ext cx="81942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Embedding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82" name="Google Shape;682;p46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46"/>
          <p:cNvSpPr txBox="1"/>
          <p:nvPr/>
        </p:nvSpPr>
        <p:spPr>
          <a:xfrm>
            <a:off x="45425" y="4807150"/>
            <a:ext cx="7529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https://towardsdatascience.com/neural-network-embeddings-explained-4d028e6f0526</a:t>
            </a:r>
            <a:endParaRPr/>
          </a:p>
        </p:txBody>
      </p:sp>
      <p:pic>
        <p:nvPicPr>
          <p:cNvPr id="684" name="Google Shape;6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176" y="800313"/>
            <a:ext cx="5095649" cy="39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" y="1782675"/>
            <a:ext cx="4268799" cy="21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7"/>
          <p:cNvSpPr txBox="1"/>
          <p:nvPr>
            <p:ph idx="4294967295" type="title"/>
          </p:nvPr>
        </p:nvSpPr>
        <p:spPr>
          <a:xfrm>
            <a:off x="286600" y="124350"/>
            <a:ext cx="61719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Why Embedding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91" name="Google Shape;691;p47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7"/>
          <p:cNvSpPr txBox="1"/>
          <p:nvPr/>
        </p:nvSpPr>
        <p:spPr>
          <a:xfrm>
            <a:off x="45425" y="4807150"/>
            <a:ext cx="7529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https://towardsdatascience.com/neural-network-embeddings-explained-4d028e6f0526</a:t>
            </a:r>
            <a:endParaRPr/>
          </a:p>
        </p:txBody>
      </p:sp>
      <p:pic>
        <p:nvPicPr>
          <p:cNvPr id="693" name="Google Shape;693;p47"/>
          <p:cNvPicPr preferRelativeResize="0"/>
          <p:nvPr/>
        </p:nvPicPr>
        <p:blipFill rotWithShape="1">
          <a:blip r:embed="rId5">
            <a:alphaModFix/>
          </a:blip>
          <a:srcRect b="0" l="0" r="4287" t="0"/>
          <a:stretch/>
        </p:blipFill>
        <p:spPr>
          <a:xfrm>
            <a:off x="4314175" y="1709600"/>
            <a:ext cx="4761274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7"/>
          <p:cNvSpPr txBox="1"/>
          <p:nvPr/>
        </p:nvSpPr>
        <p:spPr>
          <a:xfrm>
            <a:off x="883625" y="1176450"/>
            <a:ext cx="387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One Hot Encoding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5" name="Google Shape;695;p47"/>
          <p:cNvSpPr txBox="1"/>
          <p:nvPr/>
        </p:nvSpPr>
        <p:spPr>
          <a:xfrm>
            <a:off x="5276550" y="1234625"/>
            <a:ext cx="387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Embedding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6" name="Google Shape;696;p47"/>
          <p:cNvSpPr/>
          <p:nvPr/>
        </p:nvSpPr>
        <p:spPr>
          <a:xfrm>
            <a:off x="149925" y="2699750"/>
            <a:ext cx="2200800" cy="57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4314175" y="2619425"/>
            <a:ext cx="3336600" cy="65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>
            <a:off x="2688125" y="3363050"/>
            <a:ext cx="1605900" cy="570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7069975" y="3415775"/>
            <a:ext cx="2073900" cy="570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Attention？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5" name="Google Shape;705;p48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8"/>
          <p:cNvSpPr txBox="1"/>
          <p:nvPr/>
        </p:nvSpPr>
        <p:spPr>
          <a:xfrm>
            <a:off x="286600" y="996825"/>
            <a:ext cx="81942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In psychology, attention is the cognitive process of selectively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concentrating on one or a few things while ignoring others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07" name="Google Shape;707;p48"/>
          <p:cNvPicPr preferRelativeResize="0"/>
          <p:nvPr/>
        </p:nvPicPr>
        <p:blipFill rotWithShape="1">
          <a:blip r:embed="rId3">
            <a:alphaModFix/>
          </a:blip>
          <a:srcRect b="21500" l="17369" r="0" t="-21500"/>
          <a:stretch/>
        </p:blipFill>
        <p:spPr>
          <a:xfrm>
            <a:off x="5567574" y="1835688"/>
            <a:ext cx="3392524" cy="27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8"/>
          <p:cNvSpPr txBox="1"/>
          <p:nvPr/>
        </p:nvSpPr>
        <p:spPr>
          <a:xfrm>
            <a:off x="341975" y="1703600"/>
            <a:ext cx="522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 neural network is considered to be an effort to mimic human brain actions in a simplified manner. Attention Mechanism is also an attempt to implement the same action of selectively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concentrating on a few relevant things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, while ignoring others in deep neural networks.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9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Attention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14" name="Google Shape;714;p49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49"/>
          <p:cNvSpPr txBox="1"/>
          <p:nvPr/>
        </p:nvSpPr>
        <p:spPr>
          <a:xfrm>
            <a:off x="0" y="4807200"/>
            <a:ext cx="7031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https://towardsdatascience.com/attn-illustrated-attention-5ec4ad276ee3#0458</a:t>
            </a:r>
            <a:endParaRPr sz="1100"/>
          </a:p>
        </p:txBody>
      </p:sp>
      <p:pic>
        <p:nvPicPr>
          <p:cNvPr id="716" name="Google Shape;7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50" y="792476"/>
            <a:ext cx="5442525" cy="4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/>
          <p:nvPr>
            <p:ph idx="3" type="ctrTitle"/>
          </p:nvPr>
        </p:nvSpPr>
        <p:spPr>
          <a:xfrm>
            <a:off x="2347296" y="1865150"/>
            <a:ext cx="463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GraphRec</a:t>
            </a:r>
            <a:endParaRPr sz="3200"/>
          </a:p>
        </p:txBody>
      </p:sp>
      <p:sp>
        <p:nvSpPr>
          <p:cNvPr id="517" name="Google Shape;517;p32"/>
          <p:cNvSpPr txBox="1"/>
          <p:nvPr>
            <p:ph type="ctrTitle"/>
          </p:nvPr>
        </p:nvSpPr>
        <p:spPr>
          <a:xfrm>
            <a:off x="1720725" y="822975"/>
            <a:ext cx="5257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Graph Neural Networks (GNN)</a:t>
            </a:r>
            <a:endParaRPr sz="3200"/>
          </a:p>
        </p:txBody>
      </p:sp>
      <p:sp>
        <p:nvSpPr>
          <p:cNvPr id="518" name="Google Shape;518;p32"/>
          <p:cNvSpPr txBox="1"/>
          <p:nvPr>
            <p:ph idx="2" type="title"/>
          </p:nvPr>
        </p:nvSpPr>
        <p:spPr>
          <a:xfrm>
            <a:off x="7298050" y="643275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19" name="Google Shape;519;p32"/>
          <p:cNvSpPr txBox="1"/>
          <p:nvPr>
            <p:ph idx="4" type="title"/>
          </p:nvPr>
        </p:nvSpPr>
        <p:spPr>
          <a:xfrm>
            <a:off x="7298050" y="1685436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520" name="Google Shape;520;p32"/>
          <p:cNvSpPr txBox="1"/>
          <p:nvPr>
            <p:ph idx="5" type="ctrTitle"/>
          </p:nvPr>
        </p:nvSpPr>
        <p:spPr>
          <a:xfrm>
            <a:off x="5317673" y="2907325"/>
            <a:ext cx="158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</a:t>
            </a:r>
            <a:endParaRPr sz="3200"/>
          </a:p>
        </p:txBody>
      </p:sp>
      <p:sp>
        <p:nvSpPr>
          <p:cNvPr id="521" name="Google Shape;521;p32"/>
          <p:cNvSpPr txBox="1"/>
          <p:nvPr>
            <p:ph idx="6" type="title"/>
          </p:nvPr>
        </p:nvSpPr>
        <p:spPr>
          <a:xfrm>
            <a:off x="7298050" y="2727590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522" name="Google Shape;522;p32"/>
          <p:cNvSpPr txBox="1"/>
          <p:nvPr>
            <p:ph idx="7" type="ctrTitle"/>
          </p:nvPr>
        </p:nvSpPr>
        <p:spPr>
          <a:xfrm>
            <a:off x="4609646" y="3949500"/>
            <a:ext cx="23688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Experiment</a:t>
            </a:r>
            <a:endParaRPr sz="3200"/>
          </a:p>
        </p:txBody>
      </p:sp>
      <p:sp>
        <p:nvSpPr>
          <p:cNvPr id="523" name="Google Shape;523;p32"/>
          <p:cNvSpPr txBox="1"/>
          <p:nvPr>
            <p:ph idx="8" type="title"/>
          </p:nvPr>
        </p:nvSpPr>
        <p:spPr>
          <a:xfrm>
            <a:off x="7298050" y="3774175"/>
            <a:ext cx="11259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Attention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2" name="Google Shape;722;p50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50"/>
          <p:cNvSpPr txBox="1"/>
          <p:nvPr/>
        </p:nvSpPr>
        <p:spPr>
          <a:xfrm>
            <a:off x="0" y="4807200"/>
            <a:ext cx="7031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https://towardsdatascience.com/attn-illustrated-attention-5ec4ad276ee3#0458</a:t>
            </a:r>
            <a:endParaRPr sz="1100"/>
          </a:p>
        </p:txBody>
      </p:sp>
      <p:pic>
        <p:nvPicPr>
          <p:cNvPr id="724" name="Google Shape;7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275" y="819500"/>
            <a:ext cx="5590480" cy="3990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0"/>
          <p:cNvSpPr txBox="1"/>
          <p:nvPr/>
        </p:nvSpPr>
        <p:spPr>
          <a:xfrm>
            <a:off x="2690925" y="3337800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[0, 1, 1]	     [5, 0, 1]    	         [1, 1, 0]              [0, 5, 1]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6" name="Google Shape;726;p50"/>
          <p:cNvSpPr txBox="1"/>
          <p:nvPr/>
        </p:nvSpPr>
        <p:spPr>
          <a:xfrm>
            <a:off x="1849675" y="3188450"/>
            <a:ext cx="1018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[10, 5, 10]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1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Attention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51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51"/>
          <p:cNvSpPr txBox="1"/>
          <p:nvPr/>
        </p:nvSpPr>
        <p:spPr>
          <a:xfrm>
            <a:off x="0" y="4807200"/>
            <a:ext cx="7031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https://towardsdatascience.com/attn-illustrated-attention-5ec4ad276ee3#0458</a:t>
            </a:r>
            <a:endParaRPr sz="1100"/>
          </a:p>
        </p:txBody>
      </p:sp>
      <p:pic>
        <p:nvPicPr>
          <p:cNvPr id="734" name="Google Shape;7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00" y="765450"/>
            <a:ext cx="5550090" cy="38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51"/>
          <p:cNvSpPr txBox="1"/>
          <p:nvPr/>
        </p:nvSpPr>
        <p:spPr>
          <a:xfrm>
            <a:off x="2492700" y="3296650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[0, 1, 1]	     [5, 0, 1]    	         [1, 1, 0]              [0, 5, 1]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1547925" y="3037550"/>
            <a:ext cx="1018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[10, 5, 10]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7" name="Google Shape;737;p51"/>
          <p:cNvSpPr txBox="1"/>
          <p:nvPr/>
        </p:nvSpPr>
        <p:spPr>
          <a:xfrm>
            <a:off x="3193750" y="2517388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15		   60		        15	            35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51"/>
          <p:cNvSpPr txBox="1"/>
          <p:nvPr/>
        </p:nvSpPr>
        <p:spPr>
          <a:xfrm>
            <a:off x="3045625" y="2050338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10x0 + 5x1 + 10x1 = 15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9" name="Google Shape;739;p51"/>
          <p:cNvSpPr/>
          <p:nvPr/>
        </p:nvSpPr>
        <p:spPr>
          <a:xfrm rot="-5400000">
            <a:off x="3282620" y="2407944"/>
            <a:ext cx="2079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50" y="763963"/>
            <a:ext cx="5812700" cy="39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2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Attention</a:t>
            </a:r>
            <a:endParaRPr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6" name="Google Shape;746;p52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52"/>
          <p:cNvSpPr txBox="1"/>
          <p:nvPr/>
        </p:nvSpPr>
        <p:spPr>
          <a:xfrm>
            <a:off x="0" y="4807200"/>
            <a:ext cx="7031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https://towardsdatascience.com/attn-illustrated-attention-5ec4ad276ee3#0458</a:t>
            </a:r>
            <a:endParaRPr sz="1100"/>
          </a:p>
        </p:txBody>
      </p:sp>
      <p:sp>
        <p:nvSpPr>
          <p:cNvPr id="748" name="Google Shape;748;p52"/>
          <p:cNvSpPr txBox="1"/>
          <p:nvPr/>
        </p:nvSpPr>
        <p:spPr>
          <a:xfrm>
            <a:off x="2568900" y="3372850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[0, 1, 1]	     [5, 0, 1]    	         [1, 1, 0]              [0, 5, 1]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1700325" y="3037550"/>
            <a:ext cx="1018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[10, 5, 10]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3269950" y="2974588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b="1" lang="en" sz="10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		       60		            15	                35</a:t>
            </a:r>
            <a:endParaRPr b="1" sz="10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3269950" y="2441175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 0		      1		           0	        	    0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2639000" y="1907750"/>
            <a:ext cx="4158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[0, 0, 0]	     [5, 0, 1]    	         [0, 0, 0]              [0, 0, 0]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4295775" y="1334375"/>
            <a:ext cx="2822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[5, 0, 1]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3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User Modeling - Social Aggregation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9" name="Google Shape;759;p53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0" name="Google Shape;760;p53"/>
          <p:cNvPicPr preferRelativeResize="0"/>
          <p:nvPr/>
        </p:nvPicPr>
        <p:blipFill rotWithShape="1">
          <a:blip r:embed="rId3">
            <a:alphaModFix/>
          </a:blip>
          <a:srcRect b="3096" l="33463" r="38115" t="50892"/>
          <a:stretch/>
        </p:blipFill>
        <p:spPr>
          <a:xfrm>
            <a:off x="216775" y="935850"/>
            <a:ext cx="2857096" cy="26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3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286600" y="3708425"/>
            <a:ext cx="2183352" cy="121294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3"/>
          <p:cNvSpPr txBox="1"/>
          <p:nvPr/>
        </p:nvSpPr>
        <p:spPr>
          <a:xfrm>
            <a:off x="1212650" y="983650"/>
            <a:ext cx="10539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63" name="Google Shape;763;p53"/>
          <p:cNvPicPr preferRelativeResize="0"/>
          <p:nvPr/>
        </p:nvPicPr>
        <p:blipFill rotWithShape="1">
          <a:blip r:embed="rId4">
            <a:alphaModFix/>
          </a:blip>
          <a:srcRect b="14862" l="0" r="0" t="21407"/>
          <a:stretch/>
        </p:blipFill>
        <p:spPr>
          <a:xfrm>
            <a:off x="3208150" y="971900"/>
            <a:ext cx="4459502" cy="3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050" y="1490825"/>
            <a:ext cx="2754625" cy="8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3"/>
          <p:cNvPicPr preferRelativeResize="0"/>
          <p:nvPr/>
        </p:nvPicPr>
        <p:blipFill rotWithShape="1">
          <a:blip r:embed="rId6">
            <a:alphaModFix/>
          </a:blip>
          <a:srcRect b="0" l="0" r="0" t="3892"/>
          <a:stretch/>
        </p:blipFill>
        <p:spPr>
          <a:xfrm>
            <a:off x="3248050" y="2415025"/>
            <a:ext cx="3430000" cy="17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3"/>
          <p:cNvSpPr/>
          <p:nvPr/>
        </p:nvSpPr>
        <p:spPr>
          <a:xfrm>
            <a:off x="4980950" y="1801100"/>
            <a:ext cx="185700" cy="25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3"/>
          <p:cNvSpPr/>
          <p:nvPr/>
        </p:nvSpPr>
        <p:spPr>
          <a:xfrm>
            <a:off x="5073825" y="2639300"/>
            <a:ext cx="245100" cy="25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4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User Latent Factor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3" name="Google Shape;773;p54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4" name="Google Shape;774;p54"/>
          <p:cNvPicPr preferRelativeResize="0"/>
          <p:nvPr/>
        </p:nvPicPr>
        <p:blipFill rotWithShape="1">
          <a:blip r:embed="rId3">
            <a:alphaModFix/>
          </a:blip>
          <a:srcRect b="3871" l="3941" r="38181" t="27976"/>
          <a:stretch/>
        </p:blipFill>
        <p:spPr>
          <a:xfrm>
            <a:off x="139650" y="894025"/>
            <a:ext cx="5818424" cy="385382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4"/>
          <p:cNvSpPr txBox="1"/>
          <p:nvPr/>
        </p:nvSpPr>
        <p:spPr>
          <a:xfrm>
            <a:off x="4045050" y="2191150"/>
            <a:ext cx="10539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6" name="Google Shape;776;p54"/>
          <p:cNvSpPr txBox="1"/>
          <p:nvPr/>
        </p:nvSpPr>
        <p:spPr>
          <a:xfrm>
            <a:off x="1133575" y="2203750"/>
            <a:ext cx="1053600" cy="306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Space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2469950" y="1135275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8" name="Google Shape;7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763" y="1987225"/>
            <a:ext cx="2396075" cy="1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4"/>
          <p:cNvPicPr preferRelativeResize="0"/>
          <p:nvPr/>
        </p:nvPicPr>
        <p:blipFill rotWithShape="1">
          <a:blip r:embed="rId5">
            <a:alphaModFix/>
          </a:blip>
          <a:srcRect b="0" l="0" r="58214" t="14170"/>
          <a:stretch/>
        </p:blipFill>
        <p:spPr>
          <a:xfrm>
            <a:off x="940825" y="1757050"/>
            <a:ext cx="350875" cy="30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0" name="Google Shape;780;p54"/>
          <p:cNvPicPr preferRelativeResize="0"/>
          <p:nvPr/>
        </p:nvPicPr>
        <p:blipFill rotWithShape="1">
          <a:blip r:embed="rId6">
            <a:alphaModFix/>
          </a:blip>
          <a:srcRect b="6829" l="0" r="57328" t="0"/>
          <a:stretch/>
        </p:blipFill>
        <p:spPr>
          <a:xfrm>
            <a:off x="5241918" y="1859650"/>
            <a:ext cx="350875" cy="33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p54"/>
          <p:cNvPicPr preferRelativeResize="0"/>
          <p:nvPr/>
        </p:nvPicPr>
        <p:blipFill rotWithShape="1">
          <a:blip r:embed="rId7">
            <a:alphaModFix/>
          </a:blip>
          <a:srcRect b="6829" l="0" r="64903" t="0"/>
          <a:stretch/>
        </p:blipFill>
        <p:spPr>
          <a:xfrm>
            <a:off x="2044325" y="1135275"/>
            <a:ext cx="294700" cy="33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Item</a:t>
            </a:r>
            <a:r>
              <a:rPr lang="en">
                <a:solidFill>
                  <a:schemeClr val="dk1"/>
                </a:solidFill>
              </a:rPr>
              <a:t> Modeling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7" name="Google Shape;787;p55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8" name="Google Shape;788;p55"/>
          <p:cNvPicPr preferRelativeResize="0"/>
          <p:nvPr/>
        </p:nvPicPr>
        <p:blipFill rotWithShape="1">
          <a:blip r:embed="rId3">
            <a:alphaModFix/>
          </a:blip>
          <a:srcRect b="21408" l="61863" r="5666" t="26865"/>
          <a:stretch/>
        </p:blipFill>
        <p:spPr>
          <a:xfrm>
            <a:off x="107475" y="841538"/>
            <a:ext cx="3264248" cy="292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5"/>
          <p:cNvPicPr preferRelativeResize="0"/>
          <p:nvPr/>
        </p:nvPicPr>
        <p:blipFill rotWithShape="1">
          <a:blip r:embed="rId3">
            <a:alphaModFix/>
          </a:blip>
          <a:srcRect b="0" l="64814" r="19873" t="84877"/>
          <a:stretch/>
        </p:blipFill>
        <p:spPr>
          <a:xfrm>
            <a:off x="402950" y="3891650"/>
            <a:ext cx="2183352" cy="121294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5"/>
          <p:cNvSpPr txBox="1"/>
          <p:nvPr/>
        </p:nvSpPr>
        <p:spPr>
          <a:xfrm>
            <a:off x="1084700" y="3535850"/>
            <a:ext cx="13098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91" name="Google Shape;7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50" y="772252"/>
            <a:ext cx="1841708" cy="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5"/>
          <p:cNvSpPr txBox="1"/>
          <p:nvPr/>
        </p:nvSpPr>
        <p:spPr>
          <a:xfrm>
            <a:off x="1084700" y="1313625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3" name="Google Shape;793;p55"/>
          <p:cNvSpPr txBox="1"/>
          <p:nvPr/>
        </p:nvSpPr>
        <p:spPr>
          <a:xfrm>
            <a:off x="3447375" y="790800"/>
            <a:ext cx="1342800" cy="488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Embedding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94" name="Google Shape;794;p55"/>
          <p:cNvPicPr preferRelativeResize="0"/>
          <p:nvPr/>
        </p:nvPicPr>
        <p:blipFill rotWithShape="1">
          <a:blip r:embed="rId3">
            <a:alphaModFix/>
          </a:blip>
          <a:srcRect b="2050" l="65639" r="20935" t="94493"/>
          <a:stretch/>
        </p:blipFill>
        <p:spPr>
          <a:xfrm>
            <a:off x="3371725" y="2166250"/>
            <a:ext cx="2289464" cy="33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5"/>
          <p:cNvPicPr preferRelativeResize="0"/>
          <p:nvPr/>
        </p:nvPicPr>
        <p:blipFill rotWithShape="1">
          <a:blip r:embed="rId5">
            <a:alphaModFix/>
          </a:blip>
          <a:srcRect b="0" l="73571" r="15683" t="0"/>
          <a:stretch/>
        </p:blipFill>
        <p:spPr>
          <a:xfrm>
            <a:off x="5795849" y="2085250"/>
            <a:ext cx="221100" cy="4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5"/>
          <p:cNvSpPr txBox="1"/>
          <p:nvPr/>
        </p:nvSpPr>
        <p:spPr>
          <a:xfrm>
            <a:off x="6075400" y="1813950"/>
            <a:ext cx="33480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Multi-Layer Perceptron (MLP)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97" name="Google Shape;797;p55"/>
          <p:cNvPicPr preferRelativeResize="0"/>
          <p:nvPr/>
        </p:nvPicPr>
        <p:blipFill rotWithShape="1">
          <a:blip r:embed="rId3">
            <a:alphaModFix/>
          </a:blip>
          <a:srcRect b="5228" l="65989" r="21095" t="90335"/>
          <a:stretch/>
        </p:blipFill>
        <p:spPr>
          <a:xfrm>
            <a:off x="3445525" y="1544975"/>
            <a:ext cx="2183352" cy="4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5"/>
          <p:cNvPicPr preferRelativeResize="0"/>
          <p:nvPr/>
        </p:nvPicPr>
        <p:blipFill rotWithShape="1">
          <a:blip r:embed="rId4">
            <a:alphaModFix/>
          </a:blip>
          <a:srcRect b="0" l="50421" r="37573" t="15789"/>
          <a:stretch/>
        </p:blipFill>
        <p:spPr>
          <a:xfrm>
            <a:off x="5779687" y="1590125"/>
            <a:ext cx="221100" cy="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0774" y="2697226"/>
            <a:ext cx="3831509" cy="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5"/>
          <p:cNvPicPr preferRelativeResize="0"/>
          <p:nvPr/>
        </p:nvPicPr>
        <p:blipFill rotWithShape="1">
          <a:blip r:embed="rId7">
            <a:alphaModFix/>
          </a:blip>
          <a:srcRect b="0" l="4095" r="0" t="4761"/>
          <a:stretch/>
        </p:blipFill>
        <p:spPr>
          <a:xfrm>
            <a:off x="3523100" y="3166100"/>
            <a:ext cx="3555700" cy="1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6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Rating Prediction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6" name="Google Shape;806;p56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7" name="Google Shape;807;p56"/>
          <p:cNvPicPr preferRelativeResize="0"/>
          <p:nvPr/>
        </p:nvPicPr>
        <p:blipFill rotWithShape="1">
          <a:blip r:embed="rId3">
            <a:alphaModFix/>
          </a:blip>
          <a:srcRect b="58221" l="2490" r="2803" t="0"/>
          <a:stretch/>
        </p:blipFill>
        <p:spPr>
          <a:xfrm>
            <a:off x="917400" y="767887"/>
            <a:ext cx="7512816" cy="18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6"/>
          <p:cNvSpPr txBox="1"/>
          <p:nvPr/>
        </p:nvSpPr>
        <p:spPr>
          <a:xfrm>
            <a:off x="6239800" y="2276250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2641950" y="2285300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10" name="Google Shape;8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488" y="2997000"/>
            <a:ext cx="2738425" cy="20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6"/>
          <p:cNvPicPr preferRelativeResize="0"/>
          <p:nvPr/>
        </p:nvPicPr>
        <p:blipFill rotWithShape="1">
          <a:blip r:embed="rId4">
            <a:alphaModFix/>
          </a:blip>
          <a:srcRect b="75791" l="34875" r="56644" t="4049"/>
          <a:stretch/>
        </p:blipFill>
        <p:spPr>
          <a:xfrm>
            <a:off x="2509350" y="1716900"/>
            <a:ext cx="232224" cy="4069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2" name="Google Shape;812;p56"/>
          <p:cNvPicPr preferRelativeResize="0"/>
          <p:nvPr/>
        </p:nvPicPr>
        <p:blipFill rotWithShape="1">
          <a:blip r:embed="rId4">
            <a:alphaModFix/>
          </a:blip>
          <a:srcRect b="75217" l="50985" r="40534" t="4624"/>
          <a:stretch/>
        </p:blipFill>
        <p:spPr>
          <a:xfrm>
            <a:off x="6435225" y="1716900"/>
            <a:ext cx="232224" cy="4069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7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8" name="Google Shape;818;p57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9" name="Google Shape;8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75" y="819500"/>
            <a:ext cx="375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7"/>
          <p:cNvSpPr txBox="1"/>
          <p:nvPr/>
        </p:nvSpPr>
        <p:spPr>
          <a:xfrm>
            <a:off x="627150" y="2149900"/>
            <a:ext cx="82551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Optimizer：RMSprop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We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do not use one-hot vectors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, since the raw features are very large and highly sparse.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By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embedding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high-dimensional sparse features into a low-dimensional latent space, the model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can be easy to train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avoid o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verfitting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, the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dropout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strategy has been applied to our model.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The idea of dropout is to </a:t>
            </a: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</a:rPr>
              <a:t>randomly drop some neurons 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during the training process.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8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/>
          </a:p>
        </p:txBody>
      </p:sp>
      <p:sp>
        <p:nvSpPr>
          <p:cNvPr id="826" name="Google Shape;826;p58"/>
          <p:cNvSpPr txBox="1"/>
          <p:nvPr>
            <p:ph idx="2" type="title"/>
          </p:nvPr>
        </p:nvSpPr>
        <p:spPr>
          <a:xfrm>
            <a:off x="3055356" y="745050"/>
            <a:ext cx="3033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</a:t>
            </a:r>
            <a:endParaRPr sz="7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050" y="1379925"/>
            <a:ext cx="4274751" cy="1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59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/>
          </a:p>
        </p:txBody>
      </p:sp>
      <p:cxnSp>
        <p:nvCxnSpPr>
          <p:cNvPr id="833" name="Google Shape;833;p59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59"/>
          <p:cNvSpPr txBox="1"/>
          <p:nvPr/>
        </p:nvSpPr>
        <p:spPr>
          <a:xfrm>
            <a:off x="491475" y="1040150"/>
            <a:ext cx="63093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●"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Ciao (http://www.ciao.co.uk)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Epinions (www.epinions.com)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●"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Evaluate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MAE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RMSE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Condensed"/>
              <a:buChar char="●"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Parameter Settings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Training : 80% / Validation : 10% / Testing : 10%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Training : 60% / Validation : 20% / Testing : 20%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1109400" y="1724550"/>
            <a:ext cx="6925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 Neural Networks (GNN)</a:t>
            </a:r>
            <a:endParaRPr/>
          </a:p>
        </p:txBody>
      </p:sp>
      <p:sp>
        <p:nvSpPr>
          <p:cNvPr id="529" name="Google Shape;529;p33"/>
          <p:cNvSpPr txBox="1"/>
          <p:nvPr>
            <p:ph idx="2" type="title"/>
          </p:nvPr>
        </p:nvSpPr>
        <p:spPr>
          <a:xfrm>
            <a:off x="3055356" y="745050"/>
            <a:ext cx="3033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0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60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1" name="Google Shape;841;p60"/>
          <p:cNvPicPr preferRelativeResize="0"/>
          <p:nvPr/>
        </p:nvPicPr>
        <p:blipFill rotWithShape="1">
          <a:blip r:embed="rId3">
            <a:alphaModFix/>
          </a:blip>
          <a:srcRect b="0" l="2378" r="5062" t="0"/>
          <a:stretch/>
        </p:blipFill>
        <p:spPr>
          <a:xfrm>
            <a:off x="362800" y="754750"/>
            <a:ext cx="81813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0"/>
          <p:cNvSpPr txBox="1"/>
          <p:nvPr/>
        </p:nvSpPr>
        <p:spPr>
          <a:xfrm>
            <a:off x="311425" y="3088575"/>
            <a:ext cx="6363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" sz="18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ating information</a:t>
            </a:r>
            <a:endParaRPr sz="18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and </a:t>
            </a:r>
            <a:r>
              <a:rPr lang="en" sz="1800" u="sng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network</a:t>
            </a:r>
            <a:r>
              <a:rPr lang="en" sz="18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information</a:t>
            </a:r>
            <a:endParaRPr sz="18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information（based on </a:t>
            </a:r>
            <a:r>
              <a:rPr lang="en" sz="1800" u="sng">
                <a:solidFill>
                  <a:srgbClr val="99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Neural network</a:t>
            </a:r>
            <a:r>
              <a:rPr lang="en" sz="1800">
                <a:solidFill>
                  <a:srgbClr val="9900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）</a:t>
            </a:r>
            <a:endParaRPr sz="1800">
              <a:solidFill>
                <a:srgbClr val="9900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and </a:t>
            </a:r>
            <a:r>
              <a:rPr lang="en" sz="1800" u="sng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network</a:t>
            </a:r>
            <a:r>
              <a:rPr lang="en" sz="18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information（based on </a:t>
            </a:r>
            <a:r>
              <a:rPr lang="en" sz="1800" u="sng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Neural network</a:t>
            </a:r>
            <a:r>
              <a:rPr lang="en" sz="18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）</a:t>
            </a:r>
            <a:endParaRPr sz="1800">
              <a:solidFill>
                <a:srgbClr val="6AA84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and Social network information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（consider both interactions and opinions in the user-item graph）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60"/>
          <p:cNvSpPr txBox="1"/>
          <p:nvPr/>
        </p:nvSpPr>
        <p:spPr>
          <a:xfrm>
            <a:off x="3794750" y="1440175"/>
            <a:ext cx="537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44" name="Google Shape;844;p60"/>
          <p:cNvSpPr/>
          <p:nvPr/>
        </p:nvSpPr>
        <p:spPr>
          <a:xfrm>
            <a:off x="1931675" y="1150625"/>
            <a:ext cx="537300" cy="1944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4125"/>
              </a:highlight>
            </a:endParaRPr>
          </a:p>
        </p:txBody>
      </p:sp>
      <p:sp>
        <p:nvSpPr>
          <p:cNvPr id="845" name="Google Shape;845;p60"/>
          <p:cNvSpPr/>
          <p:nvPr/>
        </p:nvSpPr>
        <p:spPr>
          <a:xfrm>
            <a:off x="2541275" y="1150625"/>
            <a:ext cx="2556600" cy="194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highlight>
                <a:srgbClr val="CC4125"/>
              </a:highlight>
            </a:endParaRPr>
          </a:p>
        </p:txBody>
      </p:sp>
      <p:sp>
        <p:nvSpPr>
          <p:cNvPr id="846" name="Google Shape;846;p60"/>
          <p:cNvSpPr/>
          <p:nvPr/>
        </p:nvSpPr>
        <p:spPr>
          <a:xfrm>
            <a:off x="5170175" y="1150625"/>
            <a:ext cx="559500" cy="1944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4125"/>
              </a:highlight>
            </a:endParaRPr>
          </a:p>
        </p:txBody>
      </p:sp>
      <p:sp>
        <p:nvSpPr>
          <p:cNvPr id="847" name="Google Shape;847;p60"/>
          <p:cNvSpPr/>
          <p:nvPr/>
        </p:nvSpPr>
        <p:spPr>
          <a:xfrm>
            <a:off x="5801975" y="1150625"/>
            <a:ext cx="1570500" cy="194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4125"/>
              </a:highlight>
            </a:endParaRPr>
          </a:p>
        </p:txBody>
      </p:sp>
      <p:sp>
        <p:nvSpPr>
          <p:cNvPr id="848" name="Google Shape;848;p60"/>
          <p:cNvSpPr/>
          <p:nvPr/>
        </p:nvSpPr>
        <p:spPr>
          <a:xfrm>
            <a:off x="7444775" y="1150625"/>
            <a:ext cx="830400" cy="19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4125"/>
              </a:highlight>
            </a:endParaRPr>
          </a:p>
        </p:txBody>
      </p:sp>
      <p:pic>
        <p:nvPicPr>
          <p:cNvPr id="849" name="Google Shape;8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875" y="3194261"/>
            <a:ext cx="2556601" cy="123874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0"/>
          <p:cNvSpPr/>
          <p:nvPr/>
        </p:nvSpPr>
        <p:spPr>
          <a:xfrm rot="-2149542">
            <a:off x="6392984" y="4624277"/>
            <a:ext cx="388505" cy="2971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1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 txBox="1"/>
          <p:nvPr/>
        </p:nvSpPr>
        <p:spPr>
          <a:xfrm>
            <a:off x="716275" y="3515300"/>
            <a:ext cx="63633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information</a:t>
            </a:r>
            <a:endParaRPr sz="18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network information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Rating and Social network information</a:t>
            </a:r>
            <a:endParaRPr sz="18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58" name="Google Shape;858;p61"/>
          <p:cNvPicPr preferRelativeResize="0"/>
          <p:nvPr/>
        </p:nvPicPr>
        <p:blipFill rotWithShape="1">
          <a:blip r:embed="rId3">
            <a:alphaModFix/>
          </a:blip>
          <a:srcRect b="0" l="0" r="6384" t="8382"/>
          <a:stretch/>
        </p:blipFill>
        <p:spPr>
          <a:xfrm>
            <a:off x="716275" y="1165850"/>
            <a:ext cx="7711452" cy="2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62"/>
          <p:cNvPicPr preferRelativeResize="0"/>
          <p:nvPr/>
        </p:nvPicPr>
        <p:blipFill rotWithShape="1">
          <a:blip r:embed="rId3">
            <a:alphaModFix/>
          </a:blip>
          <a:srcRect b="-1114" l="-630" r="629" t="29238"/>
          <a:stretch/>
        </p:blipFill>
        <p:spPr>
          <a:xfrm>
            <a:off x="4728650" y="3241000"/>
            <a:ext cx="4422992" cy="17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2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62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62"/>
          <p:cNvSpPr txBox="1"/>
          <p:nvPr/>
        </p:nvSpPr>
        <p:spPr>
          <a:xfrm>
            <a:off x="438325" y="3195050"/>
            <a:ext cx="63633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attention + User attention</a:t>
            </a:r>
            <a:endParaRPr sz="1800">
              <a:solidFill>
                <a:srgbClr val="FF99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</a:t>
            </a:r>
            <a:r>
              <a:rPr lang="en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attention + User attention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attention</a:t>
            </a:r>
            <a:endParaRPr sz="1800">
              <a:solidFill>
                <a:srgbClr val="FFD9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attention + Item attention</a:t>
            </a:r>
            <a:endParaRPr sz="1800">
              <a:solidFill>
                <a:srgbClr val="6AA84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Social attention + User attention + Item attention</a:t>
            </a:r>
            <a:endParaRPr sz="18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67" name="Google Shape;867;p62"/>
          <p:cNvPicPr preferRelativeResize="0"/>
          <p:nvPr/>
        </p:nvPicPr>
        <p:blipFill rotWithShape="1">
          <a:blip r:embed="rId4">
            <a:alphaModFix/>
          </a:blip>
          <a:srcRect b="0" l="0" r="0" t="9057"/>
          <a:stretch/>
        </p:blipFill>
        <p:spPr>
          <a:xfrm>
            <a:off x="186850" y="870663"/>
            <a:ext cx="7989025" cy="21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2"/>
          <p:cNvSpPr txBox="1"/>
          <p:nvPr/>
        </p:nvSpPr>
        <p:spPr>
          <a:xfrm>
            <a:off x="4902375" y="3447450"/>
            <a:ext cx="1102200" cy="3183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rgbClr val="B3C3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attention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p62"/>
          <p:cNvSpPr txBox="1"/>
          <p:nvPr/>
        </p:nvSpPr>
        <p:spPr>
          <a:xfrm>
            <a:off x="6201250" y="3447450"/>
            <a:ext cx="1206300" cy="3183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rgbClr val="B3C3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attention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0" name="Google Shape;870;p62"/>
          <p:cNvSpPr txBox="1"/>
          <p:nvPr/>
        </p:nvSpPr>
        <p:spPr>
          <a:xfrm>
            <a:off x="7811750" y="3137775"/>
            <a:ext cx="1206300" cy="318300"/>
          </a:xfrm>
          <a:prstGeom prst="rect">
            <a:avLst/>
          </a:prstGeom>
          <a:solidFill>
            <a:srgbClr val="00C3B1"/>
          </a:solidFill>
          <a:ln cap="flat" cmpd="sng" w="9525">
            <a:solidFill>
              <a:srgbClr val="B3C3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attention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3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Experiment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6" name="Google Shape;876;p63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63"/>
          <p:cNvSpPr txBox="1"/>
          <p:nvPr/>
        </p:nvSpPr>
        <p:spPr>
          <a:xfrm>
            <a:off x="362800" y="3378750"/>
            <a:ext cx="2994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Embedding Size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8, 16, 32, 64, 128, 256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78" name="Google Shape;8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885950"/>
            <a:ext cx="7965000" cy="2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4"/>
          <p:cNvSpPr txBox="1"/>
          <p:nvPr>
            <p:ph idx="4294967295" type="title"/>
          </p:nvPr>
        </p:nvSpPr>
        <p:spPr>
          <a:xfrm>
            <a:off x="3101000" y="2058025"/>
            <a:ext cx="55113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34343"/>
                </a:solidFill>
              </a:rPr>
              <a:t>THANKS!</a:t>
            </a:r>
            <a:endParaRPr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/>
          <p:nvPr>
            <p:ph idx="4294967295" type="title"/>
          </p:nvPr>
        </p:nvSpPr>
        <p:spPr>
          <a:xfrm>
            <a:off x="362800" y="124350"/>
            <a:ext cx="5367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raph</a:t>
            </a:r>
            <a:r>
              <a:rPr lang="en"/>
              <a:t> Neural Networks (GNN) </a:t>
            </a:r>
            <a:endParaRPr/>
          </a:p>
        </p:txBody>
      </p:sp>
      <p:cxnSp>
        <p:nvCxnSpPr>
          <p:cNvPr id="535" name="Google Shape;535;p34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4"/>
          <p:cNvSpPr txBox="1"/>
          <p:nvPr/>
        </p:nvSpPr>
        <p:spPr>
          <a:xfrm>
            <a:off x="3600450" y="22444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795750" y="1134025"/>
            <a:ext cx="73071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GNN can naturally integrate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node information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topological structure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GNN provide great potential to advance social recommendation since data in social recommender systems can be represented as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user-user social graph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user-item graph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Learning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latent factors of users and items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is the key.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Neural Networks (GNN)  C</a:t>
            </a:r>
            <a:r>
              <a:rPr lang="en"/>
              <a:t>hallenges</a:t>
            </a:r>
            <a:r>
              <a:rPr lang="en"/>
              <a:t> </a:t>
            </a:r>
            <a:endParaRPr/>
          </a:p>
        </p:txBody>
      </p:sp>
      <p:cxnSp>
        <p:nvCxnSpPr>
          <p:cNvPr id="543" name="Google Shape;543;p35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5"/>
          <p:cNvSpPr txBox="1"/>
          <p:nvPr/>
        </p:nvSpPr>
        <p:spPr>
          <a:xfrm>
            <a:off x="3600450" y="22444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45" name="Google Shape;545;p35"/>
          <p:cNvSpPr txBox="1"/>
          <p:nvPr/>
        </p:nvSpPr>
        <p:spPr>
          <a:xfrm>
            <a:off x="1027050" y="960150"/>
            <a:ext cx="70899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How to capture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interactions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opinions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between users and items jointly?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How to distinguish social relations with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heterogeneous strengths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How to inherently combine these two graphs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user-user social graph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user-it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em graph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It is important to aggregate information from both graphs to learn better user representations.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title"/>
          </p:nvPr>
        </p:nvSpPr>
        <p:spPr>
          <a:xfrm>
            <a:off x="1109400" y="1724550"/>
            <a:ext cx="6925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GraphRec</a:t>
            </a:r>
            <a:endParaRPr/>
          </a:p>
        </p:txBody>
      </p:sp>
      <p:sp>
        <p:nvSpPr>
          <p:cNvPr id="551" name="Google Shape;551;p36"/>
          <p:cNvSpPr txBox="1"/>
          <p:nvPr>
            <p:ph idx="2" type="title"/>
          </p:nvPr>
        </p:nvSpPr>
        <p:spPr>
          <a:xfrm>
            <a:off x="3055356" y="745050"/>
            <a:ext cx="30333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GraphRec </a:t>
            </a:r>
            <a:endParaRPr/>
          </a:p>
        </p:txBody>
      </p:sp>
      <p:cxnSp>
        <p:nvCxnSpPr>
          <p:cNvPr id="557" name="Google Shape;557;p37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7"/>
          <p:cNvSpPr txBox="1"/>
          <p:nvPr/>
        </p:nvSpPr>
        <p:spPr>
          <a:xfrm>
            <a:off x="600100" y="994250"/>
            <a:ext cx="7567200" cy="4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Provide a principled approach to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jointly capture interactions and opinions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in the user-item graph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Introduce a method to consider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heterogeneous strengths of social relations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mathematically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Demonstrate the effectiveness of the proposed framework on various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real-world datasets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GraphRec</a:t>
            </a:r>
            <a:endParaRPr/>
          </a:p>
        </p:txBody>
      </p:sp>
      <p:cxnSp>
        <p:nvCxnSpPr>
          <p:cNvPr id="564" name="Google Shape;564;p38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8"/>
          <p:cNvSpPr txBox="1"/>
          <p:nvPr/>
        </p:nvSpPr>
        <p:spPr>
          <a:xfrm>
            <a:off x="3600450" y="22444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66" name="Google Shape;5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465" y="844100"/>
            <a:ext cx="4852158" cy="2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8"/>
          <p:cNvSpPr txBox="1"/>
          <p:nvPr/>
        </p:nvSpPr>
        <p:spPr>
          <a:xfrm>
            <a:off x="450600" y="3195125"/>
            <a:ext cx="82428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user-user social graph (right part)：denoting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relationships between users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user-item graph (left part)：denoting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interactions between users and items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number on the edges of the user-item graph denotes the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opinions 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(or rating score)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of users on the items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idx="4294967295" type="title"/>
          </p:nvPr>
        </p:nvSpPr>
        <p:spPr>
          <a:xfrm>
            <a:off x="286600" y="124350"/>
            <a:ext cx="81942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GraphRec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73" name="Google Shape;573;p39"/>
          <p:cNvCxnSpPr/>
          <p:nvPr/>
        </p:nvCxnSpPr>
        <p:spPr>
          <a:xfrm>
            <a:off x="-7650" y="716275"/>
            <a:ext cx="91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9"/>
          <p:cNvSpPr txBox="1"/>
          <p:nvPr/>
        </p:nvSpPr>
        <p:spPr>
          <a:xfrm>
            <a:off x="3600450" y="2244425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75" name="Google Shape;5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75" y="872825"/>
            <a:ext cx="7329048" cy="41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9"/>
          <p:cNvSpPr txBox="1"/>
          <p:nvPr/>
        </p:nvSpPr>
        <p:spPr>
          <a:xfrm>
            <a:off x="3742050" y="771525"/>
            <a:ext cx="1588500" cy="35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Rating Prediction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39"/>
          <p:cNvSpPr txBox="1"/>
          <p:nvPr/>
        </p:nvSpPr>
        <p:spPr>
          <a:xfrm>
            <a:off x="1217475" y="1900225"/>
            <a:ext cx="1588500" cy="35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User Modeling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8" name="Google Shape;578;p39"/>
          <p:cNvSpPr txBox="1"/>
          <p:nvPr/>
        </p:nvSpPr>
        <p:spPr>
          <a:xfrm>
            <a:off x="6172800" y="1900225"/>
            <a:ext cx="1588500" cy="35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Item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Modeling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9" name="Google Shape;579;p39"/>
          <p:cNvSpPr txBox="1"/>
          <p:nvPr/>
        </p:nvSpPr>
        <p:spPr>
          <a:xfrm>
            <a:off x="1496175" y="4652525"/>
            <a:ext cx="13098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3728800" y="4661500"/>
            <a:ext cx="13680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Social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1" name="Google Shape;581;p39"/>
          <p:cNvSpPr txBox="1"/>
          <p:nvPr/>
        </p:nvSpPr>
        <p:spPr>
          <a:xfrm>
            <a:off x="5569925" y="4106700"/>
            <a:ext cx="1794600" cy="2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Aggregation</a:t>
            </a:r>
            <a:endParaRPr b="1"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5955275" y="3942600"/>
            <a:ext cx="1309800" cy="35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Aggregation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2642225" y="2238275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User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5812325" y="2332225"/>
            <a:ext cx="1309800" cy="35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Item</a:t>
            </a:r>
            <a:r>
              <a:rPr b="1" lang="en" sz="1200">
                <a:latin typeface="Roboto Condensed"/>
                <a:ea typeface="Roboto Condensed"/>
                <a:cs typeface="Roboto Condensed"/>
                <a:sym typeface="Roboto Condensed"/>
              </a:rPr>
              <a:t> Latent Factor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907475" y="1769200"/>
            <a:ext cx="585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3305775" y="716275"/>
            <a:ext cx="585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5812325" y="1884975"/>
            <a:ext cx="585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24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