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4" name="Google Shape;26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d7914ab60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5" name="Google Shape;275;g7d7914ab60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d7914ab60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" name="Google Shape;290;g7d7914ab60_0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d7914ab60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g7d7914ab60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d7914ab60_0_2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8" name="Google Shape;318;g7d7914ab60_0_2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d7914ab60_0_1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9" name="Google Shape;329;g7d7914ab60_0_1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d7914ab60_0_2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5" name="Google Shape;345;g7d7914ab60_0_2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7d7914ab60_0_3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9" name="Google Shape;359;g7d7914ab60_0_3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2" name="Google Shape;37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d7914ab60_0_2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9" name="Google Shape;409;g7d7914ab60_0_2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3" name="Google Shape;42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0" name="Google Shape;430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7d7914ab60_0_3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1300">
                <a:solidFill>
                  <a:schemeClr val="dk1"/>
                </a:solidFill>
              </a:rPr>
              <a:t>nodesare documents and edges are citation links.</a:t>
            </a:r>
            <a:endParaRPr/>
          </a:p>
        </p:txBody>
      </p:sp>
      <p:sp>
        <p:nvSpPr>
          <p:cNvPr id="453" name="Google Shape;453;g7d7914ab60_0_3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7d7914ab60_0_3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2" name="Google Shape;462;g7d7914ab60_0_3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7d7914ab60_0_3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9" name="Google Shape;469;g7d7914ab60_0_3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7d7914ab60_0_4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7" name="Google Shape;477;g7d7914ab60_0_4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7d7914ab60_0_4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5" name="Google Shape;485;g7d7914ab60_0_4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d7914ab60_0_4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92" name="Google Shape;492;g7d7914ab60_0_4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7d7914ab60_0_4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99" name="Google Shape;499;g7d7914ab60_0_4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7d7914ab60_0_4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507" name="Google Shape;507;g7d7914ab60_0_4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7d7914ab60_0_4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514" name="Google Shape;514;g7d7914ab60_0_4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2" name="Google Shape;522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d7914ab60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7d7914ab60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d7914ab60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7d7914ab60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d7914ab60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7d7914ab60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d7914ab60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7d7914ab60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竖排标题与文本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Relationship Id="rId4" Type="http://schemas.openxmlformats.org/officeDocument/2006/relationships/image" Target="../media/image38.png"/><Relationship Id="rId5" Type="http://schemas.openxmlformats.org/officeDocument/2006/relationships/image" Target="../media/image31.png"/><Relationship Id="rId6" Type="http://schemas.openxmlformats.org/officeDocument/2006/relationships/image" Target="../media/image18.png"/><Relationship Id="rId7" Type="http://schemas.openxmlformats.org/officeDocument/2006/relationships/image" Target="../media/image28.png"/><Relationship Id="rId8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Relationship Id="rId4" Type="http://schemas.openxmlformats.org/officeDocument/2006/relationships/image" Target="../media/image38.png"/><Relationship Id="rId5" Type="http://schemas.openxmlformats.org/officeDocument/2006/relationships/image" Target="../media/image55.png"/><Relationship Id="rId6" Type="http://schemas.openxmlformats.org/officeDocument/2006/relationships/image" Target="../media/image5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Relationship Id="rId5" Type="http://schemas.openxmlformats.org/officeDocument/2006/relationships/image" Target="../media/image41.png"/><Relationship Id="rId6" Type="http://schemas.openxmlformats.org/officeDocument/2006/relationships/image" Target="../media/image35.png"/><Relationship Id="rId7" Type="http://schemas.openxmlformats.org/officeDocument/2006/relationships/image" Target="../media/image3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6.png"/><Relationship Id="rId4" Type="http://schemas.openxmlformats.org/officeDocument/2006/relationships/image" Target="../media/image42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3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9.png"/><Relationship Id="rId4" Type="http://schemas.openxmlformats.org/officeDocument/2006/relationships/image" Target="../media/image51.png"/><Relationship Id="rId5" Type="http://schemas.openxmlformats.org/officeDocument/2006/relationships/image" Target="../media/image4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vn503024@gmail.com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7.jpg"/><Relationship Id="rId7" Type="http://schemas.openxmlformats.org/officeDocument/2006/relationships/image" Target="../media/image6.jpg"/><Relationship Id="rId8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3.png"/><Relationship Id="rId4" Type="http://schemas.openxmlformats.org/officeDocument/2006/relationships/image" Target="../media/image53.png"/><Relationship Id="rId5" Type="http://schemas.openxmlformats.org/officeDocument/2006/relationships/image" Target="../media/image50.png"/><Relationship Id="rId6" Type="http://schemas.openxmlformats.org/officeDocument/2006/relationships/image" Target="../media/image45.png"/><Relationship Id="rId7" Type="http://schemas.openxmlformats.org/officeDocument/2006/relationships/image" Target="../media/image48.png"/><Relationship Id="rId8" Type="http://schemas.openxmlformats.org/officeDocument/2006/relationships/image" Target="../media/image5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3.png"/><Relationship Id="rId4" Type="http://schemas.openxmlformats.org/officeDocument/2006/relationships/image" Target="../media/image6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3.png"/><Relationship Id="rId4" Type="http://schemas.openxmlformats.org/officeDocument/2006/relationships/image" Target="../media/image6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9.png"/><Relationship Id="rId4" Type="http://schemas.openxmlformats.org/officeDocument/2006/relationships/image" Target="../media/image6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drive.google.com/file/d/1hmXl6zXIIN9NwR_ugBur5s6-lKj5KRze/view" TargetMode="External"/><Relationship Id="rId4" Type="http://schemas.openxmlformats.org/officeDocument/2006/relationships/image" Target="../media/image4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3"/>
          <p:cNvCxnSpPr/>
          <p:nvPr/>
        </p:nvCxnSpPr>
        <p:spPr>
          <a:xfrm>
            <a:off x="7018020" y="4271368"/>
            <a:ext cx="1834513" cy="0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" name="Google Shape;86;p13"/>
          <p:cNvCxnSpPr/>
          <p:nvPr/>
        </p:nvCxnSpPr>
        <p:spPr>
          <a:xfrm>
            <a:off x="4737374" y="4039130"/>
            <a:ext cx="4360543" cy="0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" name="Google Shape;87;p13"/>
          <p:cNvSpPr txBox="1"/>
          <p:nvPr/>
        </p:nvSpPr>
        <p:spPr>
          <a:xfrm>
            <a:off x="1517525" y="920525"/>
            <a:ext cx="20247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zh-TW" sz="60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</a:t>
            </a:r>
            <a:r>
              <a:rPr lang="zh-TW" sz="600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</a:t>
            </a:r>
            <a:endParaRPr b="0" i="0" sz="6000" u="none" cap="none" strike="noStrike">
              <a:solidFill>
                <a:srgbClr val="7F7F7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517525" y="1967425"/>
            <a:ext cx="7432800" cy="1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zh-TW" sz="3600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Semi-supervised classification with graph convolutional networks</a:t>
            </a:r>
            <a:endParaRPr b="0" i="0" sz="3600" u="none" cap="none" strike="noStrike">
              <a:solidFill>
                <a:srgbClr val="E0B07E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rgbClr val="E0B07E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89" name="Google Shape;89;p13"/>
          <p:cNvGrpSpPr/>
          <p:nvPr/>
        </p:nvGrpSpPr>
        <p:grpSpPr>
          <a:xfrm>
            <a:off x="1657423" y="3414317"/>
            <a:ext cx="1375887" cy="334022"/>
            <a:chOff x="2198452" y="4552546"/>
            <a:chExt cx="1721796" cy="379312"/>
          </a:xfrm>
        </p:grpSpPr>
        <p:sp>
          <p:nvSpPr>
            <p:cNvPr id="90" name="Google Shape;90;p13"/>
            <p:cNvSpPr/>
            <p:nvPr/>
          </p:nvSpPr>
          <p:spPr>
            <a:xfrm>
              <a:off x="2198452" y="4552546"/>
              <a:ext cx="1721796" cy="369650"/>
            </a:xfrm>
            <a:prstGeom prst="rect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 txBox="1"/>
            <p:nvPr/>
          </p:nvSpPr>
          <p:spPr>
            <a:xfrm>
              <a:off x="2333033" y="4562258"/>
              <a:ext cx="14517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rgbClr val="D8D8D8"/>
                  </a:solidFill>
                  <a:latin typeface="Arial"/>
                  <a:ea typeface="Arial"/>
                  <a:cs typeface="Arial"/>
                  <a:sym typeface="Arial"/>
                </a:rPr>
                <a:t>Kaka</a:t>
              </a:r>
              <a:endParaRPr b="0" i="0" sz="11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2" name="Google Shape;92;p13"/>
          <p:cNvCxnSpPr/>
          <p:nvPr/>
        </p:nvCxnSpPr>
        <p:spPr>
          <a:xfrm>
            <a:off x="1254868" y="920527"/>
            <a:ext cx="0" cy="3011880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" name="Google Shape;93;p13"/>
          <p:cNvSpPr/>
          <p:nvPr/>
        </p:nvSpPr>
        <p:spPr>
          <a:xfrm>
            <a:off x="5817152" y="3948514"/>
            <a:ext cx="546904" cy="181231"/>
          </a:xfrm>
          <a:prstGeom prst="parallelogram">
            <a:avLst>
              <a:gd fmla="val 69728" name="adj"/>
            </a:avLst>
          </a:prstGeom>
          <a:solidFill>
            <a:srgbClr val="E0B07E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8097483" y="4221185"/>
            <a:ext cx="302880" cy="100367"/>
          </a:xfrm>
          <a:prstGeom prst="parallelogram">
            <a:avLst>
              <a:gd fmla="val 69728" name="adj"/>
            </a:avLst>
          </a:prstGeom>
          <a:solidFill>
            <a:srgbClr val="7F7F7F">
              <a:alpha val="83921"/>
            </a:srgbClr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7228577" y="3749689"/>
            <a:ext cx="445438" cy="147607"/>
          </a:xfrm>
          <a:prstGeom prst="parallelogram">
            <a:avLst>
              <a:gd fmla="val 69728" name="adj"/>
            </a:avLst>
          </a:prstGeom>
          <a:solidFill>
            <a:srgbClr val="A5A5A5">
              <a:alpha val="83921"/>
            </a:srgbClr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8601035" y="3666348"/>
            <a:ext cx="251499" cy="83341"/>
          </a:xfrm>
          <a:prstGeom prst="parallelogram">
            <a:avLst>
              <a:gd fmla="val 69728" name="adj"/>
            </a:avLst>
          </a:prstGeom>
          <a:solidFill>
            <a:srgbClr val="E0B07E">
              <a:alpha val="41960"/>
            </a:srgbClr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22"/>
          <p:cNvGrpSpPr/>
          <p:nvPr/>
        </p:nvGrpSpPr>
        <p:grpSpPr>
          <a:xfrm>
            <a:off x="3937635" y="1061097"/>
            <a:ext cx="1287965" cy="115516"/>
            <a:chOff x="5250180" y="1414796"/>
            <a:chExt cx="1717287" cy="154021"/>
          </a:xfrm>
        </p:grpSpPr>
        <p:cxnSp>
          <p:nvCxnSpPr>
            <p:cNvPr id="231" name="Google Shape;231;p22"/>
            <p:cNvCxnSpPr/>
            <p:nvPr/>
          </p:nvCxnSpPr>
          <p:spPr>
            <a:xfrm>
              <a:off x="5250180" y="1414796"/>
              <a:ext cx="1717287" cy="0"/>
            </a:xfrm>
            <a:prstGeom prst="straightConnector1">
              <a:avLst/>
            </a:prstGeom>
            <a:noFill/>
            <a:ln cap="flat" cmpd="sng" w="9525">
              <a:solidFill>
                <a:srgbClr val="E1E1E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" name="Google Shape;232;p22"/>
            <p:cNvCxnSpPr/>
            <p:nvPr/>
          </p:nvCxnSpPr>
          <p:spPr>
            <a:xfrm>
              <a:off x="5328285" y="1453301"/>
              <a:ext cx="1591673" cy="0"/>
            </a:xfrm>
            <a:prstGeom prst="straightConnector1">
              <a:avLst/>
            </a:prstGeom>
            <a:noFill/>
            <a:ln cap="flat" cmpd="sng" w="9525">
              <a:solidFill>
                <a:srgbClr val="E1E1E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" name="Google Shape;233;p22"/>
            <p:cNvCxnSpPr/>
            <p:nvPr/>
          </p:nvCxnSpPr>
          <p:spPr>
            <a:xfrm>
              <a:off x="5373245" y="1491807"/>
              <a:ext cx="1499204" cy="0"/>
            </a:xfrm>
            <a:prstGeom prst="straightConnector1">
              <a:avLst/>
            </a:prstGeom>
            <a:noFill/>
            <a:ln cap="flat" cmpd="sng" w="9525">
              <a:solidFill>
                <a:srgbClr val="E1E1E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4" name="Google Shape;234;p22"/>
            <p:cNvCxnSpPr/>
            <p:nvPr/>
          </p:nvCxnSpPr>
          <p:spPr>
            <a:xfrm>
              <a:off x="5450205" y="1530312"/>
              <a:ext cx="1374735" cy="0"/>
            </a:xfrm>
            <a:prstGeom prst="straightConnector1">
              <a:avLst/>
            </a:prstGeom>
            <a:noFill/>
            <a:ln cap="flat" cmpd="sng" w="9525">
              <a:solidFill>
                <a:srgbClr val="E1E1E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5" name="Google Shape;235;p22"/>
            <p:cNvCxnSpPr/>
            <p:nvPr/>
          </p:nvCxnSpPr>
          <p:spPr>
            <a:xfrm>
              <a:off x="5508625" y="1568817"/>
              <a:ext cx="1268806" cy="0"/>
            </a:xfrm>
            <a:prstGeom prst="straightConnector1">
              <a:avLst/>
            </a:prstGeom>
            <a:noFill/>
            <a:ln cap="flat" cmpd="sng" w="9525">
              <a:solidFill>
                <a:srgbClr val="E1E1E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36" name="Google Shape;236;p22"/>
          <p:cNvGrpSpPr/>
          <p:nvPr/>
        </p:nvGrpSpPr>
        <p:grpSpPr>
          <a:xfrm>
            <a:off x="5093759" y="1209037"/>
            <a:ext cx="120389" cy="992682"/>
            <a:chOff x="6791678" y="1612049"/>
            <a:chExt cx="160519" cy="1323576"/>
          </a:xfrm>
        </p:grpSpPr>
        <p:cxnSp>
          <p:nvCxnSpPr>
            <p:cNvPr id="237" name="Google Shape;237;p22"/>
            <p:cNvCxnSpPr/>
            <p:nvPr/>
          </p:nvCxnSpPr>
          <p:spPr>
            <a:xfrm flipH="1" rot="10800000">
              <a:off x="6791678" y="1763894"/>
              <a:ext cx="6219" cy="1171731"/>
            </a:xfrm>
            <a:prstGeom prst="straightConnector1">
              <a:avLst/>
            </a:prstGeom>
            <a:noFill/>
            <a:ln cap="flat" cmpd="sng" w="9525">
              <a:solidFill>
                <a:srgbClr val="E1E1E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8" name="Google Shape;238;p22"/>
            <p:cNvCxnSpPr/>
            <p:nvPr/>
          </p:nvCxnSpPr>
          <p:spPr>
            <a:xfrm flipH="1" rot="10800000">
              <a:off x="6830348" y="1713279"/>
              <a:ext cx="6124" cy="1153705"/>
            </a:xfrm>
            <a:prstGeom prst="straightConnector1">
              <a:avLst/>
            </a:prstGeom>
            <a:noFill/>
            <a:ln cap="flat" cmpd="sng" w="9525">
              <a:solidFill>
                <a:srgbClr val="E1E1E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" name="Google Shape;239;p22"/>
            <p:cNvCxnSpPr/>
            <p:nvPr/>
          </p:nvCxnSpPr>
          <p:spPr>
            <a:xfrm flipH="1" rot="10800000">
              <a:off x="6868836" y="1662665"/>
              <a:ext cx="6211" cy="1170156"/>
            </a:xfrm>
            <a:prstGeom prst="straightConnector1">
              <a:avLst/>
            </a:prstGeom>
            <a:noFill/>
            <a:ln cap="flat" cmpd="sng" w="9525">
              <a:solidFill>
                <a:srgbClr val="E1E1E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" name="Google Shape;240;p22"/>
            <p:cNvCxnSpPr/>
            <p:nvPr/>
          </p:nvCxnSpPr>
          <p:spPr>
            <a:xfrm flipH="1" rot="10800000">
              <a:off x="6907480" y="1612049"/>
              <a:ext cx="6142" cy="1157201"/>
            </a:xfrm>
            <a:prstGeom prst="straightConnector1">
              <a:avLst/>
            </a:prstGeom>
            <a:noFill/>
            <a:ln cap="flat" cmpd="sng" w="9525">
              <a:solidFill>
                <a:srgbClr val="E1E1E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1" name="Google Shape;241;p22"/>
            <p:cNvCxnSpPr/>
            <p:nvPr/>
          </p:nvCxnSpPr>
          <p:spPr>
            <a:xfrm flipH="1" rot="10800000">
              <a:off x="6946355" y="1613701"/>
              <a:ext cx="5842" cy="1100708"/>
            </a:xfrm>
            <a:prstGeom prst="straightConnector1">
              <a:avLst/>
            </a:prstGeom>
            <a:noFill/>
            <a:ln cap="flat" cmpd="sng" w="9525">
              <a:solidFill>
                <a:srgbClr val="E1E1E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42" name="Google Shape;242;p22"/>
          <p:cNvGrpSpPr/>
          <p:nvPr/>
        </p:nvGrpSpPr>
        <p:grpSpPr>
          <a:xfrm>
            <a:off x="3937635" y="2242197"/>
            <a:ext cx="1287965" cy="115516"/>
            <a:chOff x="5250180" y="1414796"/>
            <a:chExt cx="1717287" cy="154021"/>
          </a:xfrm>
        </p:grpSpPr>
        <p:cxnSp>
          <p:nvCxnSpPr>
            <p:cNvPr id="243" name="Google Shape;243;p22"/>
            <p:cNvCxnSpPr/>
            <p:nvPr/>
          </p:nvCxnSpPr>
          <p:spPr>
            <a:xfrm>
              <a:off x="5250180" y="1414796"/>
              <a:ext cx="1717287" cy="0"/>
            </a:xfrm>
            <a:prstGeom prst="straightConnector1">
              <a:avLst/>
            </a:prstGeom>
            <a:noFill/>
            <a:ln cap="flat" cmpd="sng" w="9525">
              <a:solidFill>
                <a:srgbClr val="E1E1E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" name="Google Shape;244;p22"/>
            <p:cNvCxnSpPr/>
            <p:nvPr/>
          </p:nvCxnSpPr>
          <p:spPr>
            <a:xfrm>
              <a:off x="5328285" y="1453301"/>
              <a:ext cx="1591673" cy="0"/>
            </a:xfrm>
            <a:prstGeom prst="straightConnector1">
              <a:avLst/>
            </a:prstGeom>
            <a:noFill/>
            <a:ln cap="flat" cmpd="sng" w="9525">
              <a:solidFill>
                <a:srgbClr val="E1E1E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5" name="Google Shape;245;p22"/>
            <p:cNvCxnSpPr/>
            <p:nvPr/>
          </p:nvCxnSpPr>
          <p:spPr>
            <a:xfrm>
              <a:off x="5373245" y="1491807"/>
              <a:ext cx="1499204" cy="0"/>
            </a:xfrm>
            <a:prstGeom prst="straightConnector1">
              <a:avLst/>
            </a:prstGeom>
            <a:noFill/>
            <a:ln cap="flat" cmpd="sng" w="9525">
              <a:solidFill>
                <a:srgbClr val="E1E1E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6" name="Google Shape;246;p22"/>
            <p:cNvCxnSpPr/>
            <p:nvPr/>
          </p:nvCxnSpPr>
          <p:spPr>
            <a:xfrm>
              <a:off x="5450205" y="1530312"/>
              <a:ext cx="1374735" cy="0"/>
            </a:xfrm>
            <a:prstGeom prst="straightConnector1">
              <a:avLst/>
            </a:prstGeom>
            <a:noFill/>
            <a:ln cap="flat" cmpd="sng" w="9525">
              <a:solidFill>
                <a:srgbClr val="E1E1E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7" name="Google Shape;247;p22"/>
            <p:cNvCxnSpPr/>
            <p:nvPr/>
          </p:nvCxnSpPr>
          <p:spPr>
            <a:xfrm>
              <a:off x="5508625" y="1568817"/>
              <a:ext cx="1268806" cy="0"/>
            </a:xfrm>
            <a:prstGeom prst="straightConnector1">
              <a:avLst/>
            </a:prstGeom>
            <a:noFill/>
            <a:ln cap="flat" cmpd="sng" w="9525">
              <a:solidFill>
                <a:srgbClr val="E1E1E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48" name="Google Shape;248;p22"/>
          <p:cNvGrpSpPr/>
          <p:nvPr/>
        </p:nvGrpSpPr>
        <p:grpSpPr>
          <a:xfrm flipH="1" rot="10800000">
            <a:off x="3996214" y="3192266"/>
            <a:ext cx="1287965" cy="115516"/>
            <a:chOff x="5250180" y="1414796"/>
            <a:chExt cx="1717287" cy="154021"/>
          </a:xfrm>
        </p:grpSpPr>
        <p:cxnSp>
          <p:nvCxnSpPr>
            <p:cNvPr id="249" name="Google Shape;249;p22"/>
            <p:cNvCxnSpPr/>
            <p:nvPr/>
          </p:nvCxnSpPr>
          <p:spPr>
            <a:xfrm>
              <a:off x="5250180" y="1414796"/>
              <a:ext cx="1717287" cy="0"/>
            </a:xfrm>
            <a:prstGeom prst="straightConnector1">
              <a:avLst/>
            </a:prstGeom>
            <a:noFill/>
            <a:ln cap="flat" cmpd="sng" w="9525">
              <a:solidFill>
                <a:srgbClr val="E1E1E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0" name="Google Shape;250;p22"/>
            <p:cNvCxnSpPr/>
            <p:nvPr/>
          </p:nvCxnSpPr>
          <p:spPr>
            <a:xfrm>
              <a:off x="5328285" y="1453301"/>
              <a:ext cx="1591673" cy="0"/>
            </a:xfrm>
            <a:prstGeom prst="straightConnector1">
              <a:avLst/>
            </a:prstGeom>
            <a:noFill/>
            <a:ln cap="flat" cmpd="sng" w="9525">
              <a:solidFill>
                <a:srgbClr val="E1E1E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1" name="Google Shape;251;p22"/>
            <p:cNvCxnSpPr/>
            <p:nvPr/>
          </p:nvCxnSpPr>
          <p:spPr>
            <a:xfrm>
              <a:off x="5373245" y="1491807"/>
              <a:ext cx="1499204" cy="0"/>
            </a:xfrm>
            <a:prstGeom prst="straightConnector1">
              <a:avLst/>
            </a:prstGeom>
            <a:noFill/>
            <a:ln cap="flat" cmpd="sng" w="9525">
              <a:solidFill>
                <a:srgbClr val="E1E1E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2" name="Google Shape;252;p22"/>
            <p:cNvCxnSpPr/>
            <p:nvPr/>
          </p:nvCxnSpPr>
          <p:spPr>
            <a:xfrm>
              <a:off x="5450205" y="1530312"/>
              <a:ext cx="1374735" cy="0"/>
            </a:xfrm>
            <a:prstGeom prst="straightConnector1">
              <a:avLst/>
            </a:prstGeom>
            <a:noFill/>
            <a:ln cap="flat" cmpd="sng" w="9525">
              <a:solidFill>
                <a:srgbClr val="E1E1E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3" name="Google Shape;253;p22"/>
            <p:cNvCxnSpPr/>
            <p:nvPr/>
          </p:nvCxnSpPr>
          <p:spPr>
            <a:xfrm>
              <a:off x="5508625" y="1568817"/>
              <a:ext cx="1268806" cy="0"/>
            </a:xfrm>
            <a:prstGeom prst="straightConnector1">
              <a:avLst/>
            </a:prstGeom>
            <a:noFill/>
            <a:ln cap="flat" cmpd="sng" w="9525">
              <a:solidFill>
                <a:srgbClr val="E1E1E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54" name="Google Shape;254;p22"/>
          <p:cNvGrpSpPr/>
          <p:nvPr/>
        </p:nvGrpSpPr>
        <p:grpSpPr>
          <a:xfrm flipH="1">
            <a:off x="3955917" y="2271076"/>
            <a:ext cx="120389" cy="992682"/>
            <a:chOff x="6791678" y="1612049"/>
            <a:chExt cx="160519" cy="1323576"/>
          </a:xfrm>
        </p:grpSpPr>
        <p:cxnSp>
          <p:nvCxnSpPr>
            <p:cNvPr id="255" name="Google Shape;255;p22"/>
            <p:cNvCxnSpPr/>
            <p:nvPr/>
          </p:nvCxnSpPr>
          <p:spPr>
            <a:xfrm flipH="1" rot="10800000">
              <a:off x="6791678" y="1763894"/>
              <a:ext cx="6219" cy="1171731"/>
            </a:xfrm>
            <a:prstGeom prst="straightConnector1">
              <a:avLst/>
            </a:prstGeom>
            <a:noFill/>
            <a:ln cap="flat" cmpd="sng" w="9525">
              <a:solidFill>
                <a:srgbClr val="E1E1E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6" name="Google Shape;256;p22"/>
            <p:cNvCxnSpPr/>
            <p:nvPr/>
          </p:nvCxnSpPr>
          <p:spPr>
            <a:xfrm flipH="1" rot="10800000">
              <a:off x="6830348" y="1713279"/>
              <a:ext cx="6124" cy="1153705"/>
            </a:xfrm>
            <a:prstGeom prst="straightConnector1">
              <a:avLst/>
            </a:prstGeom>
            <a:noFill/>
            <a:ln cap="flat" cmpd="sng" w="9525">
              <a:solidFill>
                <a:srgbClr val="E1E1E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7" name="Google Shape;257;p22"/>
            <p:cNvCxnSpPr/>
            <p:nvPr/>
          </p:nvCxnSpPr>
          <p:spPr>
            <a:xfrm flipH="1" rot="10800000">
              <a:off x="6868836" y="1662665"/>
              <a:ext cx="6211" cy="1170156"/>
            </a:xfrm>
            <a:prstGeom prst="straightConnector1">
              <a:avLst/>
            </a:prstGeom>
            <a:noFill/>
            <a:ln cap="flat" cmpd="sng" w="9525">
              <a:solidFill>
                <a:srgbClr val="E1E1E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" name="Google Shape;258;p22"/>
            <p:cNvCxnSpPr/>
            <p:nvPr/>
          </p:nvCxnSpPr>
          <p:spPr>
            <a:xfrm flipH="1" rot="10800000">
              <a:off x="6907480" y="1612049"/>
              <a:ext cx="6142" cy="1157201"/>
            </a:xfrm>
            <a:prstGeom prst="straightConnector1">
              <a:avLst/>
            </a:prstGeom>
            <a:noFill/>
            <a:ln cap="flat" cmpd="sng" w="9525">
              <a:solidFill>
                <a:srgbClr val="E1E1E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" name="Google Shape;259;p22"/>
            <p:cNvCxnSpPr/>
            <p:nvPr/>
          </p:nvCxnSpPr>
          <p:spPr>
            <a:xfrm flipH="1" rot="10800000">
              <a:off x="6946355" y="1613701"/>
              <a:ext cx="5842" cy="1100708"/>
            </a:xfrm>
            <a:prstGeom prst="straightConnector1">
              <a:avLst/>
            </a:prstGeom>
            <a:noFill/>
            <a:ln cap="flat" cmpd="sng" w="9525">
              <a:solidFill>
                <a:srgbClr val="E1E1E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60" name="Google Shape;260;p22"/>
          <p:cNvSpPr txBox="1"/>
          <p:nvPr/>
        </p:nvSpPr>
        <p:spPr>
          <a:xfrm>
            <a:off x="2418450" y="3758900"/>
            <a:ext cx="4326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zh-TW" sz="1800">
                <a:solidFill>
                  <a:srgbClr val="E0B07E"/>
                </a:solidFill>
              </a:rPr>
              <a:t>Fast Approximate Convolution of Graphs</a:t>
            </a:r>
            <a:endParaRPr b="0" i="0" sz="1800" u="none" cap="none" strike="noStrike">
              <a:solidFill>
                <a:srgbClr val="E0B07E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61" name="Google Shape;261;p22"/>
          <p:cNvCxnSpPr/>
          <p:nvPr/>
        </p:nvCxnSpPr>
        <p:spPr>
          <a:xfrm>
            <a:off x="3814378" y="4163557"/>
            <a:ext cx="1629545" cy="773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Google Shape;266;p23"/>
          <p:cNvCxnSpPr/>
          <p:nvPr/>
        </p:nvCxnSpPr>
        <p:spPr>
          <a:xfrm>
            <a:off x="235619" y="475477"/>
            <a:ext cx="1760822" cy="0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7" name="Google Shape;267;p23"/>
          <p:cNvSpPr txBox="1"/>
          <p:nvPr/>
        </p:nvSpPr>
        <p:spPr>
          <a:xfrm>
            <a:off x="33750" y="129225"/>
            <a:ext cx="5041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02 </a:t>
            </a:r>
            <a:r>
              <a:rPr b="0" i="0" lang="zh-TW" sz="1800" u="none" cap="none" strike="noStrike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lang="zh-TW" sz="1800">
                <a:solidFill>
                  <a:srgbClr val="E0B07E"/>
                </a:solidFill>
              </a:rPr>
              <a:t>Fast Approximate Convolution of Graphs</a:t>
            </a:r>
            <a:endParaRPr b="0" i="0" sz="1800" u="none" cap="none" strike="noStrike">
              <a:solidFill>
                <a:srgbClr val="E0B07E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8" name="Google Shape;268;p23"/>
          <p:cNvSpPr txBox="1"/>
          <p:nvPr/>
        </p:nvSpPr>
        <p:spPr>
          <a:xfrm>
            <a:off x="578375" y="798725"/>
            <a:ext cx="7945800" cy="3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zh-TW">
                <a:solidFill>
                  <a:srgbClr val="FFFFFF"/>
                </a:solidFill>
              </a:rPr>
              <a:t>Layer-wise propagation rule for a multi-layer GCN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zh-TW">
                <a:solidFill>
                  <a:srgbClr val="FFFFFF"/>
                </a:solidFill>
              </a:rPr>
              <a:t>A: adjacency matrix</a:t>
            </a:r>
            <a:endParaRPr>
              <a:solidFill>
                <a:srgbClr val="FFFFFF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zh-TW">
                <a:solidFill>
                  <a:srgbClr val="FFFFFF"/>
                </a:solidFill>
              </a:rPr>
              <a:t>I_N: identity matrix (self-connections).</a:t>
            </a:r>
            <a:endParaRPr>
              <a:solidFill>
                <a:srgbClr val="FFFFFF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zh-TW">
                <a:solidFill>
                  <a:srgbClr val="FFFFFF"/>
                </a:solidFill>
              </a:rPr>
              <a:t>W(l): layer-specific trainable weight matrix.</a:t>
            </a:r>
            <a:endParaRPr>
              <a:solidFill>
                <a:srgbClr val="FFFFFF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zh-TW">
                <a:solidFill>
                  <a:srgbClr val="FFFFFF"/>
                </a:solidFill>
              </a:rPr>
              <a:t>𝝈 : activation function, such as ReLU().</a:t>
            </a:r>
            <a:endParaRPr>
              <a:solidFill>
                <a:srgbClr val="FFFFFF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zh-TW">
                <a:solidFill>
                  <a:srgbClr val="FFFFFF"/>
                </a:solidFill>
              </a:rPr>
              <a:t>H(l): the matrix of activations in the l_th layer.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69" name="Google Shape;2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575" y="1264875"/>
            <a:ext cx="481965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1013" y="2275213"/>
            <a:ext cx="1747735" cy="4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3"/>
          <p:cNvPicPr preferRelativeResize="0"/>
          <p:nvPr/>
        </p:nvPicPr>
        <p:blipFill rotWithShape="1">
          <a:blip r:embed="rId5">
            <a:alphaModFix/>
          </a:blip>
          <a:srcRect b="16541" l="0" r="0" t="0"/>
          <a:stretch/>
        </p:blipFill>
        <p:spPr>
          <a:xfrm>
            <a:off x="6106250" y="2971550"/>
            <a:ext cx="1737250" cy="41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6263" y="3659425"/>
            <a:ext cx="1737250" cy="475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7" name="Google Shape;277;p24"/>
          <p:cNvCxnSpPr/>
          <p:nvPr/>
        </p:nvCxnSpPr>
        <p:spPr>
          <a:xfrm>
            <a:off x="235619" y="475477"/>
            <a:ext cx="1760700" cy="0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8" name="Google Shape;278;p24"/>
          <p:cNvSpPr txBox="1"/>
          <p:nvPr/>
        </p:nvSpPr>
        <p:spPr>
          <a:xfrm>
            <a:off x="33750" y="129225"/>
            <a:ext cx="5041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02 </a:t>
            </a:r>
            <a:r>
              <a:rPr b="0" i="0" lang="zh-TW" sz="1800" u="none" cap="none" strike="noStrike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lang="zh-TW" sz="1800">
                <a:solidFill>
                  <a:srgbClr val="E0B07E"/>
                </a:solidFill>
              </a:rPr>
              <a:t>Fast Approximate Convolution of Graphs</a:t>
            </a:r>
            <a:endParaRPr b="0" i="0" sz="1800" u="none" cap="none" strike="noStrike">
              <a:solidFill>
                <a:srgbClr val="E0B07E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9" name="Google Shape;279;p24"/>
          <p:cNvSpPr txBox="1"/>
          <p:nvPr/>
        </p:nvSpPr>
        <p:spPr>
          <a:xfrm>
            <a:off x="578375" y="798725"/>
            <a:ext cx="7945800" cy="3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EA9999"/>
                </a:solidFill>
              </a:rPr>
              <a:t>Spectral Graph Convolution</a:t>
            </a:r>
            <a:endParaRPr b="1" sz="1800">
              <a:solidFill>
                <a:srgbClr val="EA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</a:rPr>
              <a:t>We consider spectral convolution on graph defined as the multiplication of a signal x with a filter </a:t>
            </a:r>
            <a:r>
              <a:rPr lang="zh-TW">
                <a:highlight>
                  <a:srgbClr val="F6B26B"/>
                </a:highlight>
              </a:rPr>
              <a:t>𝑔𝜃 = 𝑑𝑖𝑎𝑔(𝜃)</a:t>
            </a:r>
            <a:r>
              <a:rPr lang="zh-TW">
                <a:solidFill>
                  <a:srgbClr val="FFFFFF"/>
                </a:solidFill>
              </a:rPr>
              <a:t> parameterized by 𝝷 in the Fourier domain: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400"/>
              <a:buChar char="-"/>
            </a:pPr>
            <a:r>
              <a:rPr b="1" lang="zh-TW">
                <a:solidFill>
                  <a:srgbClr val="A4C2F4"/>
                </a:solidFill>
              </a:rPr>
              <a:t>First Generartion GCN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80" name="Google Shape;280;p24"/>
          <p:cNvPicPr preferRelativeResize="0"/>
          <p:nvPr/>
        </p:nvPicPr>
        <p:blipFill rotWithShape="1">
          <a:blip r:embed="rId3">
            <a:alphaModFix/>
          </a:blip>
          <a:srcRect b="14434" l="3493" r="2592" t="0"/>
          <a:stretch/>
        </p:blipFill>
        <p:spPr>
          <a:xfrm>
            <a:off x="1132500" y="2262550"/>
            <a:ext cx="279535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4"/>
          <p:cNvSpPr txBox="1"/>
          <p:nvPr/>
        </p:nvSpPr>
        <p:spPr>
          <a:xfrm>
            <a:off x="1132500" y="3043400"/>
            <a:ext cx="33165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U: the matrix of eigenvectors of the </a:t>
            </a:r>
            <a:r>
              <a:rPr lang="zh-TW">
                <a:solidFill>
                  <a:srgbClr val="93C47D"/>
                </a:solidFill>
              </a:rPr>
              <a:t>normalized graph Laplacian</a:t>
            </a:r>
            <a:r>
              <a:rPr lang="zh-TW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Λ: diagonal matrix of its eigenvalues.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U^T · x : graph Fourier transform of x.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82" name="Google Shape;282;p24"/>
          <p:cNvGrpSpPr/>
          <p:nvPr/>
        </p:nvGrpSpPr>
        <p:grpSpPr>
          <a:xfrm>
            <a:off x="6154748" y="3466388"/>
            <a:ext cx="2286599" cy="1394178"/>
            <a:chOff x="5368300" y="3580925"/>
            <a:chExt cx="1993200" cy="1170300"/>
          </a:xfrm>
        </p:grpSpPr>
        <p:sp>
          <p:nvSpPr>
            <p:cNvPr id="283" name="Google Shape;283;p24"/>
            <p:cNvSpPr txBox="1"/>
            <p:nvPr/>
          </p:nvSpPr>
          <p:spPr>
            <a:xfrm>
              <a:off x="5368300" y="3580925"/>
              <a:ext cx="1993200" cy="11703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Compute </a:t>
              </a:r>
              <a:r>
                <a:rPr b="1" lang="zh-TW"/>
                <a:t>complexity: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84" name="Google Shape;284;p24"/>
            <p:cNvPicPr preferRelativeResize="0"/>
            <p:nvPr/>
          </p:nvPicPr>
          <p:blipFill rotWithShape="1">
            <a:blip r:embed="rId4">
              <a:alphaModFix/>
            </a:blip>
            <a:srcRect b="0" l="0" r="0" t="15618"/>
            <a:stretch/>
          </p:blipFill>
          <p:spPr>
            <a:xfrm>
              <a:off x="5664475" y="4083075"/>
              <a:ext cx="1400825" cy="4815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5" name="Google Shape;28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9000" y="2276475"/>
            <a:ext cx="485775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4"/>
          <p:cNvSpPr/>
          <p:nvPr/>
        </p:nvSpPr>
        <p:spPr>
          <a:xfrm>
            <a:off x="1195875" y="4423400"/>
            <a:ext cx="591600" cy="23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4"/>
          <p:cNvSpPr txBox="1"/>
          <p:nvPr/>
        </p:nvSpPr>
        <p:spPr>
          <a:xfrm>
            <a:off x="1980250" y="4168150"/>
            <a:ext cx="27954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FFFF"/>
                </a:solidFill>
              </a:rPr>
              <a:t>we can understand </a:t>
            </a:r>
            <a:r>
              <a:rPr lang="zh-TW">
                <a:solidFill>
                  <a:srgbClr val="FFFFFF"/>
                </a:solidFill>
              </a:rPr>
              <a:t>𝑔𝜃 as a function of the eigenvalues of L, i.e. 𝑔𝜃(Λ) 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2" name="Google Shape;292;p25"/>
          <p:cNvCxnSpPr/>
          <p:nvPr/>
        </p:nvCxnSpPr>
        <p:spPr>
          <a:xfrm>
            <a:off x="235619" y="475477"/>
            <a:ext cx="1760700" cy="0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3" name="Google Shape;293;p25"/>
          <p:cNvSpPr txBox="1"/>
          <p:nvPr/>
        </p:nvSpPr>
        <p:spPr>
          <a:xfrm>
            <a:off x="33750" y="129225"/>
            <a:ext cx="5041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02 </a:t>
            </a:r>
            <a:r>
              <a:rPr b="0" i="0" lang="zh-TW" sz="1800" u="none" cap="none" strike="noStrike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lang="zh-TW" sz="1800">
                <a:solidFill>
                  <a:srgbClr val="E0B07E"/>
                </a:solidFill>
              </a:rPr>
              <a:t>Fast Approximate Convolution of Graphs</a:t>
            </a:r>
            <a:endParaRPr b="0" i="0" sz="1800" u="none" cap="none" strike="noStrike">
              <a:solidFill>
                <a:srgbClr val="E0B07E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4" name="Google Shape;294;p25"/>
          <p:cNvSpPr txBox="1"/>
          <p:nvPr/>
        </p:nvSpPr>
        <p:spPr>
          <a:xfrm>
            <a:off x="578375" y="798725"/>
            <a:ext cx="7945800" cy="3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EA9999"/>
                </a:solidFill>
              </a:rPr>
              <a:t>Spectral Graph Convolution</a:t>
            </a:r>
            <a:r>
              <a:rPr b="1" lang="zh-TW" sz="1800">
                <a:solidFill>
                  <a:srgbClr val="F6B26B"/>
                </a:solidFill>
              </a:rPr>
              <a:t>	</a:t>
            </a:r>
            <a:endParaRPr b="1" sz="1800">
              <a:solidFill>
                <a:srgbClr val="F6B26B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400"/>
              <a:buChar char="-"/>
            </a:pPr>
            <a:r>
              <a:rPr lang="zh-TW">
                <a:solidFill>
                  <a:srgbClr val="FFFFFF"/>
                </a:solidFill>
              </a:rPr>
              <a:t>𝑔𝜃(Λ) can be well-approximated by a truncated expansion in terms of </a:t>
            </a:r>
            <a:r>
              <a:rPr b="1" lang="zh-TW">
                <a:solidFill>
                  <a:srgbClr val="B6D7A8"/>
                </a:solidFill>
              </a:rPr>
              <a:t>Chebyshev polynomials</a:t>
            </a:r>
            <a:r>
              <a:rPr lang="zh-TW">
                <a:solidFill>
                  <a:srgbClr val="B6D7A8"/>
                </a:solidFill>
              </a:rPr>
              <a:t> </a:t>
            </a:r>
            <a:r>
              <a:rPr lang="zh-TW">
                <a:solidFill>
                  <a:srgbClr val="FFFFFF"/>
                </a:solidFill>
              </a:rPr>
              <a:t>T</a:t>
            </a:r>
            <a:r>
              <a:rPr lang="zh-TW" sz="1000">
                <a:solidFill>
                  <a:srgbClr val="FFFFFF"/>
                </a:solidFill>
              </a:rPr>
              <a:t>k</a:t>
            </a:r>
            <a:r>
              <a:rPr lang="zh-TW">
                <a:solidFill>
                  <a:srgbClr val="FFFFFF"/>
                </a:solidFill>
              </a:rPr>
              <a:t>(x) up to K</a:t>
            </a:r>
            <a:r>
              <a:rPr lang="zh-TW" sz="1000">
                <a:solidFill>
                  <a:srgbClr val="FFFFFF"/>
                </a:solidFill>
              </a:rPr>
              <a:t>th </a:t>
            </a:r>
            <a:r>
              <a:rPr lang="zh-TW">
                <a:solidFill>
                  <a:srgbClr val="FFFFFF"/>
                </a:solidFill>
              </a:rPr>
              <a:t>order:</a:t>
            </a:r>
            <a:endParaRPr b="1">
              <a:solidFill>
                <a:srgbClr val="A4C2F4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5" name="Google Shape;295;p25"/>
          <p:cNvSpPr txBox="1"/>
          <p:nvPr/>
        </p:nvSpPr>
        <p:spPr>
          <a:xfrm>
            <a:off x="4572000" y="3435600"/>
            <a:ext cx="38190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zh-TW">
                <a:solidFill>
                  <a:srgbClr val="FFFFFF"/>
                </a:solidFill>
              </a:rPr>
              <a:t>λmax: the largest eigenvalue of L.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zh-TW" sz="1300">
                <a:solidFill>
                  <a:srgbClr val="FFFFFF"/>
                </a:solidFill>
              </a:rPr>
              <a:t>theta: vector of Chebyshev coefficients.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96" name="Google Shape;2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425" y="1823575"/>
            <a:ext cx="31623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5"/>
          <p:cNvPicPr preferRelativeResize="0"/>
          <p:nvPr/>
        </p:nvPicPr>
        <p:blipFill rotWithShape="1">
          <a:blip r:embed="rId4">
            <a:alphaModFix/>
          </a:blip>
          <a:srcRect b="8976" l="0" r="0" t="15778"/>
          <a:stretch/>
        </p:blipFill>
        <p:spPr>
          <a:xfrm>
            <a:off x="4724409" y="1856875"/>
            <a:ext cx="2992516" cy="6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400" y="2687425"/>
            <a:ext cx="1405787" cy="4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6586" y="3435600"/>
            <a:ext cx="3117977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" name="Google Shape;304;p26"/>
          <p:cNvCxnSpPr/>
          <p:nvPr/>
        </p:nvCxnSpPr>
        <p:spPr>
          <a:xfrm>
            <a:off x="235619" y="475477"/>
            <a:ext cx="1760700" cy="0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5" name="Google Shape;305;p26"/>
          <p:cNvSpPr txBox="1"/>
          <p:nvPr/>
        </p:nvSpPr>
        <p:spPr>
          <a:xfrm>
            <a:off x="33750" y="129225"/>
            <a:ext cx="5041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02 </a:t>
            </a:r>
            <a:r>
              <a:rPr b="0" i="0" lang="zh-TW" sz="1800" u="none" cap="none" strike="noStrike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lang="zh-TW" sz="1800">
                <a:solidFill>
                  <a:srgbClr val="E0B07E"/>
                </a:solidFill>
              </a:rPr>
              <a:t>Fast Approximate Convolution of Graphs</a:t>
            </a:r>
            <a:endParaRPr b="0" i="0" sz="1800" u="none" cap="none" strike="noStrike">
              <a:solidFill>
                <a:srgbClr val="E0B07E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6" name="Google Shape;306;p26"/>
          <p:cNvSpPr txBox="1"/>
          <p:nvPr/>
        </p:nvSpPr>
        <p:spPr>
          <a:xfrm>
            <a:off x="578375" y="798725"/>
            <a:ext cx="7945800" cy="3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EA9999"/>
                </a:solidFill>
              </a:rPr>
              <a:t>Spectral Graph Convolution</a:t>
            </a:r>
            <a:r>
              <a:rPr b="1" lang="zh-TW" sz="1800">
                <a:solidFill>
                  <a:srgbClr val="F6B26B"/>
                </a:solidFill>
              </a:rPr>
              <a:t>	</a:t>
            </a:r>
            <a:endParaRPr b="1" sz="1800">
              <a:solidFill>
                <a:srgbClr val="F6B26B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400"/>
              <a:buChar char="-"/>
            </a:pPr>
            <a:r>
              <a:rPr b="1" lang="zh-TW">
                <a:solidFill>
                  <a:srgbClr val="A4C2F4"/>
                </a:solidFill>
              </a:rPr>
              <a:t>Second Generartion GCN (ChebNet)</a:t>
            </a:r>
            <a:endParaRPr b="1">
              <a:solidFill>
                <a:srgbClr val="A4C2F4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Going back to our definition of a convolution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of a signal x with a filter gθ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07" name="Google Shape;307;p26"/>
          <p:cNvPicPr preferRelativeResize="0"/>
          <p:nvPr/>
        </p:nvPicPr>
        <p:blipFill rotWithShape="1">
          <a:blip r:embed="rId3">
            <a:alphaModFix/>
          </a:blip>
          <a:srcRect b="0" l="0" r="6507" t="0"/>
          <a:stretch/>
        </p:blipFill>
        <p:spPr>
          <a:xfrm>
            <a:off x="1144425" y="2076450"/>
            <a:ext cx="3007845" cy="89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4425" y="2971100"/>
            <a:ext cx="1875874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3650" y="1560271"/>
            <a:ext cx="2189100" cy="2332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6"/>
          <p:cNvPicPr preferRelativeResize="0"/>
          <p:nvPr/>
        </p:nvPicPr>
        <p:blipFill rotWithShape="1">
          <a:blip r:embed="rId6">
            <a:alphaModFix/>
          </a:blip>
          <a:srcRect b="14434" l="3493" r="2592" t="0"/>
          <a:stretch/>
        </p:blipFill>
        <p:spPr>
          <a:xfrm>
            <a:off x="5433650" y="116175"/>
            <a:ext cx="2189100" cy="46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33650" y="687200"/>
            <a:ext cx="1946700" cy="71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6"/>
          <p:cNvSpPr txBox="1"/>
          <p:nvPr/>
        </p:nvSpPr>
        <p:spPr>
          <a:xfrm>
            <a:off x="1144425" y="3576650"/>
            <a:ext cx="4243500" cy="11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Note that this expression is now </a:t>
            </a:r>
            <a:r>
              <a:rPr lang="zh-TW">
                <a:solidFill>
                  <a:srgbClr val="93C47D"/>
                </a:solidFill>
              </a:rPr>
              <a:t>K-localized</a:t>
            </a:r>
            <a:r>
              <a:rPr lang="zh-TW">
                <a:solidFill>
                  <a:srgbClr val="FFFFFF"/>
                </a:solidFill>
              </a:rPr>
              <a:t> since it is a K</a:t>
            </a:r>
            <a:r>
              <a:rPr lang="zh-TW" sz="1000">
                <a:solidFill>
                  <a:srgbClr val="FFFFFF"/>
                </a:solidFill>
              </a:rPr>
              <a:t>th</a:t>
            </a:r>
            <a:r>
              <a:rPr lang="zh-TW">
                <a:solidFill>
                  <a:srgbClr val="FFFFFF"/>
                </a:solidFill>
              </a:rPr>
              <a:t>-order polynomial in the Laplacian, i.e. it </a:t>
            </a:r>
            <a:r>
              <a:rPr lang="zh-TW">
                <a:solidFill>
                  <a:srgbClr val="CC0000"/>
                </a:solidFill>
              </a:rPr>
              <a:t>depends only on nodes that are at maximum K steps away from the center node </a:t>
            </a:r>
            <a:r>
              <a:rPr lang="zh-TW">
                <a:solidFill>
                  <a:srgbClr val="FFFFFF"/>
                </a:solidFill>
              </a:rPr>
              <a:t>(</a:t>
            </a:r>
            <a:r>
              <a:rPr lang="zh-TW">
                <a:solidFill>
                  <a:srgbClr val="93C47D"/>
                </a:solidFill>
              </a:rPr>
              <a:t>K</a:t>
            </a:r>
            <a:r>
              <a:rPr lang="zh-TW" sz="1000">
                <a:solidFill>
                  <a:srgbClr val="93C47D"/>
                </a:solidFill>
              </a:rPr>
              <a:t>th</a:t>
            </a:r>
            <a:r>
              <a:rPr lang="zh-TW">
                <a:solidFill>
                  <a:srgbClr val="93C47D"/>
                </a:solidFill>
              </a:rPr>
              <a:t>-order neighborhood</a:t>
            </a:r>
            <a:r>
              <a:rPr lang="zh-TW">
                <a:solidFill>
                  <a:srgbClr val="FFFFFF"/>
                </a:solidFill>
              </a:rPr>
              <a:t>).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13" name="Google Shape;313;p26"/>
          <p:cNvGrpSpPr/>
          <p:nvPr/>
        </p:nvGrpSpPr>
        <p:grpSpPr>
          <a:xfrm>
            <a:off x="5433650" y="3974600"/>
            <a:ext cx="2690700" cy="1077600"/>
            <a:chOff x="5433650" y="3974600"/>
            <a:chExt cx="2690700" cy="1077600"/>
          </a:xfrm>
        </p:grpSpPr>
        <p:sp>
          <p:nvSpPr>
            <p:cNvPr id="314" name="Google Shape;314;p26"/>
            <p:cNvSpPr txBox="1"/>
            <p:nvPr/>
          </p:nvSpPr>
          <p:spPr>
            <a:xfrm>
              <a:off x="5433650" y="3974600"/>
              <a:ext cx="2690700" cy="10776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Compute complexity: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15" name="Google Shape;315;p2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576325" y="4481550"/>
              <a:ext cx="1216450" cy="4407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0" name="Google Shape;320;p27"/>
          <p:cNvCxnSpPr/>
          <p:nvPr/>
        </p:nvCxnSpPr>
        <p:spPr>
          <a:xfrm>
            <a:off x="235619" y="475477"/>
            <a:ext cx="1760700" cy="0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1" name="Google Shape;321;p27"/>
          <p:cNvSpPr txBox="1"/>
          <p:nvPr/>
        </p:nvSpPr>
        <p:spPr>
          <a:xfrm>
            <a:off x="33750" y="129225"/>
            <a:ext cx="5041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02 </a:t>
            </a:r>
            <a:r>
              <a:rPr b="0" i="0" lang="zh-TW" sz="1800" u="none" cap="none" strike="noStrike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lang="zh-TW" sz="1800">
                <a:solidFill>
                  <a:srgbClr val="E0B07E"/>
                </a:solidFill>
              </a:rPr>
              <a:t>Fast Approximate Convolution of Graphs</a:t>
            </a:r>
            <a:endParaRPr b="0" i="0" sz="1800" u="none" cap="none" strike="noStrike">
              <a:solidFill>
                <a:srgbClr val="E0B07E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2" name="Google Shape;322;p27"/>
          <p:cNvSpPr txBox="1"/>
          <p:nvPr/>
        </p:nvSpPr>
        <p:spPr>
          <a:xfrm>
            <a:off x="578375" y="798725"/>
            <a:ext cx="7945800" cy="3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EA9999"/>
                </a:solidFill>
              </a:rPr>
              <a:t>Spectral Graph Convolution</a:t>
            </a:r>
            <a:r>
              <a:rPr b="1" lang="zh-TW" sz="1800">
                <a:solidFill>
                  <a:srgbClr val="F6B26B"/>
                </a:solidFill>
              </a:rPr>
              <a:t>	</a:t>
            </a:r>
            <a:endParaRPr b="1" sz="1800">
              <a:solidFill>
                <a:srgbClr val="F6B26B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400"/>
              <a:buChar char="-"/>
            </a:pPr>
            <a:r>
              <a:rPr b="1" lang="zh-TW">
                <a:solidFill>
                  <a:srgbClr val="A4C2F4"/>
                </a:solidFill>
              </a:rPr>
              <a:t>Second Generartion GCN (ChebNet)</a:t>
            </a:r>
            <a:endParaRPr b="1">
              <a:solidFill>
                <a:srgbClr val="A4C2F4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Going back to our definition of a convolution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of a signal x with a filter gθ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23" name="Google Shape;323;p27"/>
          <p:cNvPicPr preferRelativeResize="0"/>
          <p:nvPr/>
        </p:nvPicPr>
        <p:blipFill rotWithShape="1">
          <a:blip r:embed="rId3">
            <a:alphaModFix/>
          </a:blip>
          <a:srcRect b="0" l="0" r="6507" t="0"/>
          <a:stretch/>
        </p:blipFill>
        <p:spPr>
          <a:xfrm>
            <a:off x="1144425" y="2076450"/>
            <a:ext cx="3007845" cy="89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4425" y="2971100"/>
            <a:ext cx="1875874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1975" y="1886043"/>
            <a:ext cx="4572002" cy="1275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1966" y="3420425"/>
            <a:ext cx="4572021" cy="10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1" name="Google Shape;331;p28"/>
          <p:cNvCxnSpPr/>
          <p:nvPr/>
        </p:nvCxnSpPr>
        <p:spPr>
          <a:xfrm>
            <a:off x="235619" y="475477"/>
            <a:ext cx="1760700" cy="0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2" name="Google Shape;332;p28"/>
          <p:cNvSpPr txBox="1"/>
          <p:nvPr/>
        </p:nvSpPr>
        <p:spPr>
          <a:xfrm>
            <a:off x="33750" y="129225"/>
            <a:ext cx="5041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02 </a:t>
            </a:r>
            <a:r>
              <a:rPr b="0" i="0" lang="zh-TW" sz="1800" u="none" cap="none" strike="noStrike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lang="zh-TW" sz="1800">
                <a:solidFill>
                  <a:srgbClr val="E0B07E"/>
                </a:solidFill>
              </a:rPr>
              <a:t>Fast Approximate Convolution of Graphs</a:t>
            </a:r>
            <a:endParaRPr b="0" i="0" sz="1800" u="none" cap="none" strike="noStrike">
              <a:solidFill>
                <a:srgbClr val="E0B07E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3" name="Google Shape;333;p28"/>
          <p:cNvSpPr txBox="1"/>
          <p:nvPr/>
        </p:nvSpPr>
        <p:spPr>
          <a:xfrm>
            <a:off x="578375" y="798725"/>
            <a:ext cx="7945800" cy="3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EA9999"/>
                </a:solidFill>
              </a:rPr>
              <a:t>Layer-Wise Linear Model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400"/>
              <a:buChar char="-"/>
            </a:pPr>
            <a:r>
              <a:rPr b="1" lang="zh-TW">
                <a:solidFill>
                  <a:srgbClr val="A4C2F4"/>
                </a:solidFill>
              </a:rPr>
              <a:t>Third Generartion GCN (First order of ChebNet)</a:t>
            </a:r>
            <a:endParaRPr b="1">
              <a:solidFill>
                <a:srgbClr val="A4C2F4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limited the layer-wise convolution operation to</a:t>
            </a:r>
            <a:r>
              <a:rPr lang="zh-TW">
                <a:solidFill>
                  <a:srgbClr val="B6D7A8"/>
                </a:solidFill>
              </a:rPr>
              <a:t> </a:t>
            </a:r>
            <a:r>
              <a:rPr lang="zh-TW">
                <a:solidFill>
                  <a:srgbClr val="93C47D"/>
                </a:solidFill>
              </a:rPr>
              <a:t>K = 1 (function becomes linear) </a:t>
            </a:r>
            <a:r>
              <a:rPr lang="zh-TW">
                <a:solidFill>
                  <a:srgbClr val="FFFFFF"/>
                </a:solidFill>
              </a:rPr>
              <a:t>and</a:t>
            </a:r>
            <a:r>
              <a:rPr lang="zh-TW">
                <a:solidFill>
                  <a:srgbClr val="B6D7A8"/>
                </a:solidFill>
              </a:rPr>
              <a:t> </a:t>
            </a:r>
            <a:r>
              <a:rPr lang="zh-TW">
                <a:solidFill>
                  <a:srgbClr val="93C47D"/>
                </a:solidFill>
              </a:rPr>
              <a:t>λmax≈2</a:t>
            </a:r>
            <a:endParaRPr b="1">
              <a:solidFill>
                <a:srgbClr val="93C47D"/>
              </a:solidFill>
            </a:endParaRPr>
          </a:p>
        </p:txBody>
      </p:sp>
      <p:pic>
        <p:nvPicPr>
          <p:cNvPr id="334" name="Google Shape;334;p28"/>
          <p:cNvPicPr preferRelativeResize="0"/>
          <p:nvPr/>
        </p:nvPicPr>
        <p:blipFill rotWithShape="1">
          <a:blip r:embed="rId3">
            <a:alphaModFix/>
          </a:blip>
          <a:srcRect b="0" l="0" r="1244" t="0"/>
          <a:stretch/>
        </p:blipFill>
        <p:spPr>
          <a:xfrm>
            <a:off x="1093475" y="2969900"/>
            <a:ext cx="7600474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3475" y="1771650"/>
            <a:ext cx="3317452" cy="92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3950" y="1771650"/>
            <a:ext cx="1801373" cy="4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3475" y="3714200"/>
            <a:ext cx="46863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8"/>
          <p:cNvPicPr preferRelativeResize="0"/>
          <p:nvPr/>
        </p:nvPicPr>
        <p:blipFill rotWithShape="1">
          <a:blip r:embed="rId7">
            <a:alphaModFix/>
          </a:blip>
          <a:srcRect b="0" l="0" r="4798" t="0"/>
          <a:stretch/>
        </p:blipFill>
        <p:spPr>
          <a:xfrm>
            <a:off x="5986025" y="3714200"/>
            <a:ext cx="2166425" cy="4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8"/>
          <p:cNvSpPr/>
          <p:nvPr/>
        </p:nvSpPr>
        <p:spPr>
          <a:xfrm>
            <a:off x="2841775" y="3791425"/>
            <a:ext cx="2417400" cy="514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8"/>
          <p:cNvSpPr/>
          <p:nvPr/>
        </p:nvSpPr>
        <p:spPr>
          <a:xfrm rot="5400000">
            <a:off x="3124725" y="4357300"/>
            <a:ext cx="630000" cy="493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8"/>
          <p:cNvSpPr txBox="1"/>
          <p:nvPr/>
        </p:nvSpPr>
        <p:spPr>
          <a:xfrm>
            <a:off x="3754750" y="4473900"/>
            <a:ext cx="2025000" cy="573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has eigenvalues in the range [0.2].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2" name="Google Shape;342;p28"/>
          <p:cNvSpPr txBox="1"/>
          <p:nvPr/>
        </p:nvSpPr>
        <p:spPr>
          <a:xfrm>
            <a:off x="6506525" y="1735925"/>
            <a:ext cx="26373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That is, each layer only considers the direct neighborhood, similar to the 3x3 convolution kernel on CNN.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7" name="Google Shape;347;p29"/>
          <p:cNvCxnSpPr/>
          <p:nvPr/>
        </p:nvCxnSpPr>
        <p:spPr>
          <a:xfrm>
            <a:off x="235619" y="475477"/>
            <a:ext cx="1760700" cy="0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8" name="Google Shape;348;p29"/>
          <p:cNvSpPr txBox="1"/>
          <p:nvPr/>
        </p:nvSpPr>
        <p:spPr>
          <a:xfrm>
            <a:off x="33750" y="129225"/>
            <a:ext cx="5041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02 </a:t>
            </a:r>
            <a:r>
              <a:rPr b="0" i="0" lang="zh-TW" sz="1800" u="none" cap="none" strike="noStrike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lang="zh-TW" sz="1800">
                <a:solidFill>
                  <a:srgbClr val="E0B07E"/>
                </a:solidFill>
              </a:rPr>
              <a:t>Fast Approximate Convolution of Graphs</a:t>
            </a:r>
            <a:endParaRPr b="0" i="0" sz="1800" u="none" cap="none" strike="noStrike">
              <a:solidFill>
                <a:srgbClr val="E0B07E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9" name="Google Shape;349;p29"/>
          <p:cNvSpPr txBox="1"/>
          <p:nvPr/>
        </p:nvSpPr>
        <p:spPr>
          <a:xfrm>
            <a:off x="578375" y="798725"/>
            <a:ext cx="7945800" cy="3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EA9999"/>
                </a:solidFill>
              </a:rPr>
              <a:t>Layer-Wise Linear Model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400"/>
              <a:buChar char="-"/>
            </a:pPr>
            <a:r>
              <a:rPr b="1" lang="zh-TW">
                <a:solidFill>
                  <a:srgbClr val="A4C2F4"/>
                </a:solidFill>
              </a:rPr>
              <a:t>Third Generartion GCN (First order of ChebNet)</a:t>
            </a:r>
            <a:endParaRPr b="1">
              <a:solidFill>
                <a:srgbClr val="A4C2F4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We have two problem:</a:t>
            </a:r>
            <a:endParaRPr>
              <a:solidFill>
                <a:srgbClr val="FFFFFF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zh-TW">
                <a:solidFill>
                  <a:srgbClr val="FFFFFF"/>
                </a:solidFill>
              </a:rPr>
              <a:t>Haven't consider the eigenvalue of the node itself</a:t>
            </a:r>
            <a:endParaRPr>
              <a:solidFill>
                <a:srgbClr val="FFFFFF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zh-TW">
                <a:solidFill>
                  <a:srgbClr val="FFFFFF"/>
                </a:solidFill>
              </a:rPr>
              <a:t>Lead vanishing/exploding gradient when used in a deep neural network.</a:t>
            </a:r>
            <a:endParaRPr>
              <a:solidFill>
                <a:srgbClr val="FFFFFF"/>
              </a:solidFill>
            </a:endParaRPr>
          </a:p>
          <a:p>
            <a:pPr indent="-3175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zh-TW">
                <a:solidFill>
                  <a:srgbClr val="FFFFFF"/>
                </a:solidFill>
              </a:rPr>
              <a:t>exploding gradient: when the node connected many nodes.</a:t>
            </a:r>
            <a:endParaRPr>
              <a:solidFill>
                <a:srgbClr val="FFFFFF"/>
              </a:solidFill>
            </a:endParaRPr>
          </a:p>
          <a:p>
            <a:pPr indent="-3175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zh-TW">
                <a:solidFill>
                  <a:srgbClr val="FFFFFF"/>
                </a:solidFill>
              </a:rPr>
              <a:t>vanishing gradient: otherwise.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	Use </a:t>
            </a:r>
            <a:r>
              <a:rPr b="1" lang="zh-TW">
                <a:solidFill>
                  <a:srgbClr val="93C47D"/>
                </a:solidFill>
              </a:rPr>
              <a:t>renormalization trick: self-connected</a:t>
            </a:r>
            <a:endParaRPr b="1">
              <a:solidFill>
                <a:srgbClr val="93C47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50" name="Google Shape;3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825" y="4403325"/>
            <a:ext cx="17607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9"/>
          <p:cNvPicPr preferRelativeResize="0"/>
          <p:nvPr/>
        </p:nvPicPr>
        <p:blipFill rotWithShape="1">
          <a:blip r:embed="rId4">
            <a:alphaModFix/>
          </a:blip>
          <a:srcRect b="0" l="0" r="4452" t="0"/>
          <a:stretch/>
        </p:blipFill>
        <p:spPr>
          <a:xfrm>
            <a:off x="1154727" y="3828986"/>
            <a:ext cx="1760700" cy="385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7176" y="3800700"/>
            <a:ext cx="2053234" cy="44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2652" y="3800680"/>
            <a:ext cx="2685406" cy="44208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9"/>
          <p:cNvSpPr/>
          <p:nvPr/>
        </p:nvSpPr>
        <p:spPr>
          <a:xfrm>
            <a:off x="3011100" y="3935350"/>
            <a:ext cx="437100" cy="17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56825" y="1498700"/>
            <a:ext cx="4217200" cy="6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9"/>
          <p:cNvSpPr/>
          <p:nvPr/>
        </p:nvSpPr>
        <p:spPr>
          <a:xfrm>
            <a:off x="6303650" y="3888225"/>
            <a:ext cx="437100" cy="2670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1" name="Google Shape;361;p30"/>
          <p:cNvCxnSpPr/>
          <p:nvPr/>
        </p:nvCxnSpPr>
        <p:spPr>
          <a:xfrm>
            <a:off x="235619" y="475477"/>
            <a:ext cx="1760700" cy="0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2" name="Google Shape;362;p30"/>
          <p:cNvSpPr txBox="1"/>
          <p:nvPr/>
        </p:nvSpPr>
        <p:spPr>
          <a:xfrm>
            <a:off x="33750" y="129225"/>
            <a:ext cx="5041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02 </a:t>
            </a:r>
            <a:r>
              <a:rPr b="0" i="0" lang="zh-TW" sz="1800" u="none" cap="none" strike="noStrike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lang="zh-TW" sz="1800">
                <a:solidFill>
                  <a:srgbClr val="E0B07E"/>
                </a:solidFill>
              </a:rPr>
              <a:t>Fast Approximate Convolution of Graphs</a:t>
            </a:r>
            <a:endParaRPr b="0" i="0" sz="1800" u="none" cap="none" strike="noStrike">
              <a:solidFill>
                <a:srgbClr val="E0B07E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3" name="Google Shape;363;p30"/>
          <p:cNvSpPr txBox="1"/>
          <p:nvPr/>
        </p:nvSpPr>
        <p:spPr>
          <a:xfrm>
            <a:off x="578375" y="798725"/>
            <a:ext cx="7945800" cy="3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EA9999"/>
                </a:solidFill>
              </a:rPr>
              <a:t>Layer-Wise Linear Model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400"/>
              <a:buChar char="-"/>
            </a:pPr>
            <a:r>
              <a:rPr b="1" lang="zh-TW">
                <a:solidFill>
                  <a:srgbClr val="A4C2F4"/>
                </a:solidFill>
              </a:rPr>
              <a:t>Third Generartion GCN (First order of ChebNet)</a:t>
            </a:r>
            <a:endParaRPr b="1">
              <a:solidFill>
                <a:srgbClr val="A4C2F4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We can generalize this definition to a signal X (NxC) with C input channels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and F filters or features maps as fellows: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64" name="Google Shape;364;p30"/>
          <p:cNvPicPr preferRelativeResize="0"/>
          <p:nvPr/>
        </p:nvPicPr>
        <p:blipFill rotWithShape="1">
          <a:blip r:embed="rId3">
            <a:alphaModFix/>
          </a:blip>
          <a:srcRect b="0" l="0" r="2391" t="0"/>
          <a:stretch/>
        </p:blipFill>
        <p:spPr>
          <a:xfrm>
            <a:off x="1195900" y="2103000"/>
            <a:ext cx="2789350" cy="4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0"/>
          <p:cNvPicPr preferRelativeResize="0"/>
          <p:nvPr/>
        </p:nvPicPr>
        <p:blipFill rotWithShape="1">
          <a:blip r:embed="rId4">
            <a:alphaModFix/>
          </a:blip>
          <a:srcRect b="0" l="0" r="2657" t="0"/>
          <a:stretch/>
        </p:blipFill>
        <p:spPr>
          <a:xfrm>
            <a:off x="1195900" y="2823075"/>
            <a:ext cx="20212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0"/>
          <p:cNvSpPr txBox="1"/>
          <p:nvPr/>
        </p:nvSpPr>
        <p:spPr>
          <a:xfrm>
            <a:off x="3345175" y="2956550"/>
            <a:ext cx="29043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3C47D"/>
                </a:solidFill>
              </a:rPr>
              <a:t>Θ: a matrix of filter patameters.</a:t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7" name="Google Shape;367;p30"/>
          <p:cNvSpPr txBox="1"/>
          <p:nvPr/>
        </p:nvSpPr>
        <p:spPr>
          <a:xfrm>
            <a:off x="3345175" y="3566150"/>
            <a:ext cx="26985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3C47D"/>
                </a:solidFill>
              </a:rPr>
              <a:t>Z:</a:t>
            </a:r>
            <a:r>
              <a:rPr lang="zh-TW">
                <a:solidFill>
                  <a:srgbClr val="93C47D"/>
                </a:solidFill>
              </a:rPr>
              <a:t> </a:t>
            </a:r>
            <a:r>
              <a:rPr lang="zh-TW">
                <a:solidFill>
                  <a:srgbClr val="93C47D"/>
                </a:solidFill>
              </a:rPr>
              <a:t>convolved signal matrix.</a:t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8" name="Google Shape;368;p30"/>
          <p:cNvSpPr txBox="1"/>
          <p:nvPr/>
        </p:nvSpPr>
        <p:spPr>
          <a:xfrm>
            <a:off x="6019350" y="3619775"/>
            <a:ext cx="2690700" cy="10776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Compute complexity: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6050" y="4100025"/>
            <a:ext cx="154305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31"/>
          <p:cNvGrpSpPr/>
          <p:nvPr/>
        </p:nvGrpSpPr>
        <p:grpSpPr>
          <a:xfrm>
            <a:off x="3933430" y="1266837"/>
            <a:ext cx="1640799" cy="1899336"/>
            <a:chOff x="5250180" y="1414796"/>
            <a:chExt cx="2187731" cy="2532448"/>
          </a:xfrm>
        </p:grpSpPr>
        <p:grpSp>
          <p:nvGrpSpPr>
            <p:cNvPr id="375" name="Google Shape;375;p31"/>
            <p:cNvGrpSpPr/>
            <p:nvPr/>
          </p:nvGrpSpPr>
          <p:grpSpPr>
            <a:xfrm>
              <a:off x="5250180" y="1414796"/>
              <a:ext cx="1717287" cy="154021"/>
              <a:chOff x="5250180" y="1414796"/>
              <a:chExt cx="1717287" cy="154021"/>
            </a:xfrm>
          </p:grpSpPr>
          <p:cxnSp>
            <p:nvCxnSpPr>
              <p:cNvPr id="376" name="Google Shape;376;p31"/>
              <p:cNvCxnSpPr/>
              <p:nvPr/>
            </p:nvCxnSpPr>
            <p:spPr>
              <a:xfrm>
                <a:off x="5250180" y="1414796"/>
                <a:ext cx="1717287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1E1E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7" name="Google Shape;377;p31"/>
              <p:cNvCxnSpPr/>
              <p:nvPr/>
            </p:nvCxnSpPr>
            <p:spPr>
              <a:xfrm>
                <a:off x="5328285" y="1453301"/>
                <a:ext cx="1591673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1E1E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8" name="Google Shape;378;p31"/>
              <p:cNvCxnSpPr/>
              <p:nvPr/>
            </p:nvCxnSpPr>
            <p:spPr>
              <a:xfrm>
                <a:off x="5373245" y="1491807"/>
                <a:ext cx="1499204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1E1E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9" name="Google Shape;379;p31"/>
              <p:cNvCxnSpPr/>
              <p:nvPr/>
            </p:nvCxnSpPr>
            <p:spPr>
              <a:xfrm>
                <a:off x="5450205" y="1530312"/>
                <a:ext cx="1374735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1E1E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0" name="Google Shape;380;p31"/>
              <p:cNvCxnSpPr/>
              <p:nvPr/>
            </p:nvCxnSpPr>
            <p:spPr>
              <a:xfrm>
                <a:off x="5508625" y="1568817"/>
                <a:ext cx="1268806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1E1E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81" name="Google Shape;381;p31"/>
            <p:cNvGrpSpPr/>
            <p:nvPr/>
          </p:nvGrpSpPr>
          <p:grpSpPr>
            <a:xfrm rot="-3161271">
              <a:off x="6371313" y="1780502"/>
              <a:ext cx="1036332" cy="589282"/>
              <a:chOff x="4446771" y="2019138"/>
              <a:chExt cx="1036331" cy="589282"/>
            </a:xfrm>
          </p:grpSpPr>
          <p:cxnSp>
            <p:nvCxnSpPr>
              <p:cNvPr id="382" name="Google Shape;382;p31"/>
              <p:cNvCxnSpPr/>
              <p:nvPr/>
            </p:nvCxnSpPr>
            <p:spPr>
              <a:xfrm flipH="1" rot="10800000">
                <a:off x="4446771" y="2019138"/>
                <a:ext cx="781776" cy="589282"/>
              </a:xfrm>
              <a:prstGeom prst="straightConnector1">
                <a:avLst/>
              </a:prstGeom>
              <a:noFill/>
              <a:ln cap="flat" cmpd="sng" w="9525">
                <a:solidFill>
                  <a:srgbClr val="E1E1E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3" name="Google Shape;383;p31"/>
              <p:cNvCxnSpPr/>
              <p:nvPr/>
            </p:nvCxnSpPr>
            <p:spPr>
              <a:xfrm flipH="1" rot="10800000">
                <a:off x="4510411" y="2019138"/>
                <a:ext cx="781776" cy="589282"/>
              </a:xfrm>
              <a:prstGeom prst="straightConnector1">
                <a:avLst/>
              </a:prstGeom>
              <a:noFill/>
              <a:ln cap="flat" cmpd="sng" w="9525">
                <a:solidFill>
                  <a:srgbClr val="E1E1E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4" name="Google Shape;384;p31"/>
              <p:cNvCxnSpPr/>
              <p:nvPr/>
            </p:nvCxnSpPr>
            <p:spPr>
              <a:xfrm flipH="1" rot="10800000">
                <a:off x="4574050" y="2019138"/>
                <a:ext cx="781776" cy="589282"/>
              </a:xfrm>
              <a:prstGeom prst="straightConnector1">
                <a:avLst/>
              </a:prstGeom>
              <a:noFill/>
              <a:ln cap="flat" cmpd="sng" w="9525">
                <a:solidFill>
                  <a:srgbClr val="E1E1E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5" name="Google Shape;385;p31"/>
              <p:cNvCxnSpPr/>
              <p:nvPr/>
            </p:nvCxnSpPr>
            <p:spPr>
              <a:xfrm flipH="1" rot="10800000">
                <a:off x="4637688" y="2019138"/>
                <a:ext cx="781776" cy="589282"/>
              </a:xfrm>
              <a:prstGeom prst="straightConnector1">
                <a:avLst/>
              </a:prstGeom>
              <a:noFill/>
              <a:ln cap="flat" cmpd="sng" w="9525">
                <a:solidFill>
                  <a:srgbClr val="E1E1E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6" name="Google Shape;386;p31"/>
              <p:cNvCxnSpPr/>
              <p:nvPr/>
            </p:nvCxnSpPr>
            <p:spPr>
              <a:xfrm flipH="1" rot="10800000">
                <a:off x="4701326" y="2019138"/>
                <a:ext cx="781776" cy="589282"/>
              </a:xfrm>
              <a:prstGeom prst="straightConnector1">
                <a:avLst/>
              </a:prstGeom>
              <a:noFill/>
              <a:ln cap="flat" cmpd="sng" w="9525">
                <a:solidFill>
                  <a:srgbClr val="E1E1E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87" name="Google Shape;387;p31"/>
            <p:cNvGrpSpPr/>
            <p:nvPr/>
          </p:nvGrpSpPr>
          <p:grpSpPr>
            <a:xfrm flipH="1">
              <a:off x="5250180" y="2615246"/>
              <a:ext cx="1717287" cy="154021"/>
              <a:chOff x="5250180" y="1414796"/>
              <a:chExt cx="1717287" cy="154021"/>
            </a:xfrm>
          </p:grpSpPr>
          <p:cxnSp>
            <p:nvCxnSpPr>
              <p:cNvPr id="388" name="Google Shape;388;p31"/>
              <p:cNvCxnSpPr/>
              <p:nvPr/>
            </p:nvCxnSpPr>
            <p:spPr>
              <a:xfrm>
                <a:off x="5250180" y="1414796"/>
                <a:ext cx="1717287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1E1E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9" name="Google Shape;389;p31"/>
              <p:cNvCxnSpPr/>
              <p:nvPr/>
            </p:nvCxnSpPr>
            <p:spPr>
              <a:xfrm>
                <a:off x="5328285" y="1453301"/>
                <a:ext cx="1591673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1E1E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0" name="Google Shape;390;p31"/>
              <p:cNvCxnSpPr/>
              <p:nvPr/>
            </p:nvCxnSpPr>
            <p:spPr>
              <a:xfrm>
                <a:off x="5373245" y="1491807"/>
                <a:ext cx="1499204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1E1E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1" name="Google Shape;391;p31"/>
              <p:cNvCxnSpPr/>
              <p:nvPr/>
            </p:nvCxnSpPr>
            <p:spPr>
              <a:xfrm>
                <a:off x="5450205" y="1530312"/>
                <a:ext cx="1374735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1E1E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2" name="Google Shape;392;p31"/>
              <p:cNvCxnSpPr/>
              <p:nvPr/>
            </p:nvCxnSpPr>
            <p:spPr>
              <a:xfrm>
                <a:off x="5508625" y="1568817"/>
                <a:ext cx="1268806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1E1E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93" name="Google Shape;393;p31"/>
            <p:cNvGrpSpPr/>
            <p:nvPr/>
          </p:nvGrpSpPr>
          <p:grpSpPr>
            <a:xfrm rot="-3161271">
              <a:off x="6371314" y="2911324"/>
              <a:ext cx="1036332" cy="589282"/>
              <a:chOff x="4446771" y="2019138"/>
              <a:chExt cx="1036331" cy="589282"/>
            </a:xfrm>
          </p:grpSpPr>
          <p:cxnSp>
            <p:nvCxnSpPr>
              <p:cNvPr id="394" name="Google Shape;394;p31"/>
              <p:cNvCxnSpPr/>
              <p:nvPr/>
            </p:nvCxnSpPr>
            <p:spPr>
              <a:xfrm flipH="1" rot="10800000">
                <a:off x="4446771" y="2019138"/>
                <a:ext cx="781776" cy="589282"/>
              </a:xfrm>
              <a:prstGeom prst="straightConnector1">
                <a:avLst/>
              </a:prstGeom>
              <a:noFill/>
              <a:ln cap="flat" cmpd="sng" w="9525">
                <a:solidFill>
                  <a:srgbClr val="E1E1E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5" name="Google Shape;395;p31"/>
              <p:cNvCxnSpPr/>
              <p:nvPr/>
            </p:nvCxnSpPr>
            <p:spPr>
              <a:xfrm flipH="1" rot="10800000">
                <a:off x="4510411" y="2019138"/>
                <a:ext cx="781776" cy="589282"/>
              </a:xfrm>
              <a:prstGeom prst="straightConnector1">
                <a:avLst/>
              </a:prstGeom>
              <a:noFill/>
              <a:ln cap="flat" cmpd="sng" w="9525">
                <a:solidFill>
                  <a:srgbClr val="E1E1E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6" name="Google Shape;396;p31"/>
              <p:cNvCxnSpPr/>
              <p:nvPr/>
            </p:nvCxnSpPr>
            <p:spPr>
              <a:xfrm flipH="1" rot="10800000">
                <a:off x="4574050" y="2019138"/>
                <a:ext cx="781776" cy="589282"/>
              </a:xfrm>
              <a:prstGeom prst="straightConnector1">
                <a:avLst/>
              </a:prstGeom>
              <a:noFill/>
              <a:ln cap="flat" cmpd="sng" w="9525">
                <a:solidFill>
                  <a:srgbClr val="E1E1E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7" name="Google Shape;397;p31"/>
              <p:cNvCxnSpPr/>
              <p:nvPr/>
            </p:nvCxnSpPr>
            <p:spPr>
              <a:xfrm flipH="1" rot="10800000">
                <a:off x="4637688" y="2019138"/>
                <a:ext cx="781776" cy="589282"/>
              </a:xfrm>
              <a:prstGeom prst="straightConnector1">
                <a:avLst/>
              </a:prstGeom>
              <a:noFill/>
              <a:ln cap="flat" cmpd="sng" w="9525">
                <a:solidFill>
                  <a:srgbClr val="E1E1E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8" name="Google Shape;398;p31"/>
              <p:cNvCxnSpPr/>
              <p:nvPr/>
            </p:nvCxnSpPr>
            <p:spPr>
              <a:xfrm flipH="1" rot="10800000">
                <a:off x="4701326" y="2019138"/>
                <a:ext cx="781776" cy="589282"/>
              </a:xfrm>
              <a:prstGeom prst="straightConnector1">
                <a:avLst/>
              </a:prstGeom>
              <a:noFill/>
              <a:ln cap="flat" cmpd="sng" w="9525">
                <a:solidFill>
                  <a:srgbClr val="E1E1E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99" name="Google Shape;399;p31"/>
            <p:cNvGrpSpPr/>
            <p:nvPr/>
          </p:nvGrpSpPr>
          <p:grpSpPr>
            <a:xfrm flipH="1">
              <a:off x="5250180" y="3793223"/>
              <a:ext cx="1717287" cy="154021"/>
              <a:chOff x="5250180" y="1414796"/>
              <a:chExt cx="1717287" cy="154021"/>
            </a:xfrm>
          </p:grpSpPr>
          <p:cxnSp>
            <p:nvCxnSpPr>
              <p:cNvPr id="400" name="Google Shape;400;p31"/>
              <p:cNvCxnSpPr/>
              <p:nvPr/>
            </p:nvCxnSpPr>
            <p:spPr>
              <a:xfrm>
                <a:off x="5250180" y="1414796"/>
                <a:ext cx="1717287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1E1E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1" name="Google Shape;401;p31"/>
              <p:cNvCxnSpPr/>
              <p:nvPr/>
            </p:nvCxnSpPr>
            <p:spPr>
              <a:xfrm>
                <a:off x="5328285" y="1453301"/>
                <a:ext cx="1591673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1E1E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2" name="Google Shape;402;p31"/>
              <p:cNvCxnSpPr/>
              <p:nvPr/>
            </p:nvCxnSpPr>
            <p:spPr>
              <a:xfrm>
                <a:off x="5373245" y="1491807"/>
                <a:ext cx="1499204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1E1E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3" name="Google Shape;403;p31"/>
              <p:cNvCxnSpPr/>
              <p:nvPr/>
            </p:nvCxnSpPr>
            <p:spPr>
              <a:xfrm>
                <a:off x="5450205" y="1530312"/>
                <a:ext cx="1374735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1E1E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4" name="Google Shape;404;p31"/>
              <p:cNvCxnSpPr/>
              <p:nvPr/>
            </p:nvCxnSpPr>
            <p:spPr>
              <a:xfrm>
                <a:off x="5508625" y="1568817"/>
                <a:ext cx="1268806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1E1E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405" name="Google Shape;405;p31"/>
          <p:cNvSpPr txBox="1"/>
          <p:nvPr/>
        </p:nvSpPr>
        <p:spPr>
          <a:xfrm>
            <a:off x="3868219" y="3742937"/>
            <a:ext cx="1407563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Example</a:t>
            </a:r>
            <a:endParaRPr sz="1800">
              <a:solidFill>
                <a:srgbClr val="E0B07E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06" name="Google Shape;406;p31"/>
          <p:cNvCxnSpPr/>
          <p:nvPr/>
        </p:nvCxnSpPr>
        <p:spPr>
          <a:xfrm>
            <a:off x="3757228" y="4163557"/>
            <a:ext cx="1629545" cy="773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366258" y="232125"/>
            <a:ext cx="2866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zh-TW" sz="2000" u="none" cap="none" strike="noStrike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Kaka Lin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366249" y="578325"/>
            <a:ext cx="30810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200" u="none" cap="none" strike="noStrike">
                <a:solidFill>
                  <a:srgbClr val="BFBFB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zh-TW" sz="1200" u="sng" cap="none" strike="noStrike">
                <a:solidFill>
                  <a:srgbClr val="BFBFBF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vn503024@gmail.com</a:t>
            </a:r>
            <a:endParaRPr b="0" i="0" sz="1200" u="none" cap="none" strike="noStrike">
              <a:solidFill>
                <a:srgbClr val="BFBFB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5226775" y="121125"/>
            <a:ext cx="3919200" cy="594450"/>
            <a:chOff x="5226775" y="349725"/>
            <a:chExt cx="3919200" cy="594450"/>
          </a:xfrm>
        </p:grpSpPr>
        <p:sp>
          <p:nvSpPr>
            <p:cNvPr id="104" name="Google Shape;104;p14"/>
            <p:cNvSpPr txBox="1"/>
            <p:nvPr/>
          </p:nvSpPr>
          <p:spPr>
            <a:xfrm>
              <a:off x="5226775" y="597975"/>
              <a:ext cx="39192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zh-TW" sz="1800" u="none" cap="none" strike="noStrike">
                  <a:solidFill>
                    <a:srgbClr val="E1E1E2"/>
                  </a:solidFill>
                  <a:latin typeface="Ubuntu"/>
                  <a:ea typeface="Ubuntu"/>
                  <a:cs typeface="Ubuntu"/>
                  <a:sym typeface="Ubuntu"/>
                </a:rPr>
                <a:t>Software Engineer, Inventec</a:t>
              </a:r>
              <a:endParaRPr b="1" i="0" sz="1800" u="none" cap="none" strike="noStrike">
                <a:solidFill>
                  <a:srgbClr val="E1E1E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5226775" y="349725"/>
              <a:ext cx="20226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zh-TW" sz="1200" u="none" cap="none" strike="noStrike">
                  <a:solidFill>
                    <a:srgbClr val="E1E1E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Oct. 2018 - now</a:t>
              </a:r>
              <a:endParaRPr b="0" i="0" sz="1400" u="none" cap="none" strike="noStrike">
                <a:solidFill>
                  <a:srgbClr val="E1E1E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6" name="Google Shape;10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4450" y="1053249"/>
            <a:ext cx="636207" cy="648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14"/>
          <p:cNvGrpSpPr/>
          <p:nvPr/>
        </p:nvGrpSpPr>
        <p:grpSpPr>
          <a:xfrm>
            <a:off x="5226650" y="858374"/>
            <a:ext cx="3875021" cy="1104276"/>
            <a:chOff x="5335678" y="1418894"/>
            <a:chExt cx="4374600" cy="1104276"/>
          </a:xfrm>
        </p:grpSpPr>
        <p:sp>
          <p:nvSpPr>
            <p:cNvPr id="108" name="Google Shape;108;p14"/>
            <p:cNvSpPr txBox="1"/>
            <p:nvPr/>
          </p:nvSpPr>
          <p:spPr>
            <a:xfrm>
              <a:off x="5335678" y="1678070"/>
              <a:ext cx="4374600" cy="84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zh-TW" sz="1400" u="none" cap="none" strike="noStrike">
                  <a:solidFill>
                    <a:srgbClr val="BFBFBF"/>
                  </a:solidFill>
                  <a:latin typeface="Ubuntu"/>
                  <a:ea typeface="Ubuntu"/>
                  <a:cs typeface="Ubuntu"/>
                  <a:sym typeface="Ubuntu"/>
                </a:rPr>
                <a:t>TA, Google MLCC Trainer Camp</a:t>
              </a:r>
              <a:endParaRPr b="1" i="0" sz="1400" u="none" cap="none" strike="noStrike">
                <a:solidFill>
                  <a:srgbClr val="BFBFBF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zh-TW" sz="1400" u="none" cap="none" strike="noStrike">
                  <a:solidFill>
                    <a:srgbClr val="BFBFBF"/>
                  </a:solidFill>
                  <a:latin typeface="Ubuntu"/>
                  <a:ea typeface="Ubuntu"/>
                  <a:cs typeface="Ubuntu"/>
                  <a:sym typeface="Ubuntu"/>
                </a:rPr>
                <a:t>TA, Google AI Boot Camp</a:t>
              </a:r>
              <a:endParaRPr b="1" i="0" sz="1400" u="none" cap="none" strike="noStrike">
                <a:solidFill>
                  <a:srgbClr val="BFBFBF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zh-TW" sz="1400" u="none" cap="none" strike="noStrike">
                  <a:solidFill>
                    <a:srgbClr val="BFBFBF"/>
                  </a:solidFill>
                  <a:latin typeface="Ubuntu"/>
                  <a:ea typeface="Ubuntu"/>
                  <a:cs typeface="Ubuntu"/>
                  <a:sym typeface="Ubuntu"/>
                </a:rPr>
                <a:t>TA, Google AI Teacher Camp </a:t>
              </a:r>
              <a:endParaRPr b="1" i="0" sz="1800" u="none" cap="none" strike="noStrike">
                <a:solidFill>
                  <a:srgbClr val="BFBFBF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BFBFBF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5335678" y="1418894"/>
              <a:ext cx="27396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zh-TW" sz="1200" u="none" cap="none" strike="noStrike">
                  <a:solidFill>
                    <a:srgbClr val="BFBFB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May 2018 &amp; July 2018 &amp; Dec. 2018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14"/>
          <p:cNvGrpSpPr/>
          <p:nvPr/>
        </p:nvGrpSpPr>
        <p:grpSpPr>
          <a:xfrm>
            <a:off x="5242187" y="3086595"/>
            <a:ext cx="3919204" cy="572706"/>
            <a:chOff x="5335675" y="1451569"/>
            <a:chExt cx="4374600" cy="572706"/>
          </a:xfrm>
        </p:grpSpPr>
        <p:sp>
          <p:nvSpPr>
            <p:cNvPr id="111" name="Google Shape;111;p14"/>
            <p:cNvSpPr txBox="1"/>
            <p:nvPr/>
          </p:nvSpPr>
          <p:spPr>
            <a:xfrm>
              <a:off x="5335675" y="1678075"/>
              <a:ext cx="43746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zh-TW" sz="1800" u="none" cap="none" strike="noStrike">
                  <a:solidFill>
                    <a:srgbClr val="BFBFBF"/>
                  </a:solidFill>
                  <a:latin typeface="Ubuntu"/>
                  <a:ea typeface="Ubuntu"/>
                  <a:cs typeface="Ubuntu"/>
                  <a:sym typeface="Ubuntu"/>
                </a:rPr>
                <a:t>M.S., BioIndustrial Metronics Eng., NTU </a:t>
              </a:r>
              <a:endParaRPr b="1" i="0" sz="1800" u="none" cap="none" strike="noStrike">
                <a:solidFill>
                  <a:srgbClr val="BFBFBF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12" name="Google Shape;112;p14"/>
            <p:cNvSpPr txBox="1"/>
            <p:nvPr/>
          </p:nvSpPr>
          <p:spPr>
            <a:xfrm>
              <a:off x="5335675" y="1451569"/>
              <a:ext cx="20226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zh-TW" sz="1200" u="none" cap="none" strike="noStrike">
                  <a:solidFill>
                    <a:srgbClr val="BFBFB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Sept. 2013 - Aug. 2015</a:t>
              </a:r>
              <a:endParaRPr b="0" i="0" sz="1200" u="none" cap="none" strike="noStrike">
                <a:solidFill>
                  <a:srgbClr val="BFBFB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pic>
        <p:nvPicPr>
          <p:cNvPr id="113" name="Google Shape;11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96700" y="3181283"/>
            <a:ext cx="764250" cy="76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4"/>
          <p:cNvPicPr preferRelativeResize="0"/>
          <p:nvPr/>
        </p:nvPicPr>
        <p:blipFill rotWithShape="1">
          <a:blip r:embed="rId6">
            <a:alphaModFix/>
          </a:blip>
          <a:srcRect b="0" l="5111" r="20918" t="0"/>
          <a:stretch/>
        </p:blipFill>
        <p:spPr>
          <a:xfrm>
            <a:off x="301000" y="1168787"/>
            <a:ext cx="3457452" cy="311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87025" y="1174701"/>
            <a:ext cx="971425" cy="97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54026" y="226498"/>
            <a:ext cx="1191775" cy="460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14"/>
          <p:cNvGrpSpPr/>
          <p:nvPr/>
        </p:nvGrpSpPr>
        <p:grpSpPr>
          <a:xfrm>
            <a:off x="4059547" y="2032387"/>
            <a:ext cx="866025" cy="845181"/>
            <a:chOff x="4059547" y="1966900"/>
            <a:chExt cx="866025" cy="845181"/>
          </a:xfrm>
        </p:grpSpPr>
        <p:pic>
          <p:nvPicPr>
            <p:cNvPr id="118" name="Google Shape;118;p14"/>
            <p:cNvPicPr preferRelativeResize="0"/>
            <p:nvPr/>
          </p:nvPicPr>
          <p:blipFill rotWithShape="1">
            <a:blip r:embed="rId9">
              <a:alphaModFix/>
            </a:blip>
            <a:srcRect b="0" l="0" r="71377" t="0"/>
            <a:stretch/>
          </p:blipFill>
          <p:spPr>
            <a:xfrm>
              <a:off x="4261799" y="1966900"/>
              <a:ext cx="548850" cy="5258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4"/>
            <p:cNvPicPr preferRelativeResize="0"/>
            <p:nvPr/>
          </p:nvPicPr>
          <p:blipFill rotWithShape="1">
            <a:blip r:embed="rId9">
              <a:alphaModFix/>
            </a:blip>
            <a:srcRect b="0" l="27338" r="-6" t="0"/>
            <a:stretch/>
          </p:blipFill>
          <p:spPr>
            <a:xfrm>
              <a:off x="4059547" y="2485231"/>
              <a:ext cx="866025" cy="326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" name="Google Shape;120;p14"/>
          <p:cNvGrpSpPr/>
          <p:nvPr/>
        </p:nvGrpSpPr>
        <p:grpSpPr>
          <a:xfrm>
            <a:off x="5226675" y="1847284"/>
            <a:ext cx="3919200" cy="550953"/>
            <a:chOff x="5226775" y="393222"/>
            <a:chExt cx="3919200" cy="550953"/>
          </a:xfrm>
        </p:grpSpPr>
        <p:sp>
          <p:nvSpPr>
            <p:cNvPr id="121" name="Google Shape;121;p14"/>
            <p:cNvSpPr txBox="1"/>
            <p:nvPr/>
          </p:nvSpPr>
          <p:spPr>
            <a:xfrm>
              <a:off x="5226775" y="597975"/>
              <a:ext cx="39192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zh-TW" sz="1800" u="none" cap="none" strike="noStrike">
                  <a:solidFill>
                    <a:srgbClr val="BFBFBF"/>
                  </a:solidFill>
                  <a:latin typeface="Ubuntu"/>
                  <a:ea typeface="Ubuntu"/>
                  <a:cs typeface="Ubuntu"/>
                  <a:sym typeface="Ubuntu"/>
                </a:rPr>
                <a:t>Software Engineer, Fara</a:t>
              </a:r>
              <a:endParaRPr b="1" i="0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22" name="Google Shape;122;p14"/>
            <p:cNvSpPr txBox="1"/>
            <p:nvPr/>
          </p:nvSpPr>
          <p:spPr>
            <a:xfrm>
              <a:off x="5226775" y="393222"/>
              <a:ext cx="20226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zh-TW" sz="1200" u="none" cap="none" strike="noStrike">
                  <a:solidFill>
                    <a:srgbClr val="BFBFB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Jan. 2017 - Oct. 2018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14"/>
          <p:cNvGrpSpPr/>
          <p:nvPr/>
        </p:nvGrpSpPr>
        <p:grpSpPr>
          <a:xfrm>
            <a:off x="5237898" y="2386808"/>
            <a:ext cx="3919200" cy="540079"/>
            <a:chOff x="5226775" y="404096"/>
            <a:chExt cx="3919200" cy="540079"/>
          </a:xfrm>
        </p:grpSpPr>
        <p:sp>
          <p:nvSpPr>
            <p:cNvPr id="124" name="Google Shape;124;p14"/>
            <p:cNvSpPr txBox="1"/>
            <p:nvPr/>
          </p:nvSpPr>
          <p:spPr>
            <a:xfrm>
              <a:off x="5226775" y="597975"/>
              <a:ext cx="39192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zh-TW" sz="1800" u="none" cap="none" strike="noStrike">
                  <a:solidFill>
                    <a:srgbClr val="BFBFBF"/>
                  </a:solidFill>
                  <a:latin typeface="Ubuntu"/>
                  <a:ea typeface="Ubuntu"/>
                  <a:cs typeface="Ubuntu"/>
                  <a:sym typeface="Ubuntu"/>
                </a:rPr>
                <a:t>Mechanical Engineer, Fara</a:t>
              </a:r>
              <a:endParaRPr b="1" i="0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25" name="Google Shape;125;p14"/>
            <p:cNvSpPr txBox="1"/>
            <p:nvPr/>
          </p:nvSpPr>
          <p:spPr>
            <a:xfrm>
              <a:off x="5226775" y="404096"/>
              <a:ext cx="20226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zh-TW" sz="1200" u="none" cap="none" strike="noStrike">
                  <a:solidFill>
                    <a:srgbClr val="BFBFB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Nov. 2015 - Dec. 2016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6" name="Google Shape;126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141748" y="4147100"/>
            <a:ext cx="681575" cy="681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14"/>
          <p:cNvGrpSpPr/>
          <p:nvPr/>
        </p:nvGrpSpPr>
        <p:grpSpPr>
          <a:xfrm>
            <a:off x="5242187" y="4081933"/>
            <a:ext cx="3919204" cy="572706"/>
            <a:chOff x="5335675" y="1451569"/>
            <a:chExt cx="4374600" cy="572706"/>
          </a:xfrm>
        </p:grpSpPr>
        <p:sp>
          <p:nvSpPr>
            <p:cNvPr id="128" name="Google Shape;128;p14"/>
            <p:cNvSpPr txBox="1"/>
            <p:nvPr/>
          </p:nvSpPr>
          <p:spPr>
            <a:xfrm>
              <a:off x="5335675" y="1678075"/>
              <a:ext cx="43746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zh-TW" sz="1800" u="none" cap="none" strike="noStrike">
                  <a:solidFill>
                    <a:srgbClr val="BFBFBF"/>
                  </a:solidFill>
                  <a:latin typeface="Ubuntu"/>
                  <a:ea typeface="Ubuntu"/>
                  <a:cs typeface="Ubuntu"/>
                  <a:sym typeface="Ubuntu"/>
                </a:rPr>
                <a:t>B.S., Vehicle Eng., NTUT</a:t>
              </a:r>
              <a:endParaRPr b="1" i="0" sz="1800" u="none" cap="none" strike="noStrike">
                <a:solidFill>
                  <a:srgbClr val="BFBFBF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29" name="Google Shape;129;p14"/>
            <p:cNvSpPr txBox="1"/>
            <p:nvPr/>
          </p:nvSpPr>
          <p:spPr>
            <a:xfrm>
              <a:off x="5335675" y="1451569"/>
              <a:ext cx="20226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zh-TW" sz="1200" u="none" cap="none" strike="noStrike">
                  <a:solidFill>
                    <a:srgbClr val="BFBFB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Sept. 2009 - June. 2013</a:t>
              </a:r>
              <a:endParaRPr b="0" i="0" sz="1200" u="none" cap="none" strike="noStrike">
                <a:solidFill>
                  <a:srgbClr val="BFBFB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2"/>
          <p:cNvSpPr txBox="1"/>
          <p:nvPr/>
        </p:nvSpPr>
        <p:spPr>
          <a:xfrm>
            <a:off x="109948" y="129225"/>
            <a:ext cx="1599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03 </a:t>
            </a:r>
            <a:r>
              <a:rPr b="0" i="0" lang="zh-TW" sz="1800" u="none" cap="none" strike="noStrike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lang="zh-TW" sz="1800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Example</a:t>
            </a:r>
            <a:endParaRPr b="0" i="0" sz="1800" u="none" cap="none" strike="noStrike">
              <a:solidFill>
                <a:srgbClr val="E0B07E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12" name="Google Shape;412;p32"/>
          <p:cNvCxnSpPr/>
          <p:nvPr/>
        </p:nvCxnSpPr>
        <p:spPr>
          <a:xfrm>
            <a:off x="235619" y="475477"/>
            <a:ext cx="1760700" cy="0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3" name="Google Shape;413;p32"/>
          <p:cNvSpPr txBox="1"/>
          <p:nvPr/>
        </p:nvSpPr>
        <p:spPr>
          <a:xfrm>
            <a:off x="552925" y="722000"/>
            <a:ext cx="8113800" cy="3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We consider a two-layer GCN for semi-supervised node classification on a graph with a symmetric adjacency matrix A (binary or weighted).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rabicPeriod"/>
            </a:pPr>
            <a:r>
              <a:rPr lang="zh-TW">
                <a:solidFill>
                  <a:srgbClr val="FF0000"/>
                </a:solidFill>
              </a:rPr>
              <a:t>F</a:t>
            </a:r>
            <a:r>
              <a:rPr lang="zh-TW">
                <a:solidFill>
                  <a:srgbClr val="FF0000"/>
                </a:solidFill>
              </a:rPr>
              <a:t>irst calculate</a:t>
            </a:r>
            <a:r>
              <a:rPr lang="zh-TW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rabicPeriod"/>
            </a:pPr>
            <a:r>
              <a:rPr lang="zh-TW">
                <a:solidFill>
                  <a:srgbClr val="FF0000"/>
                </a:solidFill>
              </a:rPr>
              <a:t>Forward model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rabicPeriod"/>
            </a:pPr>
            <a:r>
              <a:rPr lang="zh-TW">
                <a:solidFill>
                  <a:srgbClr val="FF0000"/>
                </a:solidFill>
              </a:rPr>
              <a:t>Cross-entropy error: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pic>
        <p:nvPicPr>
          <p:cNvPr id="414" name="Google Shape;4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175" y="1619008"/>
            <a:ext cx="2698100" cy="472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2"/>
          <p:cNvPicPr preferRelativeResize="0"/>
          <p:nvPr/>
        </p:nvPicPr>
        <p:blipFill rotWithShape="1">
          <a:blip r:embed="rId4">
            <a:alphaModFix/>
          </a:blip>
          <a:srcRect b="13509" l="0" r="0" t="0"/>
          <a:stretch/>
        </p:blipFill>
        <p:spPr>
          <a:xfrm>
            <a:off x="1081975" y="2489375"/>
            <a:ext cx="7396701" cy="70722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2"/>
          <p:cNvSpPr txBox="1"/>
          <p:nvPr/>
        </p:nvSpPr>
        <p:spPr>
          <a:xfrm>
            <a:off x="1081975" y="3334650"/>
            <a:ext cx="37290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400"/>
              <a:buChar char="-"/>
            </a:pPr>
            <a:r>
              <a:rPr lang="zh-TW">
                <a:solidFill>
                  <a:srgbClr val="93C47D"/>
                </a:solidFill>
              </a:rPr>
              <a:t>W0: an input-to-hidden weigth matrix.</a:t>
            </a:r>
            <a:endParaRPr>
              <a:solidFill>
                <a:srgbClr val="93C47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400"/>
              <a:buChar char="-"/>
            </a:pPr>
            <a:r>
              <a:rPr lang="zh-TW">
                <a:solidFill>
                  <a:srgbClr val="93C47D"/>
                </a:solidFill>
              </a:rPr>
              <a:t>W1: an hidden-to-output weight matrix.</a:t>
            </a:r>
            <a:endParaRPr>
              <a:solidFill>
                <a:srgbClr val="93C47D"/>
              </a:solidFill>
            </a:endParaRPr>
          </a:p>
        </p:txBody>
      </p:sp>
      <p:pic>
        <p:nvPicPr>
          <p:cNvPr id="417" name="Google Shape;41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3175" y="3342825"/>
            <a:ext cx="2236614" cy="4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20675" y="3342825"/>
            <a:ext cx="1358000" cy="500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9223" y="1925950"/>
            <a:ext cx="2169440" cy="41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51250" y="4119150"/>
            <a:ext cx="2169450" cy="730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3"/>
          <p:cNvSpPr txBox="1"/>
          <p:nvPr/>
        </p:nvSpPr>
        <p:spPr>
          <a:xfrm>
            <a:off x="109948" y="129225"/>
            <a:ext cx="1599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03 </a:t>
            </a:r>
            <a:r>
              <a:rPr b="0" i="0" lang="zh-TW" sz="1800" u="none" cap="none" strike="noStrike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lang="zh-TW" sz="1800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Example</a:t>
            </a:r>
            <a:endParaRPr b="0" i="0" sz="1800" u="none" cap="none" strike="noStrike">
              <a:solidFill>
                <a:srgbClr val="E0B07E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26" name="Google Shape;426;p33"/>
          <p:cNvCxnSpPr/>
          <p:nvPr/>
        </p:nvCxnSpPr>
        <p:spPr>
          <a:xfrm>
            <a:off x="235619" y="475477"/>
            <a:ext cx="1760700" cy="0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27" name="Google Shape;4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0225"/>
            <a:ext cx="8839199" cy="3692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34"/>
          <p:cNvGrpSpPr/>
          <p:nvPr/>
        </p:nvGrpSpPr>
        <p:grpSpPr>
          <a:xfrm>
            <a:off x="3550370" y="944599"/>
            <a:ext cx="1064919" cy="1317410"/>
            <a:chOff x="4790554" y="1315512"/>
            <a:chExt cx="1419892" cy="1756547"/>
          </a:xfrm>
        </p:grpSpPr>
        <p:cxnSp>
          <p:nvCxnSpPr>
            <p:cNvPr id="433" name="Google Shape;433;p34"/>
            <p:cNvCxnSpPr/>
            <p:nvPr/>
          </p:nvCxnSpPr>
          <p:spPr>
            <a:xfrm flipH="1">
              <a:off x="4844402" y="1315512"/>
              <a:ext cx="1366044" cy="1756547"/>
            </a:xfrm>
            <a:prstGeom prst="straightConnector1">
              <a:avLst/>
            </a:prstGeom>
            <a:noFill/>
            <a:ln cap="flat" cmpd="sng" w="9525">
              <a:solidFill>
                <a:srgbClr val="E1E1E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4" name="Google Shape;434;p34"/>
            <p:cNvCxnSpPr/>
            <p:nvPr/>
          </p:nvCxnSpPr>
          <p:spPr>
            <a:xfrm flipH="1">
              <a:off x="4816912" y="1364668"/>
              <a:ext cx="1306530" cy="1680015"/>
            </a:xfrm>
            <a:prstGeom prst="straightConnector1">
              <a:avLst/>
            </a:prstGeom>
            <a:noFill/>
            <a:ln cap="flat" cmpd="sng" w="9525">
              <a:solidFill>
                <a:srgbClr val="E1E1E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5" name="Google Shape;435;p34"/>
            <p:cNvCxnSpPr/>
            <p:nvPr/>
          </p:nvCxnSpPr>
          <p:spPr>
            <a:xfrm flipH="1">
              <a:off x="4818714" y="1382932"/>
              <a:ext cx="1241742" cy="1596712"/>
            </a:xfrm>
            <a:prstGeom prst="straightConnector1">
              <a:avLst/>
            </a:prstGeom>
            <a:noFill/>
            <a:ln cap="flat" cmpd="sng" w="9525">
              <a:solidFill>
                <a:srgbClr val="E1E1E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6" name="Google Shape;436;p34"/>
            <p:cNvCxnSpPr/>
            <p:nvPr/>
          </p:nvCxnSpPr>
          <p:spPr>
            <a:xfrm flipH="1">
              <a:off x="4799054" y="1431021"/>
              <a:ext cx="1175225" cy="1511180"/>
            </a:xfrm>
            <a:prstGeom prst="straightConnector1">
              <a:avLst/>
            </a:prstGeom>
            <a:noFill/>
            <a:ln cap="flat" cmpd="sng" w="9525">
              <a:solidFill>
                <a:srgbClr val="E1E1E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7" name="Google Shape;437;p34"/>
            <p:cNvCxnSpPr/>
            <p:nvPr/>
          </p:nvCxnSpPr>
          <p:spPr>
            <a:xfrm flipH="1">
              <a:off x="4790554" y="1461831"/>
              <a:ext cx="1110986" cy="1428578"/>
            </a:xfrm>
            <a:prstGeom prst="straightConnector1">
              <a:avLst/>
            </a:prstGeom>
            <a:noFill/>
            <a:ln cap="flat" cmpd="sng" w="9525">
              <a:solidFill>
                <a:srgbClr val="E1E1E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438" name="Google Shape;438;p34"/>
          <p:cNvCxnSpPr/>
          <p:nvPr/>
        </p:nvCxnSpPr>
        <p:spPr>
          <a:xfrm flipH="1" rot="10800000">
            <a:off x="4485610" y="1210647"/>
            <a:ext cx="11507" cy="2168008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9" name="Google Shape;439;p34"/>
          <p:cNvCxnSpPr/>
          <p:nvPr/>
        </p:nvCxnSpPr>
        <p:spPr>
          <a:xfrm flipH="1" rot="10800000">
            <a:off x="4528071" y="1129499"/>
            <a:ext cx="10889" cy="2051415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0" name="Google Shape;440;p34"/>
          <p:cNvCxnSpPr/>
          <p:nvPr/>
        </p:nvCxnSpPr>
        <p:spPr>
          <a:xfrm flipH="1" rot="10800000">
            <a:off x="4575725" y="1048351"/>
            <a:ext cx="10792" cy="2033125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1" name="Google Shape;441;p34"/>
          <p:cNvCxnSpPr/>
          <p:nvPr/>
        </p:nvCxnSpPr>
        <p:spPr>
          <a:xfrm flipH="1" rot="10800000">
            <a:off x="4623397" y="967206"/>
            <a:ext cx="10677" cy="2011400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2" name="Google Shape;442;p34"/>
          <p:cNvCxnSpPr/>
          <p:nvPr/>
        </p:nvCxnSpPr>
        <p:spPr>
          <a:xfrm flipH="1" rot="10800000">
            <a:off x="4667867" y="886060"/>
            <a:ext cx="10905" cy="2054446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43" name="Google Shape;443;p34"/>
          <p:cNvGrpSpPr/>
          <p:nvPr/>
        </p:nvGrpSpPr>
        <p:grpSpPr>
          <a:xfrm rot="10800000">
            <a:off x="3585794" y="2160930"/>
            <a:ext cx="1935003" cy="115516"/>
            <a:chOff x="5250180" y="1414796"/>
            <a:chExt cx="1717287" cy="154021"/>
          </a:xfrm>
        </p:grpSpPr>
        <p:cxnSp>
          <p:nvCxnSpPr>
            <p:cNvPr id="444" name="Google Shape;444;p34"/>
            <p:cNvCxnSpPr/>
            <p:nvPr/>
          </p:nvCxnSpPr>
          <p:spPr>
            <a:xfrm>
              <a:off x="5250180" y="1414796"/>
              <a:ext cx="1717287" cy="0"/>
            </a:xfrm>
            <a:prstGeom prst="straightConnector1">
              <a:avLst/>
            </a:prstGeom>
            <a:noFill/>
            <a:ln cap="flat" cmpd="sng" w="9525">
              <a:solidFill>
                <a:srgbClr val="E1E1E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5" name="Google Shape;445;p34"/>
            <p:cNvCxnSpPr/>
            <p:nvPr/>
          </p:nvCxnSpPr>
          <p:spPr>
            <a:xfrm>
              <a:off x="5328285" y="1453301"/>
              <a:ext cx="1591673" cy="0"/>
            </a:xfrm>
            <a:prstGeom prst="straightConnector1">
              <a:avLst/>
            </a:prstGeom>
            <a:noFill/>
            <a:ln cap="flat" cmpd="sng" w="9525">
              <a:solidFill>
                <a:srgbClr val="E1E1E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6" name="Google Shape;446;p34"/>
            <p:cNvCxnSpPr/>
            <p:nvPr/>
          </p:nvCxnSpPr>
          <p:spPr>
            <a:xfrm>
              <a:off x="5373245" y="1491807"/>
              <a:ext cx="1499204" cy="0"/>
            </a:xfrm>
            <a:prstGeom prst="straightConnector1">
              <a:avLst/>
            </a:prstGeom>
            <a:noFill/>
            <a:ln cap="flat" cmpd="sng" w="9525">
              <a:solidFill>
                <a:srgbClr val="E1E1E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7" name="Google Shape;447;p34"/>
            <p:cNvCxnSpPr/>
            <p:nvPr/>
          </p:nvCxnSpPr>
          <p:spPr>
            <a:xfrm>
              <a:off x="5450205" y="1530312"/>
              <a:ext cx="1374735" cy="0"/>
            </a:xfrm>
            <a:prstGeom prst="straightConnector1">
              <a:avLst/>
            </a:prstGeom>
            <a:noFill/>
            <a:ln cap="flat" cmpd="sng" w="9525">
              <a:solidFill>
                <a:srgbClr val="E1E1E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8" name="Google Shape;448;p34"/>
            <p:cNvCxnSpPr/>
            <p:nvPr/>
          </p:nvCxnSpPr>
          <p:spPr>
            <a:xfrm>
              <a:off x="5508625" y="1568817"/>
              <a:ext cx="1268806" cy="0"/>
            </a:xfrm>
            <a:prstGeom prst="straightConnector1">
              <a:avLst/>
            </a:prstGeom>
            <a:noFill/>
            <a:ln cap="flat" cmpd="sng" w="9525">
              <a:solidFill>
                <a:srgbClr val="E1E1E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49" name="Google Shape;449;p34"/>
          <p:cNvSpPr txBox="1"/>
          <p:nvPr/>
        </p:nvSpPr>
        <p:spPr>
          <a:xfrm>
            <a:off x="3868219" y="3742937"/>
            <a:ext cx="1407563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</a:t>
            </a:r>
            <a:endParaRPr b="0" i="0" sz="1800" u="none" cap="none" strike="noStrike">
              <a:solidFill>
                <a:srgbClr val="E0B07E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50" name="Google Shape;450;p34"/>
          <p:cNvCxnSpPr/>
          <p:nvPr/>
        </p:nvCxnSpPr>
        <p:spPr>
          <a:xfrm>
            <a:off x="3757228" y="4163557"/>
            <a:ext cx="1629545" cy="773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5"/>
          <p:cNvSpPr txBox="1"/>
          <p:nvPr/>
        </p:nvSpPr>
        <p:spPr>
          <a:xfrm>
            <a:off x="-42452" y="129225"/>
            <a:ext cx="1599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</a:t>
            </a:r>
            <a:r>
              <a:rPr lang="zh-TW" sz="1800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r>
              <a:rPr b="0" i="0" lang="zh-TW" sz="1800" u="none" cap="none" strike="noStrike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zh-TW" sz="1800" u="none" cap="none" strike="noStrike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lang="zh-TW" sz="1800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</a:t>
            </a:r>
            <a:endParaRPr b="0" i="0" sz="1800" u="none" cap="none" strike="noStrike">
              <a:solidFill>
                <a:srgbClr val="E0B07E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56" name="Google Shape;456;p35"/>
          <p:cNvCxnSpPr/>
          <p:nvPr/>
        </p:nvCxnSpPr>
        <p:spPr>
          <a:xfrm>
            <a:off x="235619" y="475477"/>
            <a:ext cx="1760700" cy="0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7" name="Google Shape;457;p35"/>
          <p:cNvSpPr txBox="1"/>
          <p:nvPr/>
        </p:nvSpPr>
        <p:spPr>
          <a:xfrm>
            <a:off x="457675" y="795500"/>
            <a:ext cx="8369100" cy="4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Char char="●"/>
            </a:pPr>
            <a:r>
              <a:rPr lang="zh-TW" sz="1800">
                <a:solidFill>
                  <a:srgbClr val="93C47D"/>
                </a:solidFill>
              </a:rPr>
              <a:t>Datasets</a:t>
            </a:r>
            <a:endParaRPr sz="1800">
              <a:solidFill>
                <a:srgbClr val="93C47D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zh-TW">
                <a:solidFill>
                  <a:srgbClr val="FFFFFF"/>
                </a:solidFill>
              </a:rPr>
              <a:t>semi-supervised </a:t>
            </a:r>
            <a:r>
              <a:rPr lang="zh-TW">
                <a:solidFill>
                  <a:srgbClr val="EA9999"/>
                </a:solidFill>
              </a:rPr>
              <a:t>document classification</a:t>
            </a:r>
            <a:r>
              <a:rPr lang="zh-TW">
                <a:solidFill>
                  <a:srgbClr val="FFFFFF"/>
                </a:solidFill>
              </a:rPr>
              <a:t> in </a:t>
            </a:r>
            <a:r>
              <a:rPr lang="zh-TW">
                <a:solidFill>
                  <a:srgbClr val="6D9EEB"/>
                </a:solidFill>
              </a:rPr>
              <a:t>citation networks.</a:t>
            </a:r>
            <a:endParaRPr>
              <a:solidFill>
                <a:srgbClr val="6D9EEB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zh-TW">
                <a:solidFill>
                  <a:srgbClr val="FFFFFF"/>
                </a:solidFill>
              </a:rPr>
              <a:t>semi-supervised </a:t>
            </a:r>
            <a:r>
              <a:rPr lang="zh-TW">
                <a:solidFill>
                  <a:srgbClr val="EA9999"/>
                </a:solidFill>
              </a:rPr>
              <a:t>entity classification</a:t>
            </a:r>
            <a:r>
              <a:rPr lang="zh-TW">
                <a:solidFill>
                  <a:srgbClr val="FFFFFF"/>
                </a:solidFill>
              </a:rPr>
              <a:t> in a bipartite graph extracted from a </a:t>
            </a:r>
            <a:r>
              <a:rPr lang="zh-TW">
                <a:solidFill>
                  <a:srgbClr val="6D9EEB"/>
                </a:solidFill>
              </a:rPr>
              <a:t>knowled gegraph</a:t>
            </a:r>
            <a:r>
              <a:rPr lang="zh-TW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58" name="Google Shape;4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500" y="1781524"/>
            <a:ext cx="6719700" cy="15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35"/>
          <p:cNvSpPr txBox="1"/>
          <p:nvPr/>
        </p:nvSpPr>
        <p:spPr>
          <a:xfrm>
            <a:off x="1194275" y="3443275"/>
            <a:ext cx="64869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zh-TW">
                <a:solidFill>
                  <a:srgbClr val="FFFFFF"/>
                </a:solidFill>
              </a:rPr>
              <a:t>Citeseer, Cora, Pubmed: </a:t>
            </a:r>
            <a:r>
              <a:rPr lang="zh-TW">
                <a:solidFill>
                  <a:srgbClr val="FFD966"/>
                </a:solidFill>
              </a:rPr>
              <a:t>nodes are documents and edges are citation links.</a:t>
            </a:r>
            <a:endParaRPr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6"/>
          <p:cNvSpPr txBox="1"/>
          <p:nvPr/>
        </p:nvSpPr>
        <p:spPr>
          <a:xfrm>
            <a:off x="-42452" y="129225"/>
            <a:ext cx="1599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</a:t>
            </a:r>
            <a:r>
              <a:rPr lang="zh-TW" sz="1800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r>
              <a:rPr b="0" i="0" lang="zh-TW" sz="1800" u="none" cap="none" strike="noStrike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zh-TW" sz="1800" u="none" cap="none" strike="noStrike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lang="zh-TW" sz="1800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</a:t>
            </a:r>
            <a:endParaRPr b="0" i="0" sz="1800" u="none" cap="none" strike="noStrike">
              <a:solidFill>
                <a:srgbClr val="E0B07E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5" name="Google Shape;465;p36"/>
          <p:cNvSpPr txBox="1"/>
          <p:nvPr/>
        </p:nvSpPr>
        <p:spPr>
          <a:xfrm>
            <a:off x="457675" y="795500"/>
            <a:ext cx="8369100" cy="4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Char char="●"/>
            </a:pPr>
            <a:r>
              <a:rPr lang="zh-TW" sz="1800">
                <a:solidFill>
                  <a:srgbClr val="93C47D"/>
                </a:solidFill>
              </a:rPr>
              <a:t>Experimental setup</a:t>
            </a:r>
            <a:endParaRPr sz="1800">
              <a:solidFill>
                <a:srgbClr val="93C47D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zh-TW">
                <a:solidFill>
                  <a:srgbClr val="FFFFFF"/>
                </a:solidFill>
              </a:rPr>
              <a:t>Model: two-layer GCN.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zh-TW">
                <a:solidFill>
                  <a:srgbClr val="FFFFFF"/>
                </a:solidFill>
              </a:rPr>
              <a:t>Compare model: 10 layers model.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zh-TW">
                <a:solidFill>
                  <a:srgbClr val="FFFFFF"/>
                </a:solidFill>
              </a:rPr>
              <a:t>Test set: 1000 labeled examples.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zh-TW">
                <a:solidFill>
                  <a:srgbClr val="FFFFFF"/>
                </a:solidFill>
              </a:rPr>
              <a:t>Validation set: 500 labeled examples for hyperparameter optimization.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zh-TW">
                <a:solidFill>
                  <a:srgbClr val="FFFFFF"/>
                </a:solidFill>
              </a:rPr>
              <a:t>dropout rate for all layers.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zh-TW">
                <a:solidFill>
                  <a:srgbClr val="FFFFFF"/>
                </a:solidFill>
              </a:rPr>
              <a:t>L2 regularization factor for the first GCN layer.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zh-TW">
                <a:solidFill>
                  <a:srgbClr val="FFFFFF"/>
                </a:solidFill>
              </a:rPr>
              <a:t>number of hidden units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66" name="Google Shape;466;p36"/>
          <p:cNvPicPr preferRelativeResize="0"/>
          <p:nvPr/>
        </p:nvPicPr>
        <p:blipFill rotWithShape="1">
          <a:blip r:embed="rId3">
            <a:alphaModFix/>
          </a:blip>
          <a:srcRect b="13509" l="0" r="0" t="0"/>
          <a:stretch/>
        </p:blipFill>
        <p:spPr>
          <a:xfrm>
            <a:off x="5427851" y="129225"/>
            <a:ext cx="3620825" cy="3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"/>
          <p:cNvSpPr txBox="1"/>
          <p:nvPr/>
        </p:nvSpPr>
        <p:spPr>
          <a:xfrm>
            <a:off x="-42452" y="129225"/>
            <a:ext cx="1599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</a:t>
            </a:r>
            <a:r>
              <a:rPr lang="zh-TW" sz="1800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r>
              <a:rPr b="0" i="0" lang="zh-TW" sz="1800" u="none" cap="none" strike="noStrike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zh-TW" sz="1800" u="none" cap="none" strike="noStrike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lang="zh-TW" sz="1800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</a:t>
            </a:r>
            <a:endParaRPr b="0" i="0" sz="1800" u="none" cap="none" strike="noStrike">
              <a:solidFill>
                <a:srgbClr val="E0B07E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2" name="Google Shape;472;p37"/>
          <p:cNvSpPr txBox="1"/>
          <p:nvPr/>
        </p:nvSpPr>
        <p:spPr>
          <a:xfrm>
            <a:off x="457675" y="795500"/>
            <a:ext cx="8369100" cy="4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Char char="●"/>
            </a:pPr>
            <a:r>
              <a:rPr lang="zh-TW" sz="1800">
                <a:solidFill>
                  <a:srgbClr val="93C47D"/>
                </a:solidFill>
              </a:rPr>
              <a:t>Result</a:t>
            </a:r>
            <a:endParaRPr sz="1800">
              <a:solidFill>
                <a:srgbClr val="93C47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73" name="Google Shape;473;p37"/>
          <p:cNvPicPr preferRelativeResize="0"/>
          <p:nvPr/>
        </p:nvPicPr>
        <p:blipFill rotWithShape="1">
          <a:blip r:embed="rId3">
            <a:alphaModFix/>
          </a:blip>
          <a:srcRect b="13509" l="0" r="0" t="0"/>
          <a:stretch/>
        </p:blipFill>
        <p:spPr>
          <a:xfrm>
            <a:off x="5427851" y="129225"/>
            <a:ext cx="3620825" cy="3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150" y="1314698"/>
            <a:ext cx="7746149" cy="329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8"/>
          <p:cNvSpPr txBox="1"/>
          <p:nvPr/>
        </p:nvSpPr>
        <p:spPr>
          <a:xfrm>
            <a:off x="-42452" y="129225"/>
            <a:ext cx="1599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</a:t>
            </a:r>
            <a:r>
              <a:rPr lang="zh-TW" sz="1800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r>
              <a:rPr b="0" i="0" lang="zh-TW" sz="1800" u="none" cap="none" strike="noStrike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zh-TW" sz="1800" u="none" cap="none" strike="noStrike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lang="zh-TW" sz="1800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</a:t>
            </a:r>
            <a:endParaRPr b="0" i="0" sz="1800" u="none" cap="none" strike="noStrike">
              <a:solidFill>
                <a:srgbClr val="E0B07E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0" name="Google Shape;480;p38"/>
          <p:cNvSpPr txBox="1"/>
          <p:nvPr/>
        </p:nvSpPr>
        <p:spPr>
          <a:xfrm>
            <a:off x="457675" y="795500"/>
            <a:ext cx="8369100" cy="4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Char char="●"/>
            </a:pPr>
            <a:r>
              <a:rPr lang="zh-TW" sz="1800">
                <a:solidFill>
                  <a:srgbClr val="93C47D"/>
                </a:solidFill>
              </a:rPr>
              <a:t>Result</a:t>
            </a:r>
            <a:endParaRPr sz="1800">
              <a:solidFill>
                <a:srgbClr val="93C4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FFFFFF"/>
                </a:solidFill>
              </a:rPr>
              <a:t>We compare different variants of our proposed per-layer propagation model </a:t>
            </a:r>
            <a:endParaRPr sz="13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FFFFFF"/>
                </a:solidFill>
              </a:rPr>
              <a:t>on the citation network datasets.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81" name="Google Shape;481;p38"/>
          <p:cNvPicPr preferRelativeResize="0"/>
          <p:nvPr/>
        </p:nvPicPr>
        <p:blipFill rotWithShape="1">
          <a:blip r:embed="rId3">
            <a:alphaModFix/>
          </a:blip>
          <a:srcRect b="13509" l="0" r="0" t="0"/>
          <a:stretch/>
        </p:blipFill>
        <p:spPr>
          <a:xfrm>
            <a:off x="5427851" y="129225"/>
            <a:ext cx="3620825" cy="3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650" y="1758700"/>
            <a:ext cx="7841151" cy="27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9"/>
          <p:cNvSpPr txBox="1"/>
          <p:nvPr/>
        </p:nvSpPr>
        <p:spPr>
          <a:xfrm>
            <a:off x="-42452" y="129225"/>
            <a:ext cx="1599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</a:t>
            </a:r>
            <a:r>
              <a:rPr lang="zh-TW" sz="1800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r>
              <a:rPr b="0" i="0" lang="zh-TW" sz="1800" u="none" cap="none" strike="noStrike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zh-TW" sz="1800" u="none" cap="none" strike="noStrike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lang="zh-TW" sz="1800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</a:t>
            </a:r>
            <a:endParaRPr b="0" i="0" sz="1800" u="none" cap="none" strike="noStrike">
              <a:solidFill>
                <a:srgbClr val="E0B07E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8" name="Google Shape;488;p39"/>
          <p:cNvSpPr txBox="1"/>
          <p:nvPr/>
        </p:nvSpPr>
        <p:spPr>
          <a:xfrm>
            <a:off x="457675" y="795500"/>
            <a:ext cx="8369100" cy="4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Char char="●"/>
            </a:pPr>
            <a:r>
              <a:rPr lang="zh-TW" sz="1800">
                <a:solidFill>
                  <a:srgbClr val="93C47D"/>
                </a:solidFill>
              </a:rPr>
              <a:t>Training time per epoch</a:t>
            </a:r>
            <a:endParaRPr sz="1800">
              <a:solidFill>
                <a:srgbClr val="93C47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89" name="Google Shape;48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675" y="1354775"/>
            <a:ext cx="5391524" cy="33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0"/>
          <p:cNvSpPr txBox="1"/>
          <p:nvPr/>
        </p:nvSpPr>
        <p:spPr>
          <a:xfrm>
            <a:off x="-42452" y="129225"/>
            <a:ext cx="1599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</a:t>
            </a:r>
            <a:r>
              <a:rPr lang="zh-TW" sz="1800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r>
              <a:rPr b="0" i="0" lang="zh-TW" sz="1800" u="none" cap="none" strike="noStrike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zh-TW" sz="1800" u="none" cap="none" strike="noStrike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lang="zh-TW" sz="1800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</a:t>
            </a:r>
            <a:endParaRPr b="0" i="0" sz="1800" u="none" cap="none" strike="noStrike">
              <a:solidFill>
                <a:srgbClr val="E0B07E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5" name="Google Shape;495;p40"/>
          <p:cNvSpPr txBox="1"/>
          <p:nvPr/>
        </p:nvSpPr>
        <p:spPr>
          <a:xfrm>
            <a:off x="457675" y="795500"/>
            <a:ext cx="8369100" cy="4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Char char="●"/>
            </a:pPr>
            <a:r>
              <a:rPr lang="zh-TW" sz="1800">
                <a:solidFill>
                  <a:srgbClr val="93C47D"/>
                </a:solidFill>
              </a:rPr>
              <a:t>Limitations and Future work</a:t>
            </a:r>
            <a:endParaRPr sz="1800">
              <a:solidFill>
                <a:srgbClr val="93C47D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zh-TW">
                <a:solidFill>
                  <a:srgbClr val="FFFFFF"/>
                </a:solidFill>
              </a:rPr>
              <a:t>Memory requirement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zh-TW">
                <a:solidFill>
                  <a:srgbClr val="FFFFFF"/>
                </a:solidFill>
              </a:rPr>
              <a:t>Directed edges and edge features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zh-TW">
                <a:solidFill>
                  <a:srgbClr val="FFFFFF"/>
                </a:solidFill>
              </a:rPr>
              <a:t>This model does not support edge features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zh-TW">
                <a:solidFill>
                  <a:srgbClr val="FFFFFF"/>
                </a:solidFill>
              </a:rPr>
              <a:t>Limited to undirected graphs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zh-TW">
                <a:solidFill>
                  <a:srgbClr val="FFFFFF"/>
                </a:solidFill>
              </a:rPr>
              <a:t>Limiting assumptions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zh-TW">
                <a:solidFill>
                  <a:srgbClr val="FFFFFF"/>
                </a:solidFill>
              </a:rPr>
              <a:t>For some datasets, It might be beneficial to introduce a trade-off</a:t>
            </a:r>
            <a:endParaRPr>
              <a:solidFill>
                <a:srgbClr val="FFFFFF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parameter λ in the definition of  hat_A:</a:t>
            </a:r>
            <a:endParaRPr>
              <a:solidFill>
                <a:srgbClr val="FFFFFF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96" name="Google Shape;496;p40"/>
          <p:cNvPicPr preferRelativeResize="0"/>
          <p:nvPr/>
        </p:nvPicPr>
        <p:blipFill rotWithShape="1">
          <a:blip r:embed="rId3">
            <a:alphaModFix/>
          </a:blip>
          <a:srcRect b="0" l="0" r="10793" t="0"/>
          <a:stretch/>
        </p:blipFill>
        <p:spPr>
          <a:xfrm>
            <a:off x="1913425" y="3083800"/>
            <a:ext cx="2022225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1"/>
          <p:cNvSpPr txBox="1"/>
          <p:nvPr/>
        </p:nvSpPr>
        <p:spPr>
          <a:xfrm>
            <a:off x="-42452" y="129225"/>
            <a:ext cx="1599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</a:t>
            </a:r>
            <a:r>
              <a:rPr lang="zh-TW" sz="1800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r>
              <a:rPr b="0" i="0" lang="zh-TW" sz="1800" u="none" cap="none" strike="noStrike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zh-TW" sz="1800" u="none" cap="none" strike="noStrike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lang="zh-TW" sz="1800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</a:t>
            </a:r>
            <a:endParaRPr b="0" i="0" sz="1800" u="none" cap="none" strike="noStrike">
              <a:solidFill>
                <a:srgbClr val="E0B07E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2" name="Google Shape;502;p41"/>
          <p:cNvSpPr txBox="1"/>
          <p:nvPr/>
        </p:nvSpPr>
        <p:spPr>
          <a:xfrm>
            <a:off x="457675" y="795500"/>
            <a:ext cx="8369100" cy="4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Char char="●"/>
            </a:pPr>
            <a:r>
              <a:rPr lang="zh-TW" sz="1800">
                <a:solidFill>
                  <a:srgbClr val="93C47D"/>
                </a:solidFill>
              </a:rPr>
              <a:t>Node embeddings with random weights</a:t>
            </a:r>
            <a:endParaRPr sz="1800">
              <a:solidFill>
                <a:srgbClr val="93C47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As an example, consider the following 3-layers GCN model:</a:t>
            </a:r>
            <a:endParaRPr>
              <a:solidFill>
                <a:srgbClr val="FFFFFF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03" name="Google Shape;503;p41"/>
          <p:cNvPicPr preferRelativeResize="0"/>
          <p:nvPr/>
        </p:nvPicPr>
        <p:blipFill rotWithShape="1">
          <a:blip r:embed="rId3">
            <a:alphaModFix/>
          </a:blip>
          <a:srcRect b="0" l="0" r="0" t="16701"/>
          <a:stretch/>
        </p:blipFill>
        <p:spPr>
          <a:xfrm>
            <a:off x="1020125" y="1544000"/>
            <a:ext cx="6837624" cy="6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0131" y="2215799"/>
            <a:ext cx="6580505" cy="28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/>
        </p:nvSpPr>
        <p:spPr>
          <a:xfrm>
            <a:off x="3638571" y="137386"/>
            <a:ext cx="1866858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zh-TW" sz="2400" u="none" cap="none" strike="noStrike">
                <a:solidFill>
                  <a:srgbClr val="E0B07E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b="0" i="0" sz="2400" u="none" cap="none" strike="noStrike">
              <a:solidFill>
                <a:srgbClr val="E0B0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1612358" y="1634246"/>
            <a:ext cx="481519" cy="48151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5304002" y="1634246"/>
            <a:ext cx="481519" cy="481519"/>
          </a:xfrm>
          <a:prstGeom prst="rect">
            <a:avLst/>
          </a:prstGeom>
          <a:solidFill>
            <a:srgbClr val="E0B07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1612358" y="3239310"/>
            <a:ext cx="481519" cy="481519"/>
          </a:xfrm>
          <a:prstGeom prst="rect">
            <a:avLst/>
          </a:prstGeom>
          <a:solidFill>
            <a:srgbClr val="E0B07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5304002" y="3239310"/>
            <a:ext cx="481519" cy="48151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2214088" y="1701911"/>
            <a:ext cx="2969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zh-TW" sz="1800">
                <a:solidFill>
                  <a:srgbClr val="BFBFBF"/>
                </a:solidFill>
              </a:rPr>
              <a:t>Smoothness Assumption</a:t>
            </a:r>
            <a:endParaRPr b="0" i="0" sz="18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 txBox="1"/>
          <p:nvPr/>
        </p:nvSpPr>
        <p:spPr>
          <a:xfrm>
            <a:off x="2214096" y="3306963"/>
            <a:ext cx="2091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>
                <a:solidFill>
                  <a:srgbClr val="E0B07E"/>
                </a:solidFill>
              </a:rPr>
              <a:t>Example</a:t>
            </a:r>
            <a:endParaRPr b="0" i="0" sz="1800" u="none" cap="none" strike="noStrike">
              <a:solidFill>
                <a:srgbClr val="E0B0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5837220" y="3306975"/>
            <a:ext cx="1975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>
                <a:solidFill>
                  <a:srgbClr val="BFBFBF"/>
                </a:solidFill>
              </a:rPr>
              <a:t>Result</a:t>
            </a:r>
            <a:endParaRPr b="0" i="0" sz="18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5905725" y="1571550"/>
            <a:ext cx="2516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>
                <a:solidFill>
                  <a:srgbClr val="E0B07E"/>
                </a:solidFill>
              </a:rPr>
              <a:t>Fast Approximate Convolution of Graphs</a:t>
            </a:r>
            <a:endParaRPr b="0" i="0" sz="1800" u="none" cap="none" strike="noStrike">
              <a:solidFill>
                <a:srgbClr val="E0B0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15"/>
          <p:cNvCxnSpPr/>
          <p:nvPr/>
        </p:nvCxnSpPr>
        <p:spPr>
          <a:xfrm>
            <a:off x="2996038" y="618235"/>
            <a:ext cx="3151924" cy="0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2"/>
          <p:cNvSpPr txBox="1"/>
          <p:nvPr/>
        </p:nvSpPr>
        <p:spPr>
          <a:xfrm>
            <a:off x="-42452" y="129225"/>
            <a:ext cx="1599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</a:t>
            </a:r>
            <a:r>
              <a:rPr lang="zh-TW" sz="1800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r>
              <a:rPr b="0" i="0" lang="zh-TW" sz="1800" u="none" cap="none" strike="noStrike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zh-TW" sz="1800" u="none" cap="none" strike="noStrike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lang="zh-TW" sz="1800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</a:t>
            </a:r>
            <a:endParaRPr b="0" i="0" sz="1800" u="none" cap="none" strike="noStrike">
              <a:solidFill>
                <a:srgbClr val="E0B07E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0" name="Google Shape;510;p42"/>
          <p:cNvSpPr txBox="1"/>
          <p:nvPr/>
        </p:nvSpPr>
        <p:spPr>
          <a:xfrm>
            <a:off x="457675" y="795500"/>
            <a:ext cx="8369100" cy="4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Char char="●"/>
            </a:pPr>
            <a:r>
              <a:rPr lang="zh-TW" sz="1800">
                <a:solidFill>
                  <a:srgbClr val="93C47D"/>
                </a:solidFill>
              </a:rPr>
              <a:t>Semi-supervides n</a:t>
            </a:r>
            <a:r>
              <a:rPr lang="zh-TW" sz="1800">
                <a:solidFill>
                  <a:srgbClr val="93C47D"/>
                </a:solidFill>
              </a:rPr>
              <a:t>ode embeddings</a:t>
            </a:r>
            <a:endParaRPr>
              <a:solidFill>
                <a:srgbClr val="FFFFFF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11" name="Google Shape;511;p42" title="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6725" y="14204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3"/>
          <p:cNvSpPr txBox="1"/>
          <p:nvPr/>
        </p:nvSpPr>
        <p:spPr>
          <a:xfrm>
            <a:off x="-42452" y="129225"/>
            <a:ext cx="1599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</a:t>
            </a:r>
            <a:r>
              <a:rPr lang="zh-TW" sz="1800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r>
              <a:rPr b="0" i="0" lang="zh-TW" sz="1800" u="none" cap="none" strike="noStrike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zh-TW" sz="1800" u="none" cap="none" strike="noStrike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lang="zh-TW" sz="1800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</a:t>
            </a:r>
            <a:endParaRPr b="0" i="0" sz="1800" u="none" cap="none" strike="noStrike">
              <a:solidFill>
                <a:srgbClr val="E0B07E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7" name="Google Shape;517;p43"/>
          <p:cNvSpPr txBox="1"/>
          <p:nvPr/>
        </p:nvSpPr>
        <p:spPr>
          <a:xfrm>
            <a:off x="457675" y="795500"/>
            <a:ext cx="8369100" cy="4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Char char="●"/>
            </a:pPr>
            <a:r>
              <a:rPr lang="zh-TW" sz="1800">
                <a:solidFill>
                  <a:srgbClr val="93C47D"/>
                </a:solidFill>
              </a:rPr>
              <a:t>Experiments on Model depth</a:t>
            </a:r>
            <a:endParaRPr>
              <a:solidFill>
                <a:srgbClr val="FFFFFF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18" name="Google Shape;51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800" y="1304939"/>
            <a:ext cx="7418401" cy="288262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3"/>
          <p:cNvSpPr txBox="1"/>
          <p:nvPr/>
        </p:nvSpPr>
        <p:spPr>
          <a:xfrm>
            <a:off x="922850" y="4437800"/>
            <a:ext cx="70977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</a:rPr>
              <a:t>2 or 3 layer model is good!!!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4"/>
          <p:cNvSpPr txBox="1"/>
          <p:nvPr/>
        </p:nvSpPr>
        <p:spPr>
          <a:xfrm>
            <a:off x="2851193" y="1776440"/>
            <a:ext cx="3441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zh-TW" sz="4500" u="none" cap="none" strike="noStrike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  </a:t>
            </a:r>
            <a:r>
              <a:rPr b="0" i="0" lang="zh-TW" sz="4500" u="none" cap="none" strike="noStrike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YOU</a:t>
            </a:r>
            <a:endParaRPr b="0" i="0" sz="4500" u="none" cap="none" strike="noStrike">
              <a:solidFill>
                <a:srgbClr val="E0B07E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25" name="Google Shape;525;p44"/>
          <p:cNvCxnSpPr/>
          <p:nvPr/>
        </p:nvCxnSpPr>
        <p:spPr>
          <a:xfrm>
            <a:off x="3443468" y="2719040"/>
            <a:ext cx="2257200" cy="0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148;p16"/>
          <p:cNvCxnSpPr/>
          <p:nvPr/>
        </p:nvCxnSpPr>
        <p:spPr>
          <a:xfrm>
            <a:off x="3905080" y="3240303"/>
            <a:ext cx="1629545" cy="773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9" name="Google Shape;149;p16"/>
          <p:cNvCxnSpPr/>
          <p:nvPr/>
        </p:nvCxnSpPr>
        <p:spPr>
          <a:xfrm>
            <a:off x="4514113" y="722179"/>
            <a:ext cx="0" cy="2499847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0" name="Google Shape;150;p16"/>
          <p:cNvCxnSpPr/>
          <p:nvPr/>
        </p:nvCxnSpPr>
        <p:spPr>
          <a:xfrm>
            <a:off x="4544593" y="722179"/>
            <a:ext cx="0" cy="2499847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16"/>
          <p:cNvCxnSpPr/>
          <p:nvPr/>
        </p:nvCxnSpPr>
        <p:spPr>
          <a:xfrm>
            <a:off x="4567453" y="722179"/>
            <a:ext cx="0" cy="2499847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" name="Google Shape;152;p16"/>
          <p:cNvCxnSpPr/>
          <p:nvPr/>
        </p:nvCxnSpPr>
        <p:spPr>
          <a:xfrm>
            <a:off x="4590313" y="722179"/>
            <a:ext cx="0" cy="2499847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3" name="Google Shape;153;p16"/>
          <p:cNvCxnSpPr/>
          <p:nvPr/>
        </p:nvCxnSpPr>
        <p:spPr>
          <a:xfrm>
            <a:off x="4636034" y="722179"/>
            <a:ext cx="0" cy="2499847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4" name="Google Shape;154;p16"/>
          <p:cNvCxnSpPr/>
          <p:nvPr/>
        </p:nvCxnSpPr>
        <p:spPr>
          <a:xfrm>
            <a:off x="4666513" y="722179"/>
            <a:ext cx="0" cy="2499847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5" name="Google Shape;155;p16"/>
          <p:cNvCxnSpPr/>
          <p:nvPr/>
        </p:nvCxnSpPr>
        <p:spPr>
          <a:xfrm>
            <a:off x="4696993" y="722179"/>
            <a:ext cx="0" cy="2499847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6" name="Google Shape;156;p16"/>
          <p:cNvCxnSpPr/>
          <p:nvPr/>
        </p:nvCxnSpPr>
        <p:spPr>
          <a:xfrm>
            <a:off x="4613174" y="722179"/>
            <a:ext cx="0" cy="2499847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7" name="Google Shape;157;p16"/>
          <p:cNvCxnSpPr/>
          <p:nvPr/>
        </p:nvCxnSpPr>
        <p:spPr>
          <a:xfrm>
            <a:off x="4719853" y="722179"/>
            <a:ext cx="0" cy="2499847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" name="Google Shape;158;p16"/>
          <p:cNvCxnSpPr/>
          <p:nvPr/>
        </p:nvCxnSpPr>
        <p:spPr>
          <a:xfrm flipH="1" rot="10800000">
            <a:off x="3895293" y="722179"/>
            <a:ext cx="586332" cy="441961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9" name="Google Shape;159;p16"/>
          <p:cNvCxnSpPr/>
          <p:nvPr/>
        </p:nvCxnSpPr>
        <p:spPr>
          <a:xfrm flipH="1" rot="10800000">
            <a:off x="3943022" y="722179"/>
            <a:ext cx="586332" cy="441961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" name="Google Shape;160;p16"/>
          <p:cNvCxnSpPr/>
          <p:nvPr/>
        </p:nvCxnSpPr>
        <p:spPr>
          <a:xfrm flipH="1" rot="10800000">
            <a:off x="3990751" y="722179"/>
            <a:ext cx="586332" cy="441961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1" name="Google Shape;161;p16"/>
          <p:cNvCxnSpPr/>
          <p:nvPr/>
        </p:nvCxnSpPr>
        <p:spPr>
          <a:xfrm flipH="1" rot="10800000">
            <a:off x="4038481" y="722179"/>
            <a:ext cx="586332" cy="441961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2" name="Google Shape;162;p16"/>
          <p:cNvCxnSpPr/>
          <p:nvPr/>
        </p:nvCxnSpPr>
        <p:spPr>
          <a:xfrm flipH="1" rot="10800000">
            <a:off x="4086210" y="722179"/>
            <a:ext cx="586332" cy="441961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3" name="Google Shape;163;p16"/>
          <p:cNvCxnSpPr/>
          <p:nvPr/>
        </p:nvCxnSpPr>
        <p:spPr>
          <a:xfrm>
            <a:off x="3882221" y="3251733"/>
            <a:ext cx="1629545" cy="773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4" name="Google Shape;164;p16"/>
          <p:cNvCxnSpPr/>
          <p:nvPr/>
        </p:nvCxnSpPr>
        <p:spPr>
          <a:xfrm>
            <a:off x="3859361" y="3263163"/>
            <a:ext cx="1629545" cy="773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5" name="Google Shape;165;p16"/>
          <p:cNvCxnSpPr/>
          <p:nvPr/>
        </p:nvCxnSpPr>
        <p:spPr>
          <a:xfrm>
            <a:off x="3836500" y="3274593"/>
            <a:ext cx="1629545" cy="773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6" name="Google Shape;166;p16"/>
          <p:cNvCxnSpPr/>
          <p:nvPr/>
        </p:nvCxnSpPr>
        <p:spPr>
          <a:xfrm>
            <a:off x="3813640" y="3286023"/>
            <a:ext cx="1629545" cy="773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7" name="Google Shape;167;p16"/>
          <p:cNvCxnSpPr/>
          <p:nvPr/>
        </p:nvCxnSpPr>
        <p:spPr>
          <a:xfrm>
            <a:off x="3790780" y="3297453"/>
            <a:ext cx="1629545" cy="773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8" name="Google Shape;168;p16"/>
          <p:cNvCxnSpPr/>
          <p:nvPr/>
        </p:nvCxnSpPr>
        <p:spPr>
          <a:xfrm>
            <a:off x="3767921" y="3308883"/>
            <a:ext cx="1629545" cy="773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9" name="Google Shape;169;p16"/>
          <p:cNvCxnSpPr/>
          <p:nvPr/>
        </p:nvCxnSpPr>
        <p:spPr>
          <a:xfrm>
            <a:off x="3745061" y="3320313"/>
            <a:ext cx="1629545" cy="773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0" name="Google Shape;170;p16"/>
          <p:cNvCxnSpPr/>
          <p:nvPr/>
        </p:nvCxnSpPr>
        <p:spPr>
          <a:xfrm>
            <a:off x="3722200" y="3331743"/>
            <a:ext cx="1629545" cy="773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1" name="Google Shape;171;p16"/>
          <p:cNvCxnSpPr/>
          <p:nvPr/>
        </p:nvCxnSpPr>
        <p:spPr>
          <a:xfrm>
            <a:off x="3699340" y="3343173"/>
            <a:ext cx="1629545" cy="773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2" name="Google Shape;172;p16"/>
          <p:cNvCxnSpPr/>
          <p:nvPr/>
        </p:nvCxnSpPr>
        <p:spPr>
          <a:xfrm>
            <a:off x="3676480" y="3354603"/>
            <a:ext cx="1629545" cy="773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3" name="Google Shape;173;p16"/>
          <p:cNvCxnSpPr/>
          <p:nvPr/>
        </p:nvCxnSpPr>
        <p:spPr>
          <a:xfrm>
            <a:off x="3653621" y="3366033"/>
            <a:ext cx="1629545" cy="773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4" name="Google Shape;174;p16"/>
          <p:cNvSpPr txBox="1"/>
          <p:nvPr/>
        </p:nvSpPr>
        <p:spPr>
          <a:xfrm>
            <a:off x="3337000" y="3742925"/>
            <a:ext cx="2765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zh-TW" sz="1800">
                <a:solidFill>
                  <a:srgbClr val="E0B07E"/>
                </a:solidFill>
              </a:rPr>
              <a:t>Smoothness Assumption</a:t>
            </a:r>
            <a:endParaRPr b="0" i="0" sz="1800" u="none" cap="none" strike="noStrike">
              <a:solidFill>
                <a:srgbClr val="E0B07E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75" name="Google Shape;175;p16"/>
          <p:cNvCxnSpPr/>
          <p:nvPr/>
        </p:nvCxnSpPr>
        <p:spPr>
          <a:xfrm>
            <a:off x="3814378" y="4163557"/>
            <a:ext cx="1629545" cy="773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17"/>
          <p:cNvCxnSpPr/>
          <p:nvPr/>
        </p:nvCxnSpPr>
        <p:spPr>
          <a:xfrm>
            <a:off x="235619" y="475477"/>
            <a:ext cx="1760700" cy="0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" name="Google Shape;181;p17"/>
          <p:cNvSpPr txBox="1"/>
          <p:nvPr/>
        </p:nvSpPr>
        <p:spPr>
          <a:xfrm>
            <a:off x="109950" y="129225"/>
            <a:ext cx="3257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01 </a:t>
            </a:r>
            <a:r>
              <a:rPr b="0" i="0" lang="zh-TW" sz="1800" u="none" cap="none" strike="noStrike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lang="zh-TW" sz="1800">
                <a:solidFill>
                  <a:srgbClr val="E0B07E"/>
                </a:solidFill>
              </a:rPr>
              <a:t>Smoothness Assumption</a:t>
            </a:r>
            <a:endParaRPr b="0" i="0" sz="1800" u="none" cap="none" strike="noStrike">
              <a:solidFill>
                <a:srgbClr val="E0B07E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2" name="Google Shape;182;p17"/>
          <p:cNvSpPr txBox="1"/>
          <p:nvPr/>
        </p:nvSpPr>
        <p:spPr>
          <a:xfrm>
            <a:off x="752125" y="849175"/>
            <a:ext cx="7497000" cy="3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zh-TW">
                <a:solidFill>
                  <a:srgbClr val="FFFFFF"/>
                </a:solidFill>
              </a:rPr>
              <a:t>Assumption: similar x has the same y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zh-TW">
                <a:solidFill>
                  <a:srgbClr val="FFFFFF"/>
                </a:solidFill>
              </a:rPr>
              <a:t>More precisely: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zh-TW">
                <a:solidFill>
                  <a:srgbClr val="FFFFFF"/>
                </a:solidFill>
              </a:rPr>
              <a:t>x is not uniform.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zh-TW">
                <a:solidFill>
                  <a:srgbClr val="FFFFFF"/>
                </a:solidFill>
              </a:rPr>
              <a:t>If </a:t>
            </a:r>
            <a:r>
              <a:rPr lang="zh-TW">
                <a:solidFill>
                  <a:srgbClr val="FFFFFF"/>
                </a:solidFill>
              </a:rPr>
              <a:t>x1</a:t>
            </a:r>
            <a:r>
              <a:rPr lang="zh-TW">
                <a:solidFill>
                  <a:srgbClr val="FFFFFF"/>
                </a:solidFill>
              </a:rPr>
              <a:t> and x2 are close in a high</a:t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density region.</a:t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y1 and y2 are the same.</a:t>
            </a:r>
            <a:endParaRPr sz="800">
              <a:solidFill>
                <a:srgbClr val="FFFFFF"/>
              </a:solidFill>
            </a:endParaRPr>
          </a:p>
        </p:txBody>
      </p:sp>
      <p:pic>
        <p:nvPicPr>
          <p:cNvPr id="183" name="Google Shape;1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448" y="920100"/>
            <a:ext cx="4180675" cy="360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7"/>
          <p:cNvSpPr txBox="1"/>
          <p:nvPr/>
        </p:nvSpPr>
        <p:spPr>
          <a:xfrm>
            <a:off x="4488450" y="4526750"/>
            <a:ext cx="45447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50">
                <a:solidFill>
                  <a:srgbClr val="6FA8DC"/>
                </a:solidFill>
              </a:rPr>
              <a:t>http://hips.seas.harvard.edu/files/pinwheel.png</a:t>
            </a:r>
            <a:endParaRPr/>
          </a:p>
        </p:txBody>
      </p:sp>
      <p:sp>
        <p:nvSpPr>
          <p:cNvPr id="185" name="Google Shape;185;p17"/>
          <p:cNvSpPr txBox="1"/>
          <p:nvPr/>
        </p:nvSpPr>
        <p:spPr>
          <a:xfrm>
            <a:off x="1225350" y="2869725"/>
            <a:ext cx="2523000" cy="691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434343"/>
                </a:solidFill>
              </a:rPr>
              <a:t>Connected by a high density path</a:t>
            </a:r>
            <a:endParaRPr b="1"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18"/>
          <p:cNvCxnSpPr/>
          <p:nvPr/>
        </p:nvCxnSpPr>
        <p:spPr>
          <a:xfrm>
            <a:off x="235619" y="475477"/>
            <a:ext cx="1760700" cy="0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1" name="Google Shape;191;p18"/>
          <p:cNvSpPr txBox="1"/>
          <p:nvPr/>
        </p:nvSpPr>
        <p:spPr>
          <a:xfrm>
            <a:off x="109950" y="129225"/>
            <a:ext cx="3257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01 </a:t>
            </a:r>
            <a:r>
              <a:rPr b="0" i="0" lang="zh-TW" sz="1800" u="none" cap="none" strike="noStrike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lang="zh-TW" sz="1800">
                <a:solidFill>
                  <a:srgbClr val="E0B07E"/>
                </a:solidFill>
              </a:rPr>
              <a:t>Smoothness Assumption</a:t>
            </a:r>
            <a:endParaRPr b="0" i="0" sz="1800" u="none" cap="none" strike="noStrike">
              <a:solidFill>
                <a:srgbClr val="E0B07E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2" name="Google Shape;192;p18"/>
          <p:cNvSpPr txBox="1"/>
          <p:nvPr/>
        </p:nvSpPr>
        <p:spPr>
          <a:xfrm>
            <a:off x="752125" y="849175"/>
            <a:ext cx="7497000" cy="3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</p:txBody>
      </p:sp>
      <p:pic>
        <p:nvPicPr>
          <p:cNvPr id="193" name="Google Shape;1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450" y="849175"/>
            <a:ext cx="3813250" cy="284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8"/>
          <p:cNvPicPr preferRelativeResize="0"/>
          <p:nvPr/>
        </p:nvPicPr>
        <p:blipFill rotWithShape="1">
          <a:blip r:embed="rId4">
            <a:alphaModFix/>
          </a:blip>
          <a:srcRect b="0" l="0" r="-3874" t="3966"/>
          <a:stretch/>
        </p:blipFill>
        <p:spPr>
          <a:xfrm>
            <a:off x="5136475" y="3051075"/>
            <a:ext cx="2488174" cy="19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8"/>
          <p:cNvPicPr preferRelativeResize="0"/>
          <p:nvPr/>
        </p:nvPicPr>
        <p:blipFill rotWithShape="1">
          <a:blip r:embed="rId5">
            <a:alphaModFix/>
          </a:blip>
          <a:srcRect b="0" l="0" r="4223" t="0"/>
          <a:stretch/>
        </p:blipFill>
        <p:spPr>
          <a:xfrm>
            <a:off x="5136475" y="849175"/>
            <a:ext cx="2488175" cy="19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/>
          <p:nvPr/>
        </p:nvSpPr>
        <p:spPr>
          <a:xfrm>
            <a:off x="727850" y="3918275"/>
            <a:ext cx="37848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zh-TW">
                <a:solidFill>
                  <a:srgbClr val="FFFFFF"/>
                </a:solidFill>
              </a:rPr>
              <a:t>The labeled data influence their neighbors.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zh-TW">
                <a:solidFill>
                  <a:srgbClr val="FFFFFF"/>
                </a:solidFill>
              </a:rPr>
              <a:t>Messagepropagate through the graph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Google Shape;201;p19"/>
          <p:cNvCxnSpPr/>
          <p:nvPr/>
        </p:nvCxnSpPr>
        <p:spPr>
          <a:xfrm>
            <a:off x="235619" y="475477"/>
            <a:ext cx="1760700" cy="0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2" name="Google Shape;202;p19"/>
          <p:cNvSpPr txBox="1"/>
          <p:nvPr/>
        </p:nvSpPr>
        <p:spPr>
          <a:xfrm>
            <a:off x="109950" y="129225"/>
            <a:ext cx="3257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01 </a:t>
            </a:r>
            <a:r>
              <a:rPr b="0" i="0" lang="zh-TW" sz="1800" u="none" cap="none" strike="noStrike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lang="zh-TW" sz="1800">
                <a:solidFill>
                  <a:srgbClr val="E0B07E"/>
                </a:solidFill>
              </a:rPr>
              <a:t>Smoothness Assumption</a:t>
            </a:r>
            <a:endParaRPr b="0" i="0" sz="1800" u="none" cap="none" strike="noStrike">
              <a:solidFill>
                <a:srgbClr val="E0B07E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752125" y="849175"/>
            <a:ext cx="7497000" cy="3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zh-TW">
                <a:solidFill>
                  <a:srgbClr val="FFFFFF"/>
                </a:solidFill>
              </a:rPr>
              <a:t>Define the smoothness of the labels on the graph.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04" name="Google Shape;2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350" y="1330593"/>
            <a:ext cx="6350274" cy="1136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8350" y="2653075"/>
            <a:ext cx="6350276" cy="236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Google Shape;210;p20"/>
          <p:cNvCxnSpPr/>
          <p:nvPr/>
        </p:nvCxnSpPr>
        <p:spPr>
          <a:xfrm>
            <a:off x="235619" y="475477"/>
            <a:ext cx="1760700" cy="0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1" name="Google Shape;211;p20"/>
          <p:cNvSpPr txBox="1"/>
          <p:nvPr/>
        </p:nvSpPr>
        <p:spPr>
          <a:xfrm>
            <a:off x="109950" y="129225"/>
            <a:ext cx="3257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01 </a:t>
            </a:r>
            <a:r>
              <a:rPr b="0" i="0" lang="zh-TW" sz="1800" u="none" cap="none" strike="noStrike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lang="zh-TW" sz="1800">
                <a:solidFill>
                  <a:srgbClr val="E0B07E"/>
                </a:solidFill>
              </a:rPr>
              <a:t>Smoothness Assumption</a:t>
            </a:r>
            <a:endParaRPr b="0" i="0" sz="1800" u="none" cap="none" strike="noStrike">
              <a:solidFill>
                <a:srgbClr val="E0B07E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2" name="Google Shape;212;p20"/>
          <p:cNvSpPr txBox="1"/>
          <p:nvPr/>
        </p:nvSpPr>
        <p:spPr>
          <a:xfrm>
            <a:off x="752125" y="849175"/>
            <a:ext cx="7497000" cy="3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zh-TW">
                <a:solidFill>
                  <a:srgbClr val="FFFFFF"/>
                </a:solidFill>
              </a:rPr>
              <a:t>Define the smoothness of the labels on the graph.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13" name="Google Shape;2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400" y="1306375"/>
            <a:ext cx="4515450" cy="108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6575" y="2642425"/>
            <a:ext cx="2441624" cy="21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9400" y="2715500"/>
            <a:ext cx="4028176" cy="20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3275" y="1426312"/>
            <a:ext cx="2661974" cy="8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0"/>
          <p:cNvSpPr/>
          <p:nvPr/>
        </p:nvSpPr>
        <p:spPr>
          <a:xfrm>
            <a:off x="4818650" y="1548475"/>
            <a:ext cx="790500" cy="5415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" name="Google Shape;222;p21"/>
          <p:cNvCxnSpPr/>
          <p:nvPr/>
        </p:nvCxnSpPr>
        <p:spPr>
          <a:xfrm>
            <a:off x="235619" y="475477"/>
            <a:ext cx="1760700" cy="0"/>
          </a:xfrm>
          <a:prstGeom prst="straightConnector1">
            <a:avLst/>
          </a:prstGeom>
          <a:noFill/>
          <a:ln cap="flat" cmpd="sng" w="9525">
            <a:solidFill>
              <a:srgbClr val="E1E1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3" name="Google Shape;223;p21"/>
          <p:cNvSpPr txBox="1"/>
          <p:nvPr/>
        </p:nvSpPr>
        <p:spPr>
          <a:xfrm>
            <a:off x="109950" y="129225"/>
            <a:ext cx="3257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01 </a:t>
            </a:r>
            <a:r>
              <a:rPr b="0" i="0" lang="zh-TW" sz="1800" u="none" cap="none" strike="noStrike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lang="zh-TW" sz="1800">
                <a:solidFill>
                  <a:srgbClr val="E0B07E"/>
                </a:solidFill>
              </a:rPr>
              <a:t>Smoothness Assumption</a:t>
            </a:r>
            <a:endParaRPr b="0" i="0" sz="1800" u="none" cap="none" strike="noStrike">
              <a:solidFill>
                <a:srgbClr val="E0B07E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24" name="Google Shape;2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6425"/>
            <a:ext cx="8839202" cy="874207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1"/>
          <p:cNvSpPr txBox="1"/>
          <p:nvPr/>
        </p:nvSpPr>
        <p:spPr>
          <a:xfrm>
            <a:off x="400650" y="2111575"/>
            <a:ext cx="8316300" cy="26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zh-TW">
                <a:solidFill>
                  <a:srgbClr val="FFFFFF"/>
                </a:solidFill>
              </a:rPr>
              <a:t>Lo: the supervised loss w.r.t. the labeled part of the graph G = (V,E)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zh-TW">
                <a:solidFill>
                  <a:srgbClr val="FFFFFF"/>
                </a:solidFill>
              </a:rPr>
              <a:t>∆ = D−A: unnormalized graph Laplacian of an undirect graph.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zh-TW">
                <a:solidFill>
                  <a:srgbClr val="FFFFFF"/>
                </a:solidFill>
              </a:rPr>
              <a:t>A: Adjacency matrix.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zh-TW">
                <a:solidFill>
                  <a:srgbClr val="FFFFFF"/>
                </a:solidFill>
              </a:rPr>
              <a:t>D: Degree matrix.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